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schemas.openxmlformats.org/officeDocument/2006/relationships/slide" Target="slides/slide20.xml"/><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Grand_strategy#cite_note-auto-13" TargetMode="External"/><Relationship Id="rId3" Type="http://schemas.openxmlformats.org/officeDocument/2006/relationships/hyperlink" Target="https://en.wikipedia.org/wiki/Grand_strategy#cite_note-pages-14" TargetMode="External"/><Relationship Id="rId4" Type="http://schemas.openxmlformats.org/officeDocument/2006/relationships/hyperlink" Target="https://en.wikipedia.org/wiki/Realism_(international_relations)" TargetMode="External"/><Relationship Id="rId11" Type="http://schemas.openxmlformats.org/officeDocument/2006/relationships/hyperlink" Target="https://en.wikipedia.org/wiki/Collective_action#Institutional_design" TargetMode="External"/><Relationship Id="rId10" Type="http://schemas.openxmlformats.org/officeDocument/2006/relationships/hyperlink" Target="https://en.wikipedia.org/wiki/Grand_strategy#cite_note-pages-14" TargetMode="External"/><Relationship Id="rId9" Type="http://schemas.openxmlformats.org/officeDocument/2006/relationships/hyperlink" Target="https://en.wikipedia.org/wiki/Grand_strategy#cite_note-auto-13" TargetMode="External"/><Relationship Id="rId5" Type="http://schemas.openxmlformats.org/officeDocument/2006/relationships/hyperlink" Target="https://en.wikipedia.org/wiki/Wikipedia:Citation_needed" TargetMode="External"/><Relationship Id="rId6" Type="http://schemas.openxmlformats.org/officeDocument/2006/relationships/hyperlink" Target="https://en.wikipedia.org/wiki/International_institutions" TargetMode="External"/><Relationship Id="rId7" Type="http://schemas.openxmlformats.org/officeDocument/2006/relationships/hyperlink" Target="https://en.wikipedia.org/wiki/Security_dilemma" TargetMode="External"/><Relationship Id="rId8" Type="http://schemas.openxmlformats.org/officeDocument/2006/relationships/hyperlink" Target="https://en.wikipedia.org/wiki/Wikipedia:Citation_needed"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Grand_strategy#cite_note-primacy-15" TargetMode="External"/><Relationship Id="rId3" Type="http://schemas.openxmlformats.org/officeDocument/2006/relationships/hyperlink" Target="https://en.wikipedia.org/wiki/Grand_strategy#cite_note-16" TargetMode="External"/><Relationship Id="rId4" Type="http://schemas.openxmlformats.org/officeDocument/2006/relationships/hyperlink" Target="https://en.wikipedia.org/wiki/Grand_strategy#cite_note-16" TargetMode="External"/><Relationship Id="rId11" Type="http://schemas.openxmlformats.org/officeDocument/2006/relationships/hyperlink" Target="https://en.wikipedia.org/wiki/Grand_strategy#cite_note-18" TargetMode="External"/><Relationship Id="rId10" Type="http://schemas.openxmlformats.org/officeDocument/2006/relationships/hyperlink" Target="https://en.wikipedia.org/wiki/Grand_strategy#cite_note-Drezner_IS-17" TargetMode="External"/><Relationship Id="rId12" Type="http://schemas.openxmlformats.org/officeDocument/2006/relationships/hyperlink" Target="https://en.wikipedia.org/wiki/Grand_strategy#cite_note-19" TargetMode="External"/><Relationship Id="rId9" Type="http://schemas.openxmlformats.org/officeDocument/2006/relationships/hyperlink" Target="https://en.wikipedia.org/wiki/Public_good" TargetMode="External"/><Relationship Id="rId5" Type="http://schemas.openxmlformats.org/officeDocument/2006/relationships/hyperlink" Target="https://en.wikipedia.org/wiki/Daniel_Drezner" TargetMode="External"/><Relationship Id="rId6" Type="http://schemas.openxmlformats.org/officeDocument/2006/relationships/hyperlink" Target="https://en.wikipedia.org/wiki/Tufts_University" TargetMode="External"/><Relationship Id="rId7" Type="http://schemas.openxmlformats.org/officeDocument/2006/relationships/hyperlink" Target="https://en.wikipedia.org/wiki/Externality" TargetMode="External"/><Relationship Id="rId8" Type="http://schemas.openxmlformats.org/officeDocument/2006/relationships/hyperlink" Target="https://en.wikipedia.org/wiki/Grand_strategy#cite_note-Drezner_IS-17"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Grand_strategy#cite_note-primacy-15" TargetMode="External"/><Relationship Id="rId3" Type="http://schemas.openxmlformats.org/officeDocument/2006/relationships/hyperlink" Target="https://en.wikipedia.org/wiki/Grand_strategy#cite_note-16" TargetMode="External"/><Relationship Id="rId4" Type="http://schemas.openxmlformats.org/officeDocument/2006/relationships/hyperlink" Target="https://en.wikipedia.org/wiki/Grand_strategy#cite_note-16" TargetMode="External"/><Relationship Id="rId11" Type="http://schemas.openxmlformats.org/officeDocument/2006/relationships/hyperlink" Target="https://en.wikipedia.org/wiki/Grand_strategy#cite_note-18" TargetMode="External"/><Relationship Id="rId10" Type="http://schemas.openxmlformats.org/officeDocument/2006/relationships/hyperlink" Target="https://en.wikipedia.org/wiki/Grand_strategy#cite_note-Drezner_IS-17" TargetMode="External"/><Relationship Id="rId12" Type="http://schemas.openxmlformats.org/officeDocument/2006/relationships/hyperlink" Target="https://en.wikipedia.org/wiki/Grand_strategy#cite_note-19" TargetMode="External"/><Relationship Id="rId9" Type="http://schemas.openxmlformats.org/officeDocument/2006/relationships/hyperlink" Target="https://en.wikipedia.org/wiki/Public_good" TargetMode="External"/><Relationship Id="rId5" Type="http://schemas.openxmlformats.org/officeDocument/2006/relationships/hyperlink" Target="https://en.wikipedia.org/wiki/Daniel_Drezner" TargetMode="External"/><Relationship Id="rId6" Type="http://schemas.openxmlformats.org/officeDocument/2006/relationships/hyperlink" Target="https://en.wikipedia.org/wiki/Tufts_University" TargetMode="External"/><Relationship Id="rId7" Type="http://schemas.openxmlformats.org/officeDocument/2006/relationships/hyperlink" Target="https://en.wikipedia.org/wiki/Externality" TargetMode="External"/><Relationship Id="rId8" Type="http://schemas.openxmlformats.org/officeDocument/2006/relationships/hyperlink" Target="https://en.wikipedia.org/wiki/Grand_strategy#cite_note-Drezner_IS-17"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foreignaffairs.com/articles/138468/stephen-g-brooks-g-john-ikenberry-and-william-c-wohlforth/lean-forward"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Grand_strategy#cite_note-Carpenter-22" TargetMode="External"/><Relationship Id="rId3" Type="http://schemas.openxmlformats.org/officeDocument/2006/relationships/hyperlink" Target="http://nationalinterest.org/article/delusions-indispensability-8145"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Grand_strategy#cite_note-3" TargetMode="External"/><Relationship Id="rId3" Type="http://schemas.openxmlformats.org/officeDocument/2006/relationships/hyperlink" Target="https://en.wikipedia.org/wiki/Grand_strategy#cite_note-3" TargetMode="External"/><Relationship Id="rId4" Type="http://schemas.openxmlformats.org/officeDocument/2006/relationships/hyperlink" Target="https://books.google.com/books/about/The_Making_of_Strategy.html?id=ld8NPYqqUnMC" TargetMode="Externa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International_Security" TargetMode="External"/><Relationship Id="rId3" Type="http://schemas.openxmlformats.org/officeDocument/2006/relationships/hyperlink" Target="https://en.wikipedia.org/wiki/Barry_Posen" TargetMode="External"/><Relationship Id="rId4" Type="http://schemas.openxmlformats.org/officeDocument/2006/relationships/hyperlink" Target="https://en.wikipedia.org/wiki/Grand_strategy#cite_note-competing-7" TargetMode="External"/><Relationship Id="rId5" Type="http://schemas.openxmlformats.org/officeDocument/2006/relationships/hyperlink" Target="https://en.wikipedia.org/wiki/Grand_strategy#cite_note-competing-7" TargetMode="External"/><Relationship Id="rId6" Type="http://schemas.openxmlformats.org/officeDocument/2006/relationships/hyperlink" Target="http://www.comw.org/pda/14dec/fulltext/97posen.pdf"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10fd76e73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10fd76e73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The authors</a:t>
            </a:r>
            <a:r>
              <a:rPr baseline="30000" lang="en" sz="1400">
                <a:solidFill>
                  <a:srgbClr val="0B0080"/>
                </a:solidFill>
                <a:uFill>
                  <a:noFill/>
                </a:uFill>
                <a:hlinkClick r:id="rId2">
                  <a:extLst>
                    <a:ext uri="{A12FA001-AC4F-418D-AE19-62706E023703}">
                      <ahyp:hlinkClr val="tx"/>
                    </a:ext>
                  </a:extLst>
                </a:hlinkClick>
              </a:rPr>
              <a:t>[13]</a:t>
            </a:r>
            <a:r>
              <a:rPr lang="en" sz="1050">
                <a:solidFill>
                  <a:srgbClr val="252525"/>
                </a:solidFill>
              </a:rPr>
              <a:t> write "the most important distinguishing of cooperative security is the proposition that peace is effectively indivisible."</a:t>
            </a:r>
            <a:r>
              <a:rPr baseline="30000" lang="en" sz="1400">
                <a:solidFill>
                  <a:srgbClr val="0B0080"/>
                </a:solidFill>
                <a:uFill>
                  <a:noFill/>
                </a:uFill>
                <a:hlinkClick r:id="rId3">
                  <a:extLst>
                    <a:ext uri="{A12FA001-AC4F-418D-AE19-62706E023703}">
                      <ahyp:hlinkClr val="tx"/>
                    </a:ext>
                  </a:extLst>
                </a:hlinkClick>
              </a:rPr>
              <a:t>[14]</a:t>
            </a:r>
            <a:r>
              <a:rPr lang="en" sz="1050">
                <a:solidFill>
                  <a:srgbClr val="252525"/>
                </a:solidFill>
              </a:rPr>
              <a:t> Unlike the other three alternatives, cooperative security draws upon liberalism rather than </a:t>
            </a:r>
            <a:r>
              <a:rPr lang="en" sz="1050">
                <a:solidFill>
                  <a:srgbClr val="0B0080"/>
                </a:solidFill>
                <a:uFill>
                  <a:noFill/>
                </a:uFill>
                <a:hlinkClick r:id="rId4">
                  <a:extLst>
                    <a:ext uri="{A12FA001-AC4F-418D-AE19-62706E023703}">
                      <ahyp:hlinkClr val="tx"/>
                    </a:ext>
                  </a:extLst>
                </a:hlinkClick>
              </a:rPr>
              <a:t>realism</a:t>
            </a:r>
            <a:r>
              <a:rPr baseline="30000" lang="en" sz="1400">
                <a:solidFill>
                  <a:srgbClr val="252525"/>
                </a:solidFill>
              </a:rPr>
              <a:t>[</a:t>
            </a:r>
            <a:r>
              <a:rPr baseline="30000" i="1" lang="en" sz="1400">
                <a:solidFill>
                  <a:srgbClr val="0B0080"/>
                </a:solidFill>
                <a:uFill>
                  <a:noFill/>
                </a:uFill>
                <a:hlinkClick r:id="rId5">
                  <a:extLst>
                    <a:ext uri="{A12FA001-AC4F-418D-AE19-62706E023703}">
                      <ahyp:hlinkClr val="tx"/>
                    </a:ext>
                  </a:extLst>
                </a:hlinkClick>
              </a:rPr>
              <a:t>citation needed</a:t>
            </a:r>
            <a:r>
              <a:rPr baseline="30000" lang="en" sz="1400">
                <a:solidFill>
                  <a:srgbClr val="252525"/>
                </a:solidFill>
              </a:rPr>
              <a:t>]</a:t>
            </a:r>
            <a:r>
              <a:rPr lang="en" sz="1050">
                <a:solidFill>
                  <a:srgbClr val="252525"/>
                </a:solidFill>
              </a:rPr>
              <a:t> in its approach to international relations. Stressing the importance of world peace and international cooperation, the view supposes the growth in democratic governance and the use of </a:t>
            </a:r>
            <a:r>
              <a:rPr lang="en" sz="1050">
                <a:solidFill>
                  <a:srgbClr val="0B0080"/>
                </a:solidFill>
                <a:uFill>
                  <a:noFill/>
                </a:uFill>
                <a:hlinkClick r:id="rId6">
                  <a:extLst>
                    <a:ext uri="{A12FA001-AC4F-418D-AE19-62706E023703}">
                      <ahyp:hlinkClr val="tx"/>
                    </a:ext>
                  </a:extLst>
                </a:hlinkClick>
              </a:rPr>
              <a:t>international institutions</a:t>
            </a:r>
            <a:r>
              <a:rPr lang="en" sz="1050">
                <a:solidFill>
                  <a:srgbClr val="252525"/>
                </a:solidFill>
              </a:rPr>
              <a:t> will hopefully overcome the </a:t>
            </a:r>
            <a:r>
              <a:rPr lang="en" sz="1050">
                <a:solidFill>
                  <a:srgbClr val="0B0080"/>
                </a:solidFill>
                <a:uFill>
                  <a:noFill/>
                </a:uFill>
                <a:hlinkClick r:id="rId7">
                  <a:extLst>
                    <a:ext uri="{A12FA001-AC4F-418D-AE19-62706E023703}">
                      <ahyp:hlinkClr val="tx"/>
                    </a:ext>
                  </a:extLst>
                </a:hlinkClick>
              </a:rPr>
              <a:t>security dilemma</a:t>
            </a:r>
            <a:r>
              <a:rPr lang="en" sz="1050">
                <a:solidFill>
                  <a:srgbClr val="252525"/>
                </a:solidFill>
              </a:rPr>
              <a:t> and deter interstate conflict.</a:t>
            </a:r>
            <a:r>
              <a:rPr baseline="30000" lang="en" sz="1400">
                <a:solidFill>
                  <a:srgbClr val="252525"/>
                </a:solidFill>
              </a:rPr>
              <a:t>[</a:t>
            </a:r>
            <a:r>
              <a:rPr baseline="30000" i="1" lang="en" sz="1400">
                <a:solidFill>
                  <a:srgbClr val="0B0080"/>
                </a:solidFill>
                <a:uFill>
                  <a:noFill/>
                </a:uFill>
                <a:hlinkClick r:id="rId8">
                  <a:extLst>
                    <a:ext uri="{A12FA001-AC4F-418D-AE19-62706E023703}">
                      <ahyp:hlinkClr val="tx"/>
                    </a:ext>
                  </a:extLst>
                </a:hlinkClick>
              </a:rPr>
              <a:t>citation needed</a:t>
            </a:r>
            <a:r>
              <a:rPr baseline="30000" lang="en" sz="1400">
                <a:solidFill>
                  <a:srgbClr val="252525"/>
                </a:solidFill>
              </a:rPr>
              <a:t>]</a:t>
            </a:r>
            <a:r>
              <a:rPr lang="en" sz="1050">
                <a:solidFill>
                  <a:srgbClr val="252525"/>
                </a:solidFill>
              </a:rPr>
              <a:t> They</a:t>
            </a:r>
            <a:r>
              <a:rPr baseline="30000" lang="en" sz="1400">
                <a:solidFill>
                  <a:srgbClr val="0B0080"/>
                </a:solidFill>
                <a:uFill>
                  <a:noFill/>
                </a:uFill>
                <a:hlinkClick r:id="rId9">
                  <a:extLst>
                    <a:ext uri="{A12FA001-AC4F-418D-AE19-62706E023703}">
                      <ahyp:hlinkClr val="tx"/>
                    </a:ext>
                  </a:extLst>
                </a:hlinkClick>
              </a:rPr>
              <a:t>[13]</a:t>
            </a:r>
            <a:r>
              <a:rPr lang="en" sz="1050">
                <a:solidFill>
                  <a:srgbClr val="252525"/>
                </a:solidFill>
              </a:rPr>
              <a:t> propose that collective action is the most effective means of preventing potential state and non-state aggressors from threatening other states. Cooperative security considers nuclear proliferation, regional conflicts and humanitarian crises to be major interests of the United States.</a:t>
            </a:r>
            <a:endParaRPr sz="1050">
              <a:solidFill>
                <a:srgbClr val="252525"/>
              </a:solidFill>
            </a:endParaRPr>
          </a:p>
          <a:p>
            <a:pPr indent="0" lvl="0" marL="0" rtl="0" algn="l">
              <a:lnSpc>
                <a:spcPct val="115000"/>
              </a:lnSpc>
              <a:spcBef>
                <a:spcPts val="600"/>
              </a:spcBef>
              <a:spcAft>
                <a:spcPts val="0"/>
              </a:spcAft>
              <a:buNone/>
            </a:pPr>
            <a:r>
              <a:rPr lang="en" sz="1050">
                <a:solidFill>
                  <a:srgbClr val="252525"/>
                </a:solidFill>
              </a:rPr>
              <a:t>The authors imagine that such a grand strategy would involve stronger support for international institutions, agreements, and the frequent use of force for humanitarian purposes. Were international institutions to ultimately entail the deployment of a multinational force, the authors suppose the United States' contribution would emphasize command, control, communications and intelligence, defense suppression, and precision-guided munitions-what they considered at the time to be the United States' comparative advantage in aerospace power.</a:t>
            </a:r>
            <a:r>
              <a:rPr baseline="30000" lang="en" sz="1400">
                <a:solidFill>
                  <a:srgbClr val="0B0080"/>
                </a:solidFill>
                <a:uFill>
                  <a:noFill/>
                </a:uFill>
                <a:hlinkClick r:id="rId10">
                  <a:extLst>
                    <a:ext uri="{A12FA001-AC4F-418D-AE19-62706E023703}">
                      <ahyp:hlinkClr val="tx"/>
                    </a:ext>
                  </a:extLst>
                </a:hlinkClick>
              </a:rPr>
              <a:t>[14]</a:t>
            </a:r>
            <a:r>
              <a:rPr lang="en" sz="1050">
                <a:solidFill>
                  <a:srgbClr val="252525"/>
                </a:solidFill>
              </a:rPr>
              <a:t> </a:t>
            </a:r>
            <a:r>
              <a:rPr lang="en" sz="1050">
                <a:solidFill>
                  <a:srgbClr val="0B0080"/>
                </a:solidFill>
                <a:uFill>
                  <a:noFill/>
                </a:uFill>
                <a:hlinkClick r:id="rId11">
                  <a:extLst>
                    <a:ext uri="{A12FA001-AC4F-418D-AE19-62706E023703}">
                      <ahyp:hlinkClr val="tx"/>
                    </a:ext>
                  </a:extLst>
                </a:hlinkClick>
              </a:rPr>
              <a:t>Collective action problems</a:t>
            </a:r>
            <a:r>
              <a:rPr lang="en" sz="1050">
                <a:solidFill>
                  <a:srgbClr val="252525"/>
                </a:solidFill>
              </a:rPr>
              <a:t>, the problems of the effective formation of international institutions, the vacillating feelings of democratic populations, and the limitations of arms control are all offered by the authors as noted criticisms of collective security.</a:t>
            </a:r>
            <a:endParaRPr sz="1050">
              <a:solidFill>
                <a:srgbClr val="252525"/>
              </a:solidFill>
            </a:endParaRPr>
          </a:p>
          <a:p>
            <a:pPr indent="0" lvl="0" marL="0" rtl="0" algn="l">
              <a:spcBef>
                <a:spcPts val="6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10fd76e73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10fd76e73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'Primacy holds that only a preponderance of U.S. power ensures peace.'</a:t>
            </a:r>
            <a:r>
              <a:rPr baseline="30000" lang="en" sz="1400">
                <a:solidFill>
                  <a:srgbClr val="0B0080"/>
                </a:solidFill>
                <a:uFill>
                  <a:noFill/>
                </a:uFill>
                <a:hlinkClick r:id="rId2">
                  <a:extLst>
                    <a:ext uri="{A12FA001-AC4F-418D-AE19-62706E023703}">
                      <ahyp:hlinkClr val="tx"/>
                    </a:ext>
                  </a:extLst>
                </a:hlinkClick>
              </a:rPr>
              <a:t>[15]</a:t>
            </a:r>
            <a:r>
              <a:rPr lang="en" sz="1050">
                <a:solidFill>
                  <a:srgbClr val="252525"/>
                </a:solidFill>
              </a:rPr>
              <a:t> As a result, it advocates that the United States pursue ultimate hegemony and dominate the international system economically, politically and militarily, rejecting any return to bipolarity or multipolarity and preventing the emergence of any peer competitor. Therefore, its proponents argue that U.S. foreign policy should focus on maintaining U.S. power and preventing any other power from becoming a serious challenger to the United States. With this in mind, some supporters of this strategy argue that the U.S. should work to contain China and other competitors rather than engage them. In regards to humanitarian crises and regional conflicts, primacy holds that the U.S. should only intervene when they directly impact national security, more along the lines of selective engagement than collective security. It does, however, advocate for the active prevention of nuclear proliferation at a level similar to collective security.</a:t>
            </a:r>
            <a:endParaRPr sz="1050">
              <a:solidFill>
                <a:srgbClr val="252525"/>
              </a:solidFill>
            </a:endParaRPr>
          </a:p>
          <a:p>
            <a:pPr indent="0" lvl="0" marL="0" rtl="0" algn="l">
              <a:lnSpc>
                <a:spcPct val="115000"/>
              </a:lnSpc>
              <a:spcBef>
                <a:spcPts val="600"/>
              </a:spcBef>
              <a:spcAft>
                <a:spcPts val="0"/>
              </a:spcAft>
              <a:buNone/>
            </a:pPr>
            <a:r>
              <a:rPr lang="en" sz="1050">
                <a:solidFill>
                  <a:srgbClr val="252525"/>
                </a:solidFill>
              </a:rPr>
              <a:t>Implementation of such a strategy would entail military forces at similar levels to those during the Cold War, with emphasis on military modernization and research and development. They note, however, that "the quest for primacy is likely to prove futile for five reasons": the diffusion of economic and technological capabilities, interstate balancing against the United States, the danger that hegemonic leadership will fatally undermine valuable multilateral institutions, the feasibility of preventive war and the dangers of imperial overstretch.</a:t>
            </a:r>
            <a:r>
              <a:rPr baseline="30000" lang="en" sz="1400">
                <a:solidFill>
                  <a:srgbClr val="0B0080"/>
                </a:solidFill>
                <a:uFill>
                  <a:noFill/>
                </a:uFill>
                <a:hlinkClick r:id="rId3">
                  <a:extLst>
                    <a:ext uri="{A12FA001-AC4F-418D-AE19-62706E023703}">
                      <ahyp:hlinkClr val="tx"/>
                    </a:ext>
                  </a:extLst>
                </a:hlinkClick>
              </a:rPr>
              <a:t>[16]</a:t>
            </a:r>
            <a:endParaRPr baseline="30000" sz="1400">
              <a:solidFill>
                <a:srgbClr val="0B0080"/>
              </a:solidFill>
              <a:uFill>
                <a:noFill/>
              </a:uFill>
              <a:hlinkClick r:id="rId4">
                <a:extLst>
                  <a:ext uri="{A12FA001-AC4F-418D-AE19-62706E023703}">
                    <ahyp:hlinkClr val="tx"/>
                  </a:ext>
                </a:extLst>
              </a:hlinkClick>
            </a:endParaRPr>
          </a:p>
          <a:p>
            <a:pPr indent="0" lvl="0" marL="0" rtl="0" algn="l">
              <a:lnSpc>
                <a:spcPct val="115000"/>
              </a:lnSpc>
              <a:spcBef>
                <a:spcPts val="600"/>
              </a:spcBef>
              <a:spcAft>
                <a:spcPts val="600"/>
              </a:spcAft>
              <a:buNone/>
            </a:pPr>
            <a:r>
              <a:rPr lang="en" sz="1050">
                <a:solidFill>
                  <a:srgbClr val="0B0080"/>
                </a:solidFill>
                <a:uFill>
                  <a:noFill/>
                </a:uFill>
                <a:hlinkClick r:id="rId5">
                  <a:extLst>
                    <a:ext uri="{A12FA001-AC4F-418D-AE19-62706E023703}">
                      <ahyp:hlinkClr val="tx"/>
                    </a:ext>
                  </a:extLst>
                </a:hlinkClick>
              </a:rPr>
              <a:t>Daniel Drezner</a:t>
            </a:r>
            <a:r>
              <a:rPr lang="en" sz="1050">
                <a:solidFill>
                  <a:srgbClr val="252525"/>
                </a:solidFill>
              </a:rPr>
              <a:t>, professor of international politics at </a:t>
            </a:r>
            <a:r>
              <a:rPr lang="en" sz="1050">
                <a:solidFill>
                  <a:srgbClr val="0B0080"/>
                </a:solidFill>
                <a:uFill>
                  <a:noFill/>
                </a:uFill>
                <a:hlinkClick r:id="rId6">
                  <a:extLst>
                    <a:ext uri="{A12FA001-AC4F-418D-AE19-62706E023703}">
                      <ahyp:hlinkClr val="tx"/>
                    </a:ext>
                  </a:extLst>
                </a:hlinkClick>
              </a:rPr>
              <a:t>Tufts University</a:t>
            </a:r>
            <a:r>
              <a:rPr lang="en" sz="1050">
                <a:solidFill>
                  <a:srgbClr val="252525"/>
                </a:solidFill>
              </a:rPr>
              <a:t>, outlines three arguments offered by primacy enthusiasts contending that military preeminence generates positive economic </a:t>
            </a:r>
            <a:r>
              <a:rPr lang="en" sz="1050">
                <a:solidFill>
                  <a:srgbClr val="0B0080"/>
                </a:solidFill>
                <a:uFill>
                  <a:noFill/>
                </a:uFill>
                <a:hlinkClick r:id="rId7">
                  <a:extLst>
                    <a:ext uri="{A12FA001-AC4F-418D-AE19-62706E023703}">
                      <ahyp:hlinkClr val="tx"/>
                    </a:ext>
                  </a:extLst>
                </a:hlinkClick>
              </a:rPr>
              <a:t>externalities</a:t>
            </a:r>
            <a:r>
              <a:rPr lang="en" sz="1050">
                <a:solidFill>
                  <a:srgbClr val="252525"/>
                </a:solidFill>
              </a:rPr>
              <a:t>.</a:t>
            </a:r>
            <a:r>
              <a:rPr baseline="30000" lang="en" sz="1400">
                <a:solidFill>
                  <a:srgbClr val="0B0080"/>
                </a:solidFill>
                <a:uFill>
                  <a:noFill/>
                </a:uFill>
                <a:hlinkClick r:id="rId8">
                  <a:extLst>
                    <a:ext uri="{A12FA001-AC4F-418D-AE19-62706E023703}">
                      <ahyp:hlinkClr val="tx"/>
                    </a:ext>
                  </a:extLst>
                </a:hlinkClick>
              </a:rPr>
              <a:t>[17]</a:t>
            </a:r>
            <a:r>
              <a:rPr lang="en" sz="1050">
                <a:solidFill>
                  <a:srgbClr val="252525"/>
                </a:solidFill>
              </a:rPr>
              <a:t> "One argument, which I label 'geoeconomic favoritism,' hypothesizes that the military hegemon will attract private capital because it provides the greatest security and safety to investors. A second argument posits that the benefits from military primacy flow from geopolitical favoritism: that sovereign states, in return for living under the security umbrella of the military superpower, voluntarily transfer resources to help subsidize the cost of the economy. The third argument postulates that states are most likely to enjoy global </a:t>
            </a:r>
            <a:r>
              <a:rPr lang="en" sz="1050">
                <a:solidFill>
                  <a:srgbClr val="0B0080"/>
                </a:solidFill>
                <a:uFill>
                  <a:noFill/>
                </a:uFill>
                <a:hlinkClick r:id="rId9">
                  <a:extLst>
                    <a:ext uri="{A12FA001-AC4F-418D-AE19-62706E023703}">
                      <ahyp:hlinkClr val="tx"/>
                    </a:ext>
                  </a:extLst>
                </a:hlinkClick>
              </a:rPr>
              <a:t>public goods</a:t>
            </a:r>
            <a:r>
              <a:rPr lang="en" sz="1050">
                <a:solidFill>
                  <a:srgbClr val="252525"/>
                </a:solidFill>
              </a:rPr>
              <a:t> under a unipolar distribution of military power, accelerating global economic growth and reducing security tensions. These public goods benefit the hegemon as much, if not more, than they do other actors."</a:t>
            </a:r>
            <a:r>
              <a:rPr baseline="30000" lang="en" sz="1400">
                <a:solidFill>
                  <a:srgbClr val="0B0080"/>
                </a:solidFill>
                <a:uFill>
                  <a:noFill/>
                </a:uFill>
                <a:hlinkClick r:id="rId10">
                  <a:extLst>
                    <a:ext uri="{A12FA001-AC4F-418D-AE19-62706E023703}">
                      <ahyp:hlinkClr val="tx"/>
                    </a:ext>
                  </a:extLst>
                </a:hlinkClick>
              </a:rPr>
              <a:t>[17]</a:t>
            </a:r>
            <a:r>
              <a:rPr lang="en" sz="1050">
                <a:solidFill>
                  <a:srgbClr val="252525"/>
                </a:solidFill>
              </a:rPr>
              <a:t> Drezner maintains the empirical evidence supporting the third argument is the strongest, though with some qualifiers. "Although the precise causal mechanism remain disputed, hegemonic eras are nevertheless strongly correlated with lower trade barriers and greater levels of globalization."</a:t>
            </a:r>
            <a:r>
              <a:rPr baseline="30000" lang="en" sz="1400">
                <a:solidFill>
                  <a:srgbClr val="0B0080"/>
                </a:solidFill>
                <a:uFill>
                  <a:noFill/>
                </a:uFill>
                <a:hlinkClick r:id="rId11">
                  <a:extLst>
                    <a:ext uri="{A12FA001-AC4F-418D-AE19-62706E023703}">
                      <ahyp:hlinkClr val="tx"/>
                    </a:ext>
                  </a:extLst>
                </a:hlinkClick>
              </a:rPr>
              <a:t>[18]</a:t>
            </a:r>
            <a:r>
              <a:rPr lang="en" sz="1050">
                <a:solidFill>
                  <a:srgbClr val="252525"/>
                </a:solidFill>
              </a:rPr>
              <a:t> However, Drezner highlights a caveat: The cost of maintaining global public goods catches up to the superpower providing them. "Other countries free-ride off of the hegemon, allowing them to grow faster. Technologies diffuse from the hegemonic power to the rest of the world, facilitating catch-up. Chinese analysts have posited that these phenomena, occurring right now, are allowing China to outgrow the United States."</a:t>
            </a:r>
            <a:r>
              <a:rPr baseline="30000" lang="en" sz="1400">
                <a:solidFill>
                  <a:srgbClr val="0B0080"/>
                </a:solidFill>
                <a:uFill>
                  <a:noFill/>
                </a:uFill>
                <a:hlinkClick r:id="rId12">
                  <a:extLst>
                    <a:ext uri="{A12FA001-AC4F-418D-AE19-62706E023703}">
                      <ahyp:hlinkClr val="tx"/>
                    </a:ext>
                  </a:extLst>
                </a:hlinkClick>
              </a:rPr>
              <a:t>[19]</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b336a24b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b336a24b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10fd76e73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10fd76e73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'Primacy holds that only a preponderance of U.S. power ensures peace.'</a:t>
            </a:r>
            <a:r>
              <a:rPr baseline="30000" lang="en" sz="1400">
                <a:solidFill>
                  <a:srgbClr val="0B0080"/>
                </a:solidFill>
                <a:uFill>
                  <a:noFill/>
                </a:uFill>
                <a:hlinkClick r:id="rId2">
                  <a:extLst>
                    <a:ext uri="{A12FA001-AC4F-418D-AE19-62706E023703}">
                      <ahyp:hlinkClr val="tx"/>
                    </a:ext>
                  </a:extLst>
                </a:hlinkClick>
              </a:rPr>
              <a:t>[15]</a:t>
            </a:r>
            <a:r>
              <a:rPr lang="en" sz="1050">
                <a:solidFill>
                  <a:srgbClr val="252525"/>
                </a:solidFill>
              </a:rPr>
              <a:t> As a result, it advocates that the United States pursue ultimate hegemony and dominate the international system economically, politically and militarily, rejecting any return to bipolarity or multipolarity and preventing the emergence of any peer competitor. Therefore, its proponents argue that U.S. foreign policy should focus on maintaining U.S. power and preventing any other power from becoming a serious challenger to the United States. With this in mind, some supporters of this strategy argue that the U.S. should work to contain China and other competitors rather than engage them. In regards to humanitarian crises and regional conflicts, primacy holds that the U.S. should only intervene when they directly impact national security, more along the lines of selective engagement than collective security. It does, however, advocate for the active prevention of nuclear proliferation at a level similar to collective security.</a:t>
            </a:r>
            <a:endParaRPr sz="1050">
              <a:solidFill>
                <a:srgbClr val="252525"/>
              </a:solidFill>
            </a:endParaRPr>
          </a:p>
          <a:p>
            <a:pPr indent="0" lvl="0" marL="0" rtl="0" algn="l">
              <a:lnSpc>
                <a:spcPct val="115000"/>
              </a:lnSpc>
              <a:spcBef>
                <a:spcPts val="600"/>
              </a:spcBef>
              <a:spcAft>
                <a:spcPts val="0"/>
              </a:spcAft>
              <a:buNone/>
            </a:pPr>
            <a:r>
              <a:rPr lang="en" sz="1050">
                <a:solidFill>
                  <a:srgbClr val="252525"/>
                </a:solidFill>
              </a:rPr>
              <a:t>Implementation of such a strategy would entail military forces at similar levels to those during the Cold War, with emphasis on military modernization and research and development. They note, however, that "the quest for primacy is likely to prove futile for five reasons": the diffusion of economic and technological capabilities, interstate balancing against the United States, the danger that hegemonic leadership will fatally undermine valuable multilateral institutions, the feasibility of preventive war and the dangers of imperial overstretch.</a:t>
            </a:r>
            <a:r>
              <a:rPr baseline="30000" lang="en" sz="1400">
                <a:solidFill>
                  <a:srgbClr val="0B0080"/>
                </a:solidFill>
                <a:uFill>
                  <a:noFill/>
                </a:uFill>
                <a:hlinkClick r:id="rId3">
                  <a:extLst>
                    <a:ext uri="{A12FA001-AC4F-418D-AE19-62706E023703}">
                      <ahyp:hlinkClr val="tx"/>
                    </a:ext>
                  </a:extLst>
                </a:hlinkClick>
              </a:rPr>
              <a:t>[16]</a:t>
            </a:r>
            <a:endParaRPr baseline="30000" sz="1400">
              <a:solidFill>
                <a:srgbClr val="0B0080"/>
              </a:solidFill>
              <a:uFill>
                <a:noFill/>
              </a:uFill>
              <a:hlinkClick r:id="rId4">
                <a:extLst>
                  <a:ext uri="{A12FA001-AC4F-418D-AE19-62706E023703}">
                    <ahyp:hlinkClr val="tx"/>
                  </a:ext>
                </a:extLst>
              </a:hlinkClick>
            </a:endParaRPr>
          </a:p>
          <a:p>
            <a:pPr indent="0" lvl="0" marL="0" rtl="0" algn="l">
              <a:lnSpc>
                <a:spcPct val="115000"/>
              </a:lnSpc>
              <a:spcBef>
                <a:spcPts val="600"/>
              </a:spcBef>
              <a:spcAft>
                <a:spcPts val="0"/>
              </a:spcAft>
              <a:buNone/>
            </a:pPr>
            <a:r>
              <a:rPr lang="en" sz="1050">
                <a:solidFill>
                  <a:srgbClr val="0B0080"/>
                </a:solidFill>
                <a:uFill>
                  <a:noFill/>
                </a:uFill>
                <a:hlinkClick r:id="rId5">
                  <a:extLst>
                    <a:ext uri="{A12FA001-AC4F-418D-AE19-62706E023703}">
                      <ahyp:hlinkClr val="tx"/>
                    </a:ext>
                  </a:extLst>
                </a:hlinkClick>
              </a:rPr>
              <a:t>Daniel Drezner</a:t>
            </a:r>
            <a:r>
              <a:rPr lang="en" sz="1050">
                <a:solidFill>
                  <a:srgbClr val="252525"/>
                </a:solidFill>
              </a:rPr>
              <a:t>, professor of international politics at </a:t>
            </a:r>
            <a:r>
              <a:rPr lang="en" sz="1050">
                <a:solidFill>
                  <a:srgbClr val="0B0080"/>
                </a:solidFill>
                <a:uFill>
                  <a:noFill/>
                </a:uFill>
                <a:hlinkClick r:id="rId6">
                  <a:extLst>
                    <a:ext uri="{A12FA001-AC4F-418D-AE19-62706E023703}">
                      <ahyp:hlinkClr val="tx"/>
                    </a:ext>
                  </a:extLst>
                </a:hlinkClick>
              </a:rPr>
              <a:t>Tufts University</a:t>
            </a:r>
            <a:r>
              <a:rPr lang="en" sz="1050">
                <a:solidFill>
                  <a:srgbClr val="252525"/>
                </a:solidFill>
              </a:rPr>
              <a:t>, outlines three arguments offered by primacy enthusiasts contending that military preeminence generates positive economic </a:t>
            </a:r>
            <a:r>
              <a:rPr lang="en" sz="1050">
                <a:solidFill>
                  <a:srgbClr val="0B0080"/>
                </a:solidFill>
                <a:uFill>
                  <a:noFill/>
                </a:uFill>
                <a:hlinkClick r:id="rId7">
                  <a:extLst>
                    <a:ext uri="{A12FA001-AC4F-418D-AE19-62706E023703}">
                      <ahyp:hlinkClr val="tx"/>
                    </a:ext>
                  </a:extLst>
                </a:hlinkClick>
              </a:rPr>
              <a:t>externalities</a:t>
            </a:r>
            <a:r>
              <a:rPr lang="en" sz="1050">
                <a:solidFill>
                  <a:srgbClr val="252525"/>
                </a:solidFill>
              </a:rPr>
              <a:t>.</a:t>
            </a:r>
            <a:r>
              <a:rPr baseline="30000" lang="en" sz="1400">
                <a:solidFill>
                  <a:srgbClr val="0B0080"/>
                </a:solidFill>
                <a:uFill>
                  <a:noFill/>
                </a:uFill>
                <a:hlinkClick r:id="rId8">
                  <a:extLst>
                    <a:ext uri="{A12FA001-AC4F-418D-AE19-62706E023703}">
                      <ahyp:hlinkClr val="tx"/>
                    </a:ext>
                  </a:extLst>
                </a:hlinkClick>
              </a:rPr>
              <a:t>[17]</a:t>
            </a:r>
            <a:r>
              <a:rPr lang="en" sz="1050">
                <a:solidFill>
                  <a:srgbClr val="252525"/>
                </a:solidFill>
              </a:rPr>
              <a:t> "One argument, which I label 'geoeconomic favoritism,' hypothesizes that the military hegemon will attract private capital because it provides the greatest security and safety to investors. A second argument posits that the benefits from military primacy flow from geopolitical favoritism: that sovereign states, in return for living under the security umbrella of the military superpower, voluntarily transfer resources to help subsidize the cost of the economy. The third argument postulates that states are most likely to enjoy global </a:t>
            </a:r>
            <a:r>
              <a:rPr lang="en" sz="1050">
                <a:solidFill>
                  <a:srgbClr val="0B0080"/>
                </a:solidFill>
                <a:uFill>
                  <a:noFill/>
                </a:uFill>
                <a:hlinkClick r:id="rId9">
                  <a:extLst>
                    <a:ext uri="{A12FA001-AC4F-418D-AE19-62706E023703}">
                      <ahyp:hlinkClr val="tx"/>
                    </a:ext>
                  </a:extLst>
                </a:hlinkClick>
              </a:rPr>
              <a:t>public goods</a:t>
            </a:r>
            <a:r>
              <a:rPr lang="en" sz="1050">
                <a:solidFill>
                  <a:srgbClr val="252525"/>
                </a:solidFill>
              </a:rPr>
              <a:t> under a unipolar distribution of military power, accelerating global economic growth and reducing security tensions. These public goods benefit the hegemon as much, if not more, than they do other actors."</a:t>
            </a:r>
            <a:r>
              <a:rPr baseline="30000" lang="en" sz="1400">
                <a:solidFill>
                  <a:srgbClr val="0B0080"/>
                </a:solidFill>
                <a:uFill>
                  <a:noFill/>
                </a:uFill>
                <a:hlinkClick r:id="rId10">
                  <a:extLst>
                    <a:ext uri="{A12FA001-AC4F-418D-AE19-62706E023703}">
                      <ahyp:hlinkClr val="tx"/>
                    </a:ext>
                  </a:extLst>
                </a:hlinkClick>
              </a:rPr>
              <a:t>[17]</a:t>
            </a:r>
            <a:r>
              <a:rPr lang="en" sz="1050">
                <a:solidFill>
                  <a:srgbClr val="252525"/>
                </a:solidFill>
              </a:rPr>
              <a:t> Drezner maintains the empirical evidence supporting the third argument is the strongest, though with some qualifiers. "Although the precise causal mechanism remain disputed, hegemonic eras are nevertheless strongly correlated with lower trade barriers and greater levels of globalization."</a:t>
            </a:r>
            <a:r>
              <a:rPr baseline="30000" lang="en" sz="1400">
                <a:solidFill>
                  <a:srgbClr val="0B0080"/>
                </a:solidFill>
                <a:uFill>
                  <a:noFill/>
                </a:uFill>
                <a:hlinkClick r:id="rId11">
                  <a:extLst>
                    <a:ext uri="{A12FA001-AC4F-418D-AE19-62706E023703}">
                      <ahyp:hlinkClr val="tx"/>
                    </a:ext>
                  </a:extLst>
                </a:hlinkClick>
              </a:rPr>
              <a:t>[18]</a:t>
            </a:r>
            <a:r>
              <a:rPr lang="en" sz="1050">
                <a:solidFill>
                  <a:srgbClr val="252525"/>
                </a:solidFill>
              </a:rPr>
              <a:t> However, Drezner highlights a caveat: The cost of maintaining global public goods catches up to the superpower providing them. "Other countries free-ride off of the hegemon, allowing them to grow faster. Technologies diffuse from the hegemonic power to the rest of the world, facilitating catch-up. Chinese analysts have posited that these phenomena, occurring right now, are allowing China to outgrow the United States."</a:t>
            </a:r>
            <a:r>
              <a:rPr baseline="30000" lang="en" sz="1400">
                <a:solidFill>
                  <a:srgbClr val="0B0080"/>
                </a:solidFill>
                <a:uFill>
                  <a:noFill/>
                </a:uFill>
                <a:hlinkClick r:id="rId12">
                  <a:extLst>
                    <a:ext uri="{A12FA001-AC4F-418D-AE19-62706E023703}">
                      <ahyp:hlinkClr val="tx"/>
                    </a:ext>
                  </a:extLst>
                </a:hlinkClick>
              </a:rPr>
              <a:t>[19]</a:t>
            </a:r>
            <a:endParaRPr/>
          </a:p>
          <a:p>
            <a:pPr indent="0" lvl="0" marL="0" rtl="0" algn="l">
              <a:spcBef>
                <a:spcPts val="60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b336a24b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b336a24b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10fd76e73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10fd76e73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Posen proposes the United States abandon its hegemonic strategy and replace it with one of restraint. This translates into jettisoning the quest of shaping a world that is satisfactory to U.S. values and instead advances vital national security interests: The U.S. military would go to war only when it must. Large troop contingents in unprecedentedly peaceful regions such as Europe would be significantly downsized, incentivizing NATO members to provide more for their own security. Under such a scenario, the United States would have more leeway in using resources to combat the most pressing threats to its security. A strategy of restraint, therefore, would help preserve the country's prosperity and security more so than a hegemonic strategy. To be sure, Posen makes clear that he is not advocating isolationism. Rather, the United States should focus on three pressing security challenges: preventing a powerful rival from upending the global balance of power, fighting terrorists, and limiting nuclear proliferation</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10fd76e73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10fd76e73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Ikenberry, Brooks, and Wohlforth are not convinced that the current U.S. grand strategy generates subsequent counterbalancing. Unlike the prior hegemons, the United States is geographically isolated and faces no contiguous great power rivals interested in balancing it. This means the United States is far less threatening to great powers that are situated oceans away, the authors claim. Moreover, any competitor would have a hard time matching U.S. military might. "Not only is the United States so far ahead militarily in both quantitative and qualitative terms, but its security guarantees also give it the leverage to prevent allies from giving military technology to potential U.S. rivals. Because the United States dominates the high-end defense industry, it can trade access to its defense market for allies' agreement not to transfer key military technologies to its competitors.</a:t>
            </a:r>
            <a:endParaRPr sz="1050">
              <a:solidFill>
                <a:srgbClr val="252525"/>
              </a:solidFill>
              <a:highlight>
                <a:srgbClr val="FFFFFF"/>
              </a:highlight>
            </a:endParaRPr>
          </a:p>
          <a:p>
            <a:pPr indent="0" lvl="0" marL="0" rtl="0" algn="l">
              <a:spcBef>
                <a:spcPts val="0"/>
              </a:spcBef>
              <a:spcAft>
                <a:spcPts val="0"/>
              </a:spcAft>
              <a:buNone/>
            </a:pPr>
            <a:r>
              <a:rPr lang="en" sz="950">
                <a:solidFill>
                  <a:srgbClr val="252525"/>
                </a:solidFill>
              </a:rPr>
              <a:t>Brooks, Stephen; Ikenberry, John; Wohlforth, William (January–February 2013). </a:t>
            </a:r>
            <a:r>
              <a:rPr lang="en" sz="950">
                <a:solidFill>
                  <a:srgbClr val="663366"/>
                </a:solidFill>
                <a:uFill>
                  <a:noFill/>
                </a:uFill>
                <a:hlinkClick r:id="rId2">
                  <a:extLst>
                    <a:ext uri="{A12FA001-AC4F-418D-AE19-62706E023703}">
                      <ahyp:hlinkClr val="tx"/>
                    </a:ext>
                  </a:extLst>
                </a:hlinkClick>
              </a:rPr>
              <a:t>"Lean Forward: In Defense of American Engagement"</a:t>
            </a:r>
            <a:r>
              <a:rPr lang="en" sz="950">
                <a:solidFill>
                  <a:srgbClr val="252525"/>
                </a:solidFill>
              </a:rPr>
              <a:t>. </a:t>
            </a:r>
            <a:r>
              <a:rPr i="1" lang="en" sz="950">
                <a:solidFill>
                  <a:srgbClr val="252525"/>
                </a:solidFill>
              </a:rPr>
              <a:t>Foreign Affairs</a:t>
            </a:r>
            <a:r>
              <a:rPr lang="en" sz="950">
                <a:solidFill>
                  <a:srgbClr val="252525"/>
                </a:solidFill>
              </a:rPr>
              <a:t>. </a:t>
            </a:r>
            <a:r>
              <a:rPr b="1" lang="en" sz="950">
                <a:solidFill>
                  <a:srgbClr val="252525"/>
                </a:solidFill>
              </a:rPr>
              <a:t>92</a:t>
            </a:r>
            <a:r>
              <a:rPr lang="en" sz="950">
                <a:solidFill>
                  <a:srgbClr val="252525"/>
                </a:solidFill>
              </a:rPr>
              <a:t> (1): 130–142, 137</a:t>
            </a:r>
            <a:endParaRPr sz="1050">
              <a:solidFill>
                <a:srgbClr val="252525"/>
              </a:solidFill>
              <a:highlight>
                <a:srgbClr val="FFFFFF"/>
              </a:highligh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10fd76e73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10fd76e73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It is imperative for a major power that wishes to preserve its strategic insolvency. Otherwise, overextension and national exhaustion become increasing dangers."</a:t>
            </a:r>
            <a:r>
              <a:rPr baseline="30000" lang="en" sz="1400">
                <a:solidFill>
                  <a:srgbClr val="0B0080"/>
                </a:solidFill>
                <a:uFill>
                  <a:noFill/>
                </a:uFill>
                <a:hlinkClick r:id="rId2">
                  <a:extLst>
                    <a:ext uri="{A12FA001-AC4F-418D-AE19-62706E023703}">
                      <ahyp:hlinkClr val="tx"/>
                    </a:ext>
                  </a:extLst>
                </a:hlinkClick>
              </a:rPr>
              <a:t>[22]</a:t>
            </a:r>
            <a:r>
              <a:rPr lang="en" sz="1050">
                <a:solidFill>
                  <a:srgbClr val="252525"/>
                </a:solidFill>
                <a:highlight>
                  <a:srgbClr val="FFFFFF"/>
                </a:highlight>
              </a:rPr>
              <a:t> Carpenter thinks that off-loading U.S. security responsibility must be assessed on a case-by-case basis. Nevertheless, the United States must refrain from using military might in campaigns that do not directly deal with U.S. interests. "If a sense of moral indignation, instead of a calculating assessment of the national interest, governs U.S. foreign policy, the United States will become involved in even more murky conflicts in which few if any tangible American interests are at stake.</a:t>
            </a:r>
            <a:endParaRPr sz="1050">
              <a:solidFill>
                <a:srgbClr val="252525"/>
              </a:solidFill>
              <a:highlight>
                <a:srgbClr val="FFFFFF"/>
              </a:highlight>
            </a:endParaRPr>
          </a:p>
          <a:p>
            <a:pPr indent="0" lvl="0" marL="0" rtl="0" algn="l">
              <a:spcBef>
                <a:spcPts val="0"/>
              </a:spcBef>
              <a:spcAft>
                <a:spcPts val="0"/>
              </a:spcAft>
              <a:buNone/>
            </a:pPr>
            <a:r>
              <a:rPr lang="en" sz="950">
                <a:solidFill>
                  <a:srgbClr val="252525"/>
                </a:solidFill>
              </a:rPr>
              <a:t>Carpenter, Ted (March–April 2013). </a:t>
            </a:r>
            <a:r>
              <a:rPr lang="en" sz="950">
                <a:solidFill>
                  <a:srgbClr val="663366"/>
                </a:solidFill>
                <a:uFill>
                  <a:noFill/>
                </a:uFill>
                <a:hlinkClick r:id="rId3">
                  <a:extLst>
                    <a:ext uri="{A12FA001-AC4F-418D-AE19-62706E023703}">
                      <ahyp:hlinkClr val="tx"/>
                    </a:ext>
                  </a:extLst>
                </a:hlinkClick>
              </a:rPr>
              <a:t>"Delusions of Indispensability"</a:t>
            </a:r>
            <a:r>
              <a:rPr lang="en" sz="950">
                <a:solidFill>
                  <a:srgbClr val="252525"/>
                </a:solidFill>
              </a:rPr>
              <a:t>. </a:t>
            </a:r>
            <a:r>
              <a:rPr i="1" lang="en" sz="950">
                <a:solidFill>
                  <a:srgbClr val="252525"/>
                </a:solidFill>
              </a:rPr>
              <a:t>The National Interest</a:t>
            </a:r>
            <a:r>
              <a:rPr lang="en" sz="950">
                <a:solidFill>
                  <a:srgbClr val="252525"/>
                </a:solidFill>
              </a:rPr>
              <a:t> (124): 47–55.</a:t>
            </a:r>
            <a:endParaRPr sz="1050">
              <a:solidFill>
                <a:srgbClr val="252525"/>
              </a:solidFill>
              <a:highlight>
                <a:srgbClr val="FFFFFF"/>
              </a:highligh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b336a24b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1b336a24b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10fd76e73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10fd76e73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the difficulty of organizing resources for effective grand strategy, Betts explores both the retrospective fallacy of coherence – the tendency to see the actions of states as more coherent and purposeful than they actually were or to assume particular actions and choices as more decisive in the outcome of events than they actually were – and the prospective fallacy of control – the tendency of policymakers to believe they can exert far greater influence over events than they can.</a:t>
            </a:r>
            <a:endParaRPr sz="1050">
              <a:solidFill>
                <a:srgbClr val="252525"/>
              </a:solidFill>
              <a:highlight>
                <a:srgbClr val="FFFFFF"/>
              </a:highlight>
            </a:endParaRPr>
          </a:p>
          <a:p>
            <a:pPr indent="0" lvl="0" marL="0" rtl="0" algn="l">
              <a:spcBef>
                <a:spcPts val="0"/>
              </a:spcBef>
              <a:spcAft>
                <a:spcPts val="0"/>
              </a:spcAft>
              <a:buNone/>
            </a:pPr>
            <a:r>
              <a:rPr lang="en" sz="950">
                <a:solidFill>
                  <a:srgbClr val="252525"/>
                </a:solidFill>
              </a:rPr>
              <a:t>Betts, Richard (2012). </a:t>
            </a:r>
            <a:r>
              <a:rPr i="1" lang="en" sz="950">
                <a:solidFill>
                  <a:srgbClr val="252525"/>
                </a:solidFill>
              </a:rPr>
              <a:t>American Force: Dangers, Delusions, and Dilemmas in National Security</a:t>
            </a:r>
            <a:r>
              <a:rPr lang="en" sz="950">
                <a:solidFill>
                  <a:srgbClr val="252525"/>
                </a:solidFill>
              </a:rPr>
              <a:t>. New York: Columbia University Press. pp. 232–265</a:t>
            </a:r>
            <a:endParaRPr sz="1050">
              <a:solidFill>
                <a:srgbClr val="252525"/>
              </a:solidFill>
              <a:highlight>
                <a:srgbClr val="FFFFFF"/>
              </a:highligh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10fd76e73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10fd76e73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Grand strategy expands on the traditional idea of strategy in three ways:</a:t>
            </a:r>
            <a:r>
              <a:rPr baseline="30000" lang="en" sz="1400">
                <a:solidFill>
                  <a:srgbClr val="0B0080"/>
                </a:solidFill>
                <a:uFill>
                  <a:noFill/>
                </a:uFill>
                <a:hlinkClick r:id="rId2">
                  <a:extLst>
                    <a:ext uri="{A12FA001-AC4F-418D-AE19-62706E023703}">
                      <ahyp:hlinkClr val="tx"/>
                    </a:ext>
                  </a:extLst>
                </a:hlinkClick>
              </a:rPr>
              <a:t>[3]</a:t>
            </a:r>
            <a:endParaRPr baseline="30000" sz="1400">
              <a:solidFill>
                <a:srgbClr val="0B0080"/>
              </a:solidFill>
              <a:uFill>
                <a:noFill/>
              </a:uFill>
              <a:hlinkClick r:id="rId3">
                <a:extLst>
                  <a:ext uri="{A12FA001-AC4F-418D-AE19-62706E023703}">
                    <ahyp:hlinkClr val="tx"/>
                  </a:ext>
                </a:extLst>
              </a:hlinkClick>
            </a:endParaRPr>
          </a:p>
          <a:p>
            <a:pPr indent="-295275" lvl="0" marL="901700" rtl="0" algn="l">
              <a:lnSpc>
                <a:spcPct val="115000"/>
              </a:lnSpc>
              <a:spcBef>
                <a:spcPts val="600"/>
              </a:spcBef>
              <a:spcAft>
                <a:spcPts val="0"/>
              </a:spcAft>
              <a:buClr>
                <a:srgbClr val="252525"/>
              </a:buClr>
              <a:buSzPts val="1050"/>
              <a:buAutoNum type="arabicPeriod"/>
            </a:pPr>
            <a:r>
              <a:rPr lang="en" sz="950">
                <a:solidFill>
                  <a:srgbClr val="252525"/>
                </a:solidFill>
              </a:rPr>
              <a:t> Murray; et al. (1994). </a:t>
            </a:r>
            <a:r>
              <a:rPr i="1" lang="en" sz="950">
                <a:solidFill>
                  <a:srgbClr val="663366"/>
                </a:solidFill>
                <a:uFill>
                  <a:noFill/>
                </a:uFill>
                <a:hlinkClick r:id="rId4">
                  <a:extLst>
                    <a:ext uri="{A12FA001-AC4F-418D-AE19-62706E023703}">
                      <ahyp:hlinkClr val="tx"/>
                    </a:ext>
                  </a:extLst>
                </a:hlinkClick>
              </a:rPr>
              <a:t>The Making of Strategy: Rulers, States, and War</a:t>
            </a:r>
            <a:r>
              <a:rPr lang="en" sz="950">
                <a:solidFill>
                  <a:srgbClr val="252525"/>
                </a:solidFill>
              </a:rPr>
              <a:t>. Cambridge University Press. pp. 1–23.</a:t>
            </a:r>
            <a:endParaRPr sz="1050">
              <a:solidFill>
                <a:srgbClr val="252525"/>
              </a:solidFill>
            </a:endParaRPr>
          </a:p>
          <a:p>
            <a:pPr indent="0" lvl="0" marL="0" rtl="0" algn="l">
              <a:spcBef>
                <a:spcPts val="10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112bd8d1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112bd8d1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detailed some of the critiques raised by skeptics regarding the feasibility and practicability of strategy, explaining "[t]o skeptics, effective strategy is often an illusion because what happens in the gap between policy objectives and war outcomes is too complex and unpredictable to be manipulated to a specified end."</a:t>
            </a:r>
            <a:endParaRPr sz="1050">
              <a:solidFill>
                <a:srgbClr val="252525"/>
              </a:solidFill>
              <a:highlight>
                <a:srgbClr val="FFFFFF"/>
              </a:highlight>
            </a:endParaRPr>
          </a:p>
          <a:p>
            <a:pPr indent="0" lvl="0" marL="0" rtl="0" algn="l">
              <a:spcBef>
                <a:spcPts val="0"/>
              </a:spcBef>
              <a:spcAft>
                <a:spcPts val="0"/>
              </a:spcAft>
              <a:buNone/>
            </a:pPr>
            <a:r>
              <a:rPr lang="en" sz="950">
                <a:solidFill>
                  <a:srgbClr val="252525"/>
                </a:solidFill>
              </a:rPr>
              <a:t>Betts, Richard K. (Autumn 2000). "Is Strategy an Illusion". </a:t>
            </a:r>
            <a:r>
              <a:rPr i="1" lang="en" sz="950">
                <a:solidFill>
                  <a:srgbClr val="252525"/>
                </a:solidFill>
              </a:rPr>
              <a:t>International Security</a:t>
            </a:r>
            <a:r>
              <a:rPr lang="en" sz="950">
                <a:solidFill>
                  <a:srgbClr val="252525"/>
                </a:solidFill>
              </a:rPr>
              <a:t>. </a:t>
            </a:r>
            <a:r>
              <a:rPr b="1" lang="en" sz="950">
                <a:solidFill>
                  <a:srgbClr val="252525"/>
                </a:solidFill>
              </a:rPr>
              <a:t>25</a:t>
            </a:r>
            <a:r>
              <a:rPr lang="en" sz="950">
                <a:solidFill>
                  <a:srgbClr val="252525"/>
                </a:solidFill>
              </a:rPr>
              <a:t> (2): 5–50</a:t>
            </a:r>
            <a:endParaRPr sz="1050">
              <a:solidFill>
                <a:srgbClr val="252525"/>
              </a:solidFill>
              <a:highlight>
                <a:srgbClr val="FFFFFF"/>
              </a:highligh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112bd8d12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112bd8d12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highlight>
                  <a:srgbClr val="FFFFFF"/>
                </a:highlight>
                <a:latin typeface="Georgia"/>
                <a:ea typeface="Georgia"/>
                <a:cs typeface="Georgia"/>
                <a:sym typeface="Georgia"/>
              </a:rPr>
              <a:t>Grand strategy is a term of art from academia, and refers to the collection</a:t>
            </a:r>
            <a:endParaRPr sz="1300">
              <a:highlight>
                <a:srgbClr val="FFFFFF"/>
              </a:highlight>
              <a:latin typeface="Georgia"/>
              <a:ea typeface="Georgia"/>
              <a:cs typeface="Georgia"/>
              <a:sym typeface="Georgia"/>
            </a:endParaRPr>
          </a:p>
          <a:p>
            <a:pPr indent="0" lvl="0" marL="0" rtl="0" algn="l">
              <a:spcBef>
                <a:spcPts val="0"/>
              </a:spcBef>
              <a:spcAft>
                <a:spcPts val="0"/>
              </a:spcAft>
              <a:buNone/>
            </a:pPr>
            <a:r>
              <a:rPr lang="en" sz="1300">
                <a:highlight>
                  <a:srgbClr val="FFFFFF"/>
                </a:highlight>
                <a:latin typeface="Georgia"/>
                <a:ea typeface="Georgia"/>
                <a:cs typeface="Georgia"/>
                <a:sym typeface="Georgia"/>
              </a:rPr>
              <a:t>of plans and policies that comprise the state’s deliberate effort to harness</a:t>
            </a:r>
            <a:endParaRPr sz="1300">
              <a:highlight>
                <a:srgbClr val="FFFFFF"/>
              </a:highlight>
              <a:latin typeface="Georgia"/>
              <a:ea typeface="Georgia"/>
              <a:cs typeface="Georgia"/>
              <a:sym typeface="Georgia"/>
            </a:endParaRPr>
          </a:p>
          <a:p>
            <a:pPr indent="0" lvl="0" marL="0" rtl="0" algn="l">
              <a:spcBef>
                <a:spcPts val="0"/>
              </a:spcBef>
              <a:spcAft>
                <a:spcPts val="0"/>
              </a:spcAft>
              <a:buNone/>
            </a:pPr>
            <a:r>
              <a:rPr lang="en" sz="1300">
                <a:highlight>
                  <a:srgbClr val="FFFFFF"/>
                </a:highlight>
                <a:latin typeface="Georgia"/>
                <a:ea typeface="Georgia"/>
                <a:cs typeface="Georgia"/>
                <a:sym typeface="Georgia"/>
              </a:rPr>
              <a:t>political, military, diplomatic, and economic tools together to advance that</a:t>
            </a:r>
            <a:endParaRPr sz="1300">
              <a:highlight>
                <a:srgbClr val="FFFFFF"/>
              </a:highlight>
              <a:latin typeface="Georgia"/>
              <a:ea typeface="Georgia"/>
              <a:cs typeface="Georgia"/>
              <a:sym typeface="Georgia"/>
            </a:endParaRPr>
          </a:p>
          <a:p>
            <a:pPr indent="0" lvl="0" marL="0" rtl="0" algn="l">
              <a:spcBef>
                <a:spcPts val="0"/>
              </a:spcBef>
              <a:spcAft>
                <a:spcPts val="0"/>
              </a:spcAft>
              <a:buNone/>
            </a:pPr>
            <a:r>
              <a:rPr lang="en" sz="1300">
                <a:highlight>
                  <a:srgbClr val="FFFFFF"/>
                </a:highlight>
                <a:latin typeface="Georgia"/>
                <a:ea typeface="Georgia"/>
                <a:cs typeface="Georgia"/>
                <a:sym typeface="Georgia"/>
              </a:rPr>
              <a:t>state’s national interest. Grand strategy is the art of reconciling ends</a:t>
            </a:r>
            <a:endParaRPr sz="1300">
              <a:highlight>
                <a:srgbClr val="FFFFFF"/>
              </a:highlight>
              <a:latin typeface="Georgia"/>
              <a:ea typeface="Georgia"/>
              <a:cs typeface="Georgia"/>
              <a:sym typeface="Georgia"/>
            </a:endParaRPr>
          </a:p>
          <a:p>
            <a:pPr indent="0" lvl="0" marL="0" rtl="0" algn="l">
              <a:spcBef>
                <a:spcPts val="0"/>
              </a:spcBef>
              <a:spcAft>
                <a:spcPts val="0"/>
              </a:spcAft>
              <a:buNone/>
            </a:pPr>
            <a:r>
              <a:rPr lang="en" sz="1300">
                <a:highlight>
                  <a:srgbClr val="FFFFFF"/>
                </a:highlight>
                <a:latin typeface="Georgia"/>
                <a:ea typeface="Georgia"/>
                <a:cs typeface="Georgia"/>
                <a:sym typeface="Georgia"/>
              </a:rPr>
              <a:t>and means. It involves purposive action — what leaders think and want. Such</a:t>
            </a:r>
            <a:endParaRPr sz="1300">
              <a:highlight>
                <a:srgbClr val="FFFFFF"/>
              </a:highlight>
              <a:latin typeface="Georgia"/>
              <a:ea typeface="Georgia"/>
              <a:cs typeface="Georgia"/>
              <a:sym typeface="Georgia"/>
            </a:endParaRPr>
          </a:p>
          <a:p>
            <a:pPr indent="0" lvl="0" marL="0" rtl="0" algn="l">
              <a:spcBef>
                <a:spcPts val="0"/>
              </a:spcBef>
              <a:spcAft>
                <a:spcPts val="0"/>
              </a:spcAft>
              <a:buNone/>
            </a:pPr>
            <a:r>
              <a:rPr lang="en" sz="1300">
                <a:highlight>
                  <a:srgbClr val="FFFFFF"/>
                </a:highlight>
                <a:latin typeface="Georgia"/>
                <a:ea typeface="Georgia"/>
                <a:cs typeface="Georgia"/>
                <a:sym typeface="Georgia"/>
              </a:rPr>
              <a:t>action is constrained by factors leaders explicitly recognize (for instance,</a:t>
            </a:r>
            <a:endParaRPr sz="1300">
              <a:highlight>
                <a:srgbClr val="FFFFFF"/>
              </a:highlight>
              <a:latin typeface="Georgia"/>
              <a:ea typeface="Georgia"/>
              <a:cs typeface="Georgia"/>
              <a:sym typeface="Georgia"/>
            </a:endParaRPr>
          </a:p>
          <a:p>
            <a:pPr indent="0" lvl="0" marL="0" rtl="0" algn="l">
              <a:spcBef>
                <a:spcPts val="0"/>
              </a:spcBef>
              <a:spcAft>
                <a:spcPts val="0"/>
              </a:spcAft>
              <a:buNone/>
            </a:pPr>
            <a:r>
              <a:rPr lang="en" sz="1300">
                <a:highlight>
                  <a:srgbClr val="FFFFFF"/>
                </a:highlight>
                <a:latin typeface="Georgia"/>
                <a:ea typeface="Georgia"/>
                <a:cs typeface="Georgia"/>
                <a:sym typeface="Georgia"/>
              </a:rPr>
              <a:t>budget constraints and the limitations inherent in the tools of statecraft)</a:t>
            </a:r>
            <a:endParaRPr sz="1300">
              <a:highlight>
                <a:srgbClr val="FFFFFF"/>
              </a:highlight>
              <a:latin typeface="Georgia"/>
              <a:ea typeface="Georgia"/>
              <a:cs typeface="Georgia"/>
              <a:sym typeface="Georgia"/>
            </a:endParaRPr>
          </a:p>
          <a:p>
            <a:pPr indent="0" lvl="0" marL="0" rtl="0" algn="l">
              <a:spcBef>
                <a:spcPts val="0"/>
              </a:spcBef>
              <a:spcAft>
                <a:spcPts val="0"/>
              </a:spcAft>
              <a:buNone/>
            </a:pPr>
            <a:r>
              <a:rPr lang="en" sz="1300">
                <a:highlight>
                  <a:srgbClr val="FFFFFF"/>
                </a:highlight>
                <a:latin typeface="Georgia"/>
                <a:ea typeface="Georgia"/>
                <a:cs typeface="Georgia"/>
                <a:sym typeface="Georgia"/>
              </a:rPr>
              <a:t>and by those they might only implicitly feel (cultural or cognitive screens</a:t>
            </a:r>
            <a:endParaRPr sz="1300">
              <a:highlight>
                <a:srgbClr val="FFFFFF"/>
              </a:highlight>
              <a:latin typeface="Georgia"/>
              <a:ea typeface="Georgia"/>
              <a:cs typeface="Georgia"/>
              <a:sym typeface="Georgia"/>
            </a:endParaRPr>
          </a:p>
          <a:p>
            <a:pPr indent="0" lvl="0" marL="0" rtl="0" algn="l">
              <a:spcBef>
                <a:spcPts val="0"/>
              </a:spcBef>
              <a:spcAft>
                <a:spcPts val="0"/>
              </a:spcAft>
              <a:buNone/>
            </a:pPr>
            <a:r>
              <a:rPr lang="en" sz="1300">
                <a:highlight>
                  <a:srgbClr val="FFFFFF"/>
                </a:highlight>
                <a:latin typeface="Georgia"/>
                <a:ea typeface="Georgia"/>
                <a:cs typeface="Georgia"/>
                <a:sym typeface="Georgia"/>
              </a:rPr>
              <a:t>that shape worldviews).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112bd8d1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112bd8d1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highlight>
                  <a:srgbClr val="FFFFFF"/>
                </a:highlight>
                <a:latin typeface="Georgia"/>
                <a:ea typeface="Georgia"/>
                <a:cs typeface="Georgia"/>
                <a:sym typeface="Georgia"/>
              </a:rPr>
              <a:t>Grand Strategy begins with theory: leaders’ theories about how the world works and what is or ought to be their states’ roles in that world. Yet it is embodied inpolicy and practice: government action and reaction in response to real (or perceived) threats and opportunities.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112bd8d12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112bd8d12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highlight>
                  <a:srgbClr val="FFFFFF"/>
                </a:highlight>
                <a:latin typeface="Georgia"/>
                <a:ea typeface="Georgia"/>
                <a:cs typeface="Georgia"/>
                <a:sym typeface="Georgia"/>
              </a:rPr>
              <a:t>Grand strategy blends the disciplines of history (what happened and why?), political science (what underlying patterns and causal mechanisms are at work?), public policy (how well did it work and how could it be done better?), and economics (how are national resources produced and protected?). Students are especially drawn to grand strategy because it makes history more relevant, political science more concrete, public policy more broadly contextualized, and economics more security-oriented.</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10fd76e73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10fd76e73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10fd76e73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10fd76e73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In a 1997 piece for </a:t>
            </a:r>
            <a:r>
              <a:rPr i="1" lang="en" sz="1050">
                <a:solidFill>
                  <a:srgbClr val="0B0080"/>
                </a:solidFill>
                <a:uFill>
                  <a:noFill/>
                </a:uFill>
                <a:hlinkClick r:id="rId2">
                  <a:extLst>
                    <a:ext uri="{A12FA001-AC4F-418D-AE19-62706E023703}">
                      <ahyp:hlinkClr val="tx"/>
                    </a:ext>
                  </a:extLst>
                </a:hlinkClick>
              </a:rPr>
              <a:t>International Security</a:t>
            </a:r>
            <a:r>
              <a:rPr lang="en" sz="1050">
                <a:solidFill>
                  <a:srgbClr val="252525"/>
                </a:solidFill>
              </a:rPr>
              <a:t> entitled "Competing Visions for U.S. Grand Strategy," </a:t>
            </a:r>
            <a:r>
              <a:rPr lang="en" sz="1050">
                <a:solidFill>
                  <a:srgbClr val="0B0080"/>
                </a:solidFill>
                <a:uFill>
                  <a:noFill/>
                </a:uFill>
                <a:hlinkClick r:id="rId3">
                  <a:extLst>
                    <a:ext uri="{A12FA001-AC4F-418D-AE19-62706E023703}">
                      <ahyp:hlinkClr val="tx"/>
                    </a:ext>
                  </a:extLst>
                </a:hlinkClick>
              </a:rPr>
              <a:t>Barry R. Posen</a:t>
            </a:r>
            <a:r>
              <a:rPr lang="en" sz="1050">
                <a:solidFill>
                  <a:srgbClr val="252525"/>
                </a:solidFill>
              </a:rPr>
              <a:t> and Andrew L. Ross outlined four major grand strategies applicable to U.S. foreign policy in the post-Cold War world:</a:t>
            </a:r>
            <a:r>
              <a:rPr baseline="30000" lang="en" sz="1400">
                <a:solidFill>
                  <a:srgbClr val="0B0080"/>
                </a:solidFill>
                <a:uFill>
                  <a:noFill/>
                </a:uFill>
                <a:hlinkClick r:id="rId4">
                  <a:extLst>
                    <a:ext uri="{A12FA001-AC4F-418D-AE19-62706E023703}">
                      <ahyp:hlinkClr val="tx"/>
                    </a:ext>
                  </a:extLst>
                </a:hlinkClick>
              </a:rPr>
              <a:t>[7]</a:t>
            </a:r>
            <a:endParaRPr baseline="30000" sz="1400">
              <a:solidFill>
                <a:srgbClr val="0B0080"/>
              </a:solidFill>
              <a:uFill>
                <a:noFill/>
              </a:uFill>
              <a:hlinkClick r:id="rId5">
                <a:extLst>
                  <a:ext uri="{A12FA001-AC4F-418D-AE19-62706E023703}">
                    <ahyp:hlinkClr val="tx"/>
                  </a:ext>
                </a:extLst>
              </a:hlinkClick>
            </a:endParaRPr>
          </a:p>
          <a:p>
            <a:pPr indent="-295275" lvl="0" marL="901700" rtl="0" algn="l">
              <a:lnSpc>
                <a:spcPct val="115000"/>
              </a:lnSpc>
              <a:spcBef>
                <a:spcPts val="600"/>
              </a:spcBef>
              <a:spcAft>
                <a:spcPts val="0"/>
              </a:spcAft>
              <a:buClr>
                <a:srgbClr val="252525"/>
              </a:buClr>
              <a:buSzPts val="1050"/>
              <a:buAutoNum type="arabicPeriod"/>
            </a:pPr>
            <a:r>
              <a:rPr lang="en" sz="1050">
                <a:solidFill>
                  <a:srgbClr val="252525"/>
                </a:solidFill>
              </a:rPr>
              <a:t>neo-isolationism</a:t>
            </a:r>
            <a:endParaRPr sz="1050">
              <a:solidFill>
                <a:srgbClr val="252525"/>
              </a:solidFill>
            </a:endParaRPr>
          </a:p>
          <a:p>
            <a:pPr indent="-295275" lvl="0" marL="901700" rtl="0" algn="l">
              <a:lnSpc>
                <a:spcPct val="115000"/>
              </a:lnSpc>
              <a:spcBef>
                <a:spcPts val="0"/>
              </a:spcBef>
              <a:spcAft>
                <a:spcPts val="0"/>
              </a:spcAft>
              <a:buClr>
                <a:srgbClr val="252525"/>
              </a:buClr>
              <a:buSzPts val="1050"/>
              <a:buAutoNum type="arabicPeriod"/>
            </a:pPr>
            <a:r>
              <a:rPr lang="en" sz="1050">
                <a:solidFill>
                  <a:srgbClr val="252525"/>
                </a:solidFill>
              </a:rPr>
              <a:t>selective engagement</a:t>
            </a:r>
            <a:endParaRPr sz="1050">
              <a:solidFill>
                <a:srgbClr val="252525"/>
              </a:solidFill>
            </a:endParaRPr>
          </a:p>
          <a:p>
            <a:pPr indent="-295275" lvl="0" marL="901700" rtl="0" algn="l">
              <a:lnSpc>
                <a:spcPct val="115000"/>
              </a:lnSpc>
              <a:spcBef>
                <a:spcPts val="0"/>
              </a:spcBef>
              <a:spcAft>
                <a:spcPts val="0"/>
              </a:spcAft>
              <a:buClr>
                <a:srgbClr val="252525"/>
              </a:buClr>
              <a:buSzPts val="1050"/>
              <a:buAutoNum type="arabicPeriod"/>
            </a:pPr>
            <a:r>
              <a:rPr lang="en" sz="1050">
                <a:solidFill>
                  <a:srgbClr val="252525"/>
                </a:solidFill>
              </a:rPr>
              <a:t>cooperative security</a:t>
            </a:r>
            <a:endParaRPr sz="1050">
              <a:solidFill>
                <a:srgbClr val="252525"/>
              </a:solidFill>
            </a:endParaRPr>
          </a:p>
          <a:p>
            <a:pPr indent="-295275" lvl="0" marL="901700" rtl="0" algn="l">
              <a:lnSpc>
                <a:spcPct val="115000"/>
              </a:lnSpc>
              <a:spcBef>
                <a:spcPts val="0"/>
              </a:spcBef>
              <a:spcAft>
                <a:spcPts val="0"/>
              </a:spcAft>
              <a:buClr>
                <a:srgbClr val="252525"/>
              </a:buClr>
              <a:buSzPts val="1050"/>
              <a:buAutoNum type="arabicPeriod"/>
            </a:pPr>
            <a:r>
              <a:rPr lang="en" sz="1050">
                <a:solidFill>
                  <a:srgbClr val="252525"/>
                </a:solidFill>
              </a:rPr>
              <a:t>primacy</a:t>
            </a:r>
            <a:endParaRPr sz="1050">
              <a:solidFill>
                <a:srgbClr val="252525"/>
              </a:solidFill>
            </a:endParaRPr>
          </a:p>
          <a:p>
            <a:pPr indent="0" lvl="0" marL="0" rtl="0" algn="l">
              <a:spcBef>
                <a:spcPts val="100"/>
              </a:spcBef>
              <a:spcAft>
                <a:spcPts val="0"/>
              </a:spcAft>
              <a:buNone/>
            </a:pPr>
            <a:r>
              <a:rPr lang="en" sz="950">
                <a:solidFill>
                  <a:srgbClr val="252525"/>
                </a:solidFill>
              </a:rPr>
              <a:t>Posen, Ross, Barry R., Andrew L. (Winter 1996–1997). </a:t>
            </a:r>
            <a:r>
              <a:rPr lang="en" sz="950">
                <a:solidFill>
                  <a:srgbClr val="663366"/>
                </a:solidFill>
                <a:uFill>
                  <a:noFill/>
                </a:uFill>
                <a:hlinkClick r:id="rId6">
                  <a:extLst>
                    <a:ext uri="{A12FA001-AC4F-418D-AE19-62706E023703}">
                      <ahyp:hlinkClr val="tx"/>
                    </a:ext>
                  </a:extLst>
                </a:hlinkClick>
              </a:rPr>
              <a:t>"Competing Visions for U.S. Grand Strategy"</a:t>
            </a:r>
            <a:r>
              <a:rPr lang="en" sz="950">
                <a:solidFill>
                  <a:srgbClr val="252525"/>
                </a:solidFill>
              </a:rPr>
              <a:t> </a:t>
            </a:r>
            <a:r>
              <a:rPr lang="en" sz="800">
                <a:solidFill>
                  <a:srgbClr val="252525"/>
                </a:solidFill>
              </a:rPr>
              <a:t>(PDF)</a:t>
            </a:r>
            <a:r>
              <a:rPr lang="en" sz="950">
                <a:solidFill>
                  <a:srgbClr val="252525"/>
                </a:solidFill>
              </a:rPr>
              <a:t>. </a:t>
            </a:r>
            <a:r>
              <a:rPr i="1" lang="en" sz="950">
                <a:solidFill>
                  <a:srgbClr val="252525"/>
                </a:solidFill>
              </a:rPr>
              <a:t>International Security</a:t>
            </a:r>
            <a:r>
              <a:rPr lang="en" sz="950">
                <a:solidFill>
                  <a:srgbClr val="252525"/>
                </a:solidFill>
              </a:rPr>
              <a:t>. </a:t>
            </a:r>
            <a:r>
              <a:rPr b="1" lang="en" sz="950">
                <a:solidFill>
                  <a:srgbClr val="252525"/>
                </a:solidFill>
              </a:rPr>
              <a:t>21</a:t>
            </a:r>
            <a:r>
              <a:rPr lang="en" sz="950">
                <a:solidFill>
                  <a:srgbClr val="252525"/>
                </a:solidFill>
              </a:rPr>
              <a:t> (3): 5–53.</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10fd76e73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10fd76e73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from a defensive realist understanding of international politics, what the authors call "neo-isolationism" advocates the United States remove itself from active participation in international politics in order to maintain its national security. It holds that because there are no threats to the American homeland, the United States does not need to intervene abroad. Stressing a particular understanding of nuclear weapons, the authors describe how proponents believe the destructive power of nuclear weapons and retaliatory potential of the United States assure the political sovereignty and territorial integrity of the United States, while the proliferation of such weapons to countries like Britain, France, China and Russia prevents the emergence of any competing hegemon on the Eurasian landmass.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10fd76e73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10fd76e73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The focus, therefore, lies on those powers with significant industrial and military potential and the prevention of war amongst those states. Most proponents of this strategy believe Europe, Asia and the Middle East matter most to the United States. Europe and Asia contain the great powers, which have the greatest military and economic impact on international politics, and the Middle East is a primary source of oil for much of the developed world. In addition to these more particular concerns, selective engagement also focuses on preventing nuclear proliferation and any conflict that could lead to a great power war, but provides no clear guidelines for humanitarian interventions.</a:t>
            </a:r>
            <a:endParaRPr sz="1050">
              <a:solidFill>
                <a:srgbClr val="252525"/>
              </a:solidFill>
            </a:endParaRPr>
          </a:p>
          <a:p>
            <a:pPr indent="0" lvl="0" marL="0" rtl="0" algn="l">
              <a:lnSpc>
                <a:spcPct val="115000"/>
              </a:lnSpc>
              <a:spcBef>
                <a:spcPts val="600"/>
              </a:spcBef>
              <a:spcAft>
                <a:spcPts val="0"/>
              </a:spcAft>
              <a:buNone/>
            </a:pPr>
            <a:r>
              <a:rPr lang="en" sz="1050">
                <a:solidFill>
                  <a:srgbClr val="252525"/>
                </a:solidFill>
              </a:rPr>
              <a:t>The authors envision that a strategy of selective engagement would involve a strong nuclear deterrent with a force structure capable of fighting two regional wars, each through some combination of ground, air and sea forces complemented with forces from a regional ally. They question, however, whether such a policy could garner sustained support from a liberal democracy experienced with a moralistic approach to international relations, whether the United States could successfully differentiate necessary versus unnecessary engagement and whether a strategy that focuses on Europe, Asia and the Middle East actually represents a shift from current engagement.</a:t>
            </a:r>
            <a:endParaRPr sz="1050">
              <a:solidFill>
                <a:srgbClr val="252525"/>
              </a:solidFill>
            </a:endParaRPr>
          </a:p>
          <a:p>
            <a:pPr indent="0" lvl="0" marL="0" rtl="0" algn="l">
              <a:spcBef>
                <a:spcPts val="60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Grand Strategy</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MVZ248 Week3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Collective Security (CS)</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 inspired by liberalism NOT realism in </a:t>
            </a:r>
            <a:r>
              <a:rPr lang="en"/>
              <a:t>approach</a:t>
            </a:r>
            <a:r>
              <a:rPr lang="en"/>
              <a:t> to IR. </a:t>
            </a:r>
            <a:endParaRPr/>
          </a:p>
          <a:p>
            <a:pPr indent="0" lvl="0" marL="0" rtl="0" algn="l">
              <a:spcBef>
                <a:spcPts val="1600"/>
              </a:spcBef>
              <a:spcAft>
                <a:spcPts val="0"/>
              </a:spcAft>
              <a:buNone/>
            </a:pPr>
            <a:r>
              <a:rPr lang="en"/>
              <a:t>CS considers nuclear proliferation, regional conflicts and humanitarian crisis to be major interests of the United States</a:t>
            </a:r>
            <a:endParaRPr/>
          </a:p>
          <a:p>
            <a:pPr indent="0" lvl="0" marL="0" rtl="0" algn="l">
              <a:spcBef>
                <a:spcPts val="1600"/>
              </a:spcBef>
              <a:spcAft>
                <a:spcPts val="0"/>
              </a:spcAft>
              <a:buNone/>
            </a:pPr>
            <a:r>
              <a:rPr lang="en"/>
              <a:t>	Grand strategy involves support for international institutions, agreements, use of force for humanitarian purposes.</a:t>
            </a:r>
            <a:endParaRPr/>
          </a:p>
          <a:p>
            <a:pPr indent="0" lvl="0" marL="0" rtl="0" algn="l">
              <a:spcBef>
                <a:spcPts val="1600"/>
              </a:spcBef>
              <a:spcAft>
                <a:spcPts val="0"/>
              </a:spcAft>
              <a:buNone/>
            </a:pPr>
            <a:r>
              <a:rPr lang="en"/>
              <a:t>	Overcome security dilemma and deter interstate conflict.</a:t>
            </a:r>
            <a:endParaRPr/>
          </a:p>
          <a:p>
            <a:pPr indent="0" lvl="0" marL="0" rtl="0" algn="l">
              <a:spcBef>
                <a:spcPts val="1600"/>
              </a:spcBef>
              <a:spcAft>
                <a:spcPts val="1600"/>
              </a:spcAft>
              <a:buNone/>
            </a:pPr>
            <a:r>
              <a:rPr lang="en"/>
              <a:t>However, collective action problems such as international institutions, public opinion, limitations of arms control are ALL criticisms.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Hegemon--USA </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Preponderance of power ensures peace i.e. U.S.A</a:t>
            </a:r>
            <a:endParaRPr/>
          </a:p>
          <a:p>
            <a:pPr indent="0" lvl="0" marL="0" rtl="0" algn="l">
              <a:spcBef>
                <a:spcPts val="1600"/>
              </a:spcBef>
              <a:spcAft>
                <a:spcPts val="0"/>
              </a:spcAft>
              <a:buNone/>
            </a:pPr>
            <a:r>
              <a:rPr lang="en"/>
              <a:t>Pursue hegemony and dominate international system</a:t>
            </a:r>
            <a:endParaRPr/>
          </a:p>
          <a:p>
            <a:pPr indent="0" lvl="0" marL="0" rtl="0" algn="l">
              <a:spcBef>
                <a:spcPts val="1600"/>
              </a:spcBef>
              <a:spcAft>
                <a:spcPts val="0"/>
              </a:spcAft>
              <a:buNone/>
            </a:pPr>
            <a:r>
              <a:rPr lang="en"/>
              <a:t>U.S. foreign policy focus on maintaining U.S. power and prevent other powers from becoming serious challengers.</a:t>
            </a:r>
            <a:endParaRPr/>
          </a:p>
          <a:p>
            <a:pPr indent="0" lvl="0" marL="0" rtl="0" algn="l">
              <a:spcBef>
                <a:spcPts val="1600"/>
              </a:spcBef>
              <a:spcAft>
                <a:spcPts val="0"/>
              </a:spcAft>
              <a:buNone/>
            </a:pPr>
            <a:r>
              <a:rPr lang="en"/>
              <a:t>Only </a:t>
            </a:r>
            <a:r>
              <a:rPr lang="en"/>
              <a:t>intervene</a:t>
            </a:r>
            <a:r>
              <a:rPr lang="en"/>
              <a:t> when direct impact on national security occurs.</a:t>
            </a:r>
            <a:endParaRPr/>
          </a:p>
          <a:p>
            <a:pPr indent="0" lvl="0" marL="0" rtl="0" algn="l">
              <a:spcBef>
                <a:spcPts val="1600"/>
              </a:spcBef>
              <a:spcAft>
                <a:spcPts val="0"/>
              </a:spcAft>
              <a:buNone/>
            </a:pPr>
            <a:r>
              <a:rPr lang="en"/>
              <a:t>Military forces at similar levels as during Cold War</a:t>
            </a:r>
            <a:endParaRPr/>
          </a:p>
          <a:p>
            <a:pPr indent="0" lvl="0" marL="0" rtl="0" algn="l">
              <a:spcBef>
                <a:spcPts val="1600"/>
              </a:spcBef>
              <a:spcAft>
                <a:spcPts val="1600"/>
              </a:spcAft>
              <a:buNone/>
            </a:pPr>
            <a:r>
              <a:rPr lang="en"/>
              <a:t>Undermines valuable multilateral institutions, the feasibility of preventing war and imperial overstretch</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Hegemon--Israel </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Arms</a:t>
            </a:r>
            <a:endParaRPr/>
          </a:p>
          <a:p>
            <a:pPr indent="0" lvl="0" marL="0" rtl="0" algn="l">
              <a:spcBef>
                <a:spcPts val="1600"/>
              </a:spcBef>
              <a:spcAft>
                <a:spcPts val="0"/>
              </a:spcAft>
              <a:buNone/>
            </a:pPr>
            <a:r>
              <a:rPr lang="en"/>
              <a:t>	Conventional</a:t>
            </a:r>
            <a:endParaRPr/>
          </a:p>
          <a:p>
            <a:pPr indent="0" lvl="0" marL="0" rtl="0" algn="l">
              <a:spcBef>
                <a:spcPts val="1600"/>
              </a:spcBef>
              <a:spcAft>
                <a:spcPts val="0"/>
              </a:spcAft>
              <a:buNone/>
            </a:pPr>
            <a:r>
              <a:rPr lang="en"/>
              <a:t>	Nuclear</a:t>
            </a:r>
            <a:endParaRPr/>
          </a:p>
          <a:p>
            <a:pPr indent="0" lvl="0" marL="0" rtl="0" algn="l">
              <a:spcBef>
                <a:spcPts val="1600"/>
              </a:spcBef>
              <a:spcAft>
                <a:spcPts val="0"/>
              </a:spcAft>
              <a:buNone/>
            </a:pPr>
            <a:r>
              <a:rPr lang="en"/>
              <a:t>Territory</a:t>
            </a:r>
            <a:endParaRPr/>
          </a:p>
          <a:p>
            <a:pPr indent="0" lvl="0" marL="0" rtl="0" algn="l">
              <a:spcBef>
                <a:spcPts val="1600"/>
              </a:spcBef>
              <a:spcAft>
                <a:spcPts val="0"/>
              </a:spcAft>
              <a:buNone/>
            </a:pPr>
            <a:r>
              <a:rPr lang="en"/>
              <a:t>	Buffer-zones by war and peace</a:t>
            </a:r>
            <a:endParaRPr/>
          </a:p>
          <a:p>
            <a:pPr indent="0" lvl="0" marL="0" rtl="0" algn="l">
              <a:spcBef>
                <a:spcPts val="1600"/>
              </a:spcBef>
              <a:spcAft>
                <a:spcPts val="0"/>
              </a:spcAft>
              <a:buNone/>
            </a:pPr>
            <a:r>
              <a:rPr lang="en"/>
              <a:t>Alliances</a:t>
            </a:r>
            <a:endParaRPr/>
          </a:p>
          <a:p>
            <a:pPr indent="0" lvl="0" marL="0" rtl="0" algn="l">
              <a:spcBef>
                <a:spcPts val="1600"/>
              </a:spcBef>
              <a:spcAft>
                <a:spcPts val="0"/>
              </a:spcAft>
              <a:buNone/>
            </a:pPr>
            <a:r>
              <a:rPr lang="en"/>
              <a:t>	Arab and Western</a:t>
            </a:r>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Primacy + Selective Engagement--USA </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Primacy ensures peace (US power as primacy ensures peace)</a:t>
            </a:r>
            <a:endParaRPr/>
          </a:p>
          <a:p>
            <a:pPr indent="0" lvl="0" marL="0" rtl="0" algn="l">
              <a:spcBef>
                <a:spcPts val="1600"/>
              </a:spcBef>
              <a:spcAft>
                <a:spcPts val="0"/>
              </a:spcAft>
              <a:buNone/>
            </a:pPr>
            <a:r>
              <a:rPr lang="en"/>
              <a:t>	Dominate the international system; reject bipolar or multipolar world.</a:t>
            </a:r>
            <a:endParaRPr/>
          </a:p>
          <a:p>
            <a:pPr indent="0" lvl="0" marL="0" rtl="0" algn="l">
              <a:spcBef>
                <a:spcPts val="1600"/>
              </a:spcBef>
              <a:spcAft>
                <a:spcPts val="0"/>
              </a:spcAft>
              <a:buNone/>
            </a:pPr>
            <a:r>
              <a:rPr lang="en"/>
              <a:t>Foreign policy focus is on </a:t>
            </a:r>
            <a:r>
              <a:rPr lang="en"/>
              <a:t>maintenance of power and prevention of competitor</a:t>
            </a:r>
            <a:endParaRPr/>
          </a:p>
          <a:p>
            <a:pPr indent="0" lvl="0" marL="0" rtl="0" algn="l">
              <a:spcBef>
                <a:spcPts val="1600"/>
              </a:spcBef>
              <a:spcAft>
                <a:spcPts val="0"/>
              </a:spcAft>
              <a:buNone/>
            </a:pPr>
            <a:r>
              <a:rPr lang="en"/>
              <a:t>Contain rivals rather than engage them.</a:t>
            </a:r>
            <a:r>
              <a:rPr lang="en"/>
              <a:t> </a:t>
            </a:r>
            <a:endParaRPr/>
          </a:p>
          <a:p>
            <a:pPr indent="0" lvl="0" marL="0" rtl="0" algn="l">
              <a:spcBef>
                <a:spcPts val="1600"/>
              </a:spcBef>
              <a:spcAft>
                <a:spcPts val="0"/>
              </a:spcAft>
              <a:buNone/>
            </a:pPr>
            <a:r>
              <a:rPr lang="en"/>
              <a:t>	China and Russia</a:t>
            </a:r>
            <a:endParaRPr/>
          </a:p>
          <a:p>
            <a:pPr indent="0" lvl="0" marL="0" rtl="0" algn="l">
              <a:spcBef>
                <a:spcPts val="1600"/>
              </a:spcBef>
              <a:spcAft>
                <a:spcPts val="0"/>
              </a:spcAft>
              <a:buNone/>
            </a:pPr>
            <a:r>
              <a:rPr lang="en"/>
              <a:t>Only intervene when national security (selective engagement) is directly impacted</a:t>
            </a:r>
            <a:endParaRPr/>
          </a:p>
          <a:p>
            <a:pPr indent="0" lvl="0" marL="0" rtl="0" algn="l">
              <a:spcBef>
                <a:spcPts val="1600"/>
              </a:spcBef>
              <a:spcAft>
                <a:spcPts val="1600"/>
              </a:spcAft>
              <a:buNone/>
            </a:pPr>
            <a:r>
              <a:rPr lang="en"/>
              <a:t>	R2P; regional conflicts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Primacy + Selective Engagement--Israel</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Egypt and Jordan</a:t>
            </a:r>
            <a:endParaRPr/>
          </a:p>
          <a:p>
            <a:pPr indent="0" lvl="0" marL="0" rtl="0" algn="l">
              <a:spcBef>
                <a:spcPts val="1600"/>
              </a:spcBef>
              <a:spcAft>
                <a:spcPts val="0"/>
              </a:spcAft>
              <a:buNone/>
            </a:pPr>
            <a:r>
              <a:rPr lang="en"/>
              <a:t>Gaza</a:t>
            </a:r>
            <a:endParaRPr/>
          </a:p>
          <a:p>
            <a:pPr indent="0" lvl="0" marL="0" rtl="0" algn="l">
              <a:spcBef>
                <a:spcPts val="1600"/>
              </a:spcBef>
              <a:spcAft>
                <a:spcPts val="0"/>
              </a:spcAft>
              <a:buNone/>
            </a:pPr>
            <a:r>
              <a:rPr lang="en"/>
              <a:t>	Territory under control from 1967-2005</a:t>
            </a:r>
            <a:endParaRPr/>
          </a:p>
          <a:p>
            <a:pPr indent="0" lvl="0" marL="0" rtl="0" algn="l">
              <a:spcBef>
                <a:spcPts val="1600"/>
              </a:spcBef>
              <a:spcAft>
                <a:spcPts val="0"/>
              </a:spcAft>
              <a:buNone/>
            </a:pPr>
            <a:r>
              <a:rPr lang="en"/>
              <a:t>	Terrorism + buffer-zone</a:t>
            </a:r>
            <a:endParaRPr/>
          </a:p>
          <a:p>
            <a:pPr indent="0" lvl="0" marL="0" rtl="0" algn="l">
              <a:spcBef>
                <a:spcPts val="1600"/>
              </a:spcBef>
              <a:spcAft>
                <a:spcPts val="0"/>
              </a:spcAft>
              <a:buNone/>
            </a:pPr>
            <a:r>
              <a:rPr lang="en"/>
              <a:t>Lebanon</a:t>
            </a:r>
            <a:endParaRPr/>
          </a:p>
          <a:p>
            <a:pPr indent="457200" lvl="0" marL="0" rtl="0" algn="l">
              <a:spcBef>
                <a:spcPts val="1600"/>
              </a:spcBef>
              <a:spcAft>
                <a:spcPts val="0"/>
              </a:spcAft>
              <a:buNone/>
            </a:pPr>
            <a:r>
              <a:rPr lang="en"/>
              <a:t>Terrorism (1982; 2006) + Buffer zone</a:t>
            </a:r>
            <a:endParaRPr/>
          </a:p>
          <a:p>
            <a:pPr indent="457200" lvl="0" marL="0" rtl="0" algn="l">
              <a:spcBef>
                <a:spcPts val="1600"/>
              </a:spcBef>
              <a:spcAft>
                <a:spcPts val="0"/>
              </a:spcAft>
              <a:buNone/>
            </a:pPr>
            <a:r>
              <a:rPr lang="en"/>
              <a:t>Regional stability (1982)</a:t>
            </a:r>
            <a:endParaRPr/>
          </a:p>
          <a:p>
            <a:pPr indent="0" lvl="0" marL="0" rtl="0" algn="l">
              <a:spcBef>
                <a:spcPts val="1600"/>
              </a:spcBef>
              <a:spcAft>
                <a:spcPts val="1600"/>
              </a:spcAft>
              <a:buNone/>
            </a:pPr>
            <a:r>
              <a:rPr lang="en"/>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Post 2010</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Barry Posen advocates US abandon hegemonic strategy. Replace with restraint.</a:t>
            </a:r>
            <a:endParaRPr/>
          </a:p>
          <a:p>
            <a:pPr indent="0" lvl="0" marL="0" rtl="0" algn="l">
              <a:spcBef>
                <a:spcPts val="1600"/>
              </a:spcBef>
              <a:spcAft>
                <a:spcPts val="0"/>
              </a:spcAft>
              <a:buNone/>
            </a:pPr>
            <a:r>
              <a:rPr lang="en"/>
              <a:t>Focus on security challenges: powerful rival(s); terrorism;limiting nuclear proliferation</a:t>
            </a:r>
            <a:endParaRPr/>
          </a:p>
          <a:p>
            <a:pPr indent="0" lvl="0" marL="0" rtl="0" algn="l">
              <a:spcBef>
                <a:spcPts val="1600"/>
              </a:spcBef>
              <a:spcAft>
                <a:spcPts val="0"/>
              </a:spcAft>
              <a:buNone/>
            </a:pPr>
            <a:r>
              <a:rPr lang="en"/>
              <a:t>Don’t shape world to U.S. values, instead advocate vital national interests</a:t>
            </a:r>
            <a:endParaRPr/>
          </a:p>
          <a:p>
            <a:pPr indent="0" lvl="0" marL="0" rtl="0" algn="l">
              <a:spcBef>
                <a:spcPts val="1600"/>
              </a:spcBef>
              <a:spcAft>
                <a:spcPts val="0"/>
              </a:spcAft>
              <a:buNone/>
            </a:pPr>
            <a:r>
              <a:rPr lang="en"/>
              <a:t>Obama administration arguably exercised this view</a:t>
            </a:r>
            <a:endParaRPr/>
          </a:p>
          <a:p>
            <a:pPr indent="0" lvl="0" marL="0" rtl="0" algn="l">
              <a:spcBef>
                <a:spcPts val="1600"/>
              </a:spcBef>
              <a:spcAft>
                <a:spcPts val="0"/>
              </a:spcAft>
              <a:buNone/>
            </a:pPr>
            <a:r>
              <a:rPr lang="en"/>
              <a:t>	Large troop contingents downsized in peaceful regions (Europe)</a:t>
            </a:r>
            <a:endParaRPr/>
          </a:p>
          <a:p>
            <a:pPr indent="0" lvl="0" marL="0" rtl="0" algn="l">
              <a:spcBef>
                <a:spcPts val="1600"/>
              </a:spcBef>
              <a:spcAft>
                <a:spcPts val="0"/>
              </a:spcAft>
              <a:buNone/>
            </a:pPr>
            <a:r>
              <a:rPr lang="en"/>
              <a:t>Preserve country’s prosperity and security.</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Arguments</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Ikenberry, Brooks, and Wohlforth not convinced with Posen.</a:t>
            </a:r>
            <a:endParaRPr/>
          </a:p>
          <a:p>
            <a:pPr indent="0" lvl="0" marL="0" rtl="0" algn="l">
              <a:spcBef>
                <a:spcPts val="1600"/>
              </a:spcBef>
              <a:spcAft>
                <a:spcPts val="0"/>
              </a:spcAft>
              <a:buNone/>
            </a:pPr>
            <a:r>
              <a:rPr lang="en"/>
              <a:t>U.S. has no powerful rivals, no need to balance; U.S. military is prime</a:t>
            </a:r>
            <a:endParaRPr/>
          </a:p>
          <a:p>
            <a:pPr indent="0" lvl="0" marL="0" rtl="0" algn="l">
              <a:spcBef>
                <a:spcPts val="1600"/>
              </a:spcBef>
              <a:spcAft>
                <a:spcPts val="0"/>
              </a:spcAft>
              <a:buNone/>
            </a:pPr>
            <a:r>
              <a:rPr lang="en"/>
              <a:t>U.S. domination of military technology allows for trade of access. Allies agree not to transfer key military tech. </a:t>
            </a:r>
            <a:r>
              <a:rPr lang="en"/>
              <a:t>t</a:t>
            </a:r>
            <a:r>
              <a:rPr lang="en"/>
              <a:t>o competitors.</a:t>
            </a:r>
            <a:endParaRPr/>
          </a:p>
          <a:p>
            <a:pPr indent="0" lvl="0" marL="0" rtl="0" algn="l">
              <a:spcBef>
                <a:spcPts val="1600"/>
              </a:spcBef>
              <a:spcAft>
                <a:spcPts val="1600"/>
              </a:spcAft>
              <a:buNone/>
            </a:pPr>
            <a:r>
              <a:rPr lang="en" sz="1200"/>
              <a:t>Brooks, Ikenberry, Wohlforth (January-February, 2013). “Lean Forward: In Defense of American Engagement” Foreign Affairs. 92. (1).</a:t>
            </a:r>
            <a:endParaRPr sz="12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Arguments</a:t>
            </a:r>
            <a:endParaRPr/>
          </a:p>
        </p:txBody>
      </p:sp>
      <p:sp>
        <p:nvSpPr>
          <p:cNvPr id="151" name="Google Shape;151;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Ted Carpenter argues further that major power needs to preserve its strategic insolvency.</a:t>
            </a:r>
            <a:endParaRPr/>
          </a:p>
          <a:p>
            <a:pPr indent="0" lvl="0" marL="0" rtl="0" algn="l">
              <a:spcBef>
                <a:spcPts val="1600"/>
              </a:spcBef>
              <a:spcAft>
                <a:spcPts val="0"/>
              </a:spcAft>
              <a:buNone/>
            </a:pPr>
            <a:r>
              <a:rPr lang="en"/>
              <a:t>	Overextension and national exhaustion</a:t>
            </a:r>
            <a:endParaRPr/>
          </a:p>
          <a:p>
            <a:pPr indent="0" lvl="0" marL="0" rtl="0" algn="l">
              <a:spcBef>
                <a:spcPts val="1600"/>
              </a:spcBef>
              <a:spcAft>
                <a:spcPts val="0"/>
              </a:spcAft>
              <a:buNone/>
            </a:pPr>
            <a:r>
              <a:rPr lang="en"/>
              <a:t>Off-loading security </a:t>
            </a:r>
            <a:r>
              <a:rPr lang="en"/>
              <a:t>responsibility</a:t>
            </a:r>
            <a:r>
              <a:rPr lang="en"/>
              <a:t> must be assessed on a case-by-case basis.</a:t>
            </a:r>
            <a:endParaRPr/>
          </a:p>
          <a:p>
            <a:pPr indent="0" lvl="0" marL="0" rtl="0" algn="l">
              <a:spcBef>
                <a:spcPts val="1600"/>
              </a:spcBef>
              <a:spcAft>
                <a:spcPts val="0"/>
              </a:spcAft>
              <a:buNone/>
            </a:pPr>
            <a:r>
              <a:rPr lang="en"/>
              <a:t>Moral indignation rather than calculated assessment of national interest then murky conflict </a:t>
            </a:r>
            <a:r>
              <a:rPr lang="en"/>
              <a:t>involvement</a:t>
            </a:r>
            <a:r>
              <a:rPr lang="en"/>
              <a:t> will occur.</a:t>
            </a:r>
            <a:endParaRPr/>
          </a:p>
          <a:p>
            <a:pPr indent="0" lvl="0" marL="0" rtl="0" algn="l">
              <a:spcBef>
                <a:spcPts val="1600"/>
              </a:spcBef>
              <a:spcAft>
                <a:spcPts val="1600"/>
              </a:spcAft>
              <a:buNone/>
            </a:pPr>
            <a:r>
              <a:rPr lang="en" sz="1200"/>
              <a:t>Carpenter (March-April 2013). “Delusions of </a:t>
            </a:r>
            <a:r>
              <a:rPr lang="en" sz="1200"/>
              <a:t>Indispensability</a:t>
            </a:r>
            <a:r>
              <a:rPr lang="en" sz="1200"/>
              <a:t>” (124): 47-55.</a:t>
            </a:r>
            <a:endParaRPr sz="12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Analysis</a:t>
            </a:r>
            <a:endParaRPr/>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Israel cycles and status quo</a:t>
            </a:r>
            <a:endParaRPr/>
          </a:p>
          <a:p>
            <a:pPr indent="0" lvl="0" marL="0" rtl="0" algn="l">
              <a:spcBef>
                <a:spcPts val="1600"/>
              </a:spcBef>
              <a:spcAft>
                <a:spcPts val="0"/>
              </a:spcAft>
              <a:buNone/>
            </a:pPr>
            <a:r>
              <a:rPr lang="en"/>
              <a:t>Overextension and national exhaustion (Intifada);(Gaza); (Oslo Accords)</a:t>
            </a:r>
            <a:endParaRPr/>
          </a:p>
          <a:p>
            <a:pPr indent="0" lvl="0" marL="0" rtl="0" algn="l">
              <a:spcBef>
                <a:spcPts val="1600"/>
              </a:spcBef>
              <a:spcAft>
                <a:spcPts val="0"/>
              </a:spcAft>
              <a:buNone/>
            </a:pPr>
            <a:r>
              <a:rPr lang="en"/>
              <a:t>Off-loading security responsibility must be assessed on a case-by-case basis.</a:t>
            </a:r>
            <a:endParaRPr/>
          </a:p>
          <a:p>
            <a:pPr indent="0" lvl="0" marL="0" rtl="0" algn="l">
              <a:spcBef>
                <a:spcPts val="1600"/>
              </a:spcBef>
              <a:spcAft>
                <a:spcPts val="0"/>
              </a:spcAft>
              <a:buNone/>
            </a:pPr>
            <a:r>
              <a:rPr lang="en"/>
              <a:t>	(Gaza withdrawal in 2005; security fence)</a:t>
            </a:r>
            <a:endParaRPr/>
          </a:p>
          <a:p>
            <a:pPr indent="0" lvl="0" marL="0" rtl="0" algn="l">
              <a:spcBef>
                <a:spcPts val="1600"/>
              </a:spcBef>
              <a:spcAft>
                <a:spcPts val="0"/>
              </a:spcAft>
              <a:buNone/>
            </a:pPr>
            <a:r>
              <a:rPr lang="en"/>
              <a:t>Moral indignation rather than calculated assessment of national interest then murky conflict involvement will occur.</a:t>
            </a:r>
            <a:endParaRPr/>
          </a:p>
          <a:p>
            <a:pPr indent="0" lvl="0" marL="0" rtl="0" algn="l">
              <a:spcBef>
                <a:spcPts val="1600"/>
              </a:spcBef>
              <a:spcAft>
                <a:spcPts val="1600"/>
              </a:spcAft>
              <a:buNone/>
            </a:pPr>
            <a:r>
              <a:rPr lang="en"/>
              <a:t>	(Terrorism -kidnapping + public outcry = Lebanon)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Criticism</a:t>
            </a:r>
            <a:r>
              <a:rPr lang="en"/>
              <a:t> </a:t>
            </a:r>
            <a:endParaRPr/>
          </a:p>
        </p:txBody>
      </p:sp>
      <p:sp>
        <p:nvSpPr>
          <p:cNvPr id="163" name="Google Shape;163;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Difficult to organize resources for effective grand strategy</a:t>
            </a:r>
            <a:endParaRPr/>
          </a:p>
          <a:p>
            <a:pPr indent="0" lvl="0" marL="0" rtl="0" algn="l">
              <a:spcBef>
                <a:spcPts val="1600"/>
              </a:spcBef>
              <a:spcAft>
                <a:spcPts val="0"/>
              </a:spcAft>
              <a:buNone/>
            </a:pPr>
            <a:r>
              <a:rPr lang="en"/>
              <a:t>Tendency to see actions of states as coherent and purposeful...or assume actions and choices are more decisive.</a:t>
            </a:r>
            <a:endParaRPr/>
          </a:p>
          <a:p>
            <a:pPr indent="0" lvl="0" marL="0" rtl="0" algn="l">
              <a:spcBef>
                <a:spcPts val="1600"/>
              </a:spcBef>
              <a:spcAft>
                <a:spcPts val="0"/>
              </a:spcAft>
              <a:buNone/>
            </a:pPr>
            <a:r>
              <a:rPr lang="en"/>
              <a:t>	Fallacy of coherence</a:t>
            </a:r>
            <a:endParaRPr/>
          </a:p>
          <a:p>
            <a:pPr indent="0" lvl="0" marL="0" rtl="0" algn="l">
              <a:spcBef>
                <a:spcPts val="1600"/>
              </a:spcBef>
              <a:spcAft>
                <a:spcPts val="0"/>
              </a:spcAft>
              <a:buNone/>
            </a:pPr>
            <a:r>
              <a:rPr lang="en"/>
              <a:t>Tendency of policymakers to believe they can greater influence events.</a:t>
            </a:r>
            <a:endParaRPr/>
          </a:p>
          <a:p>
            <a:pPr indent="0" lvl="0" marL="0" rtl="0" algn="l">
              <a:spcBef>
                <a:spcPts val="1600"/>
              </a:spcBef>
              <a:spcAft>
                <a:spcPts val="0"/>
              </a:spcAft>
              <a:buNone/>
            </a:pPr>
            <a:r>
              <a:rPr lang="en"/>
              <a:t>	Fallacy of control</a:t>
            </a:r>
            <a:endParaRPr/>
          </a:p>
          <a:p>
            <a:pPr indent="0" lvl="0" marL="0" rtl="0" algn="l">
              <a:spcBef>
                <a:spcPts val="1600"/>
              </a:spcBef>
              <a:spcAft>
                <a:spcPts val="1600"/>
              </a:spcAft>
              <a:buNone/>
            </a:pPr>
            <a:r>
              <a:rPr lang="en" sz="1200"/>
              <a:t>Richard Betts (2012). American Force: Dangers, Delusions, and Dilemmas in National Security. Columbia University Press.</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Definitions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Traditional idea of strategy and builds upon it in 3 ways.</a:t>
            </a:r>
            <a:endParaRPr/>
          </a:p>
          <a:p>
            <a:pPr indent="0" lvl="0" marL="0" rtl="0" algn="l">
              <a:spcBef>
                <a:spcPts val="1600"/>
              </a:spcBef>
              <a:spcAft>
                <a:spcPts val="0"/>
              </a:spcAft>
              <a:buNone/>
            </a:pPr>
            <a:r>
              <a:rPr lang="en"/>
              <a:t>	Includes diplomatic, economic, informational means</a:t>
            </a:r>
            <a:endParaRPr/>
          </a:p>
          <a:p>
            <a:pPr indent="0" lvl="0" marL="0" rtl="0" algn="l">
              <a:spcBef>
                <a:spcPts val="1600"/>
              </a:spcBef>
              <a:spcAft>
                <a:spcPts val="0"/>
              </a:spcAft>
              <a:buNone/>
            </a:pPr>
            <a:r>
              <a:rPr lang="en"/>
              <a:t>	Instruments of internal policies and external forces/</a:t>
            </a:r>
            <a:r>
              <a:rPr lang="en"/>
              <a:t>variables</a:t>
            </a:r>
            <a:endParaRPr/>
          </a:p>
          <a:p>
            <a:pPr indent="0" lvl="0" marL="0" rtl="0" algn="l">
              <a:spcBef>
                <a:spcPts val="1600"/>
              </a:spcBef>
              <a:spcAft>
                <a:spcPts val="0"/>
              </a:spcAft>
              <a:buNone/>
            </a:pPr>
            <a:r>
              <a:rPr lang="en"/>
              <a:t>	Includes periods of peacetime and wartime</a:t>
            </a:r>
            <a:endParaRPr/>
          </a:p>
          <a:p>
            <a:pPr indent="0" lvl="0" marL="0" rtl="0" algn="l">
              <a:spcBef>
                <a:spcPts val="1600"/>
              </a:spcBef>
              <a:spcAft>
                <a:spcPts val="0"/>
              </a:spcAft>
              <a:buNone/>
            </a:pPr>
            <a:r>
              <a:rPr lang="en" sz="1200"/>
              <a:t>Murray, et.al The Making of Strategy: Rulers, States, and War. Cambridge University Press, pp.1-23</a:t>
            </a:r>
            <a:endParaRPr sz="1200"/>
          </a:p>
          <a:p>
            <a:pPr indent="0" lvl="0" marL="0" rtl="0" algn="l">
              <a:spcBef>
                <a:spcPts val="1600"/>
              </a:spcBef>
              <a:spcAft>
                <a:spcPts val="0"/>
              </a:spcAft>
              <a:buNone/>
            </a:pPr>
            <a:r>
              <a:rPr lang="en" sz="950">
                <a:solidFill>
                  <a:srgbClr val="252525"/>
                </a:solidFill>
              </a:rPr>
              <a:t>bridge University Press. pp. 1–23.</a:t>
            </a:r>
            <a:endParaRPr/>
          </a:p>
          <a:p>
            <a:pPr indent="0" lvl="0" marL="0" rtl="0" algn="l">
              <a:spcBef>
                <a:spcPts val="1600"/>
              </a:spcBef>
              <a:spcAft>
                <a:spcPts val="16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311700" y="0"/>
            <a:ext cx="8520600" cy="82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Criticism</a:t>
            </a:r>
            <a:r>
              <a:rPr lang="en"/>
              <a:t> </a:t>
            </a:r>
            <a:endParaRPr/>
          </a:p>
        </p:txBody>
      </p:sp>
      <p:sp>
        <p:nvSpPr>
          <p:cNvPr id="169" name="Google Shape;169;p32"/>
          <p:cNvSpPr txBox="1"/>
          <p:nvPr>
            <p:ph idx="1" type="body"/>
          </p:nvPr>
        </p:nvSpPr>
        <p:spPr>
          <a:xfrm>
            <a:off x="311700" y="628525"/>
            <a:ext cx="8520600" cy="394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Richard Betts details skeptics </a:t>
            </a:r>
            <a:r>
              <a:rPr lang="en"/>
              <a:t>critiques regarding feasibility and practicability of strategy.</a:t>
            </a:r>
            <a:endParaRPr/>
          </a:p>
          <a:p>
            <a:pPr indent="0" lvl="0" marL="0" rtl="0" algn="l">
              <a:spcBef>
                <a:spcPts val="1600"/>
              </a:spcBef>
              <a:spcAft>
                <a:spcPts val="0"/>
              </a:spcAft>
              <a:buNone/>
            </a:pPr>
            <a:r>
              <a:rPr lang="en"/>
              <a:t>“To skeptics, effective strategy is often an illusion because what happens in the gap between objectives and war outcomes is too complex and unpredictable to be manipulated to a specific end ”</a:t>
            </a:r>
            <a:r>
              <a:rPr lang="en"/>
              <a:t> </a:t>
            </a:r>
            <a:endParaRPr/>
          </a:p>
          <a:p>
            <a:pPr indent="0" lvl="0" marL="0" rtl="0" algn="l">
              <a:spcBef>
                <a:spcPts val="1600"/>
              </a:spcBef>
              <a:spcAft>
                <a:spcPts val="0"/>
              </a:spcAft>
              <a:buNone/>
            </a:pPr>
            <a:r>
              <a:rPr lang="en"/>
              <a:t>	USA in Iraq (2003-2007)</a:t>
            </a:r>
            <a:endParaRPr/>
          </a:p>
          <a:p>
            <a:pPr indent="0" lvl="0" marL="0" rtl="0" algn="l">
              <a:spcBef>
                <a:spcPts val="1600"/>
              </a:spcBef>
              <a:spcAft>
                <a:spcPts val="0"/>
              </a:spcAft>
              <a:buNone/>
            </a:pPr>
            <a:r>
              <a:rPr lang="en"/>
              <a:t>	Israel in Gaza and Lebanon </a:t>
            </a:r>
            <a:endParaRPr/>
          </a:p>
          <a:p>
            <a:pPr indent="0" lvl="0" marL="0" rtl="0" algn="l">
              <a:spcBef>
                <a:spcPts val="1600"/>
              </a:spcBef>
              <a:spcAft>
                <a:spcPts val="0"/>
              </a:spcAft>
              <a:buNone/>
            </a:pPr>
            <a:r>
              <a:rPr lang="en"/>
              <a:t>	Israel for Oslo Accords</a:t>
            </a:r>
            <a:endParaRPr/>
          </a:p>
          <a:p>
            <a:pPr indent="0" lvl="0" marL="0" rtl="0" algn="l">
              <a:spcBef>
                <a:spcPts val="1600"/>
              </a:spcBef>
              <a:spcAft>
                <a:spcPts val="1600"/>
              </a:spcAft>
              <a:buNone/>
            </a:pPr>
            <a:r>
              <a:rPr lang="en" sz="1200"/>
              <a:t>Betts (Autumn 2000). “Is Strategy an Illusion”. International Security. 25 (2): 5-20</a:t>
            </a: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Terminology</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Academia </a:t>
            </a:r>
            <a:endParaRPr/>
          </a:p>
          <a:p>
            <a:pPr indent="0" lvl="0" marL="0" rtl="0" algn="l">
              <a:spcBef>
                <a:spcPts val="1600"/>
              </a:spcBef>
              <a:spcAft>
                <a:spcPts val="0"/>
              </a:spcAft>
              <a:buNone/>
            </a:pPr>
            <a:r>
              <a:rPr lang="en"/>
              <a:t>	Yale and Duke and </a:t>
            </a:r>
            <a:r>
              <a:rPr lang="en"/>
              <a:t>Herzliya</a:t>
            </a:r>
            <a:r>
              <a:rPr lang="en"/>
              <a:t> </a:t>
            </a:r>
            <a:endParaRPr/>
          </a:p>
          <a:p>
            <a:pPr indent="0" lvl="0" marL="0" rtl="0" algn="l">
              <a:spcBef>
                <a:spcPts val="1600"/>
              </a:spcBef>
              <a:spcAft>
                <a:spcPts val="0"/>
              </a:spcAft>
              <a:buNone/>
            </a:pPr>
            <a:r>
              <a:rPr lang="en"/>
              <a:t>Collection of plans and policies of a nation state.</a:t>
            </a:r>
            <a:endParaRPr/>
          </a:p>
          <a:p>
            <a:pPr indent="0" lvl="0" marL="0" rtl="0" algn="l">
              <a:spcBef>
                <a:spcPts val="1600"/>
              </a:spcBef>
              <a:spcAft>
                <a:spcPts val="0"/>
              </a:spcAft>
              <a:buNone/>
            </a:pPr>
            <a:r>
              <a:rPr lang="en"/>
              <a:t>Grand strategy is reconciling ends and means.</a:t>
            </a:r>
            <a:endParaRPr/>
          </a:p>
          <a:p>
            <a:pPr indent="0" lvl="0" marL="0" rtl="0" algn="l">
              <a:spcBef>
                <a:spcPts val="1600"/>
              </a:spcBef>
              <a:spcAft>
                <a:spcPts val="0"/>
              </a:spcAft>
              <a:buNone/>
            </a:pPr>
            <a:r>
              <a:rPr lang="en"/>
              <a:t>Purposeful action</a:t>
            </a:r>
            <a:endParaRPr/>
          </a:p>
          <a:p>
            <a:pPr indent="0" lvl="0" marL="0" rtl="0" algn="l">
              <a:spcBef>
                <a:spcPts val="1600"/>
              </a:spcBef>
              <a:spcAft>
                <a:spcPts val="0"/>
              </a:spcAft>
              <a:buNone/>
            </a:pPr>
            <a:r>
              <a:rPr lang="en"/>
              <a:t>	What leaders think and want</a:t>
            </a:r>
            <a:endParaRPr/>
          </a:p>
          <a:p>
            <a:pPr indent="0" lvl="0" marL="0" rtl="0" algn="l">
              <a:spcBef>
                <a:spcPts val="1600"/>
              </a:spcBef>
              <a:spcAft>
                <a:spcPts val="1600"/>
              </a:spcAft>
              <a:buNone/>
            </a:pPr>
            <a:r>
              <a:rPr lang="en"/>
              <a:t>	Constraints and limitations (internal and external)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Thought-process</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Theory</a:t>
            </a:r>
            <a:endParaRPr/>
          </a:p>
          <a:p>
            <a:pPr indent="0" lvl="0" marL="0" rtl="0" algn="l">
              <a:spcBef>
                <a:spcPts val="1600"/>
              </a:spcBef>
              <a:spcAft>
                <a:spcPts val="0"/>
              </a:spcAft>
              <a:buNone/>
            </a:pPr>
            <a:r>
              <a:rPr lang="en"/>
              <a:t>	Leader’s theories about how the world works and what is role of their nation-state</a:t>
            </a:r>
            <a:endParaRPr/>
          </a:p>
          <a:p>
            <a:pPr indent="0" lvl="0" marL="0" rtl="0" algn="l">
              <a:spcBef>
                <a:spcPts val="1600"/>
              </a:spcBef>
              <a:spcAft>
                <a:spcPts val="0"/>
              </a:spcAft>
              <a:buNone/>
            </a:pPr>
            <a:r>
              <a:rPr lang="en"/>
              <a:t>Policy and Practice</a:t>
            </a:r>
            <a:endParaRPr/>
          </a:p>
          <a:p>
            <a:pPr indent="0" lvl="0" marL="0" rtl="0" algn="l">
              <a:spcBef>
                <a:spcPts val="1600"/>
              </a:spcBef>
              <a:spcAft>
                <a:spcPts val="0"/>
              </a:spcAft>
              <a:buNone/>
            </a:pPr>
            <a:r>
              <a:rPr lang="en"/>
              <a:t>	Government action and reaction in response to real (perceived) threats and opportunities.</a:t>
            </a:r>
            <a:endParaRPr/>
          </a:p>
          <a:p>
            <a:pPr indent="0" lvl="0" marL="0" rtl="0" algn="l">
              <a:spcBef>
                <a:spcPts val="1600"/>
              </a:spcBef>
              <a:spcAft>
                <a:spcPts val="0"/>
              </a:spcAft>
              <a:buNone/>
            </a:pPr>
            <a:r>
              <a:rPr lang="en"/>
              <a:t>		U.S.A = Iraq</a:t>
            </a:r>
            <a:endParaRPr/>
          </a:p>
          <a:p>
            <a:pPr indent="0" lvl="0" marL="0" rtl="0" algn="l">
              <a:spcBef>
                <a:spcPts val="1600"/>
              </a:spcBef>
              <a:spcAft>
                <a:spcPts val="1600"/>
              </a:spcAft>
              <a:buNone/>
            </a:pPr>
            <a:r>
              <a:rPr lang="en"/>
              <a:t>		Israel = Iran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Blending</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Disciplines</a:t>
            </a:r>
            <a:r>
              <a:rPr lang="en"/>
              <a:t> of history, political science, public policy, and economics</a:t>
            </a:r>
            <a:endParaRPr/>
          </a:p>
          <a:p>
            <a:pPr indent="0" lvl="0" marL="457200" rtl="0" algn="l">
              <a:spcBef>
                <a:spcPts val="1600"/>
              </a:spcBef>
              <a:spcAft>
                <a:spcPts val="0"/>
              </a:spcAft>
              <a:buNone/>
            </a:pPr>
            <a:r>
              <a:rPr lang="en"/>
              <a:t>What happened and why; underlying patterns; how did it work/better; national resources produced and protected?</a:t>
            </a:r>
            <a:endParaRPr/>
          </a:p>
          <a:p>
            <a:pPr indent="0" lvl="0" marL="0" rtl="0" algn="l">
              <a:spcBef>
                <a:spcPts val="1600"/>
              </a:spcBef>
              <a:spcAft>
                <a:spcPts val="0"/>
              </a:spcAft>
              <a:buNone/>
            </a:pPr>
            <a:r>
              <a:rPr lang="en"/>
              <a:t>Improvement of understanding in key areas</a:t>
            </a:r>
            <a:endParaRPr/>
          </a:p>
          <a:p>
            <a:pPr indent="0" lvl="0" marL="457200" rtl="0" algn="l">
              <a:spcBef>
                <a:spcPts val="1600"/>
              </a:spcBef>
              <a:spcAft>
                <a:spcPts val="1600"/>
              </a:spcAft>
              <a:buNone/>
            </a:pPr>
            <a:r>
              <a:rPr lang="en"/>
              <a:t>History is more relevant; Pol.Sci is more concrete, public policy is contextualized, and economics is security-</a:t>
            </a:r>
            <a:r>
              <a:rPr lang="en"/>
              <a:t>oriented</a:t>
            </a:r>
            <a:r>
              <a:rPr lang="en"/>
              <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199025"/>
            <a:ext cx="8520600" cy="565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Issues </a:t>
            </a:r>
            <a:endParaRPr/>
          </a:p>
        </p:txBody>
      </p:sp>
      <p:sp>
        <p:nvSpPr>
          <p:cNvPr id="85" name="Google Shape;85;p18"/>
          <p:cNvSpPr txBox="1"/>
          <p:nvPr>
            <p:ph idx="1" type="body"/>
          </p:nvPr>
        </p:nvSpPr>
        <p:spPr>
          <a:xfrm>
            <a:off x="311700" y="764825"/>
            <a:ext cx="8520600" cy="380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Primary versus secondary theaters, distribution of resources, international alliances best fit for national goals.</a:t>
            </a:r>
            <a:endParaRPr/>
          </a:p>
          <a:p>
            <a:pPr indent="0" lvl="0" marL="0" rtl="0" algn="l">
              <a:spcBef>
                <a:spcPts val="1600"/>
              </a:spcBef>
              <a:spcAft>
                <a:spcPts val="0"/>
              </a:spcAft>
              <a:buNone/>
            </a:pPr>
            <a:r>
              <a:rPr lang="en"/>
              <a:t>Grand strategy overlaps with foreign policy.</a:t>
            </a:r>
            <a:endParaRPr/>
          </a:p>
          <a:p>
            <a:pPr indent="0" lvl="0" marL="0" rtl="0" algn="l">
              <a:spcBef>
                <a:spcPts val="1600"/>
              </a:spcBef>
              <a:spcAft>
                <a:spcPts val="0"/>
              </a:spcAft>
              <a:buNone/>
            </a:pPr>
            <a:r>
              <a:rPr lang="en"/>
              <a:t>Political leadership directs grand strategy with input from military and policy officials. </a:t>
            </a:r>
            <a:endParaRPr/>
          </a:p>
          <a:p>
            <a:pPr indent="0" lvl="0" marL="0" rtl="0" algn="l">
              <a:spcBef>
                <a:spcPts val="1600"/>
              </a:spcBef>
              <a:spcAft>
                <a:spcPts val="0"/>
              </a:spcAft>
              <a:buNone/>
            </a:pPr>
            <a:r>
              <a:rPr lang="en"/>
              <a:t>	NSC/ </a:t>
            </a:r>
            <a:r>
              <a:rPr lang="en"/>
              <a:t>Pentagon or Chief of General Staff (Israeli Defense Staff)</a:t>
            </a:r>
            <a:r>
              <a:rPr lang="en"/>
              <a:t> </a:t>
            </a:r>
            <a:endParaRPr/>
          </a:p>
          <a:p>
            <a:pPr indent="0" lvl="0" marL="0" rtl="0" algn="l">
              <a:spcBef>
                <a:spcPts val="1600"/>
              </a:spcBef>
              <a:spcAft>
                <a:spcPts val="0"/>
              </a:spcAft>
              <a:buNone/>
            </a:pPr>
            <a:r>
              <a:rPr lang="en"/>
              <a:t>Grand strategy develops over years, perhaps multiple generations</a:t>
            </a:r>
            <a:endParaRPr/>
          </a:p>
          <a:p>
            <a:pPr indent="0" lvl="0" marL="0" rtl="0" algn="l">
              <a:spcBef>
                <a:spcPts val="1600"/>
              </a:spcBef>
              <a:spcAft>
                <a:spcPts val="0"/>
              </a:spcAft>
              <a:buNone/>
            </a:pPr>
            <a:r>
              <a:rPr lang="en"/>
              <a:t>	Israel (Cabinet/politicians)</a:t>
            </a:r>
            <a:endParaRPr/>
          </a:p>
          <a:p>
            <a:pPr indent="0" lvl="0" marL="0" rtl="0" algn="l">
              <a:spcBef>
                <a:spcPts val="1600"/>
              </a:spcBef>
              <a:spcAft>
                <a:spcPts val="1600"/>
              </a:spcAft>
              <a:buNone/>
            </a:pPr>
            <a:r>
              <a:rPr lang="en"/>
              <a:t>	USA (Kennan) =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Views</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Neo-isolationism</a:t>
            </a:r>
            <a:endParaRPr/>
          </a:p>
          <a:p>
            <a:pPr indent="0" lvl="0" marL="0" rtl="0" algn="l">
              <a:spcBef>
                <a:spcPts val="1600"/>
              </a:spcBef>
              <a:spcAft>
                <a:spcPts val="0"/>
              </a:spcAft>
              <a:buNone/>
            </a:pPr>
            <a:r>
              <a:rPr lang="en"/>
              <a:t>Selective engagement</a:t>
            </a:r>
            <a:endParaRPr/>
          </a:p>
          <a:p>
            <a:pPr indent="0" lvl="0" marL="0" rtl="0" algn="l">
              <a:spcBef>
                <a:spcPts val="1600"/>
              </a:spcBef>
              <a:spcAft>
                <a:spcPts val="0"/>
              </a:spcAft>
              <a:buNone/>
            </a:pPr>
            <a:r>
              <a:rPr lang="en"/>
              <a:t>	US (Middle East) Israel (Sinai) (Lebanon)</a:t>
            </a:r>
            <a:endParaRPr/>
          </a:p>
          <a:p>
            <a:pPr indent="0" lvl="0" marL="0" rtl="0" algn="l">
              <a:spcBef>
                <a:spcPts val="1600"/>
              </a:spcBef>
              <a:spcAft>
                <a:spcPts val="0"/>
              </a:spcAft>
              <a:buNone/>
            </a:pPr>
            <a:r>
              <a:rPr lang="en"/>
              <a:t>Cooperative security</a:t>
            </a:r>
            <a:endParaRPr/>
          </a:p>
          <a:p>
            <a:pPr indent="0" lvl="0" marL="0" rtl="0" algn="l">
              <a:spcBef>
                <a:spcPts val="1600"/>
              </a:spcBef>
              <a:spcAft>
                <a:spcPts val="0"/>
              </a:spcAft>
              <a:buNone/>
            </a:pPr>
            <a:r>
              <a:rPr lang="en"/>
              <a:t>Primacy</a:t>
            </a:r>
            <a:endParaRPr/>
          </a:p>
          <a:p>
            <a:pPr indent="0" lvl="0" marL="0" rtl="0" algn="l">
              <a:spcBef>
                <a:spcPts val="1600"/>
              </a:spcBef>
              <a:spcAft>
                <a:spcPts val="0"/>
              </a:spcAft>
              <a:buNone/>
            </a:pPr>
            <a:r>
              <a:rPr lang="en"/>
              <a:t>	(Arms)</a:t>
            </a:r>
            <a:endParaRPr/>
          </a:p>
          <a:p>
            <a:pPr indent="0" lvl="0" marL="0" rtl="0" algn="l">
              <a:spcBef>
                <a:spcPts val="1600"/>
              </a:spcBef>
              <a:spcAft>
                <a:spcPts val="0"/>
              </a:spcAft>
              <a:buNone/>
            </a:pPr>
            <a:r>
              <a:t/>
            </a:r>
            <a:endParaRPr/>
          </a:p>
          <a:p>
            <a:pPr indent="0" lvl="0" marL="0" rtl="0" algn="l">
              <a:spcBef>
                <a:spcPts val="1600"/>
              </a:spcBef>
              <a:spcAft>
                <a:spcPts val="1600"/>
              </a:spcAft>
              <a:buNone/>
            </a:pPr>
            <a:r>
              <a:rPr lang="en" sz="1100"/>
              <a:t>Posen &amp; Ross (Winter 1996-1997) “Competing Visions for U.S. Grand Strategy” </a:t>
            </a:r>
            <a:r>
              <a:rPr lang="en" sz="1100"/>
              <a:t> International Security. 21 (3). 5-53.</a:t>
            </a:r>
            <a:endParaRPr sz="11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Neo-Isolationism</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 active participation in international politics to maintain national security.</a:t>
            </a:r>
            <a:endParaRPr/>
          </a:p>
          <a:p>
            <a:pPr indent="0" lvl="0" marL="0" rtl="0" algn="l">
              <a:spcBef>
                <a:spcPts val="1600"/>
              </a:spcBef>
              <a:spcAft>
                <a:spcPts val="0"/>
              </a:spcAft>
              <a:buNone/>
            </a:pPr>
            <a:r>
              <a:rPr lang="en"/>
              <a:t>	No threats to American homeland, no need to intervene abroad</a:t>
            </a:r>
            <a:endParaRPr/>
          </a:p>
          <a:p>
            <a:pPr indent="0" lvl="0" marL="0" rtl="0" algn="l">
              <a:spcBef>
                <a:spcPts val="1600"/>
              </a:spcBef>
              <a:spcAft>
                <a:spcPts val="0"/>
              </a:spcAft>
              <a:buNone/>
            </a:pPr>
            <a:r>
              <a:rPr lang="en"/>
              <a:t>Nuclear weapons assure political sovereignty and territorial integrity of U.S.; while proliferation prevents emergence of competing hegemon.</a:t>
            </a:r>
            <a:endParaRPr/>
          </a:p>
          <a:p>
            <a:pPr indent="0" lvl="0" marL="0" rtl="0" algn="l">
              <a:spcBef>
                <a:spcPts val="1600"/>
              </a:spcBef>
              <a:spcAft>
                <a:spcPts val="1600"/>
              </a:spcAft>
              <a:buNone/>
            </a:pPr>
            <a:r>
              <a:rPr lang="en"/>
              <a:t>This follows strictly speaking a defensive realist understanding of international politics.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Selective Engagement</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Focus is on powers with significant industrial and military to prevent war.</a:t>
            </a:r>
            <a:endParaRPr/>
          </a:p>
          <a:p>
            <a:pPr indent="0" lvl="0" marL="0" rtl="0" algn="l">
              <a:spcBef>
                <a:spcPts val="1600"/>
              </a:spcBef>
              <a:spcAft>
                <a:spcPts val="0"/>
              </a:spcAft>
              <a:buNone/>
            </a:pPr>
            <a:r>
              <a:rPr lang="en"/>
              <a:t>Europe, Asia and the Middle East matter most to the United States</a:t>
            </a:r>
            <a:endParaRPr/>
          </a:p>
          <a:p>
            <a:pPr indent="0" lvl="0" marL="0" rtl="0" algn="l">
              <a:spcBef>
                <a:spcPts val="1600"/>
              </a:spcBef>
              <a:spcAft>
                <a:spcPts val="0"/>
              </a:spcAft>
              <a:buNone/>
            </a:pPr>
            <a:r>
              <a:rPr lang="en"/>
              <a:t>	Europe and Asia = great powers, economic impact on IP</a:t>
            </a:r>
            <a:endParaRPr/>
          </a:p>
          <a:p>
            <a:pPr indent="0" lvl="0" marL="0" rtl="0" algn="l">
              <a:spcBef>
                <a:spcPts val="1600"/>
              </a:spcBef>
              <a:spcAft>
                <a:spcPts val="0"/>
              </a:spcAft>
              <a:buNone/>
            </a:pPr>
            <a:r>
              <a:rPr lang="en"/>
              <a:t>	Middle East primary source of oil.</a:t>
            </a:r>
            <a:endParaRPr/>
          </a:p>
          <a:p>
            <a:pPr indent="0" lvl="0" marL="0" rtl="0" algn="l">
              <a:spcBef>
                <a:spcPts val="1600"/>
              </a:spcBef>
              <a:spcAft>
                <a:spcPts val="0"/>
              </a:spcAft>
              <a:buNone/>
            </a:pPr>
            <a:r>
              <a:rPr lang="en"/>
              <a:t>Prevents nuclear proliferation with strong nuclear deterrent.</a:t>
            </a:r>
            <a:endParaRPr/>
          </a:p>
          <a:p>
            <a:pPr indent="0" lvl="0" marL="0" rtl="0" algn="l">
              <a:spcBef>
                <a:spcPts val="1600"/>
              </a:spcBef>
              <a:spcAft>
                <a:spcPts val="1600"/>
              </a:spcAft>
              <a:buNone/>
            </a:pPr>
            <a:r>
              <a:rPr lang="en"/>
              <a:t>At issue: differentiate necessary versus unnecessary engagement &amp; whether strategy represents a shift?</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