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63" r:id="rId4"/>
    <p:sldId id="268" r:id="rId5"/>
    <p:sldId id="277" r:id="rId6"/>
    <p:sldId id="278" r:id="rId7"/>
    <p:sldId id="269" r:id="rId8"/>
    <p:sldId id="265" r:id="rId9"/>
    <p:sldId id="266" r:id="rId10"/>
    <p:sldId id="276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52" d="100"/>
          <a:sy n="52" d="100"/>
        </p:scale>
        <p:origin x="751" y="4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IREn4004 International law and regimes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International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regime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This </a:t>
            </a:r>
            <a:r>
              <a:rPr lang="en-US" sz="1400" dirty="0" err="1">
                <a:latin typeface="+mn-lt"/>
              </a:rPr>
              <a:t>powerpoint</a:t>
            </a:r>
            <a:r>
              <a:rPr lang="en-US" sz="1400" dirty="0">
                <a:latin typeface="+mn-lt"/>
              </a:rPr>
              <a:t> serves as a learning material for the students of the course International law and regimes (IREn4004) at FSS MU in Spring 2021. Using this presentation for other purposes without</a:t>
            </a:r>
            <a:r>
              <a:rPr lang="cs-CZ" sz="1400" dirty="0">
                <a:latin typeface="+mn-lt"/>
              </a:rPr>
              <a:t> </a:t>
            </a:r>
            <a:r>
              <a:rPr lang="cs-CZ" sz="1400" dirty="0" err="1">
                <a:latin typeface="+mn-lt"/>
              </a:rPr>
              <a:t>the</a:t>
            </a:r>
            <a:r>
              <a:rPr lang="en-US" sz="1400" dirty="0">
                <a:latin typeface="+mn-lt"/>
              </a:rPr>
              <a:t> consent of the author is prohibited</a:t>
            </a:r>
            <a:r>
              <a:rPr lang="cs-CZ" sz="14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The current regime and future prospects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600" dirty="0"/>
              <a:t>Great financial crisis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600" dirty="0"/>
              <a:t>Rising Chinese economic </a:t>
            </a:r>
            <a:r>
              <a:rPr lang="en-US" sz="2600" dirty="0" err="1"/>
              <a:t>powe</a:t>
            </a:r>
            <a:endParaRPr lang="cs-CZ" sz="2600" dirty="0"/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sz="2600" b="1" dirty="0"/>
              <a:t>The fundamental attributes of the regime</a:t>
            </a:r>
            <a:endParaRPr lang="cs-CZ" sz="2600" b="1" dirty="0"/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2000" dirty="0"/>
              <a:t>Adjustment </a:t>
            </a:r>
            <a:r>
              <a:rPr lang="cs-CZ" sz="2000" dirty="0"/>
              <a:t>– </a:t>
            </a:r>
            <a:r>
              <a:rPr lang="en-US" sz="2000" dirty="0"/>
              <a:t>mounting pressure on surplus countries?</a:t>
            </a:r>
            <a:endParaRPr lang="cs-CZ" sz="2000" dirty="0"/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2000" dirty="0"/>
              <a:t>Liquidity</a:t>
            </a:r>
            <a:r>
              <a:rPr lang="cs-CZ" sz="2000" dirty="0"/>
              <a:t> – </a:t>
            </a:r>
            <a:r>
              <a:rPr lang="en-US" sz="2000" dirty="0"/>
              <a:t>enhance the role of SDR, regional hegemony of USD and RNB?</a:t>
            </a:r>
            <a:endParaRPr lang="cs-CZ" sz="2000" dirty="0"/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2000" dirty="0"/>
              <a:t>Confidence</a:t>
            </a:r>
            <a:r>
              <a:rPr lang="cs-CZ" sz="2000" dirty="0"/>
              <a:t> – </a:t>
            </a:r>
            <a:r>
              <a:rPr lang="en-US" sz="2000" dirty="0"/>
              <a:t>multilateral agreement or regional hegemony?</a:t>
            </a:r>
            <a:endParaRPr lang="cs-CZ" sz="2000" dirty="0"/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2000" dirty="0"/>
              <a:t>Management</a:t>
            </a:r>
            <a:r>
              <a:rPr lang="cs-CZ" sz="2000" dirty="0"/>
              <a:t> – </a:t>
            </a:r>
            <a:r>
              <a:rPr lang="en-US" sz="2000" dirty="0"/>
              <a:t>multilateralism</a:t>
            </a:r>
            <a:r>
              <a:rPr lang="cs-CZ" sz="2000" dirty="0"/>
              <a:t>, </a:t>
            </a:r>
            <a:r>
              <a:rPr lang="en-US" sz="2000" dirty="0"/>
              <a:t>od regional spheres of influence?</a:t>
            </a:r>
            <a:endParaRPr lang="cs-CZ" sz="2000" dirty="0"/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2000" dirty="0"/>
              <a:t>Rule change</a:t>
            </a:r>
            <a:r>
              <a:rPr lang="cs-CZ" sz="2000" dirty="0"/>
              <a:t> - ?</a:t>
            </a:r>
          </a:p>
          <a:p>
            <a:pPr marL="1257300" lvl="2" indent="-342900">
              <a:lnSpc>
                <a:spcPct val="100000"/>
              </a:lnSpc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2000" dirty="0"/>
              <a:t>Normative purpose</a:t>
            </a:r>
            <a:r>
              <a:rPr lang="cs-CZ" sz="2000" dirty="0"/>
              <a:t> - ?</a:t>
            </a:r>
            <a:endParaRPr lang="cs-CZ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49E9041D-31BE-4C4A-B691-4747D16423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IREn4004 International law and regimes</a:t>
            </a:r>
          </a:p>
        </p:txBody>
      </p:sp>
    </p:spTree>
    <p:extLst>
      <p:ext uri="{BB962C8B-B14F-4D97-AF65-F5344CB8AC3E}">
        <p14:creationId xmlns:p14="http://schemas.microsoft.com/office/powerpoint/2010/main" val="1676985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Introduction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b="1" dirty="0"/>
              <a:t>Definition</a:t>
            </a:r>
            <a:r>
              <a:rPr lang="en-US" sz="2400" dirty="0"/>
              <a:t> – a set of international monetary and financial rules (both formal and informal) that govern interactions between actors and that create their expectations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b="1" dirty="0"/>
              <a:t>Fundamental attributes of the regime</a:t>
            </a:r>
          </a:p>
          <a:p>
            <a:pPr lvl="1">
              <a:spcAft>
                <a:spcPts val="600"/>
              </a:spcAft>
              <a:defRPr/>
            </a:pPr>
            <a:r>
              <a:rPr lang="en-US" sz="1800" dirty="0"/>
              <a:t>What are the rules for balance of payments adjustment?</a:t>
            </a:r>
          </a:p>
          <a:p>
            <a:pPr lvl="1">
              <a:spcAft>
                <a:spcPts val="600"/>
              </a:spcAft>
              <a:defRPr/>
            </a:pPr>
            <a:r>
              <a:rPr lang="en-US" sz="1800" dirty="0"/>
              <a:t>Who and how provides liquidity in the system?</a:t>
            </a:r>
          </a:p>
          <a:p>
            <a:pPr lvl="1">
              <a:spcAft>
                <a:spcPts val="600"/>
              </a:spcAft>
              <a:defRPr/>
            </a:pPr>
            <a:r>
              <a:rPr lang="en-US" sz="1800" dirty="0"/>
              <a:t>How is confidence in the system maintained? (legitimacy)</a:t>
            </a:r>
          </a:p>
          <a:p>
            <a:pPr lvl="1">
              <a:spcAft>
                <a:spcPts val="600"/>
              </a:spcAft>
              <a:defRPr/>
            </a:pPr>
            <a:r>
              <a:rPr lang="en-US" sz="1800" dirty="0"/>
              <a:t>Who and how exercises governance in the system?</a:t>
            </a:r>
          </a:p>
          <a:p>
            <a:pPr lvl="1">
              <a:spcAft>
                <a:spcPts val="600"/>
              </a:spcAft>
              <a:defRPr/>
            </a:pPr>
            <a:r>
              <a:rPr lang="en-US" sz="1800" dirty="0"/>
              <a:t>How are the rules adjusted?</a:t>
            </a:r>
          </a:p>
          <a:p>
            <a:pPr lvl="1">
              <a:spcAft>
                <a:spcPts val="600"/>
              </a:spcAft>
              <a:defRPr/>
            </a:pPr>
            <a:r>
              <a:rPr lang="en-US" sz="1800" dirty="0"/>
              <a:t>What is the normative purpose of the regime?</a:t>
            </a:r>
          </a:p>
          <a:p>
            <a:pPr lvl="1">
              <a:spcAft>
                <a:spcPts val="600"/>
              </a:spcAft>
              <a:defRPr/>
            </a:pPr>
            <a:endParaRPr lang="en-US" sz="16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A01F5DD-2A37-4F61-869A-25E8D24F95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IREn4004 International law and regimes</a:t>
            </a:r>
          </a:p>
        </p:txBody>
      </p:sp>
    </p:spTree>
    <p:extLst>
      <p:ext uri="{BB962C8B-B14F-4D97-AF65-F5344CB8AC3E}">
        <p14:creationId xmlns:p14="http://schemas.microsoft.com/office/powerpoint/2010/main" val="1032966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/>
              <a:t>Balance of payments adjustment</a:t>
            </a:r>
            <a:endParaRPr lang="cs-CZ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b="1" dirty="0"/>
              <a:t>Sustainability of balance of payments deficits</a:t>
            </a:r>
            <a:endParaRPr lang="cs-CZ" b="1" dirty="0"/>
          </a:p>
          <a:p>
            <a:pPr lvl="1">
              <a:spcAft>
                <a:spcPts val="600"/>
              </a:spcAft>
              <a:defRPr/>
            </a:pPr>
            <a:r>
              <a:rPr lang="en-US" dirty="0"/>
              <a:t>Borrowing or reduction on savings/assets</a:t>
            </a:r>
            <a:endParaRPr lang="cs-CZ" dirty="0"/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b="1" dirty="0"/>
              <a:t>Mechanisms for </a:t>
            </a:r>
            <a:r>
              <a:rPr lang="en-US" b="1" dirty="0" err="1"/>
              <a:t>BoP</a:t>
            </a:r>
            <a:r>
              <a:rPr lang="en-US" b="1" dirty="0"/>
              <a:t> adjustment</a:t>
            </a:r>
            <a:endParaRPr lang="cs-CZ" dirty="0"/>
          </a:p>
          <a:p>
            <a:pPr lvl="1">
              <a:spcAft>
                <a:spcPts val="600"/>
              </a:spcAft>
              <a:defRPr/>
            </a:pPr>
            <a:r>
              <a:rPr lang="en-US" dirty="0"/>
              <a:t>Change in relative prices (external devaluation</a:t>
            </a:r>
            <a:r>
              <a:rPr lang="cs-CZ" dirty="0"/>
              <a:t> × </a:t>
            </a:r>
            <a:r>
              <a:rPr lang="en-US" dirty="0"/>
              <a:t>internal devaluation)</a:t>
            </a:r>
            <a:endParaRPr lang="cs-CZ" dirty="0"/>
          </a:p>
          <a:p>
            <a:pPr lvl="1">
              <a:spcAft>
                <a:spcPts val="600"/>
              </a:spcAft>
              <a:defRPr/>
            </a:pPr>
            <a:r>
              <a:rPr lang="en-US" dirty="0"/>
              <a:t>Administrative controls</a:t>
            </a:r>
            <a:endParaRPr lang="cs-CZ" dirty="0"/>
          </a:p>
          <a:p>
            <a:pPr lvl="1">
              <a:spcAft>
                <a:spcPts val="600"/>
              </a:spcAft>
              <a:defRPr/>
            </a:pPr>
            <a:r>
              <a:rPr lang="en-US" dirty="0"/>
              <a:t>Other</a:t>
            </a:r>
            <a:endParaRPr lang="cs-CZ" dirty="0"/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b="1" dirty="0"/>
              <a:t>Transitional costs of adjustment</a:t>
            </a:r>
            <a:endParaRPr lang="cs-CZ" dirty="0"/>
          </a:p>
          <a:p>
            <a:pPr lvl="1">
              <a:spcAft>
                <a:spcPts val="600"/>
              </a:spcAft>
              <a:defRPr/>
            </a:pPr>
            <a:r>
              <a:rPr lang="en-US" dirty="0"/>
              <a:t>The cost of the change itself </a:t>
            </a:r>
            <a:r>
              <a:rPr lang="cs-CZ" dirty="0"/>
              <a:t>– </a:t>
            </a:r>
            <a:r>
              <a:rPr lang="en-US" dirty="0"/>
              <a:t>economic crisis, inflationary pressures, redistribution, political instability</a:t>
            </a:r>
            <a:endParaRPr lang="cs-CZ" dirty="0"/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b="1" dirty="0"/>
              <a:t>Continuing costs of adjustment</a:t>
            </a:r>
            <a:endParaRPr lang="cs-CZ" dirty="0"/>
          </a:p>
          <a:p>
            <a:pPr lvl="1">
              <a:spcAft>
                <a:spcPts val="600"/>
              </a:spcAft>
              <a:defRPr/>
            </a:pPr>
            <a:r>
              <a:rPr lang="en-US" dirty="0"/>
              <a:t>Costs prevailing after all change has occurred </a:t>
            </a:r>
            <a:r>
              <a:rPr lang="cs-CZ" dirty="0"/>
              <a:t>– </a:t>
            </a:r>
            <a:r>
              <a:rPr lang="en-US" dirty="0"/>
              <a:t>lower absorption</a:t>
            </a:r>
            <a:r>
              <a:rPr lang="cs-CZ" dirty="0"/>
              <a:t> (</a:t>
            </a:r>
            <a:r>
              <a:rPr lang="en-US" dirty="0"/>
              <a:t>relative</a:t>
            </a:r>
            <a:r>
              <a:rPr lang="cs-CZ" dirty="0"/>
              <a:t> ×</a:t>
            </a:r>
            <a:r>
              <a:rPr lang="en-US" dirty="0"/>
              <a:t> absolute</a:t>
            </a:r>
            <a:r>
              <a:rPr lang="cs-CZ" dirty="0"/>
              <a:t>)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287787B-B40E-4633-B8C5-4172272EA8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IREn4004 International law and regimes</a:t>
            </a:r>
          </a:p>
        </p:txBody>
      </p:sp>
    </p:spTree>
    <p:extLst>
      <p:ext uri="{BB962C8B-B14F-4D97-AF65-F5344CB8AC3E}">
        <p14:creationId xmlns:p14="http://schemas.microsoft.com/office/powerpoint/2010/main" val="744540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/>
              <a:t>International monetary power</a:t>
            </a:r>
            <a:endParaRPr lang="cs-CZ" b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b="1" dirty="0"/>
              <a:t>Monetary autonomy </a:t>
            </a:r>
            <a:r>
              <a:rPr lang="cs-CZ" b="1" dirty="0"/>
              <a:t>× </a:t>
            </a:r>
            <a:r>
              <a:rPr lang="en-US" b="1" dirty="0"/>
              <a:t>monetary statecraft</a:t>
            </a:r>
            <a:endParaRPr lang="cs-CZ" b="1" dirty="0"/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b="1" dirty="0"/>
              <a:t>Power to deflect</a:t>
            </a:r>
            <a:endParaRPr lang="cs-CZ" b="1" dirty="0"/>
          </a:p>
          <a:p>
            <a:pPr lvl="1">
              <a:spcAft>
                <a:spcPts val="600"/>
              </a:spcAft>
              <a:defRPr/>
            </a:pPr>
            <a:r>
              <a:rPr lang="en-US" dirty="0"/>
              <a:t>Derives from fundamental economic variables </a:t>
            </a:r>
            <a:r>
              <a:rPr lang="cs-CZ" dirty="0"/>
              <a:t>– </a:t>
            </a:r>
            <a:r>
              <a:rPr lang="en-US" dirty="0"/>
              <a:t>mainly the degree of openness and the degree of adaptability of the economy </a:t>
            </a:r>
            <a:r>
              <a:rPr lang="cs-CZ" dirty="0"/>
              <a:t>(</a:t>
            </a:r>
            <a:r>
              <a:rPr lang="en-US" dirty="0"/>
              <a:t>ability to quickly and easily </a:t>
            </a:r>
            <a:r>
              <a:rPr lang="en-US" dirty="0" err="1"/>
              <a:t>realocate</a:t>
            </a:r>
            <a:r>
              <a:rPr lang="en-US" dirty="0"/>
              <a:t> factors of production, availability of resources etc.)</a:t>
            </a:r>
            <a:endParaRPr lang="cs-CZ" dirty="0"/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b="1" dirty="0"/>
              <a:t>Power to delay</a:t>
            </a:r>
            <a:endParaRPr lang="cs-CZ" b="1" dirty="0"/>
          </a:p>
          <a:p>
            <a:pPr lvl="1">
              <a:spcAft>
                <a:spcPts val="600"/>
              </a:spcAft>
              <a:defRPr/>
            </a:pPr>
            <a:r>
              <a:rPr lang="en-US" dirty="0"/>
              <a:t>Derives from financial variables that determine each country’s international liquidity position – total amount of reserves, availability of credit, international standing of domestic currency</a:t>
            </a:r>
            <a:endParaRPr lang="cs-CZ" dirty="0"/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b="1" dirty="0"/>
              <a:t>Surplus</a:t>
            </a:r>
            <a:r>
              <a:rPr lang="cs-CZ" b="1" dirty="0"/>
              <a:t> × </a:t>
            </a:r>
            <a:r>
              <a:rPr lang="en-US" b="1" dirty="0"/>
              <a:t>deficit countries</a:t>
            </a:r>
            <a:endParaRPr lang="cs-CZ" b="1" dirty="0"/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b="1" dirty="0"/>
              <a:t>Active and passive mode of monetary power</a:t>
            </a:r>
            <a:endParaRPr lang="cs-CZ" b="1" dirty="0"/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BE8F5F1-F04E-4741-8CBD-E286818C14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IREn4004 International law and regimes</a:t>
            </a:r>
          </a:p>
        </p:txBody>
      </p:sp>
    </p:spTree>
    <p:extLst>
      <p:ext uri="{BB962C8B-B14F-4D97-AF65-F5344CB8AC3E}">
        <p14:creationId xmlns:p14="http://schemas.microsoft.com/office/powerpoint/2010/main" val="308555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Development stages of international regimes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Inspired by</a:t>
            </a:r>
            <a:r>
              <a:rPr lang="cs-CZ" dirty="0"/>
              <a:t> </a:t>
            </a:r>
            <a:r>
              <a:rPr lang="en-US" dirty="0"/>
              <a:t>Kuhn’s life cycle of paradigms</a:t>
            </a:r>
            <a:endParaRPr lang="cs-CZ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Period of </a:t>
            </a:r>
            <a:r>
              <a:rPr lang="en-US" b="1" dirty="0"/>
              <a:t>perceived stability</a:t>
            </a:r>
            <a:endParaRPr lang="cs-CZ" b="1" dirty="0"/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The regime is considered legitimate, the rules reflect the prevailing balance of power, economic reality meets the normative expectations, distributional consequences are not challenged</a:t>
            </a:r>
            <a:endParaRPr lang="cs-CZ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Period of </a:t>
            </a:r>
            <a:r>
              <a:rPr lang="en-US" b="1" dirty="0"/>
              <a:t>stresses and transformations</a:t>
            </a:r>
            <a:endParaRPr lang="cs-CZ" b="1" dirty="0"/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Increasing political contestation of the rules and distributional consequences</a:t>
            </a:r>
            <a:r>
              <a:rPr lang="cs-CZ" dirty="0"/>
              <a:t>,</a:t>
            </a:r>
            <a:r>
              <a:rPr lang="en-US" dirty="0"/>
              <a:t> distribution of power changes, there are more frequent and serious anomalies, these are explained away and addressed by ad hoc solutions, entrenchment of ideological positions</a:t>
            </a:r>
            <a:endParaRPr lang="cs-CZ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b="1" dirty="0"/>
              <a:t>Crisis</a:t>
            </a:r>
            <a:r>
              <a:rPr lang="en-US" dirty="0"/>
              <a:t> stage</a:t>
            </a:r>
            <a:endParaRPr lang="cs-CZ" dirty="0"/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The consensus around prevailing policies and interests falls apart, various actors search for viable alternatives, there is an ideological and power related struggle regarding the new rules of the game</a:t>
            </a: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49E9041D-31BE-4C4A-B691-4747D16423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IREn4004 International law and regimes</a:t>
            </a:r>
          </a:p>
        </p:txBody>
      </p:sp>
    </p:spTree>
    <p:extLst>
      <p:ext uri="{BB962C8B-B14F-4D97-AF65-F5344CB8AC3E}">
        <p14:creationId xmlns:p14="http://schemas.microsoft.com/office/powerpoint/2010/main" val="3686428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480140"/>
            <a:ext cx="10753200" cy="45157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Typology</a:t>
            </a:r>
            <a:endParaRPr lang="cs-CZ" sz="3600" b="1" dirty="0"/>
          </a:p>
        </p:txBody>
      </p:sp>
      <p:pic>
        <p:nvPicPr>
          <p:cNvPr id="6" name="Obrázek 5" descr="Obsah obrázku stůl&#10;&#10;Popis byl vytvořen automaticky">
            <a:extLst>
              <a:ext uri="{FF2B5EF4-FFF2-40B4-BE49-F238E27FC236}">
                <a16:creationId xmlns:a16="http://schemas.microsoft.com/office/drawing/2014/main" id="{5744EC1E-C556-4453-B7A3-B9A2D2FE84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123" y="1171576"/>
            <a:ext cx="8807669" cy="5432670"/>
          </a:xfrm>
          <a:prstGeom prst="rect">
            <a:avLst/>
          </a:prstGeom>
        </p:spPr>
      </p:pic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49E9041D-31BE-4C4A-B691-4747D16423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IREn4004 International law and regimes</a:t>
            </a:r>
          </a:p>
        </p:txBody>
      </p:sp>
    </p:spTree>
    <p:extLst>
      <p:ext uri="{BB962C8B-B14F-4D97-AF65-F5344CB8AC3E}">
        <p14:creationId xmlns:p14="http://schemas.microsoft.com/office/powerpoint/2010/main" val="1899326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Gold standard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sz="4700" dirty="0"/>
              <a:t>Inception and development of the regime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sz="4700" dirty="0"/>
              <a:t>1821/1873-1914/1931</a:t>
            </a:r>
            <a:endParaRPr lang="cs-CZ" sz="4700" dirty="0"/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sz="4700" b="1" dirty="0"/>
              <a:t>The fundamental attributes of the regime</a:t>
            </a:r>
            <a:endParaRPr lang="cs-CZ" sz="4700" b="1" dirty="0"/>
          </a:p>
          <a:p>
            <a:pPr marL="846900" lvl="1" indent="-342900">
              <a:lnSpc>
                <a:spcPct val="120000"/>
              </a:lnSpc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3300" dirty="0"/>
              <a:t>Adjustment </a:t>
            </a:r>
            <a:r>
              <a:rPr lang="cs-CZ" sz="3300" dirty="0"/>
              <a:t>– </a:t>
            </a:r>
            <a:r>
              <a:rPr lang="en-US" sz="3300" dirty="0"/>
              <a:t>the price-specie flow mechanism (theory)</a:t>
            </a:r>
            <a:r>
              <a:rPr lang="cs-CZ" sz="3300" dirty="0"/>
              <a:t>, </a:t>
            </a:r>
            <a:r>
              <a:rPr lang="en-US" sz="3300" dirty="0"/>
              <a:t>interest rate adjustment, domestic economic policies</a:t>
            </a:r>
            <a:endParaRPr lang="cs-CZ" sz="3300" dirty="0"/>
          </a:p>
          <a:p>
            <a:pPr marL="846900" lvl="1" indent="-342900">
              <a:lnSpc>
                <a:spcPct val="120000"/>
              </a:lnSpc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3300" dirty="0"/>
              <a:t>Liquidity</a:t>
            </a:r>
            <a:r>
              <a:rPr lang="cs-CZ" sz="3300" dirty="0"/>
              <a:t> – </a:t>
            </a:r>
            <a:r>
              <a:rPr lang="en-US" sz="3300" dirty="0"/>
              <a:t>limited by the available gold, de facto provided by the Bank of England</a:t>
            </a:r>
            <a:endParaRPr lang="cs-CZ" sz="3300" dirty="0"/>
          </a:p>
          <a:p>
            <a:pPr marL="846900" lvl="1" indent="-342900">
              <a:lnSpc>
                <a:spcPct val="120000"/>
              </a:lnSpc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3300" dirty="0"/>
              <a:t>Confidence</a:t>
            </a:r>
            <a:r>
              <a:rPr lang="cs-CZ" sz="3300" dirty="0"/>
              <a:t> – </a:t>
            </a:r>
            <a:r>
              <a:rPr lang="en-US" sz="3300" dirty="0"/>
              <a:t>idea of gold being real money, power of the British Empire</a:t>
            </a:r>
            <a:endParaRPr lang="cs-CZ" sz="3300" dirty="0"/>
          </a:p>
          <a:p>
            <a:pPr marL="846900" lvl="1" indent="-342900">
              <a:lnSpc>
                <a:spcPct val="120000"/>
              </a:lnSpc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3300" dirty="0"/>
              <a:t>Management</a:t>
            </a:r>
            <a:r>
              <a:rPr lang="cs-CZ" sz="3300" dirty="0"/>
              <a:t> – </a:t>
            </a:r>
            <a:r>
              <a:rPr lang="en-US" sz="3300" dirty="0"/>
              <a:t>informal cooperation among central banks</a:t>
            </a:r>
            <a:endParaRPr lang="cs-CZ" sz="3300" dirty="0"/>
          </a:p>
          <a:p>
            <a:pPr marL="846900" lvl="1" indent="-342900">
              <a:lnSpc>
                <a:spcPct val="120000"/>
              </a:lnSpc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3300" dirty="0"/>
              <a:t>Rule change </a:t>
            </a:r>
            <a:r>
              <a:rPr lang="cs-CZ" sz="3300" dirty="0"/>
              <a:t>– </a:t>
            </a:r>
            <a:r>
              <a:rPr lang="en-US" sz="3300" dirty="0"/>
              <a:t>no rule adjustment mechanism/unilateral decisions of nation states</a:t>
            </a:r>
          </a:p>
          <a:p>
            <a:pPr marL="846900" lvl="1" indent="-342900">
              <a:lnSpc>
                <a:spcPct val="120000"/>
              </a:lnSpc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3300" dirty="0"/>
              <a:t>Normative purpose</a:t>
            </a:r>
            <a:r>
              <a:rPr lang="cs-CZ" sz="3300" dirty="0"/>
              <a:t>– </a:t>
            </a:r>
            <a:r>
              <a:rPr lang="cs-CZ" sz="3300" dirty="0" err="1"/>
              <a:t>laissez</a:t>
            </a:r>
            <a:r>
              <a:rPr lang="en-US" sz="3300" dirty="0"/>
              <a:t>-</a:t>
            </a:r>
            <a:r>
              <a:rPr lang="cs-CZ" sz="3300" dirty="0" err="1"/>
              <a:t>faire</a:t>
            </a:r>
            <a:r>
              <a:rPr lang="cs-CZ" sz="3300" dirty="0"/>
              <a:t>, </a:t>
            </a:r>
            <a:r>
              <a:rPr lang="en-US" sz="3300" dirty="0"/>
              <a:t>economic liberalism, free trade</a:t>
            </a:r>
            <a:endParaRPr lang="cs-CZ" sz="33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700" dirty="0"/>
              <a:t>Collapse of the regime</a:t>
            </a:r>
            <a:endParaRPr lang="cs-CZ" sz="47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C250CA33-8460-4F9F-95E8-6F58660142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IREn4004 International law and regimes</a:t>
            </a:r>
          </a:p>
        </p:txBody>
      </p:sp>
    </p:spTree>
    <p:extLst>
      <p:ext uri="{BB962C8B-B14F-4D97-AF65-F5344CB8AC3E}">
        <p14:creationId xmlns:p14="http://schemas.microsoft.com/office/powerpoint/2010/main" val="1879561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Bretton Woods regime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39754"/>
            <a:ext cx="10753200" cy="4698246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sz="2600" dirty="0"/>
              <a:t>Inception and development of the regime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sz="2600" dirty="0"/>
              <a:t>1945/1959-1971/1976</a:t>
            </a:r>
            <a:endParaRPr lang="cs-CZ" sz="2600" dirty="0"/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sz="2600" b="1" dirty="0"/>
              <a:t>The fundamental attributes of the regime</a:t>
            </a:r>
            <a:endParaRPr lang="cs-CZ" sz="2600" b="1" dirty="0"/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1800" dirty="0"/>
              <a:t>Adjustment – fixed but adjustable exchange rates, short term relief by the IMF, capital controls</a:t>
            </a:r>
            <a:endParaRPr lang="cs-CZ" sz="1800" dirty="0"/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1800" dirty="0"/>
              <a:t>Liquidity – gold, IMF credit, de facto USD</a:t>
            </a:r>
            <a:endParaRPr lang="cs-CZ" sz="1800" dirty="0"/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1800" dirty="0"/>
              <a:t>Confidence – gold as real money, US hegemony, multilateral cooperation (IMF WB)</a:t>
            </a:r>
            <a:endParaRPr lang="cs-CZ" sz="1800" dirty="0"/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1800" dirty="0"/>
              <a:t>Management – multilateral via IMF, Articles of agreement, but mostly US dominance</a:t>
            </a:r>
            <a:endParaRPr lang="cs-CZ" sz="1800" dirty="0"/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1800" dirty="0"/>
              <a:t>Rule change </a:t>
            </a:r>
            <a:r>
              <a:rPr lang="cs-CZ" sz="1800" dirty="0"/>
              <a:t>– </a:t>
            </a:r>
            <a:r>
              <a:rPr lang="en-US" sz="1800" dirty="0"/>
              <a:t>multilateral conference coordinated by the IMF, US unilateralism </a:t>
            </a:r>
            <a:endParaRPr lang="cs-CZ" sz="1800" dirty="0"/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1800" dirty="0"/>
              <a:t>Normative purpose – domestic economic autonomy, full employment, stable system to promote international trade</a:t>
            </a:r>
            <a:endParaRPr lang="cs-CZ" sz="18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600" dirty="0"/>
              <a:t>Collapse of the regime</a:t>
            </a:r>
            <a:endParaRPr lang="cs-CZ" sz="26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E2ED988-7812-44C0-BE75-ED8B0C0CE3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IREn4004 International law and regimes</a:t>
            </a:r>
          </a:p>
        </p:txBody>
      </p:sp>
    </p:spTree>
    <p:extLst>
      <p:ext uri="{BB962C8B-B14F-4D97-AF65-F5344CB8AC3E}">
        <p14:creationId xmlns:p14="http://schemas.microsoft.com/office/powerpoint/2010/main" val="1439099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post Bretton Woods system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578430"/>
            <a:ext cx="10384971" cy="445895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dirty="0"/>
              <a:t>Inception and development of the regime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dirty="0"/>
              <a:t>1974/1979-2008/?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b="1" dirty="0"/>
              <a:t>The fundamental attributes of the regime</a:t>
            </a:r>
            <a:endParaRPr lang="cs-CZ" b="1" dirty="0"/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2100" dirty="0"/>
              <a:t>Adjustment – deficit countries adjust by external or internal devaluation, debts have to be paid in full, de facto partial debt relief</a:t>
            </a:r>
            <a:endParaRPr lang="cs-CZ" sz="2100" dirty="0"/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2100" dirty="0"/>
              <a:t>Liquidity</a:t>
            </a:r>
            <a:r>
              <a:rPr lang="cs-CZ" sz="2100" dirty="0"/>
              <a:t> – </a:t>
            </a:r>
            <a:r>
              <a:rPr lang="en-US" sz="2100" dirty="0"/>
              <a:t>IMF credit, in systemic crises FED</a:t>
            </a:r>
            <a:endParaRPr lang="cs-CZ" sz="2100" dirty="0"/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2100" dirty="0"/>
              <a:t>Confidence</a:t>
            </a:r>
            <a:r>
              <a:rPr lang="cs-CZ" sz="2100" dirty="0"/>
              <a:t> – </a:t>
            </a:r>
            <a:r>
              <a:rPr lang="en-US" sz="2100" dirty="0"/>
              <a:t>US hegemony</a:t>
            </a:r>
            <a:r>
              <a:rPr lang="cs-CZ" sz="2100" dirty="0"/>
              <a:t>, </a:t>
            </a:r>
            <a:r>
              <a:rPr lang="en-US" sz="2100" dirty="0"/>
              <a:t>network dependence on USD</a:t>
            </a:r>
            <a:r>
              <a:rPr lang="cs-CZ" sz="2100" dirty="0"/>
              <a:t>, </a:t>
            </a:r>
            <a:r>
              <a:rPr lang="en-US" sz="2100" dirty="0"/>
              <a:t>no viable alternative</a:t>
            </a:r>
            <a:endParaRPr lang="cs-CZ" sz="2100" dirty="0"/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2100" dirty="0"/>
              <a:t>Management</a:t>
            </a:r>
            <a:r>
              <a:rPr lang="cs-CZ" sz="2100" dirty="0"/>
              <a:t> – </a:t>
            </a:r>
            <a:r>
              <a:rPr lang="en-US" sz="2100" dirty="0"/>
              <a:t>I</a:t>
            </a:r>
            <a:r>
              <a:rPr lang="cs-CZ" sz="2100" dirty="0"/>
              <a:t>MF</a:t>
            </a:r>
            <a:r>
              <a:rPr lang="en-US" sz="2100" dirty="0"/>
              <a:t> (Articles of agreement)</a:t>
            </a:r>
            <a:r>
              <a:rPr lang="cs-CZ" sz="2100" dirty="0"/>
              <a:t>, G7,</a:t>
            </a:r>
            <a:r>
              <a:rPr lang="en-US" sz="2100" dirty="0"/>
              <a:t> G20, BIS, eurozone, US unilateralism</a:t>
            </a:r>
            <a:endParaRPr lang="cs-CZ" sz="2100" dirty="0"/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2100" dirty="0"/>
              <a:t>Rule change – G7/20 meetings, BIS rules – Basel I-III, EU summits, US unilateralism</a:t>
            </a:r>
            <a:endParaRPr lang="cs-CZ" sz="2100" dirty="0"/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en-US" sz="2100" dirty="0"/>
              <a:t>Normative purpose – price stability,</a:t>
            </a:r>
            <a:r>
              <a:rPr lang="cs-CZ" sz="2100" dirty="0"/>
              <a:t> </a:t>
            </a:r>
            <a:r>
              <a:rPr lang="en-US" sz="2100" dirty="0"/>
              <a:t>protection of creditors interests (investment)</a:t>
            </a:r>
            <a:endParaRPr lang="cs-CZ" sz="2100" dirty="0"/>
          </a:p>
          <a:p>
            <a:pPr>
              <a:spcAft>
                <a:spcPts val="600"/>
              </a:spcAft>
            </a:pPr>
            <a:r>
              <a:rPr lang="en-US" dirty="0"/>
              <a:t>Collapse of the regime?</a:t>
            </a: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0B336EF-64A0-4883-B1D8-F67070FF52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59531"/>
            <a:ext cx="7920000" cy="252000"/>
          </a:xfrm>
        </p:spPr>
        <p:txBody>
          <a:bodyPr/>
          <a:lstStyle/>
          <a:p>
            <a:r>
              <a:rPr lang="en-US" dirty="0"/>
              <a:t>IREn4004 International law and regimes</a:t>
            </a:r>
          </a:p>
        </p:txBody>
      </p:sp>
    </p:spTree>
    <p:extLst>
      <p:ext uri="{BB962C8B-B14F-4D97-AF65-F5344CB8AC3E}">
        <p14:creationId xmlns:p14="http://schemas.microsoft.com/office/powerpoint/2010/main" val="215822533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742</TotalTime>
  <Words>857</Words>
  <Application>Microsoft Office PowerPoint</Application>
  <PresentationFormat>Širokoúhlá obrazovka</PresentationFormat>
  <Paragraphs>93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International monetary regime</vt:lpstr>
      <vt:lpstr>Introduction</vt:lpstr>
      <vt:lpstr>Balance of payments adjustment</vt:lpstr>
      <vt:lpstr>International monetary power</vt:lpstr>
      <vt:lpstr>Development stages of international regimes</vt:lpstr>
      <vt:lpstr>Typology</vt:lpstr>
      <vt:lpstr>Gold standard</vt:lpstr>
      <vt:lpstr>The Bretton Woods regime</vt:lpstr>
      <vt:lpstr>The post Bretton Woods system</vt:lpstr>
      <vt:lpstr>The current regime and future prospects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hodulak</cp:lastModifiedBy>
  <cp:revision>135</cp:revision>
  <cp:lastPrinted>1601-01-01T00:00:00Z</cp:lastPrinted>
  <dcterms:created xsi:type="dcterms:W3CDTF">2018-12-03T23:24:52Z</dcterms:created>
  <dcterms:modified xsi:type="dcterms:W3CDTF">2021-04-20T09:58:23Z</dcterms:modified>
</cp:coreProperties>
</file>