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40"/>
  </p:notesMasterIdLst>
  <p:sldIdLst>
    <p:sldId id="256" r:id="rId2"/>
    <p:sldId id="257" r:id="rId3"/>
    <p:sldId id="273" r:id="rId4"/>
    <p:sldId id="258" r:id="rId5"/>
    <p:sldId id="259" r:id="rId6"/>
    <p:sldId id="260" r:id="rId7"/>
    <p:sldId id="261" r:id="rId8"/>
    <p:sldId id="262" r:id="rId9"/>
    <p:sldId id="263" r:id="rId10"/>
    <p:sldId id="264" r:id="rId11"/>
    <p:sldId id="265" r:id="rId12"/>
    <p:sldId id="266" r:id="rId13"/>
    <p:sldId id="267" r:id="rId14"/>
    <p:sldId id="268" r:id="rId15"/>
    <p:sldId id="269"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94582" autoAdjust="0"/>
  </p:normalViewPr>
  <p:slideViewPr>
    <p:cSldViewPr>
      <p:cViewPr varScale="1">
        <p:scale>
          <a:sx n="105" d="100"/>
          <a:sy n="105" d="100"/>
        </p:scale>
        <p:origin x="1840"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867B00-7A11-4AEB-9556-3E8C34C972B6}" type="datetimeFigureOut">
              <a:rPr lang="cs-CZ" smtClean="0"/>
              <a:t>19.02.2021</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5304D-2851-4941-A678-2BE3112F56AD}" type="slidenum">
              <a:rPr lang="cs-CZ" smtClean="0"/>
              <a:t>‹#›</a:t>
            </a:fld>
            <a:endParaRPr lang="cs-CZ"/>
          </a:p>
        </p:txBody>
      </p:sp>
    </p:spTree>
    <p:extLst>
      <p:ext uri="{BB962C8B-B14F-4D97-AF65-F5344CB8AC3E}">
        <p14:creationId xmlns:p14="http://schemas.microsoft.com/office/powerpoint/2010/main" val="2070335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01F5304D-2851-4941-A678-2BE3112F56AD}" type="slidenum">
              <a:rPr lang="cs-CZ" smtClean="0"/>
              <a:t>1</a:t>
            </a:fld>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01F5304D-2851-4941-A678-2BE3112F56AD}" type="slidenum">
              <a:rPr lang="cs-CZ" smtClean="0"/>
              <a:t>11</a:t>
            </a:fld>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01F5304D-2851-4941-A678-2BE3112F56AD}" type="slidenum">
              <a:rPr lang="cs-CZ" smtClean="0"/>
              <a:t>12</a:t>
            </a:fld>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01F5304D-2851-4941-A678-2BE3112F56AD}" type="slidenum">
              <a:rPr lang="cs-CZ" smtClean="0"/>
              <a:t>13</a:t>
            </a:fld>
            <a:endParaRPr 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01F5304D-2851-4941-A678-2BE3112F56AD}" type="slidenum">
              <a:rPr lang="cs-CZ" smtClean="0"/>
              <a:t>14</a:t>
            </a:fld>
            <a:endParaRPr 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01F5304D-2851-4941-A678-2BE3112F56AD}" type="slidenum">
              <a:rPr lang="cs-CZ" smtClean="0"/>
              <a:t>15</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01F5304D-2851-4941-A678-2BE3112F56AD}" type="slidenum">
              <a:rPr lang="cs-CZ" smtClean="0"/>
              <a:t>2</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01F5304D-2851-4941-A678-2BE3112F56AD}" type="slidenum">
              <a:rPr lang="cs-CZ" smtClean="0"/>
              <a:t>4</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01F5304D-2851-4941-A678-2BE3112F56AD}" type="slidenum">
              <a:rPr lang="cs-CZ" smtClean="0"/>
              <a:t>5</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01F5304D-2851-4941-A678-2BE3112F56AD}" type="slidenum">
              <a:rPr lang="cs-CZ" smtClean="0"/>
              <a:t>6</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01F5304D-2851-4941-A678-2BE3112F56AD}" type="slidenum">
              <a:rPr lang="cs-CZ" smtClean="0"/>
              <a:t>7</a:t>
            </a:fld>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01F5304D-2851-4941-A678-2BE3112F56AD}" type="slidenum">
              <a:rPr lang="cs-CZ" smtClean="0"/>
              <a:t>8</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01F5304D-2851-4941-A678-2BE3112F56AD}" type="slidenum">
              <a:rPr lang="cs-CZ" smtClean="0"/>
              <a:t>9</a:t>
            </a:fld>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01F5304D-2851-4941-A678-2BE3112F56AD}" type="slidenum">
              <a:rPr lang="cs-CZ" smtClean="0"/>
              <a:t>10</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Klepnutím lze upravit styl předlohy podnadpisů.</a:t>
            </a:r>
            <a:endParaRPr kumimoji="0" lang="en-US"/>
          </a:p>
        </p:txBody>
      </p:sp>
      <p:sp>
        <p:nvSpPr>
          <p:cNvPr id="28" name="Zástupný symbol pro datum 27"/>
          <p:cNvSpPr>
            <a:spLocks noGrp="1"/>
          </p:cNvSpPr>
          <p:nvPr>
            <p:ph type="dt" sz="half" idx="10"/>
          </p:nvPr>
        </p:nvSpPr>
        <p:spPr/>
        <p:txBody>
          <a:bodyPr/>
          <a:lstStyle/>
          <a:p>
            <a:fld id="{EE656B67-4EA3-425E-B01F-B2B7EB46FB41}" type="datetimeFigureOut">
              <a:rPr lang="cs-CZ" smtClean="0"/>
              <a:t>19.02.2021</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ovací čára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ipsa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ipsa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E1ADA7F-F180-4AA8-A8E2-9B9A1633FE30}" type="slidenum">
              <a:rPr lang="cs-CZ" smtClean="0"/>
              <a:t>‹#›</a:t>
            </a:fld>
            <a:endParaRPr lang="cs-CZ"/>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EE656B67-4EA3-425E-B01F-B2B7EB46FB41}" type="datetimeFigureOut">
              <a:rPr lang="cs-CZ" smtClean="0"/>
              <a:t>19.02.2021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E1ADA7F-F180-4AA8-A8E2-9B9A1633FE30}" type="slidenum">
              <a:rPr lang="cs-CZ" smtClean="0"/>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ovací čára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ipsa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6915912" y="3009901"/>
            <a:ext cx="457200" cy="441325"/>
          </a:xfrm>
        </p:spPr>
        <p:txBody>
          <a:bodyPr/>
          <a:lstStyle/>
          <a:p>
            <a:fld id="{BE1ADA7F-F180-4AA8-A8E2-9B9A1633FE30}" type="slidenum">
              <a:rPr lang="cs-CZ" smtClean="0"/>
              <a:t>‹#›</a:t>
            </a:fld>
            <a:endParaRPr lang="cs-CZ"/>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EE656B67-4EA3-425E-B01F-B2B7EB46FB41}" type="datetimeFigureOut">
              <a:rPr lang="cs-CZ" smtClean="0"/>
              <a:t>19.02.2021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7391400" y="304801"/>
            <a:ext cx="1447800" cy="5851525"/>
          </a:xfrm>
        </p:spPr>
        <p:txBody>
          <a:bodyPr vert="eaVert"/>
          <a:lstStyle/>
          <a:p>
            <a:r>
              <a:rPr kumimoji="0" lang="cs-CZ"/>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a:t>Klepnutím lze upravit styl předlohy nadpisů.</a:t>
            </a:r>
            <a:endParaRPr kumimoji="0" lang="en-US"/>
          </a:p>
        </p:txBody>
      </p:sp>
      <p:sp>
        <p:nvSpPr>
          <p:cNvPr id="4" name="Zástupný symbol pro datum 3"/>
          <p:cNvSpPr>
            <a:spLocks noGrp="1"/>
          </p:cNvSpPr>
          <p:nvPr>
            <p:ph type="dt" sz="half" idx="10"/>
          </p:nvPr>
        </p:nvSpPr>
        <p:spPr/>
        <p:txBody>
          <a:bodyPr/>
          <a:lstStyle/>
          <a:p>
            <a:fld id="{EE656B67-4EA3-425E-B01F-B2B7EB46FB41}" type="datetimeFigureOut">
              <a:rPr lang="cs-CZ" smtClean="0"/>
              <a:t>19.02.2021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4361688" y="1026372"/>
            <a:ext cx="457200" cy="441325"/>
          </a:xfrm>
        </p:spPr>
        <p:txBody>
          <a:bodyPr/>
          <a:lstStyle/>
          <a:p>
            <a:fld id="{BE1ADA7F-F180-4AA8-A8E2-9B9A1633FE30}" type="slidenum">
              <a:rPr lang="cs-CZ" smtClean="0"/>
              <a:t>‹#›</a:t>
            </a:fld>
            <a:endParaRPr lang="cs-CZ"/>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Klepnutím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EE656B67-4EA3-425E-B01F-B2B7EB46FB41}" type="datetimeFigureOut">
              <a:rPr lang="cs-CZ" smtClean="0"/>
              <a:t>19.02.2021</a:t>
            </a:fld>
            <a:endParaRPr lang="cs-CZ"/>
          </a:p>
        </p:txBody>
      </p:sp>
      <p:sp>
        <p:nvSpPr>
          <p:cNvPr id="8" name="Přímá spojovací čára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ipsa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E1ADA7F-F180-4AA8-A8E2-9B9A1633FE30}" type="slidenum">
              <a:rPr lang="cs-CZ" smtClean="0"/>
              <a:t>‹#›</a:t>
            </a:fld>
            <a:endParaRPr lang="cs-CZ"/>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a:t>Klepnutím lze upravit styl předlohy nadpisů.</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fld id="{EE656B67-4EA3-425E-B01F-B2B7EB46FB41}" type="datetimeFigureOut">
              <a:rPr lang="cs-CZ" smtClean="0"/>
              <a:t>19.02.2021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E1ADA7F-F180-4AA8-A8E2-9B9A1633FE30}" type="slidenum">
              <a:rPr lang="cs-CZ" smtClean="0"/>
              <a:t>‹#›</a:t>
            </a:fld>
            <a:endParaRPr lang="cs-CZ"/>
          </a:p>
        </p:txBody>
      </p:sp>
      <p:sp>
        <p:nvSpPr>
          <p:cNvPr id="8" name="Přímá spojovací čára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Klepnutím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a:t>Klepnutím lze upravit styly předlohy textu.</a:t>
            </a:r>
          </a:p>
        </p:txBody>
      </p:sp>
      <p:sp>
        <p:nvSpPr>
          <p:cNvPr id="7" name="Zástupný symbol pro datum 6"/>
          <p:cNvSpPr>
            <a:spLocks noGrp="1"/>
          </p:cNvSpPr>
          <p:nvPr>
            <p:ph type="dt" sz="half" idx="10"/>
          </p:nvPr>
        </p:nvSpPr>
        <p:spPr/>
        <p:txBody>
          <a:bodyPr/>
          <a:lstStyle/>
          <a:p>
            <a:fld id="{EE656B67-4EA3-425E-B01F-B2B7EB46FB41}" type="datetimeFigureOut">
              <a:rPr lang="cs-CZ" smtClean="0"/>
              <a:t>19.02.2021</a:t>
            </a:fld>
            <a:endParaRPr lang="cs-CZ"/>
          </a:p>
        </p:txBody>
      </p:sp>
      <p:sp>
        <p:nvSpPr>
          <p:cNvPr id="8" name="Zástupný symbol pro zápatí 7"/>
          <p:cNvSpPr>
            <a:spLocks noGrp="1"/>
          </p:cNvSpPr>
          <p:nvPr>
            <p:ph type="ftr" sz="quarter" idx="11"/>
          </p:nvPr>
        </p:nvSpPr>
        <p:spPr>
          <a:xfrm>
            <a:off x="304800" y="6409944"/>
            <a:ext cx="3581400" cy="365760"/>
          </a:xfrm>
        </p:spPr>
        <p:txBody>
          <a:bodyPr/>
          <a:lstStyle/>
          <a:p>
            <a:endParaRPr lang="cs-CZ"/>
          </a:p>
        </p:txBody>
      </p:sp>
      <p:sp>
        <p:nvSpPr>
          <p:cNvPr id="15" name="Přímá spojovací čára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25" name="Elipsa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ipsa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fld id="{BE1ADA7F-F180-4AA8-A8E2-9B9A1633FE30}" type="slidenum">
              <a:rPr lang="cs-CZ" smtClean="0"/>
              <a:t>‹#›</a:t>
            </a:fld>
            <a:endParaRPr lang="cs-CZ"/>
          </a:p>
        </p:txBody>
      </p:sp>
      <p:sp>
        <p:nvSpPr>
          <p:cNvPr id="23" name="Nadpis 22"/>
          <p:cNvSpPr>
            <a:spLocks noGrp="1"/>
          </p:cNvSpPr>
          <p:nvPr>
            <p:ph type="title"/>
          </p:nvPr>
        </p:nvSpPr>
        <p:spPr/>
        <p:txBody>
          <a:bodyPr rtlCol="0" anchor="b" anchorCtr="0"/>
          <a:lstStyle/>
          <a:p>
            <a:r>
              <a:rPr kumimoji="0" lang="cs-CZ"/>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datum 2"/>
          <p:cNvSpPr>
            <a:spLocks noGrp="1"/>
          </p:cNvSpPr>
          <p:nvPr>
            <p:ph type="dt" sz="half" idx="10"/>
          </p:nvPr>
        </p:nvSpPr>
        <p:spPr/>
        <p:txBody>
          <a:bodyPr/>
          <a:lstStyle/>
          <a:p>
            <a:fld id="{EE656B67-4EA3-425E-B01F-B2B7EB46FB41}" type="datetimeFigureOut">
              <a:rPr lang="cs-CZ" smtClean="0"/>
              <a:t>19.02.2021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4343400" y="1036020"/>
            <a:ext cx="457200" cy="441325"/>
          </a:xfrm>
        </p:spPr>
        <p:txBody>
          <a:bodyPr/>
          <a:lstStyle/>
          <a:p>
            <a:fld id="{BE1ADA7F-F180-4AA8-A8E2-9B9A1633FE3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EE656B67-4EA3-425E-B01F-B2B7EB46FB41}" type="datetimeFigureOut">
              <a:rPr lang="cs-CZ" smtClean="0"/>
              <a:t>19.02.2021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E1ADA7F-F180-4AA8-A8E2-9B9A1633FE3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a:t>Klepnutím lze upravit styl předlohy nadpisů.</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a:t>Klepnutím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ovací čára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10" name="Elipsa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E1ADA7F-F180-4AA8-A8E2-9B9A1633FE30}" type="slidenum">
              <a:rPr lang="cs-CZ" smtClean="0"/>
              <a:t>‹#›</a:t>
            </a:fld>
            <a:endParaRPr lang="cs-CZ"/>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fld id="{EE656B67-4EA3-425E-B01F-B2B7EB46FB41}" type="datetimeFigureOut">
              <a:rPr lang="cs-CZ" smtClean="0"/>
              <a:t>19.02.2021</a:t>
            </a:fld>
            <a:endParaRPr lang="cs-CZ"/>
          </a:p>
        </p:txBody>
      </p:sp>
      <p:sp>
        <p:nvSpPr>
          <p:cNvPr id="6" name="Zástupný symbol pro zápatí 5"/>
          <p:cNvSpPr>
            <a:spLocks noGrp="1"/>
          </p:cNvSpPr>
          <p:nvPr>
            <p:ph type="ftr" sz="quarter" idx="11"/>
          </p:nvPr>
        </p:nvSpPr>
        <p:spPr>
          <a:xfrm>
            <a:off x="301752" y="6410848"/>
            <a:ext cx="3383280" cy="365760"/>
          </a:xfrm>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ovací čára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ipsa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ipsa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p>
            <a:fld id="{BE1ADA7F-F180-4AA8-A8E2-9B9A1633FE30}" type="slidenum">
              <a:rPr lang="cs-CZ" smtClean="0"/>
              <a:t>‹#›</a:t>
            </a:fld>
            <a:endParaRPr lang="cs-CZ"/>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a:t>Klepnutím lze upravit styl předlohy nadpisů.</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a:t>Klepnutím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a:t>Klepnutím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5788152" y="6404984"/>
            <a:ext cx="3044952" cy="365760"/>
          </a:xfrm>
        </p:spPr>
        <p:txBody>
          <a:bodyPr/>
          <a:lstStyle/>
          <a:p>
            <a:fld id="{EE656B67-4EA3-425E-B01F-B2B7EB46FB41}" type="datetimeFigureOut">
              <a:rPr lang="cs-CZ" smtClean="0"/>
              <a:t>19.02.2021</a:t>
            </a:fld>
            <a:endParaRPr lang="cs-CZ"/>
          </a:p>
        </p:txBody>
      </p:sp>
      <p:sp>
        <p:nvSpPr>
          <p:cNvPr id="6" name="Zástupný symbol pro zápatí 5"/>
          <p:cNvSpPr>
            <a:spLocks noGrp="1"/>
          </p:cNvSpPr>
          <p:nvPr>
            <p:ph type="ftr" sz="quarter" idx="11"/>
          </p:nvPr>
        </p:nvSpPr>
        <p:spPr>
          <a:xfrm>
            <a:off x="301752" y="6410848"/>
            <a:ext cx="3584448" cy="365760"/>
          </a:xfrm>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E656B67-4EA3-425E-B01F-B2B7EB46FB41}" type="datetimeFigureOut">
              <a:rPr lang="cs-CZ" smtClean="0"/>
              <a:t>19.02.2021</a:t>
            </a:fld>
            <a:endParaRPr lang="cs-CZ"/>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ovací čára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ipsa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E1ADA7F-F180-4AA8-A8E2-9B9A1633FE30}" type="slidenum">
              <a:rPr lang="cs-CZ" smtClean="0"/>
              <a:t>‹#›</a:t>
            </a:fld>
            <a:endParaRPr lang="cs-CZ"/>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a:t>Klepnutím lze upravit styl předlohy nadpisů.</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a:t>Klepnutím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1371600" y="2819400"/>
            <a:ext cx="6400800" cy="3252806"/>
          </a:xfrm>
        </p:spPr>
        <p:txBody>
          <a:bodyPr>
            <a:normAutofit/>
          </a:bodyPr>
          <a:lstStyle/>
          <a:p>
            <a:endParaRPr lang="cs-CZ" sz="3300" dirty="0"/>
          </a:p>
          <a:p>
            <a:r>
              <a:rPr lang="cs-CZ" sz="3600" dirty="0"/>
              <a:t>International </a:t>
            </a:r>
            <a:r>
              <a:rPr lang="cs-CZ" sz="3600" dirty="0" err="1"/>
              <a:t>Humanitarian</a:t>
            </a:r>
            <a:r>
              <a:rPr lang="cs-CZ" sz="3600" dirty="0"/>
              <a:t> </a:t>
            </a:r>
            <a:r>
              <a:rPr lang="cs-CZ" sz="3600" dirty="0" err="1"/>
              <a:t>law</a:t>
            </a:r>
            <a:endParaRPr lang="cs-CZ" sz="3600" dirty="0"/>
          </a:p>
          <a:p>
            <a:endParaRPr lang="cs-CZ" sz="3300" dirty="0"/>
          </a:p>
          <a:p>
            <a:r>
              <a:rPr lang="cs-CZ" sz="2400" b="0" dirty="0"/>
              <a:t>Ivo Pospíšil</a:t>
            </a:r>
          </a:p>
        </p:txBody>
      </p:sp>
      <p:sp>
        <p:nvSpPr>
          <p:cNvPr id="2" name="Nadpis 1"/>
          <p:cNvSpPr>
            <a:spLocks noGrp="1"/>
          </p:cNvSpPr>
          <p:nvPr>
            <p:ph type="ctrTitle"/>
          </p:nvPr>
        </p:nvSpPr>
        <p:spPr>
          <a:xfrm>
            <a:off x="714348" y="1285860"/>
            <a:ext cx="7772400" cy="1476364"/>
          </a:xfrm>
        </p:spPr>
        <p:txBody>
          <a:bodyPr>
            <a:normAutofit fontScale="90000"/>
          </a:bodyPr>
          <a:lstStyle/>
          <a:p>
            <a:br>
              <a:rPr lang="cs-CZ" b="1" dirty="0"/>
            </a:br>
            <a:br>
              <a:rPr lang="cs-CZ" b="1" dirty="0"/>
            </a:br>
            <a:br>
              <a:rPr lang="cs-CZ" b="1" dirty="0"/>
            </a:br>
            <a:br>
              <a:rPr lang="cs-CZ" b="1" dirty="0"/>
            </a:br>
            <a:br>
              <a:rPr lang="cs-CZ" b="1" dirty="0"/>
            </a:br>
            <a:br>
              <a:rPr lang="cs-CZ" b="1" dirty="0"/>
            </a:br>
            <a:br>
              <a:rPr lang="cs-CZ" b="1" dirty="0"/>
            </a:br>
            <a:br>
              <a:rPr lang="cs-CZ" b="1" dirty="0"/>
            </a:br>
            <a:br>
              <a:rPr lang="cs-CZ" b="1" dirty="0"/>
            </a:br>
            <a:br>
              <a:rPr lang="cs-CZ" b="1" dirty="0"/>
            </a:br>
            <a:br>
              <a:rPr lang="cs-CZ" b="1" dirty="0"/>
            </a:br>
            <a:r>
              <a:rPr lang="cs-CZ" b="1" dirty="0"/>
              <a:t>International </a:t>
            </a:r>
            <a:r>
              <a:rPr lang="cs-CZ" b="1" dirty="0" err="1"/>
              <a:t>Law</a:t>
            </a:r>
            <a:r>
              <a:rPr lang="cs-CZ" b="1" dirty="0"/>
              <a:t> and </a:t>
            </a:r>
            <a:r>
              <a:rPr lang="cs-CZ" b="1" dirty="0" err="1"/>
              <a:t>Regimes</a:t>
            </a:r>
            <a:endParaRPr lang="cs-CZ" dirty="0"/>
          </a:p>
        </p:txBody>
      </p:sp>
    </p:spTree>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85720" y="428604"/>
            <a:ext cx="8534400" cy="1128188"/>
          </a:xfrm>
        </p:spPr>
        <p:txBody>
          <a:bodyPr>
            <a:normAutofit fontScale="90000"/>
          </a:bodyPr>
          <a:lstStyle/>
          <a:p>
            <a:pPr lvl="0"/>
            <a:r>
              <a:rPr lang="cs-CZ" b="1" dirty="0"/>
              <a:t>IV. </a:t>
            </a:r>
            <a:r>
              <a:rPr lang="en-US" sz="3200" b="1" dirty="0"/>
              <a:t>Structure of international humanitarian law</a:t>
            </a:r>
            <a:br>
              <a:rPr lang="cs-CZ" b="1" dirty="0"/>
            </a:br>
            <a:endParaRPr lang="cs-CZ" b="1" dirty="0"/>
          </a:p>
        </p:txBody>
      </p:sp>
      <p:sp>
        <p:nvSpPr>
          <p:cNvPr id="3" name="Zástupný symbol pro obsah 2"/>
          <p:cNvSpPr>
            <a:spLocks noGrp="1"/>
          </p:cNvSpPr>
          <p:nvPr>
            <p:ph sz="quarter" idx="1"/>
          </p:nvPr>
        </p:nvSpPr>
        <p:spPr>
          <a:xfrm>
            <a:off x="301752" y="1527048"/>
            <a:ext cx="8503920" cy="4830910"/>
          </a:xfrm>
        </p:spPr>
        <p:txBody>
          <a:bodyPr>
            <a:normAutofit fontScale="92500" lnSpcReduction="10000"/>
          </a:bodyPr>
          <a:lstStyle/>
          <a:p>
            <a:pPr lvl="0"/>
            <a:r>
              <a:rPr lang="en-US" b="1" dirty="0"/>
              <a:t>Hague Law </a:t>
            </a:r>
          </a:p>
          <a:p>
            <a:pPr marL="0" lvl="0" indent="0">
              <a:buNone/>
            </a:pPr>
            <a:r>
              <a:rPr lang="en-US" dirty="0"/>
              <a:t>– rules of conduct of armed operations (rules of participation in hostilities, neutrality, methods of conducting in combat, regulation of means combat)</a:t>
            </a:r>
          </a:p>
          <a:p>
            <a:pPr lvl="0"/>
            <a:endParaRPr lang="en-US" dirty="0"/>
          </a:p>
          <a:p>
            <a:pPr lvl="0"/>
            <a:r>
              <a:rPr lang="en-US" b="1" dirty="0"/>
              <a:t>Geneva Law </a:t>
            </a:r>
          </a:p>
          <a:p>
            <a:pPr marL="0" lvl="0" indent="0">
              <a:buNone/>
            </a:pPr>
            <a:r>
              <a:rPr lang="en-US" dirty="0"/>
              <a:t>– protection of victims of armed conflicts (wounded, prisoners of war, medical personnel, civilians)</a:t>
            </a:r>
          </a:p>
          <a:p>
            <a:pPr marL="0" lvl="0" indent="0">
              <a:buNone/>
            </a:pPr>
            <a:endParaRPr lang="en-US" dirty="0"/>
          </a:p>
          <a:p>
            <a:pPr marL="0" lvl="0" indent="0">
              <a:buNone/>
            </a:pPr>
            <a:r>
              <a:rPr lang="en-US" dirty="0"/>
              <a:t>- the two parts are gradually converging, interconnected in Protocol I 
</a:t>
            </a:r>
            <a:endParaRPr lang="cs-CZ" dirty="0"/>
          </a:p>
        </p:txBody>
      </p:sp>
    </p:spTree>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85720" y="428604"/>
            <a:ext cx="8534400" cy="758952"/>
          </a:xfrm>
        </p:spPr>
        <p:txBody>
          <a:bodyPr>
            <a:normAutofit/>
          </a:bodyPr>
          <a:lstStyle/>
          <a:p>
            <a:pPr lvl="0"/>
            <a:r>
              <a:rPr lang="cs-CZ" b="1" dirty="0"/>
              <a:t>V. </a:t>
            </a:r>
            <a:r>
              <a:rPr lang="en-US" sz="3200" b="1" dirty="0"/>
              <a:t>Specific features and guidelines</a:t>
            </a:r>
            <a:endParaRPr lang="cs-CZ" b="1" dirty="0"/>
          </a:p>
        </p:txBody>
      </p:sp>
      <p:sp>
        <p:nvSpPr>
          <p:cNvPr id="3" name="Zástupný symbol pro obsah 2"/>
          <p:cNvSpPr>
            <a:spLocks noGrp="1"/>
          </p:cNvSpPr>
          <p:nvPr>
            <p:ph sz="quarter" idx="1"/>
          </p:nvPr>
        </p:nvSpPr>
        <p:spPr>
          <a:xfrm>
            <a:off x="301752" y="1527048"/>
            <a:ext cx="8503920" cy="5188100"/>
          </a:xfrm>
        </p:spPr>
        <p:txBody>
          <a:bodyPr>
            <a:normAutofit fontScale="92500" lnSpcReduction="10000"/>
          </a:bodyPr>
          <a:lstStyle/>
          <a:p>
            <a:pPr lvl="0"/>
            <a:r>
              <a:rPr lang="en-US" dirty="0"/>
              <a:t>subject of regulation (situation of extreme violence)
addressees of rules (rights, obligations and their scope vary according to the type of entities – combatants/non-combatants, civilian entities, soldiers/non-officers/officers, etc.)
method of legal regulation (what is not expressly prohibited does not mean it is allowed)
sources of law (international treaties and international customs – see the 2005 study of the International Committee of the Red Cross "Customary International Humanitarian Law, Volume I and II – identified 161 customary rules, and unwritten principles of humanity and demands of public conscience) </a:t>
            </a:r>
            <a:endParaRPr lang="cs-CZ" dirty="0"/>
          </a:p>
        </p:txBody>
      </p:sp>
    </p:spTree>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85720" y="642918"/>
            <a:ext cx="8534400" cy="758952"/>
          </a:xfrm>
        </p:spPr>
        <p:txBody>
          <a:bodyPr>
            <a:noAutofit/>
          </a:bodyPr>
          <a:lstStyle/>
          <a:p>
            <a:r>
              <a:rPr lang="cs-CZ" sz="2800" b="1" dirty="0"/>
              <a:t>V. </a:t>
            </a:r>
            <a:r>
              <a:rPr lang="en-US" sz="2800" b="1" dirty="0"/>
              <a:t>Specific features and guidelines</a:t>
            </a:r>
            <a:br>
              <a:rPr lang="cs-CZ" sz="2800" b="1" dirty="0"/>
            </a:br>
            <a:endParaRPr lang="cs-CZ" sz="2600" dirty="0"/>
          </a:p>
        </p:txBody>
      </p:sp>
      <p:sp>
        <p:nvSpPr>
          <p:cNvPr id="3" name="Zástupný symbol pro obsah 2"/>
          <p:cNvSpPr>
            <a:spLocks noGrp="1"/>
          </p:cNvSpPr>
          <p:nvPr>
            <p:ph sz="quarter" idx="1"/>
          </p:nvPr>
        </p:nvSpPr>
        <p:spPr>
          <a:xfrm>
            <a:off x="285720" y="1571612"/>
            <a:ext cx="8503920" cy="4857784"/>
          </a:xfrm>
        </p:spPr>
        <p:txBody>
          <a:bodyPr>
            <a:normAutofit lnSpcReduction="10000"/>
          </a:bodyPr>
          <a:lstStyle/>
          <a:p>
            <a:r>
              <a:rPr lang="en-US" b="1" dirty="0"/>
              <a:t>Principle of humanity</a:t>
            </a:r>
          </a:p>
          <a:p>
            <a:pPr marL="0" indent="0">
              <a:buNone/>
            </a:pPr>
            <a:r>
              <a:rPr lang="en-US" dirty="0"/>
              <a:t>- penetrates to all IHL norms  
- subsidiarity in cases not covered by an international treaty (Article 1(2) of Protocol I: </a:t>
            </a:r>
            <a:r>
              <a:rPr lang="en-US" i="1" dirty="0"/>
              <a:t>'In cases not covered by this Protocol or other international agreements, civilians and combatants shall remain protected and within the scope of the principles of international law arising from established conventions, the principles of humanity and the requirements of the social conscience.'</a:t>
            </a:r>
            <a:r>
              <a:rPr lang="en-US" dirty="0"/>
              <a:t>) </a:t>
            </a:r>
            <a:r>
              <a:rPr lang="en-US" b="1" dirty="0"/>
              <a:t>
</a:t>
            </a:r>
            <a:endParaRPr lang="cs-CZ" dirty="0"/>
          </a:p>
          <a:p>
            <a:pPr lvl="0"/>
            <a:endParaRPr lang="cs-CZ" dirty="0"/>
          </a:p>
        </p:txBody>
      </p:sp>
    </p:spTree>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6967" y="836712"/>
            <a:ext cx="8534400" cy="758952"/>
          </a:xfrm>
        </p:spPr>
        <p:txBody>
          <a:bodyPr>
            <a:normAutofit fontScale="90000"/>
          </a:bodyPr>
          <a:lstStyle/>
          <a:p>
            <a:pPr lvl="0"/>
            <a:r>
              <a:rPr lang="cs-CZ" sz="3600" b="1" dirty="0"/>
              <a:t>V. </a:t>
            </a:r>
            <a:r>
              <a:rPr lang="en-US" sz="3600" b="1" dirty="0"/>
              <a:t>Specific features and guidelines</a:t>
            </a:r>
            <a:br>
              <a:rPr lang="cs-CZ" sz="3600" b="1" dirty="0"/>
            </a:br>
            <a:endParaRPr lang="cs-CZ" dirty="0"/>
          </a:p>
        </p:txBody>
      </p:sp>
      <p:sp>
        <p:nvSpPr>
          <p:cNvPr id="3" name="Zástupný symbol pro obsah 2"/>
          <p:cNvSpPr>
            <a:spLocks noGrp="1"/>
          </p:cNvSpPr>
          <p:nvPr>
            <p:ph sz="quarter" idx="1"/>
          </p:nvPr>
        </p:nvSpPr>
        <p:spPr/>
        <p:txBody>
          <a:bodyPr>
            <a:normAutofit fontScale="92500" lnSpcReduction="10000"/>
          </a:bodyPr>
          <a:lstStyle/>
          <a:p>
            <a:pPr lvl="0"/>
            <a:r>
              <a:rPr lang="en-US" b="1" dirty="0"/>
              <a:t>Principle of military necessity</a:t>
            </a:r>
          </a:p>
          <a:p>
            <a:pPr marL="0" lvl="0" indent="0">
              <a:buNone/>
            </a:pPr>
            <a:r>
              <a:rPr lang="en-US" dirty="0"/>
              <a:t>- limits violence to the necessary extent  – it is the duty of the war parties to use only the kind and amount of force necessary to defeat the enemy in the shortest possible time and with the least possible cost and loss</a:t>
            </a:r>
          </a:p>
          <a:p>
            <a:pPr lvl="0">
              <a:buFontTx/>
              <a:buChar char="-"/>
            </a:pPr>
            <a:endParaRPr lang="en-US" b="1" dirty="0"/>
          </a:p>
          <a:p>
            <a:pPr marL="0" lvl="0" indent="0">
              <a:buNone/>
            </a:pPr>
            <a:r>
              <a:rPr lang="en-US" b="1" dirty="0"/>
              <a:t>Principle of differentiation
</a:t>
            </a:r>
            <a:r>
              <a:rPr lang="en-US" dirty="0"/>
              <a:t>- the obligation to distinguish between different addressees of norms, between military and civil aims etc.
</a:t>
            </a:r>
            <a:r>
              <a:rPr lang="en-US" b="1" dirty="0"/>
              <a:t> 
</a:t>
            </a:r>
            <a:endParaRPr lang="cs-CZ" dirty="0"/>
          </a:p>
        </p:txBody>
      </p:sp>
    </p:spTree>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968152"/>
          </a:xfrm>
        </p:spPr>
        <p:txBody>
          <a:bodyPr>
            <a:normAutofit fontScale="90000"/>
          </a:bodyPr>
          <a:lstStyle/>
          <a:p>
            <a:r>
              <a:rPr lang="cs-CZ" sz="3200" b="1" dirty="0"/>
              <a:t>V. </a:t>
            </a:r>
            <a:r>
              <a:rPr lang="en-US" sz="3200" b="1" dirty="0"/>
              <a:t>Specific features and guidelines</a:t>
            </a:r>
            <a:br>
              <a:rPr lang="cs-CZ" sz="3200" b="1" dirty="0"/>
            </a:br>
            <a:endParaRPr lang="cs-CZ" dirty="0"/>
          </a:p>
        </p:txBody>
      </p:sp>
      <p:sp>
        <p:nvSpPr>
          <p:cNvPr id="3" name="Zástupný symbol pro obsah 2"/>
          <p:cNvSpPr>
            <a:spLocks noGrp="1"/>
          </p:cNvSpPr>
          <p:nvPr>
            <p:ph sz="quarter" idx="1"/>
          </p:nvPr>
        </p:nvSpPr>
        <p:spPr/>
        <p:txBody>
          <a:bodyPr>
            <a:normAutofit fontScale="85000" lnSpcReduction="20000"/>
          </a:bodyPr>
          <a:lstStyle/>
          <a:p>
            <a:r>
              <a:rPr lang="en-US" sz="3200" b="1" dirty="0"/>
              <a:t>Principle of proportionality</a:t>
            </a:r>
          </a:p>
          <a:p>
            <a:pPr marL="0" indent="0">
              <a:buNone/>
            </a:pPr>
            <a:r>
              <a:rPr lang="en-US" sz="3200" dirty="0"/>
              <a:t>- prohibits the disproportionate collateral damages on civilians and objects exceeding the military advantage obtained</a:t>
            </a:r>
          </a:p>
          <a:p>
            <a:pPr marL="0" indent="0">
              <a:buNone/>
            </a:pPr>
            <a:r>
              <a:rPr lang="en-US" sz="3200" dirty="0"/>
              <a:t>
</a:t>
            </a:r>
            <a:r>
              <a:rPr lang="en-US" sz="3200" b="1" dirty="0"/>
              <a:t>Principle of equal obligations of war parties
</a:t>
            </a:r>
            <a:r>
              <a:rPr lang="en-US" sz="3200" dirty="0"/>
              <a:t>-  parties are obliged to comply with the IHL regardless of whether they are aggressors or victims (classification of the conflict as offensive, defensive, just, limited, total, etc. does not affect the implementation of the rules of humanitarian law)
</a:t>
            </a:r>
            <a:endParaRPr lang="cs-CZ" sz="3200" dirty="0"/>
          </a:p>
        </p:txBody>
      </p:sp>
    </p:spTree>
  </p:cSld>
  <p:clrMapOvr>
    <a:masterClrMapping/>
  </p:clrMapOvr>
  <p:transition>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1256184"/>
          </a:xfrm>
        </p:spPr>
        <p:txBody>
          <a:bodyPr>
            <a:normAutofit/>
          </a:bodyPr>
          <a:lstStyle/>
          <a:p>
            <a:pPr lvl="0"/>
            <a:r>
              <a:rPr lang="cs-CZ" b="1" dirty="0"/>
              <a:t>VI. </a:t>
            </a:r>
            <a:r>
              <a:rPr lang="en-US" sz="3200" b="1" dirty="0"/>
              <a:t>Definition of armed conflict</a:t>
            </a:r>
            <a:br>
              <a:rPr lang="cs-CZ" b="1" dirty="0"/>
            </a:br>
            <a:endParaRPr lang="cs-CZ" b="1" dirty="0"/>
          </a:p>
        </p:txBody>
      </p:sp>
      <p:sp>
        <p:nvSpPr>
          <p:cNvPr id="3" name="Zástupný symbol pro obsah 2"/>
          <p:cNvSpPr>
            <a:spLocks noGrp="1"/>
          </p:cNvSpPr>
          <p:nvPr>
            <p:ph sz="quarter" idx="1"/>
          </p:nvPr>
        </p:nvSpPr>
        <p:spPr>
          <a:xfrm>
            <a:off x="295656" y="1484784"/>
            <a:ext cx="8503920" cy="4786346"/>
          </a:xfrm>
        </p:spPr>
        <p:txBody>
          <a:bodyPr>
            <a:normAutofit fontScale="85000" lnSpcReduction="10000"/>
          </a:bodyPr>
          <a:lstStyle/>
          <a:p>
            <a:pPr marL="0" lvl="0" indent="0">
              <a:buNone/>
            </a:pPr>
            <a:r>
              <a:rPr lang="en-US" sz="3100" b="1" dirty="0"/>
              <a:t>A) I</a:t>
            </a:r>
            <a:r>
              <a:rPr lang="en-US" b="1" dirty="0"/>
              <a:t>nternational Armed Conflict </a:t>
            </a:r>
            <a:endParaRPr lang="en-US" dirty="0"/>
          </a:p>
          <a:p>
            <a:pPr marL="0" indent="0">
              <a:buNone/>
            </a:pPr>
            <a:r>
              <a:rPr lang="en-US" dirty="0"/>
              <a:t>Common Article 2 of the Geneva Conventions:
</a:t>
            </a:r>
            <a:r>
              <a:rPr lang="cs-CZ" dirty="0"/>
              <a:t> </a:t>
            </a:r>
            <a:r>
              <a:rPr lang="cs-CZ" i="1" dirty="0"/>
              <a:t>„….</a:t>
            </a:r>
            <a:r>
              <a:rPr lang="cs-CZ" i="1" dirty="0" err="1"/>
              <a:t>the</a:t>
            </a:r>
            <a:r>
              <a:rPr lang="cs-CZ" i="1" dirty="0"/>
              <a:t> </a:t>
            </a:r>
            <a:r>
              <a:rPr lang="cs-CZ" i="1" dirty="0" err="1"/>
              <a:t>present</a:t>
            </a:r>
            <a:r>
              <a:rPr lang="cs-CZ" i="1" dirty="0"/>
              <a:t> </a:t>
            </a:r>
            <a:r>
              <a:rPr lang="cs-CZ" i="1" dirty="0" err="1"/>
              <a:t>Convention</a:t>
            </a:r>
            <a:r>
              <a:rPr lang="cs-CZ" i="1" dirty="0"/>
              <a:t> </a:t>
            </a:r>
            <a:r>
              <a:rPr lang="cs-CZ" i="1" dirty="0" err="1"/>
              <a:t>shall</a:t>
            </a:r>
            <a:r>
              <a:rPr lang="cs-CZ" i="1" dirty="0"/>
              <a:t> </a:t>
            </a:r>
            <a:r>
              <a:rPr lang="cs-CZ" i="1" dirty="0" err="1"/>
              <a:t>apply</a:t>
            </a:r>
            <a:r>
              <a:rPr lang="cs-CZ" i="1" dirty="0"/>
              <a:t> to </a:t>
            </a:r>
            <a:r>
              <a:rPr lang="cs-CZ" i="1" dirty="0" err="1"/>
              <a:t>all</a:t>
            </a:r>
            <a:r>
              <a:rPr lang="cs-CZ" i="1" dirty="0"/>
              <a:t> </a:t>
            </a:r>
            <a:r>
              <a:rPr lang="cs-CZ" i="1" dirty="0" err="1"/>
              <a:t>cases</a:t>
            </a:r>
            <a:r>
              <a:rPr lang="cs-CZ" i="1" dirty="0"/>
              <a:t> </a:t>
            </a:r>
            <a:r>
              <a:rPr lang="cs-CZ" i="1" dirty="0" err="1"/>
              <a:t>of</a:t>
            </a:r>
            <a:r>
              <a:rPr lang="cs-CZ" i="1" dirty="0"/>
              <a:t> </a:t>
            </a:r>
            <a:r>
              <a:rPr lang="cs-CZ" i="1" dirty="0" err="1"/>
              <a:t>declared</a:t>
            </a:r>
            <a:r>
              <a:rPr lang="cs-CZ" i="1" dirty="0"/>
              <a:t> </a:t>
            </a:r>
            <a:r>
              <a:rPr lang="cs-CZ" i="1" dirty="0" err="1"/>
              <a:t>war</a:t>
            </a:r>
            <a:r>
              <a:rPr lang="cs-CZ" i="1" dirty="0"/>
              <a:t> </a:t>
            </a:r>
            <a:r>
              <a:rPr lang="cs-CZ" i="1" dirty="0" err="1"/>
              <a:t>or</a:t>
            </a:r>
            <a:r>
              <a:rPr lang="cs-CZ" i="1" dirty="0"/>
              <a:t> </a:t>
            </a:r>
            <a:r>
              <a:rPr lang="cs-CZ" i="1" dirty="0" err="1"/>
              <a:t>of</a:t>
            </a:r>
            <a:r>
              <a:rPr lang="cs-CZ" i="1" dirty="0"/>
              <a:t> </a:t>
            </a:r>
            <a:r>
              <a:rPr lang="cs-CZ" i="1" dirty="0" err="1"/>
              <a:t>any</a:t>
            </a:r>
            <a:r>
              <a:rPr lang="cs-CZ" i="1" dirty="0"/>
              <a:t> </a:t>
            </a:r>
            <a:r>
              <a:rPr lang="cs-CZ" i="1" dirty="0" err="1"/>
              <a:t>other</a:t>
            </a:r>
            <a:r>
              <a:rPr lang="cs-CZ" i="1" dirty="0"/>
              <a:t> </a:t>
            </a:r>
            <a:r>
              <a:rPr lang="cs-CZ" i="1" dirty="0" err="1"/>
              <a:t>armed</a:t>
            </a:r>
            <a:r>
              <a:rPr lang="cs-CZ" i="1" dirty="0"/>
              <a:t> </a:t>
            </a:r>
            <a:r>
              <a:rPr lang="cs-CZ" i="1" dirty="0" err="1"/>
              <a:t>conflict</a:t>
            </a:r>
            <a:r>
              <a:rPr lang="cs-CZ" i="1" dirty="0"/>
              <a:t> </a:t>
            </a:r>
            <a:r>
              <a:rPr lang="cs-CZ" i="1" dirty="0" err="1"/>
              <a:t>which</a:t>
            </a:r>
            <a:r>
              <a:rPr lang="cs-CZ" i="1" dirty="0"/>
              <a:t> </a:t>
            </a:r>
            <a:r>
              <a:rPr lang="cs-CZ" i="1" dirty="0" err="1"/>
              <a:t>may</a:t>
            </a:r>
            <a:r>
              <a:rPr lang="cs-CZ" i="1" dirty="0"/>
              <a:t> </a:t>
            </a:r>
            <a:r>
              <a:rPr lang="cs-CZ" i="1" dirty="0" err="1"/>
              <a:t>arise</a:t>
            </a:r>
            <a:r>
              <a:rPr lang="cs-CZ" i="1" dirty="0"/>
              <a:t> </a:t>
            </a:r>
            <a:r>
              <a:rPr lang="cs-CZ" i="1" dirty="0" err="1"/>
              <a:t>between</a:t>
            </a:r>
            <a:r>
              <a:rPr lang="cs-CZ" i="1" dirty="0"/>
              <a:t> </a:t>
            </a:r>
            <a:r>
              <a:rPr lang="cs-CZ" i="1" dirty="0" err="1"/>
              <a:t>two</a:t>
            </a:r>
            <a:r>
              <a:rPr lang="cs-CZ" i="1" dirty="0"/>
              <a:t> </a:t>
            </a:r>
            <a:r>
              <a:rPr lang="cs-CZ" i="1" dirty="0" err="1"/>
              <a:t>or</a:t>
            </a:r>
            <a:r>
              <a:rPr lang="cs-CZ" i="1" dirty="0"/>
              <a:t> more </a:t>
            </a:r>
            <a:r>
              <a:rPr lang="cs-CZ" i="1" dirty="0" err="1"/>
              <a:t>of</a:t>
            </a:r>
            <a:r>
              <a:rPr lang="cs-CZ" i="1" dirty="0"/>
              <a:t> </a:t>
            </a:r>
            <a:r>
              <a:rPr lang="cs-CZ" i="1" dirty="0" err="1"/>
              <a:t>the</a:t>
            </a:r>
            <a:r>
              <a:rPr lang="cs-CZ" i="1" dirty="0"/>
              <a:t> </a:t>
            </a:r>
            <a:r>
              <a:rPr lang="cs-CZ" i="1" dirty="0" err="1"/>
              <a:t>High</a:t>
            </a:r>
            <a:r>
              <a:rPr lang="cs-CZ" i="1" dirty="0"/>
              <a:t> </a:t>
            </a:r>
            <a:r>
              <a:rPr lang="cs-CZ" i="1" dirty="0" err="1"/>
              <a:t>Contracting</a:t>
            </a:r>
            <a:r>
              <a:rPr lang="cs-CZ" i="1" dirty="0"/>
              <a:t> </a:t>
            </a:r>
            <a:r>
              <a:rPr lang="cs-CZ" i="1" dirty="0" err="1"/>
              <a:t>Parties</a:t>
            </a:r>
            <a:r>
              <a:rPr lang="cs-CZ" i="1" dirty="0"/>
              <a:t>, </a:t>
            </a:r>
            <a:r>
              <a:rPr lang="cs-CZ" i="1" dirty="0" err="1"/>
              <a:t>even</a:t>
            </a:r>
            <a:r>
              <a:rPr lang="cs-CZ" i="1" dirty="0"/>
              <a:t> </a:t>
            </a:r>
            <a:r>
              <a:rPr lang="cs-CZ" i="1" dirty="0" err="1"/>
              <a:t>if</a:t>
            </a:r>
            <a:r>
              <a:rPr lang="cs-CZ" i="1" dirty="0"/>
              <a:t> </a:t>
            </a:r>
            <a:r>
              <a:rPr lang="cs-CZ" i="1" dirty="0" err="1"/>
              <a:t>the</a:t>
            </a:r>
            <a:r>
              <a:rPr lang="cs-CZ" i="1" dirty="0"/>
              <a:t> </a:t>
            </a:r>
            <a:r>
              <a:rPr lang="cs-CZ" i="1" dirty="0" err="1"/>
              <a:t>state</a:t>
            </a:r>
            <a:r>
              <a:rPr lang="cs-CZ" i="1" dirty="0"/>
              <a:t> </a:t>
            </a:r>
            <a:r>
              <a:rPr lang="cs-CZ" i="1" dirty="0" err="1"/>
              <a:t>of</a:t>
            </a:r>
            <a:r>
              <a:rPr lang="cs-CZ" i="1" dirty="0"/>
              <a:t> </a:t>
            </a:r>
            <a:r>
              <a:rPr lang="cs-CZ" i="1" dirty="0" err="1"/>
              <a:t>war</a:t>
            </a:r>
            <a:r>
              <a:rPr lang="cs-CZ" i="1" dirty="0"/>
              <a:t> </a:t>
            </a:r>
            <a:r>
              <a:rPr lang="cs-CZ" i="1" dirty="0" err="1"/>
              <a:t>is</a:t>
            </a:r>
            <a:r>
              <a:rPr lang="cs-CZ" i="1" dirty="0"/>
              <a:t> not </a:t>
            </a:r>
            <a:r>
              <a:rPr lang="cs-CZ" i="1" dirty="0" err="1"/>
              <a:t>recognized</a:t>
            </a:r>
            <a:r>
              <a:rPr lang="cs-CZ" i="1" dirty="0"/>
              <a:t> by </a:t>
            </a:r>
            <a:r>
              <a:rPr lang="cs-CZ" i="1" dirty="0" err="1"/>
              <a:t>one</a:t>
            </a:r>
            <a:r>
              <a:rPr lang="cs-CZ" i="1" dirty="0"/>
              <a:t> </a:t>
            </a:r>
            <a:r>
              <a:rPr lang="cs-CZ" i="1" dirty="0" err="1"/>
              <a:t>of</a:t>
            </a:r>
            <a:r>
              <a:rPr lang="cs-CZ" i="1" dirty="0"/>
              <a:t> </a:t>
            </a:r>
            <a:r>
              <a:rPr lang="cs-CZ" i="1" dirty="0" err="1"/>
              <a:t>them</a:t>
            </a:r>
            <a:r>
              <a:rPr lang="cs-CZ" i="1" dirty="0"/>
              <a:t>.</a:t>
            </a:r>
            <a:br>
              <a:rPr lang="cs-CZ" i="1" dirty="0"/>
            </a:br>
            <a:r>
              <a:rPr lang="cs-CZ" i="1" dirty="0" err="1"/>
              <a:t>The</a:t>
            </a:r>
            <a:r>
              <a:rPr lang="cs-CZ" i="1" dirty="0"/>
              <a:t> </a:t>
            </a:r>
            <a:r>
              <a:rPr lang="cs-CZ" i="1" dirty="0" err="1"/>
              <a:t>Convention</a:t>
            </a:r>
            <a:r>
              <a:rPr lang="cs-CZ" i="1" dirty="0"/>
              <a:t> </a:t>
            </a:r>
            <a:r>
              <a:rPr lang="cs-CZ" i="1" dirty="0" err="1"/>
              <a:t>shall</a:t>
            </a:r>
            <a:r>
              <a:rPr lang="cs-CZ" i="1" dirty="0"/>
              <a:t> </a:t>
            </a:r>
            <a:r>
              <a:rPr lang="cs-CZ" i="1" dirty="0" err="1"/>
              <a:t>also</a:t>
            </a:r>
            <a:r>
              <a:rPr lang="cs-CZ" i="1" dirty="0"/>
              <a:t> </a:t>
            </a:r>
            <a:r>
              <a:rPr lang="cs-CZ" i="1" dirty="0" err="1"/>
              <a:t>apply</a:t>
            </a:r>
            <a:r>
              <a:rPr lang="cs-CZ" i="1" dirty="0"/>
              <a:t> to </a:t>
            </a:r>
            <a:r>
              <a:rPr lang="cs-CZ" i="1" dirty="0" err="1"/>
              <a:t>all</a:t>
            </a:r>
            <a:r>
              <a:rPr lang="cs-CZ" i="1" dirty="0"/>
              <a:t> </a:t>
            </a:r>
            <a:r>
              <a:rPr lang="cs-CZ" i="1" dirty="0" err="1"/>
              <a:t>cases</a:t>
            </a:r>
            <a:r>
              <a:rPr lang="cs-CZ" i="1" dirty="0"/>
              <a:t> </a:t>
            </a:r>
            <a:r>
              <a:rPr lang="cs-CZ" i="1" dirty="0" err="1"/>
              <a:t>of</a:t>
            </a:r>
            <a:r>
              <a:rPr lang="cs-CZ" i="1" dirty="0"/>
              <a:t> </a:t>
            </a:r>
            <a:r>
              <a:rPr lang="cs-CZ" i="1" dirty="0" err="1"/>
              <a:t>partial</a:t>
            </a:r>
            <a:r>
              <a:rPr lang="cs-CZ" i="1" dirty="0"/>
              <a:t> </a:t>
            </a:r>
            <a:r>
              <a:rPr lang="cs-CZ" i="1" dirty="0" err="1"/>
              <a:t>or</a:t>
            </a:r>
            <a:r>
              <a:rPr lang="cs-CZ" i="1" dirty="0"/>
              <a:t> </a:t>
            </a:r>
            <a:r>
              <a:rPr lang="cs-CZ" i="1" dirty="0" err="1"/>
              <a:t>total</a:t>
            </a:r>
            <a:r>
              <a:rPr lang="cs-CZ" i="1" dirty="0"/>
              <a:t> </a:t>
            </a:r>
            <a:r>
              <a:rPr lang="cs-CZ" i="1" dirty="0" err="1"/>
              <a:t>occupation</a:t>
            </a:r>
            <a:r>
              <a:rPr lang="cs-CZ" i="1" dirty="0"/>
              <a:t> </a:t>
            </a:r>
            <a:r>
              <a:rPr lang="cs-CZ" i="1" dirty="0" err="1"/>
              <a:t>of</a:t>
            </a:r>
            <a:r>
              <a:rPr lang="cs-CZ" i="1" dirty="0"/>
              <a:t> </a:t>
            </a:r>
            <a:r>
              <a:rPr lang="cs-CZ" i="1" dirty="0" err="1"/>
              <a:t>the</a:t>
            </a:r>
            <a:r>
              <a:rPr lang="cs-CZ" i="1" dirty="0"/>
              <a:t> </a:t>
            </a:r>
            <a:r>
              <a:rPr lang="cs-CZ" i="1" dirty="0" err="1"/>
              <a:t>territory</a:t>
            </a:r>
            <a:r>
              <a:rPr lang="cs-CZ" i="1" dirty="0"/>
              <a:t> </a:t>
            </a:r>
            <a:r>
              <a:rPr lang="cs-CZ" i="1" dirty="0" err="1"/>
              <a:t>of</a:t>
            </a:r>
            <a:r>
              <a:rPr lang="cs-CZ" i="1" dirty="0"/>
              <a:t> a </a:t>
            </a:r>
            <a:r>
              <a:rPr lang="cs-CZ" i="1" dirty="0" err="1"/>
              <a:t>High</a:t>
            </a:r>
            <a:r>
              <a:rPr lang="cs-CZ" i="1" dirty="0"/>
              <a:t> </a:t>
            </a:r>
            <a:r>
              <a:rPr lang="cs-CZ" i="1" dirty="0" err="1"/>
              <a:t>Contracting</a:t>
            </a:r>
            <a:r>
              <a:rPr lang="cs-CZ" i="1" dirty="0"/>
              <a:t> Party, </a:t>
            </a:r>
            <a:r>
              <a:rPr lang="cs-CZ" i="1" dirty="0" err="1"/>
              <a:t>even</a:t>
            </a:r>
            <a:r>
              <a:rPr lang="cs-CZ" i="1" dirty="0"/>
              <a:t> </a:t>
            </a:r>
            <a:r>
              <a:rPr lang="cs-CZ" i="1" dirty="0" err="1"/>
              <a:t>if</a:t>
            </a:r>
            <a:r>
              <a:rPr lang="cs-CZ" i="1" dirty="0"/>
              <a:t> </a:t>
            </a:r>
            <a:r>
              <a:rPr lang="cs-CZ" i="1" dirty="0" err="1"/>
              <a:t>the</a:t>
            </a:r>
            <a:r>
              <a:rPr lang="cs-CZ" i="1" dirty="0"/>
              <a:t> </a:t>
            </a:r>
            <a:r>
              <a:rPr lang="cs-CZ" i="1" dirty="0" err="1"/>
              <a:t>said</a:t>
            </a:r>
            <a:r>
              <a:rPr lang="cs-CZ" i="1" dirty="0"/>
              <a:t> </a:t>
            </a:r>
            <a:r>
              <a:rPr lang="cs-CZ" i="1" dirty="0" err="1"/>
              <a:t>occupation</a:t>
            </a:r>
            <a:r>
              <a:rPr lang="cs-CZ" i="1" dirty="0"/>
              <a:t> </a:t>
            </a:r>
            <a:r>
              <a:rPr lang="cs-CZ" i="1" dirty="0" err="1"/>
              <a:t>meets</a:t>
            </a:r>
            <a:r>
              <a:rPr lang="cs-CZ" i="1" dirty="0"/>
              <a:t> </a:t>
            </a:r>
            <a:r>
              <a:rPr lang="cs-CZ" i="1" dirty="0" err="1"/>
              <a:t>with</a:t>
            </a:r>
            <a:r>
              <a:rPr lang="cs-CZ" i="1" dirty="0"/>
              <a:t> no </a:t>
            </a:r>
            <a:r>
              <a:rPr lang="cs-CZ" i="1" dirty="0" err="1"/>
              <a:t>armed</a:t>
            </a:r>
            <a:r>
              <a:rPr lang="cs-CZ" i="1" dirty="0"/>
              <a:t> </a:t>
            </a:r>
            <a:r>
              <a:rPr lang="cs-CZ" i="1" dirty="0" err="1"/>
              <a:t>resistance</a:t>
            </a:r>
            <a:r>
              <a:rPr lang="cs-CZ" i="1" dirty="0"/>
              <a:t>.</a:t>
            </a:r>
            <a:br>
              <a:rPr lang="cs-CZ" i="1" dirty="0"/>
            </a:br>
            <a:r>
              <a:rPr lang="cs-CZ" i="1" dirty="0" err="1"/>
              <a:t>Although</a:t>
            </a:r>
            <a:r>
              <a:rPr lang="cs-CZ" i="1" dirty="0"/>
              <a:t> </a:t>
            </a:r>
            <a:r>
              <a:rPr lang="cs-CZ" i="1" dirty="0" err="1"/>
              <a:t>one</a:t>
            </a:r>
            <a:r>
              <a:rPr lang="cs-CZ" i="1" dirty="0"/>
              <a:t> </a:t>
            </a:r>
            <a:r>
              <a:rPr lang="cs-CZ" i="1" dirty="0" err="1"/>
              <a:t>of</a:t>
            </a:r>
            <a:r>
              <a:rPr lang="cs-CZ" i="1" dirty="0"/>
              <a:t> </a:t>
            </a:r>
            <a:r>
              <a:rPr lang="cs-CZ" i="1" dirty="0" err="1"/>
              <a:t>the</a:t>
            </a:r>
            <a:r>
              <a:rPr lang="cs-CZ" i="1" dirty="0"/>
              <a:t> </a:t>
            </a:r>
            <a:r>
              <a:rPr lang="cs-CZ" i="1" dirty="0" err="1"/>
              <a:t>Powers</a:t>
            </a:r>
            <a:r>
              <a:rPr lang="cs-CZ" i="1" dirty="0"/>
              <a:t> in </a:t>
            </a:r>
            <a:r>
              <a:rPr lang="cs-CZ" i="1" dirty="0" err="1"/>
              <a:t>conflict</a:t>
            </a:r>
            <a:r>
              <a:rPr lang="cs-CZ" i="1" dirty="0"/>
              <a:t> </a:t>
            </a:r>
            <a:r>
              <a:rPr lang="cs-CZ" i="1" dirty="0" err="1"/>
              <a:t>may</a:t>
            </a:r>
            <a:r>
              <a:rPr lang="cs-CZ" i="1" dirty="0"/>
              <a:t> not </a:t>
            </a:r>
            <a:r>
              <a:rPr lang="cs-CZ" i="1" dirty="0" err="1"/>
              <a:t>be</a:t>
            </a:r>
            <a:r>
              <a:rPr lang="cs-CZ" i="1" dirty="0"/>
              <a:t> a party to </a:t>
            </a:r>
            <a:r>
              <a:rPr lang="cs-CZ" i="1" dirty="0" err="1"/>
              <a:t>the</a:t>
            </a:r>
            <a:r>
              <a:rPr lang="cs-CZ" i="1" dirty="0"/>
              <a:t> </a:t>
            </a:r>
            <a:r>
              <a:rPr lang="cs-CZ" i="1" dirty="0" err="1"/>
              <a:t>present</a:t>
            </a:r>
            <a:r>
              <a:rPr lang="cs-CZ" i="1" dirty="0"/>
              <a:t> </a:t>
            </a:r>
            <a:r>
              <a:rPr lang="cs-CZ" i="1" dirty="0" err="1"/>
              <a:t>Convention</a:t>
            </a:r>
            <a:r>
              <a:rPr lang="cs-CZ" i="1" dirty="0"/>
              <a:t>, </a:t>
            </a:r>
            <a:r>
              <a:rPr lang="cs-CZ" i="1" dirty="0" err="1"/>
              <a:t>the</a:t>
            </a:r>
            <a:r>
              <a:rPr lang="cs-CZ" i="1" dirty="0"/>
              <a:t> </a:t>
            </a:r>
            <a:r>
              <a:rPr lang="cs-CZ" i="1" dirty="0" err="1"/>
              <a:t>Powers</a:t>
            </a:r>
            <a:r>
              <a:rPr lang="cs-CZ" i="1" dirty="0"/>
              <a:t> </a:t>
            </a:r>
            <a:r>
              <a:rPr lang="cs-CZ" i="1" dirty="0" err="1"/>
              <a:t>who</a:t>
            </a:r>
            <a:r>
              <a:rPr lang="cs-CZ" i="1" dirty="0"/>
              <a:t> are </a:t>
            </a:r>
            <a:r>
              <a:rPr lang="cs-CZ" i="1" dirty="0" err="1"/>
              <a:t>parties</a:t>
            </a:r>
            <a:r>
              <a:rPr lang="cs-CZ" i="1" dirty="0"/>
              <a:t> </a:t>
            </a:r>
            <a:r>
              <a:rPr lang="cs-CZ" i="1" dirty="0" err="1"/>
              <a:t>thereto</a:t>
            </a:r>
            <a:r>
              <a:rPr lang="cs-CZ" i="1" dirty="0"/>
              <a:t> </a:t>
            </a:r>
            <a:r>
              <a:rPr lang="cs-CZ" i="1" dirty="0" err="1"/>
              <a:t>shall</a:t>
            </a:r>
            <a:r>
              <a:rPr lang="cs-CZ" i="1" dirty="0"/>
              <a:t> </a:t>
            </a:r>
            <a:r>
              <a:rPr lang="cs-CZ" i="1" dirty="0" err="1"/>
              <a:t>remain</a:t>
            </a:r>
            <a:r>
              <a:rPr lang="cs-CZ" i="1" dirty="0"/>
              <a:t> </a:t>
            </a:r>
            <a:r>
              <a:rPr lang="cs-CZ" i="1" dirty="0" err="1"/>
              <a:t>bound</a:t>
            </a:r>
            <a:r>
              <a:rPr lang="cs-CZ" i="1" dirty="0"/>
              <a:t> by </a:t>
            </a:r>
            <a:r>
              <a:rPr lang="cs-CZ" i="1" dirty="0" err="1"/>
              <a:t>it</a:t>
            </a:r>
            <a:r>
              <a:rPr lang="cs-CZ" i="1" dirty="0"/>
              <a:t> in </a:t>
            </a:r>
            <a:r>
              <a:rPr lang="cs-CZ" i="1" dirty="0" err="1"/>
              <a:t>their</a:t>
            </a:r>
            <a:r>
              <a:rPr lang="cs-CZ" i="1" dirty="0"/>
              <a:t> </a:t>
            </a:r>
            <a:r>
              <a:rPr lang="cs-CZ" i="1" dirty="0" err="1"/>
              <a:t>mutual</a:t>
            </a:r>
            <a:r>
              <a:rPr lang="cs-CZ" i="1" dirty="0"/>
              <a:t> relations. </a:t>
            </a:r>
            <a:r>
              <a:rPr lang="cs-CZ" i="1" dirty="0" err="1"/>
              <a:t>They</a:t>
            </a:r>
            <a:r>
              <a:rPr lang="cs-CZ" i="1" dirty="0"/>
              <a:t> </a:t>
            </a:r>
            <a:r>
              <a:rPr lang="cs-CZ" i="1" dirty="0" err="1"/>
              <a:t>shall</a:t>
            </a:r>
            <a:r>
              <a:rPr lang="cs-CZ" i="1" dirty="0"/>
              <a:t> </a:t>
            </a:r>
            <a:r>
              <a:rPr lang="cs-CZ" i="1" dirty="0" err="1"/>
              <a:t>furthermore</a:t>
            </a:r>
            <a:r>
              <a:rPr lang="cs-CZ" i="1" dirty="0"/>
              <a:t> </a:t>
            </a:r>
            <a:r>
              <a:rPr lang="cs-CZ" i="1" dirty="0" err="1"/>
              <a:t>be</a:t>
            </a:r>
            <a:r>
              <a:rPr lang="cs-CZ" i="1" dirty="0"/>
              <a:t> </a:t>
            </a:r>
            <a:r>
              <a:rPr lang="cs-CZ" i="1" dirty="0" err="1"/>
              <a:t>bound</a:t>
            </a:r>
            <a:r>
              <a:rPr lang="cs-CZ" i="1" dirty="0"/>
              <a:t> by </a:t>
            </a:r>
            <a:r>
              <a:rPr lang="cs-CZ" i="1" dirty="0" err="1"/>
              <a:t>the</a:t>
            </a:r>
            <a:r>
              <a:rPr lang="cs-CZ" i="1" dirty="0"/>
              <a:t> </a:t>
            </a:r>
            <a:r>
              <a:rPr lang="cs-CZ" i="1" dirty="0" err="1"/>
              <a:t>Convention</a:t>
            </a:r>
            <a:r>
              <a:rPr lang="cs-CZ" i="1" dirty="0"/>
              <a:t> in </a:t>
            </a:r>
            <a:r>
              <a:rPr lang="cs-CZ" i="1" dirty="0" err="1"/>
              <a:t>relation</a:t>
            </a:r>
            <a:r>
              <a:rPr lang="cs-CZ" i="1" dirty="0"/>
              <a:t> to </a:t>
            </a:r>
            <a:r>
              <a:rPr lang="cs-CZ" i="1" dirty="0" err="1"/>
              <a:t>the</a:t>
            </a:r>
            <a:r>
              <a:rPr lang="cs-CZ" i="1" dirty="0"/>
              <a:t> </a:t>
            </a:r>
            <a:r>
              <a:rPr lang="cs-CZ" i="1" dirty="0" err="1"/>
              <a:t>said</a:t>
            </a:r>
            <a:r>
              <a:rPr lang="cs-CZ" i="1" dirty="0"/>
              <a:t> </a:t>
            </a:r>
            <a:r>
              <a:rPr lang="cs-CZ" i="1" dirty="0" err="1"/>
              <a:t>Power</a:t>
            </a:r>
            <a:r>
              <a:rPr lang="cs-CZ" i="1" dirty="0"/>
              <a:t>, </a:t>
            </a:r>
            <a:r>
              <a:rPr lang="cs-CZ" i="1" dirty="0" err="1"/>
              <a:t>if</a:t>
            </a:r>
            <a:r>
              <a:rPr lang="cs-CZ" i="1" dirty="0"/>
              <a:t> </a:t>
            </a:r>
            <a:r>
              <a:rPr lang="cs-CZ" i="1" dirty="0" err="1"/>
              <a:t>the</a:t>
            </a:r>
            <a:r>
              <a:rPr lang="cs-CZ" i="1" dirty="0"/>
              <a:t> </a:t>
            </a:r>
            <a:r>
              <a:rPr lang="cs-CZ" i="1" dirty="0" err="1"/>
              <a:t>latter</a:t>
            </a:r>
            <a:r>
              <a:rPr lang="cs-CZ" i="1" dirty="0"/>
              <a:t> </a:t>
            </a:r>
            <a:r>
              <a:rPr lang="cs-CZ" i="1" dirty="0" err="1"/>
              <a:t>accepts</a:t>
            </a:r>
            <a:r>
              <a:rPr lang="cs-CZ" i="1" dirty="0"/>
              <a:t> and </a:t>
            </a:r>
            <a:r>
              <a:rPr lang="cs-CZ" i="1" dirty="0" err="1"/>
              <a:t>applies</a:t>
            </a:r>
            <a:r>
              <a:rPr lang="cs-CZ" i="1" dirty="0"/>
              <a:t> </a:t>
            </a:r>
            <a:r>
              <a:rPr lang="cs-CZ" i="1" dirty="0" err="1"/>
              <a:t>the</a:t>
            </a:r>
            <a:r>
              <a:rPr lang="cs-CZ" i="1" dirty="0"/>
              <a:t> </a:t>
            </a:r>
            <a:r>
              <a:rPr lang="cs-CZ" i="1" dirty="0" err="1"/>
              <a:t>provisions</a:t>
            </a:r>
            <a:r>
              <a:rPr lang="cs-CZ" i="1" dirty="0"/>
              <a:t> </a:t>
            </a:r>
            <a:r>
              <a:rPr lang="cs-CZ" i="1" dirty="0" err="1"/>
              <a:t>thereof</a:t>
            </a:r>
            <a:r>
              <a:rPr lang="cs-CZ" i="1" dirty="0"/>
              <a:t>.“</a:t>
            </a:r>
          </a:p>
          <a:p>
            <a:pPr marL="0" lvl="0" indent="0">
              <a:buNone/>
            </a:pPr>
            <a:endParaRPr lang="cs-CZ" dirty="0"/>
          </a:p>
        </p:txBody>
      </p:sp>
    </p:spTree>
  </p:cSld>
  <p:clrMapOvr>
    <a:masterClrMapping/>
  </p:clrMapOvr>
  <p:transition>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309A17-9060-BA43-8A98-DC02EBF88A94}"/>
              </a:ext>
            </a:extLst>
          </p:cNvPr>
          <p:cNvSpPr>
            <a:spLocks noGrp="1"/>
          </p:cNvSpPr>
          <p:nvPr>
            <p:ph type="title"/>
          </p:nvPr>
        </p:nvSpPr>
        <p:spPr>
          <a:xfrm>
            <a:off x="301752" y="228600"/>
            <a:ext cx="8534400" cy="968152"/>
          </a:xfrm>
        </p:spPr>
        <p:txBody>
          <a:bodyPr>
            <a:normAutofit fontScale="90000"/>
          </a:bodyPr>
          <a:lstStyle/>
          <a:p>
            <a:br>
              <a:rPr lang="cs-CZ" sz="3200" dirty="0"/>
            </a:br>
            <a:r>
              <a:rPr lang="cs-CZ" b="1" dirty="0"/>
              <a:t>VI. </a:t>
            </a:r>
            <a:r>
              <a:rPr lang="en-US" sz="3600" b="1" dirty="0"/>
              <a:t>Definition of armed conflict</a:t>
            </a:r>
            <a:br>
              <a:rPr lang="cs-CZ" b="1" dirty="0"/>
            </a:br>
            <a:endParaRPr lang="cs-CZ" b="1" dirty="0"/>
          </a:p>
        </p:txBody>
      </p:sp>
      <p:sp>
        <p:nvSpPr>
          <p:cNvPr id="3" name="Zástupný obsah 2">
            <a:extLst>
              <a:ext uri="{FF2B5EF4-FFF2-40B4-BE49-F238E27FC236}">
                <a16:creationId xmlns:a16="http://schemas.microsoft.com/office/drawing/2014/main" id="{181F2E57-42D6-3F4A-8996-1DDCD2E2543C}"/>
              </a:ext>
            </a:extLst>
          </p:cNvPr>
          <p:cNvSpPr>
            <a:spLocks noGrp="1"/>
          </p:cNvSpPr>
          <p:nvPr>
            <p:ph sz="quarter" idx="1"/>
          </p:nvPr>
        </p:nvSpPr>
        <p:spPr/>
        <p:txBody>
          <a:bodyPr>
            <a:normAutofit lnSpcReduction="10000"/>
          </a:bodyPr>
          <a:lstStyle/>
          <a:p>
            <a:pPr lvl="0"/>
            <a:r>
              <a:rPr lang="en-US" dirty="0"/>
              <a:t>the concept has been extended by Article 1(1) Protocol I even to the </a:t>
            </a:r>
            <a:r>
              <a:rPr lang="en-US" b="1" dirty="0"/>
              <a:t>national liberation war</a:t>
            </a:r>
            <a:r>
              <a:rPr lang="en-US" dirty="0"/>
              <a:t>, when on the one of the conflicting parties it is not the state, but the national liberation movement:</a:t>
            </a:r>
          </a:p>
          <a:p>
            <a:pPr marL="0" lvl="0" indent="0">
              <a:buNone/>
            </a:pPr>
            <a:r>
              <a:rPr lang="en-US" i="1" dirty="0"/>
              <a:t>".....means armed conflicts in which nations fight colonial rule and foreign occupation and against racist regimes to exercise their right to self-determination." 
</a:t>
            </a:r>
          </a:p>
          <a:p>
            <a:pPr marL="0" lvl="0" indent="0">
              <a:buNone/>
            </a:pPr>
            <a:r>
              <a:rPr lang="en-US" dirty="0"/>
              <a:t>IHL is applied as soon as armed hostilities effectively begin (whenever armed forces are used)  </a:t>
            </a:r>
            <a:endParaRPr lang="cs-CZ" dirty="0"/>
          </a:p>
        </p:txBody>
      </p:sp>
    </p:spTree>
    <p:extLst>
      <p:ext uri="{BB962C8B-B14F-4D97-AF65-F5344CB8AC3E}">
        <p14:creationId xmlns:p14="http://schemas.microsoft.com/office/powerpoint/2010/main" val="749654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6E5778-2A50-914C-B7A1-CF6AC13DF8FA}"/>
              </a:ext>
            </a:extLst>
          </p:cNvPr>
          <p:cNvSpPr>
            <a:spLocks noGrp="1"/>
          </p:cNvSpPr>
          <p:nvPr>
            <p:ph type="title"/>
          </p:nvPr>
        </p:nvSpPr>
        <p:spPr>
          <a:xfrm>
            <a:off x="301752" y="228600"/>
            <a:ext cx="8534400" cy="1112168"/>
          </a:xfrm>
        </p:spPr>
        <p:txBody>
          <a:bodyPr>
            <a:normAutofit/>
          </a:bodyPr>
          <a:lstStyle/>
          <a:p>
            <a:r>
              <a:rPr lang="cs-CZ" b="1" dirty="0"/>
              <a:t>VI. </a:t>
            </a:r>
            <a:r>
              <a:rPr lang="en-US" sz="3200" b="1" dirty="0"/>
              <a:t>Definition of armed conflict</a:t>
            </a:r>
            <a:br>
              <a:rPr lang="cs-CZ" b="1" dirty="0"/>
            </a:br>
            <a:endParaRPr lang="cs-CZ" dirty="0"/>
          </a:p>
        </p:txBody>
      </p:sp>
      <p:sp>
        <p:nvSpPr>
          <p:cNvPr id="3" name="Zástupný obsah 2">
            <a:extLst>
              <a:ext uri="{FF2B5EF4-FFF2-40B4-BE49-F238E27FC236}">
                <a16:creationId xmlns:a16="http://schemas.microsoft.com/office/drawing/2014/main" id="{1590E9B2-9599-2646-9843-B56CCF9BD075}"/>
              </a:ext>
            </a:extLst>
          </p:cNvPr>
          <p:cNvSpPr>
            <a:spLocks noGrp="1"/>
          </p:cNvSpPr>
          <p:nvPr>
            <p:ph sz="quarter" idx="1"/>
          </p:nvPr>
        </p:nvSpPr>
        <p:spPr/>
        <p:txBody>
          <a:bodyPr>
            <a:normAutofit fontScale="77500" lnSpcReduction="20000"/>
          </a:bodyPr>
          <a:lstStyle/>
          <a:p>
            <a:pPr marL="0" lvl="0" indent="0">
              <a:buNone/>
            </a:pPr>
            <a:r>
              <a:rPr lang="en-US" b="1" dirty="0"/>
              <a:t>B) Internal (intrastate) armed conflict
</a:t>
            </a:r>
          </a:p>
          <a:p>
            <a:pPr marL="0" lvl="0" indent="0">
              <a:buNone/>
            </a:pPr>
            <a:r>
              <a:rPr lang="en-US" dirty="0"/>
              <a:t>Article 3 of the Geneva Conventions:
</a:t>
            </a:r>
            <a:r>
              <a:rPr lang="en-US" i="1" dirty="0"/>
              <a:t>“</a:t>
            </a:r>
            <a:r>
              <a:rPr lang="cs-CZ" i="1" dirty="0"/>
              <a:t>In </a:t>
            </a:r>
            <a:r>
              <a:rPr lang="cs-CZ" i="1" dirty="0" err="1"/>
              <a:t>the</a:t>
            </a:r>
            <a:r>
              <a:rPr lang="cs-CZ" i="1" dirty="0"/>
              <a:t> case </a:t>
            </a:r>
            <a:r>
              <a:rPr lang="cs-CZ" i="1" dirty="0" err="1"/>
              <a:t>of</a:t>
            </a:r>
            <a:r>
              <a:rPr lang="cs-CZ" i="1" dirty="0"/>
              <a:t> </a:t>
            </a:r>
            <a:r>
              <a:rPr lang="cs-CZ" i="1" dirty="0" err="1"/>
              <a:t>armed</a:t>
            </a:r>
            <a:r>
              <a:rPr lang="cs-CZ" i="1" dirty="0"/>
              <a:t> </a:t>
            </a:r>
            <a:r>
              <a:rPr lang="cs-CZ" i="1" dirty="0" err="1"/>
              <a:t>conflict</a:t>
            </a:r>
            <a:r>
              <a:rPr lang="cs-CZ" i="1" dirty="0"/>
              <a:t> not </a:t>
            </a:r>
            <a:r>
              <a:rPr lang="cs-CZ" i="1" dirty="0" err="1"/>
              <a:t>of</a:t>
            </a:r>
            <a:r>
              <a:rPr lang="cs-CZ" i="1" dirty="0"/>
              <a:t> </a:t>
            </a:r>
            <a:r>
              <a:rPr lang="cs-CZ" i="1" dirty="0" err="1"/>
              <a:t>an</a:t>
            </a:r>
            <a:r>
              <a:rPr lang="cs-CZ" i="1" dirty="0"/>
              <a:t> </a:t>
            </a:r>
            <a:r>
              <a:rPr lang="cs-CZ" i="1" dirty="0" err="1"/>
              <a:t>international</a:t>
            </a:r>
            <a:r>
              <a:rPr lang="cs-CZ" i="1" dirty="0"/>
              <a:t> </a:t>
            </a:r>
            <a:r>
              <a:rPr lang="cs-CZ" i="1" dirty="0" err="1"/>
              <a:t>character</a:t>
            </a:r>
            <a:r>
              <a:rPr lang="cs-CZ" i="1" dirty="0"/>
              <a:t> </a:t>
            </a:r>
            <a:r>
              <a:rPr lang="cs-CZ" i="1" dirty="0" err="1"/>
              <a:t>occurring</a:t>
            </a:r>
            <a:r>
              <a:rPr lang="cs-CZ" i="1" dirty="0"/>
              <a:t> in </a:t>
            </a:r>
            <a:r>
              <a:rPr lang="cs-CZ" i="1" dirty="0" err="1"/>
              <a:t>the</a:t>
            </a:r>
            <a:r>
              <a:rPr lang="cs-CZ" i="1" dirty="0"/>
              <a:t> </a:t>
            </a:r>
            <a:r>
              <a:rPr lang="cs-CZ" i="1" dirty="0" err="1"/>
              <a:t>territory</a:t>
            </a:r>
            <a:r>
              <a:rPr lang="cs-CZ" i="1" dirty="0"/>
              <a:t> </a:t>
            </a:r>
            <a:r>
              <a:rPr lang="cs-CZ" i="1" dirty="0" err="1"/>
              <a:t>of</a:t>
            </a:r>
            <a:r>
              <a:rPr lang="cs-CZ" i="1" dirty="0"/>
              <a:t> </a:t>
            </a:r>
            <a:r>
              <a:rPr lang="cs-CZ" i="1" dirty="0" err="1"/>
              <a:t>one</a:t>
            </a:r>
            <a:r>
              <a:rPr lang="cs-CZ" i="1" dirty="0"/>
              <a:t> </a:t>
            </a:r>
            <a:r>
              <a:rPr lang="cs-CZ" i="1" dirty="0" err="1"/>
              <a:t>of</a:t>
            </a:r>
            <a:r>
              <a:rPr lang="cs-CZ" i="1" dirty="0"/>
              <a:t> </a:t>
            </a:r>
            <a:r>
              <a:rPr lang="cs-CZ" i="1" dirty="0" err="1"/>
              <a:t>the</a:t>
            </a:r>
            <a:r>
              <a:rPr lang="cs-CZ" i="1" dirty="0"/>
              <a:t> </a:t>
            </a:r>
            <a:r>
              <a:rPr lang="cs-CZ" i="1" dirty="0" err="1"/>
              <a:t>High</a:t>
            </a:r>
            <a:r>
              <a:rPr lang="cs-CZ" i="1" dirty="0"/>
              <a:t> </a:t>
            </a:r>
            <a:r>
              <a:rPr lang="cs-CZ" i="1" dirty="0" err="1"/>
              <a:t>Contracting</a:t>
            </a:r>
            <a:r>
              <a:rPr lang="cs-CZ" i="1" dirty="0"/>
              <a:t> </a:t>
            </a:r>
            <a:r>
              <a:rPr lang="cs-CZ" i="1" dirty="0" err="1"/>
              <a:t>Parties</a:t>
            </a:r>
            <a:r>
              <a:rPr lang="cs-CZ" i="1" dirty="0"/>
              <a:t>, </a:t>
            </a:r>
            <a:r>
              <a:rPr lang="cs-CZ" i="1" dirty="0" err="1"/>
              <a:t>each</a:t>
            </a:r>
            <a:r>
              <a:rPr lang="cs-CZ" i="1" dirty="0"/>
              <a:t> Party to </a:t>
            </a:r>
            <a:r>
              <a:rPr lang="cs-CZ" i="1" dirty="0" err="1"/>
              <a:t>the</a:t>
            </a:r>
            <a:r>
              <a:rPr lang="cs-CZ" i="1" dirty="0"/>
              <a:t> </a:t>
            </a:r>
            <a:r>
              <a:rPr lang="cs-CZ" i="1" dirty="0" err="1"/>
              <a:t>conflict</a:t>
            </a:r>
            <a:r>
              <a:rPr lang="cs-CZ" i="1" dirty="0"/>
              <a:t> </a:t>
            </a:r>
            <a:r>
              <a:rPr lang="cs-CZ" i="1" dirty="0" err="1"/>
              <a:t>shall</a:t>
            </a:r>
            <a:r>
              <a:rPr lang="cs-CZ" i="1" dirty="0"/>
              <a:t> </a:t>
            </a:r>
            <a:r>
              <a:rPr lang="cs-CZ" i="1" dirty="0" err="1"/>
              <a:t>be</a:t>
            </a:r>
            <a:r>
              <a:rPr lang="cs-CZ" i="1" dirty="0"/>
              <a:t> </a:t>
            </a:r>
            <a:r>
              <a:rPr lang="cs-CZ" i="1" dirty="0" err="1"/>
              <a:t>bound</a:t>
            </a:r>
            <a:r>
              <a:rPr lang="cs-CZ" i="1" dirty="0"/>
              <a:t> to </a:t>
            </a:r>
            <a:r>
              <a:rPr lang="cs-CZ" i="1" dirty="0" err="1"/>
              <a:t>apply</a:t>
            </a:r>
            <a:r>
              <a:rPr lang="cs-CZ" i="1" dirty="0"/>
              <a:t>, as a minimum, </a:t>
            </a:r>
            <a:r>
              <a:rPr lang="cs-CZ" i="1" dirty="0" err="1"/>
              <a:t>the</a:t>
            </a:r>
            <a:r>
              <a:rPr lang="cs-CZ" i="1" dirty="0"/>
              <a:t> </a:t>
            </a:r>
            <a:r>
              <a:rPr lang="cs-CZ" i="1" dirty="0" err="1"/>
              <a:t>following</a:t>
            </a:r>
            <a:r>
              <a:rPr lang="cs-CZ" i="1" dirty="0"/>
              <a:t> </a:t>
            </a:r>
            <a:r>
              <a:rPr lang="cs-CZ" i="1" dirty="0" err="1"/>
              <a:t>provisions</a:t>
            </a:r>
            <a:r>
              <a:rPr lang="cs-CZ" i="1" dirty="0"/>
              <a:t>“</a:t>
            </a:r>
          </a:p>
          <a:p>
            <a:pPr marL="0" lvl="0" indent="0">
              <a:buNone/>
            </a:pPr>
            <a:r>
              <a:rPr lang="en-US" dirty="0"/>
              <a:t>
Protocol II (narrower definition of internal conflict):
conflict occurring in the territory of a Contracting Party between its armed forces and dissident (opposition) armed forces (internal hostilities must be carried out by armed force and with the intensity required by the deployment of military forces, the opposition must be collectively </a:t>
            </a:r>
            <a:r>
              <a:rPr lang="en-US" dirty="0" err="1"/>
              <a:t>organised</a:t>
            </a:r>
            <a:r>
              <a:rPr lang="en-US" dirty="0"/>
              <a:t>, their armed forces must be under command)
</a:t>
            </a:r>
            <a:endParaRPr lang="cs-CZ" dirty="0"/>
          </a:p>
        </p:txBody>
      </p:sp>
    </p:spTree>
    <p:extLst>
      <p:ext uri="{BB962C8B-B14F-4D97-AF65-F5344CB8AC3E}">
        <p14:creationId xmlns:p14="http://schemas.microsoft.com/office/powerpoint/2010/main" val="15256771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237AEB-69F5-BA42-8151-196F41EB2983}"/>
              </a:ext>
            </a:extLst>
          </p:cNvPr>
          <p:cNvSpPr>
            <a:spLocks noGrp="1"/>
          </p:cNvSpPr>
          <p:nvPr>
            <p:ph type="title"/>
          </p:nvPr>
        </p:nvSpPr>
        <p:spPr>
          <a:xfrm>
            <a:off x="301752" y="228600"/>
            <a:ext cx="8534400" cy="968152"/>
          </a:xfrm>
        </p:spPr>
        <p:txBody>
          <a:bodyPr>
            <a:normAutofit fontScale="90000"/>
          </a:bodyPr>
          <a:lstStyle/>
          <a:p>
            <a:r>
              <a:rPr lang="cs-CZ" b="1" dirty="0"/>
              <a:t>VI. </a:t>
            </a:r>
            <a:r>
              <a:rPr lang="en-US" sz="3600" b="1" dirty="0"/>
              <a:t>Definition of armed conflict</a:t>
            </a:r>
            <a:br>
              <a:rPr lang="cs-CZ" b="1" dirty="0"/>
            </a:br>
            <a:endParaRPr lang="cs-CZ" dirty="0"/>
          </a:p>
        </p:txBody>
      </p:sp>
      <p:sp>
        <p:nvSpPr>
          <p:cNvPr id="3" name="Zástupný obsah 2">
            <a:extLst>
              <a:ext uri="{FF2B5EF4-FFF2-40B4-BE49-F238E27FC236}">
                <a16:creationId xmlns:a16="http://schemas.microsoft.com/office/drawing/2014/main" id="{FA1F2234-B2F2-FA4B-9F35-B551D96EEF57}"/>
              </a:ext>
            </a:extLst>
          </p:cNvPr>
          <p:cNvSpPr>
            <a:spLocks noGrp="1"/>
          </p:cNvSpPr>
          <p:nvPr>
            <p:ph sz="quarter" idx="1"/>
          </p:nvPr>
        </p:nvSpPr>
        <p:spPr/>
        <p:txBody>
          <a:bodyPr/>
          <a:lstStyle/>
          <a:p>
            <a:pPr marL="609600" indent="-609600">
              <a:buFont typeface="Wingdings" pitchFamily="2" charset="2"/>
              <a:buNone/>
            </a:pPr>
            <a:endParaRPr lang="cs-CZ" altLang="cs-CZ" b="1" dirty="0"/>
          </a:p>
          <a:p>
            <a:pPr lvl="0"/>
            <a:r>
              <a:rPr lang="cs-CZ" altLang="cs-CZ" b="1" dirty="0"/>
              <a:t> </a:t>
            </a:r>
            <a:r>
              <a:rPr lang="en-US" dirty="0"/>
              <a:t>ICTY Tadic judgment (1996) (broader definition of internal conflict):</a:t>
            </a:r>
          </a:p>
          <a:p>
            <a:pPr marL="0" lvl="0" indent="0">
              <a:buNone/>
            </a:pPr>
            <a:r>
              <a:rPr lang="en-US" dirty="0"/>
              <a:t>- prolonged armed violence between government troops and organized armed forces or between such groups within the State 
</a:t>
            </a:r>
            <a:endParaRPr lang="cs-CZ" dirty="0"/>
          </a:p>
          <a:p>
            <a:pPr marL="609600" indent="-609600">
              <a:buFont typeface="Wingdings" pitchFamily="2" charset="2"/>
              <a:buNone/>
            </a:pPr>
            <a:endParaRPr lang="cs-CZ" dirty="0"/>
          </a:p>
        </p:txBody>
      </p:sp>
    </p:spTree>
    <p:extLst>
      <p:ext uri="{BB962C8B-B14F-4D97-AF65-F5344CB8AC3E}">
        <p14:creationId xmlns:p14="http://schemas.microsoft.com/office/powerpoint/2010/main" val="6510463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BD158E-5375-084E-90FF-A686AE6071D2}"/>
              </a:ext>
            </a:extLst>
          </p:cNvPr>
          <p:cNvSpPr>
            <a:spLocks noGrp="1"/>
          </p:cNvSpPr>
          <p:nvPr>
            <p:ph type="title"/>
          </p:nvPr>
        </p:nvSpPr>
        <p:spPr>
          <a:xfrm>
            <a:off x="301752" y="228600"/>
            <a:ext cx="8534400" cy="1184176"/>
          </a:xfrm>
        </p:spPr>
        <p:txBody>
          <a:bodyPr>
            <a:normAutofit/>
          </a:bodyPr>
          <a:lstStyle/>
          <a:p>
            <a:r>
              <a:rPr lang="cs-CZ" b="1" dirty="0"/>
              <a:t>VI. </a:t>
            </a:r>
            <a:r>
              <a:rPr lang="en-US" sz="3600" b="1" dirty="0"/>
              <a:t>Definition of armed conflict</a:t>
            </a:r>
            <a:br>
              <a:rPr lang="cs-CZ" b="1" dirty="0"/>
            </a:br>
            <a:endParaRPr lang="cs-CZ" dirty="0"/>
          </a:p>
        </p:txBody>
      </p:sp>
      <p:sp>
        <p:nvSpPr>
          <p:cNvPr id="3" name="Zástupný obsah 2">
            <a:extLst>
              <a:ext uri="{FF2B5EF4-FFF2-40B4-BE49-F238E27FC236}">
                <a16:creationId xmlns:a16="http://schemas.microsoft.com/office/drawing/2014/main" id="{3AED089F-63AE-BC4E-8426-FE31C31DB091}"/>
              </a:ext>
            </a:extLst>
          </p:cNvPr>
          <p:cNvSpPr>
            <a:spLocks noGrp="1"/>
          </p:cNvSpPr>
          <p:nvPr>
            <p:ph sz="quarter" idx="1"/>
          </p:nvPr>
        </p:nvSpPr>
        <p:spPr/>
        <p:txBody>
          <a:bodyPr>
            <a:normAutofit/>
          </a:bodyPr>
          <a:lstStyle/>
          <a:p>
            <a:pPr marL="609600" indent="-609600">
              <a:lnSpc>
                <a:spcPct val="80000"/>
              </a:lnSpc>
            </a:pPr>
            <a:endParaRPr lang="cs-CZ" altLang="cs-CZ" sz="2400" dirty="0"/>
          </a:p>
          <a:p>
            <a:pPr marL="0" lvl="0" indent="0">
              <a:buNone/>
            </a:pPr>
            <a:r>
              <a:rPr lang="en-US" b="1" dirty="0"/>
              <a:t>C) Mixed armed conflicts</a:t>
            </a:r>
            <a:r>
              <a:rPr lang="en-US" dirty="0"/>
              <a:t>
reality after 1990 - disintegration of states, internal conflicts transformed into international conflicts (ICTY Tadic judgment - the need to separate the different stages of the conflict)
leads to fragmentation of rules according to the nature of the conflict and war parties 
</a:t>
            </a:r>
            <a:endParaRPr lang="cs-CZ" dirty="0"/>
          </a:p>
        </p:txBody>
      </p:sp>
    </p:spTree>
    <p:extLst>
      <p:ext uri="{BB962C8B-B14F-4D97-AF65-F5344CB8AC3E}">
        <p14:creationId xmlns:p14="http://schemas.microsoft.com/office/powerpoint/2010/main" val="2453498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Framework</a:t>
            </a:r>
            <a:endParaRPr lang="cs-CZ" dirty="0"/>
          </a:p>
        </p:txBody>
      </p:sp>
      <p:sp>
        <p:nvSpPr>
          <p:cNvPr id="3" name="Zástupný symbol pro obsah 2"/>
          <p:cNvSpPr>
            <a:spLocks noGrp="1"/>
          </p:cNvSpPr>
          <p:nvPr>
            <p:ph sz="quarter" idx="1"/>
          </p:nvPr>
        </p:nvSpPr>
        <p:spPr/>
        <p:txBody>
          <a:bodyPr>
            <a:normAutofit fontScale="77500" lnSpcReduction="20000"/>
          </a:bodyPr>
          <a:lstStyle/>
          <a:p>
            <a:pPr marL="0" lvl="0" indent="0">
              <a:buNone/>
            </a:pPr>
            <a:r>
              <a:rPr lang="cs-CZ" sz="3600" dirty="0"/>
              <a:t>I. </a:t>
            </a:r>
            <a:r>
              <a:rPr lang="en-US" sz="3600" dirty="0"/>
              <a:t>War and its regulation
II. Definition of international humanitarian law
III. Development of modern humanitarian law 
IV. Structure of international humanitarian law
V. Specific features and guidelines
VI. Definition of armed conflict
VII. Rules applicable to international armed conflict
VIII. Protection of victims 
IX. Rules applicable in internal armed conflict
</a:t>
            </a:r>
            <a:endParaRPr lang="cs-CZ" sz="3600" dirty="0"/>
          </a:p>
        </p:txBody>
      </p:sp>
    </p:spTree>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E6E323-0DBD-7E46-A666-D86F7119FAA0}"/>
              </a:ext>
            </a:extLst>
          </p:cNvPr>
          <p:cNvSpPr>
            <a:spLocks noGrp="1"/>
          </p:cNvSpPr>
          <p:nvPr>
            <p:ph type="title"/>
          </p:nvPr>
        </p:nvSpPr>
        <p:spPr>
          <a:xfrm>
            <a:off x="301752" y="228600"/>
            <a:ext cx="8534400" cy="1400200"/>
          </a:xfrm>
        </p:spPr>
        <p:txBody>
          <a:bodyPr>
            <a:normAutofit fontScale="90000"/>
          </a:bodyPr>
          <a:lstStyle/>
          <a:p>
            <a:pPr lvl="0"/>
            <a:r>
              <a:rPr lang="cs-CZ" sz="3200" b="1" dirty="0"/>
              <a:t>VII. </a:t>
            </a:r>
            <a:r>
              <a:rPr lang="en-US" sz="3200" b="1" dirty="0"/>
              <a:t>Rules applicable to international armed conflict</a:t>
            </a:r>
            <a:br>
              <a:rPr lang="cs-CZ" sz="3200" b="1" dirty="0"/>
            </a:br>
            <a:endParaRPr lang="cs-CZ" b="1" dirty="0"/>
          </a:p>
        </p:txBody>
      </p:sp>
      <p:sp>
        <p:nvSpPr>
          <p:cNvPr id="3" name="Zástupný obsah 2">
            <a:extLst>
              <a:ext uri="{FF2B5EF4-FFF2-40B4-BE49-F238E27FC236}">
                <a16:creationId xmlns:a16="http://schemas.microsoft.com/office/drawing/2014/main" id="{BD5BDC0F-2533-F14F-A973-C7DC24B1D506}"/>
              </a:ext>
            </a:extLst>
          </p:cNvPr>
          <p:cNvSpPr>
            <a:spLocks noGrp="1"/>
          </p:cNvSpPr>
          <p:nvPr>
            <p:ph sz="quarter" idx="1"/>
          </p:nvPr>
        </p:nvSpPr>
        <p:spPr>
          <a:xfrm>
            <a:off x="301752" y="1527048"/>
            <a:ext cx="8503920" cy="4926288"/>
          </a:xfrm>
        </p:spPr>
        <p:txBody>
          <a:bodyPr>
            <a:normAutofit fontScale="77500" lnSpcReduction="20000"/>
          </a:bodyPr>
          <a:lstStyle/>
          <a:p>
            <a:pPr marL="0" lvl="0" indent="0">
              <a:buNone/>
            </a:pPr>
            <a:r>
              <a:rPr lang="en-US" b="1" dirty="0"/>
              <a:t>A) Who is involved in the conflict:</a:t>
            </a:r>
            <a:r>
              <a:rPr lang="en-US" dirty="0"/>
              <a:t>
members of the armed forces (combatants)
- have a commander in charge of the subordinates,
- wear a fixed recognition mark visible at a distance,
- carry a gun openly,
they observe the laws and the customs of war 
</a:t>
            </a:r>
          </a:p>
          <a:p>
            <a:pPr marL="0" lvl="0" indent="0">
              <a:buNone/>
            </a:pPr>
            <a:r>
              <a:rPr lang="en-US" b="1" dirty="0"/>
              <a:t>combatants </a:t>
            </a:r>
          </a:p>
          <a:p>
            <a:pPr marL="0" lvl="0" indent="0">
              <a:buNone/>
            </a:pPr>
            <a:r>
              <a:rPr lang="en-US" dirty="0"/>
              <a:t>– kill and harm persons and destroy and damage objects and material </a:t>
            </a:r>
          </a:p>
          <a:p>
            <a:pPr lvl="0">
              <a:buFontTx/>
              <a:buChar char="-"/>
            </a:pPr>
            <a:r>
              <a:rPr lang="en-US" dirty="0"/>
              <a:t>if their acts of violence do not infringe international humanitarian law, their conduct is recognized as the exercise of authority and does not give way to criminal liability </a:t>
            </a:r>
          </a:p>
          <a:p>
            <a:pPr lvl="0">
              <a:buFontTx/>
              <a:buChar char="-"/>
            </a:pPr>
            <a:r>
              <a:rPr lang="en-US" dirty="0"/>
              <a:t>on the other hand they are legitimate targets of an enemy attack, if injured or captured, have the rights of prisoners of war</a:t>
            </a:r>
            <a:endParaRPr lang="cs-CZ" dirty="0"/>
          </a:p>
        </p:txBody>
      </p:sp>
    </p:spTree>
    <p:extLst>
      <p:ext uri="{BB962C8B-B14F-4D97-AF65-F5344CB8AC3E}">
        <p14:creationId xmlns:p14="http://schemas.microsoft.com/office/powerpoint/2010/main" val="5621514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7436CD-D760-774B-8837-573FF2990FF3}"/>
              </a:ext>
            </a:extLst>
          </p:cNvPr>
          <p:cNvSpPr>
            <a:spLocks noGrp="1"/>
          </p:cNvSpPr>
          <p:nvPr>
            <p:ph type="title"/>
          </p:nvPr>
        </p:nvSpPr>
        <p:spPr>
          <a:xfrm>
            <a:off x="301752" y="228600"/>
            <a:ext cx="8534400" cy="1298448"/>
          </a:xfrm>
        </p:spPr>
        <p:txBody>
          <a:bodyPr>
            <a:normAutofit fontScale="90000"/>
          </a:bodyPr>
          <a:lstStyle/>
          <a:p>
            <a:r>
              <a:rPr lang="cs-CZ" sz="3600" b="1" dirty="0"/>
              <a:t>VII. </a:t>
            </a:r>
            <a:r>
              <a:rPr lang="en-US" sz="3600" b="1" dirty="0"/>
              <a:t>Rules applicable to international armed conflict</a:t>
            </a:r>
            <a:br>
              <a:rPr lang="cs-CZ" sz="3600" b="1" dirty="0"/>
            </a:br>
            <a:endParaRPr lang="cs-CZ" dirty="0"/>
          </a:p>
        </p:txBody>
      </p:sp>
      <p:sp>
        <p:nvSpPr>
          <p:cNvPr id="3" name="Zástupný obsah 2">
            <a:extLst>
              <a:ext uri="{FF2B5EF4-FFF2-40B4-BE49-F238E27FC236}">
                <a16:creationId xmlns:a16="http://schemas.microsoft.com/office/drawing/2014/main" id="{F6981A98-7BAB-3C40-88E4-78DDC079260D}"/>
              </a:ext>
            </a:extLst>
          </p:cNvPr>
          <p:cNvSpPr>
            <a:spLocks noGrp="1"/>
          </p:cNvSpPr>
          <p:nvPr>
            <p:ph sz="quarter" idx="1"/>
          </p:nvPr>
        </p:nvSpPr>
        <p:spPr>
          <a:xfrm>
            <a:off x="301752" y="1593304"/>
            <a:ext cx="8503920" cy="4572000"/>
          </a:xfrm>
        </p:spPr>
        <p:txBody>
          <a:bodyPr>
            <a:noAutofit/>
          </a:bodyPr>
          <a:lstStyle/>
          <a:p>
            <a:pPr marL="0" lvl="0" indent="0">
              <a:buNone/>
            </a:pPr>
            <a:r>
              <a:rPr lang="en-US" sz="2000" dirty="0"/>
              <a:t>Persons </a:t>
            </a:r>
            <a:r>
              <a:rPr lang="en-US" sz="2000" b="1" dirty="0"/>
              <a:t>not regarded as combatants</a:t>
            </a:r>
            <a:r>
              <a:rPr lang="en-US" sz="2000" dirty="0"/>
              <a:t>: 
</a:t>
            </a:r>
            <a:r>
              <a:rPr lang="en-US" sz="2000" b="1" dirty="0"/>
              <a:t>spies</a:t>
            </a:r>
            <a:r>
              <a:rPr lang="en-US" sz="2000" dirty="0"/>
              <a:t> (secretly or under a false identity collect or try to collect information in the operational territory of the other party) 
</a:t>
            </a:r>
            <a:r>
              <a:rPr lang="en-US" sz="2000" b="1" dirty="0"/>
              <a:t>mercenaries</a:t>
            </a:r>
            <a:r>
              <a:rPr lang="en-US" sz="2000" dirty="0"/>
              <a:t> (Article 47 of Protocol I), a person who:
</a:t>
            </a:r>
            <a:r>
              <a:rPr lang="cs-CZ" sz="1800" dirty="0"/>
              <a:t>(a) </a:t>
            </a:r>
            <a:r>
              <a:rPr lang="cs-CZ" sz="1800" dirty="0" err="1"/>
              <a:t>is</a:t>
            </a:r>
            <a:r>
              <a:rPr lang="cs-CZ" sz="1800" dirty="0"/>
              <a:t> </a:t>
            </a:r>
            <a:r>
              <a:rPr lang="cs-CZ" sz="1800" dirty="0" err="1"/>
              <a:t>specially</a:t>
            </a:r>
            <a:r>
              <a:rPr lang="cs-CZ" sz="1800" dirty="0"/>
              <a:t> </a:t>
            </a:r>
            <a:r>
              <a:rPr lang="cs-CZ" sz="1800" dirty="0" err="1"/>
              <a:t>recruited</a:t>
            </a:r>
            <a:r>
              <a:rPr lang="cs-CZ" sz="1800" dirty="0"/>
              <a:t> </a:t>
            </a:r>
            <a:r>
              <a:rPr lang="cs-CZ" sz="1800" dirty="0" err="1"/>
              <a:t>locally</a:t>
            </a:r>
            <a:r>
              <a:rPr lang="cs-CZ" sz="1800" dirty="0"/>
              <a:t> </a:t>
            </a:r>
            <a:r>
              <a:rPr lang="cs-CZ" sz="1800" dirty="0" err="1"/>
              <a:t>or</a:t>
            </a:r>
            <a:r>
              <a:rPr lang="cs-CZ" sz="1800" dirty="0"/>
              <a:t> </a:t>
            </a:r>
            <a:r>
              <a:rPr lang="cs-CZ" sz="1800" dirty="0" err="1"/>
              <a:t>abroad</a:t>
            </a:r>
            <a:r>
              <a:rPr lang="cs-CZ" sz="1800" dirty="0"/>
              <a:t> in </a:t>
            </a:r>
            <a:r>
              <a:rPr lang="cs-CZ" sz="1800" dirty="0" err="1"/>
              <a:t>order</a:t>
            </a:r>
            <a:r>
              <a:rPr lang="cs-CZ" sz="1800" dirty="0"/>
              <a:t> to </a:t>
            </a:r>
            <a:r>
              <a:rPr lang="cs-CZ" sz="1800" dirty="0" err="1"/>
              <a:t>fight</a:t>
            </a:r>
            <a:r>
              <a:rPr lang="cs-CZ" sz="1800" dirty="0"/>
              <a:t> in </a:t>
            </a:r>
            <a:r>
              <a:rPr lang="cs-CZ" sz="1800" dirty="0" err="1"/>
              <a:t>an</a:t>
            </a:r>
            <a:r>
              <a:rPr lang="cs-CZ" sz="1800" dirty="0"/>
              <a:t> </a:t>
            </a:r>
            <a:r>
              <a:rPr lang="cs-CZ" sz="1800" dirty="0" err="1"/>
              <a:t>armed</a:t>
            </a:r>
            <a:r>
              <a:rPr lang="cs-CZ" sz="1800" dirty="0"/>
              <a:t> </a:t>
            </a:r>
            <a:r>
              <a:rPr lang="cs-CZ" sz="1800" dirty="0" err="1"/>
              <a:t>conflict</a:t>
            </a:r>
            <a:r>
              <a:rPr lang="cs-CZ" sz="1800" dirty="0"/>
              <a:t>;</a:t>
            </a:r>
            <a:br>
              <a:rPr lang="cs-CZ" sz="1800" dirty="0"/>
            </a:br>
            <a:r>
              <a:rPr lang="cs-CZ" sz="1800" dirty="0"/>
              <a:t>(b) </a:t>
            </a:r>
            <a:r>
              <a:rPr lang="cs-CZ" sz="1800" dirty="0" err="1"/>
              <a:t>does</a:t>
            </a:r>
            <a:r>
              <a:rPr lang="cs-CZ" sz="1800" dirty="0"/>
              <a:t>, in </a:t>
            </a:r>
            <a:r>
              <a:rPr lang="cs-CZ" sz="1800" dirty="0" err="1"/>
              <a:t>fact</a:t>
            </a:r>
            <a:r>
              <a:rPr lang="cs-CZ" sz="1800" dirty="0"/>
              <a:t>, </a:t>
            </a:r>
            <a:r>
              <a:rPr lang="cs-CZ" sz="1800" dirty="0" err="1"/>
              <a:t>take</a:t>
            </a:r>
            <a:r>
              <a:rPr lang="cs-CZ" sz="1800" dirty="0"/>
              <a:t> a direct part in </a:t>
            </a:r>
            <a:r>
              <a:rPr lang="cs-CZ" sz="1800" dirty="0" err="1"/>
              <a:t>the</a:t>
            </a:r>
            <a:r>
              <a:rPr lang="cs-CZ" sz="1800" dirty="0"/>
              <a:t> </a:t>
            </a:r>
            <a:r>
              <a:rPr lang="cs-CZ" sz="1800" dirty="0" err="1"/>
              <a:t>hostilities</a:t>
            </a:r>
            <a:r>
              <a:rPr lang="cs-CZ" sz="1800" dirty="0"/>
              <a:t>;</a:t>
            </a:r>
            <a:br>
              <a:rPr lang="cs-CZ" sz="1800" dirty="0"/>
            </a:br>
            <a:r>
              <a:rPr lang="cs-CZ" sz="1800" dirty="0"/>
              <a:t>(c) </a:t>
            </a:r>
            <a:r>
              <a:rPr lang="cs-CZ" sz="1800" dirty="0" err="1"/>
              <a:t>is</a:t>
            </a:r>
            <a:r>
              <a:rPr lang="cs-CZ" sz="1800" dirty="0"/>
              <a:t> </a:t>
            </a:r>
            <a:r>
              <a:rPr lang="cs-CZ" sz="1800" dirty="0" err="1"/>
              <a:t>motivated</a:t>
            </a:r>
            <a:r>
              <a:rPr lang="cs-CZ" sz="1800" dirty="0"/>
              <a:t> to </a:t>
            </a:r>
            <a:r>
              <a:rPr lang="cs-CZ" sz="1800" dirty="0" err="1"/>
              <a:t>take</a:t>
            </a:r>
            <a:r>
              <a:rPr lang="cs-CZ" sz="1800" dirty="0"/>
              <a:t> part in </a:t>
            </a:r>
            <a:r>
              <a:rPr lang="cs-CZ" sz="1800" dirty="0" err="1"/>
              <a:t>the</a:t>
            </a:r>
            <a:r>
              <a:rPr lang="cs-CZ" sz="1800" dirty="0"/>
              <a:t> </a:t>
            </a:r>
            <a:r>
              <a:rPr lang="cs-CZ" sz="1800" dirty="0" err="1"/>
              <a:t>hostilities</a:t>
            </a:r>
            <a:r>
              <a:rPr lang="cs-CZ" sz="1800" dirty="0"/>
              <a:t> </a:t>
            </a:r>
            <a:r>
              <a:rPr lang="cs-CZ" sz="1800" dirty="0" err="1"/>
              <a:t>essentially</a:t>
            </a:r>
            <a:r>
              <a:rPr lang="cs-CZ" sz="1800" dirty="0"/>
              <a:t> by </a:t>
            </a:r>
            <a:r>
              <a:rPr lang="cs-CZ" sz="1800" dirty="0" err="1"/>
              <a:t>the</a:t>
            </a:r>
            <a:r>
              <a:rPr lang="cs-CZ" sz="1800" dirty="0"/>
              <a:t> </a:t>
            </a:r>
            <a:r>
              <a:rPr lang="cs-CZ" sz="1800" dirty="0" err="1"/>
              <a:t>desire</a:t>
            </a:r>
            <a:r>
              <a:rPr lang="cs-CZ" sz="1800" dirty="0"/>
              <a:t> </a:t>
            </a:r>
            <a:r>
              <a:rPr lang="cs-CZ" sz="1800" dirty="0" err="1"/>
              <a:t>for</a:t>
            </a:r>
            <a:r>
              <a:rPr lang="cs-CZ" sz="1800" dirty="0"/>
              <a:t> </a:t>
            </a:r>
            <a:r>
              <a:rPr lang="cs-CZ" sz="1800" dirty="0" err="1"/>
              <a:t>private</a:t>
            </a:r>
            <a:r>
              <a:rPr lang="cs-CZ" sz="1800" dirty="0"/>
              <a:t> </a:t>
            </a:r>
            <a:r>
              <a:rPr lang="cs-CZ" sz="1800" dirty="0" err="1"/>
              <a:t>gain</a:t>
            </a:r>
            <a:r>
              <a:rPr lang="cs-CZ" sz="1800" dirty="0"/>
              <a:t> and, in </a:t>
            </a:r>
            <a:r>
              <a:rPr lang="cs-CZ" sz="1800" dirty="0" err="1"/>
              <a:t>fact</a:t>
            </a:r>
            <a:r>
              <a:rPr lang="cs-CZ" sz="1800" dirty="0"/>
              <a:t>, </a:t>
            </a:r>
            <a:r>
              <a:rPr lang="cs-CZ" sz="1800" dirty="0" err="1"/>
              <a:t>is</a:t>
            </a:r>
            <a:r>
              <a:rPr lang="cs-CZ" sz="1800" dirty="0"/>
              <a:t> </a:t>
            </a:r>
            <a:r>
              <a:rPr lang="cs-CZ" sz="1800" dirty="0" err="1"/>
              <a:t>promised</a:t>
            </a:r>
            <a:r>
              <a:rPr lang="cs-CZ" sz="1800" dirty="0"/>
              <a:t>, by </a:t>
            </a:r>
            <a:r>
              <a:rPr lang="cs-CZ" sz="1800" dirty="0" err="1"/>
              <a:t>or</a:t>
            </a:r>
            <a:r>
              <a:rPr lang="cs-CZ" sz="1800" dirty="0"/>
              <a:t> on </a:t>
            </a:r>
            <a:r>
              <a:rPr lang="cs-CZ" sz="1800" dirty="0" err="1"/>
              <a:t>behalf</a:t>
            </a:r>
            <a:r>
              <a:rPr lang="cs-CZ" sz="1800" dirty="0"/>
              <a:t> </a:t>
            </a:r>
            <a:r>
              <a:rPr lang="cs-CZ" sz="1800" dirty="0" err="1"/>
              <a:t>of</a:t>
            </a:r>
            <a:r>
              <a:rPr lang="cs-CZ" sz="1800" dirty="0"/>
              <a:t> a Party to </a:t>
            </a:r>
            <a:r>
              <a:rPr lang="cs-CZ" sz="1800" dirty="0" err="1"/>
              <a:t>the</a:t>
            </a:r>
            <a:r>
              <a:rPr lang="cs-CZ" sz="1800" dirty="0"/>
              <a:t> </a:t>
            </a:r>
            <a:r>
              <a:rPr lang="cs-CZ" sz="1800" dirty="0" err="1"/>
              <a:t>conflict</a:t>
            </a:r>
            <a:r>
              <a:rPr lang="cs-CZ" sz="1800" dirty="0"/>
              <a:t>, </a:t>
            </a:r>
            <a:r>
              <a:rPr lang="cs-CZ" sz="1800" dirty="0" err="1"/>
              <a:t>material</a:t>
            </a:r>
            <a:r>
              <a:rPr lang="cs-CZ" sz="1800" dirty="0"/>
              <a:t> </a:t>
            </a:r>
            <a:r>
              <a:rPr lang="cs-CZ" sz="1800" dirty="0" err="1"/>
              <a:t>compensation</a:t>
            </a:r>
            <a:r>
              <a:rPr lang="cs-CZ" sz="1800" dirty="0"/>
              <a:t> </a:t>
            </a:r>
            <a:r>
              <a:rPr lang="cs-CZ" sz="1800" dirty="0" err="1"/>
              <a:t>substantially</a:t>
            </a:r>
            <a:r>
              <a:rPr lang="cs-CZ" sz="1800" dirty="0"/>
              <a:t> in </a:t>
            </a:r>
            <a:r>
              <a:rPr lang="cs-CZ" sz="1800" dirty="0" err="1"/>
              <a:t>excess</a:t>
            </a:r>
            <a:r>
              <a:rPr lang="cs-CZ" sz="1800" dirty="0"/>
              <a:t> </a:t>
            </a:r>
            <a:r>
              <a:rPr lang="cs-CZ" sz="1800" dirty="0" err="1"/>
              <a:t>of</a:t>
            </a:r>
            <a:r>
              <a:rPr lang="cs-CZ" sz="1800" dirty="0"/>
              <a:t> </a:t>
            </a:r>
            <a:r>
              <a:rPr lang="cs-CZ" sz="1800" dirty="0" err="1"/>
              <a:t>that</a:t>
            </a:r>
            <a:r>
              <a:rPr lang="cs-CZ" sz="1800" dirty="0"/>
              <a:t> </a:t>
            </a:r>
            <a:r>
              <a:rPr lang="cs-CZ" sz="1800" dirty="0" err="1"/>
              <a:t>promised</a:t>
            </a:r>
            <a:r>
              <a:rPr lang="cs-CZ" sz="1800" dirty="0"/>
              <a:t> </a:t>
            </a:r>
            <a:r>
              <a:rPr lang="cs-CZ" sz="1800" dirty="0" err="1"/>
              <a:t>or</a:t>
            </a:r>
            <a:r>
              <a:rPr lang="cs-CZ" sz="1800" dirty="0"/>
              <a:t> </a:t>
            </a:r>
            <a:r>
              <a:rPr lang="cs-CZ" sz="1800" dirty="0" err="1"/>
              <a:t>paid</a:t>
            </a:r>
            <a:r>
              <a:rPr lang="cs-CZ" sz="1800" dirty="0"/>
              <a:t> to </a:t>
            </a:r>
            <a:r>
              <a:rPr lang="cs-CZ" sz="1800" dirty="0" err="1"/>
              <a:t>combatants</a:t>
            </a:r>
            <a:r>
              <a:rPr lang="cs-CZ" sz="1800" dirty="0"/>
              <a:t> </a:t>
            </a:r>
            <a:r>
              <a:rPr lang="cs-CZ" sz="1800" dirty="0" err="1"/>
              <a:t>of</a:t>
            </a:r>
            <a:r>
              <a:rPr lang="cs-CZ" sz="1800" dirty="0"/>
              <a:t> </a:t>
            </a:r>
            <a:r>
              <a:rPr lang="cs-CZ" sz="1800" dirty="0" err="1"/>
              <a:t>similar</a:t>
            </a:r>
            <a:r>
              <a:rPr lang="cs-CZ" sz="1800" dirty="0"/>
              <a:t> </a:t>
            </a:r>
            <a:r>
              <a:rPr lang="cs-CZ" sz="1800" dirty="0" err="1"/>
              <a:t>ranks</a:t>
            </a:r>
            <a:r>
              <a:rPr lang="cs-CZ" sz="1800" dirty="0"/>
              <a:t> and </a:t>
            </a:r>
            <a:r>
              <a:rPr lang="cs-CZ" sz="1800" dirty="0" err="1"/>
              <a:t>functions</a:t>
            </a:r>
            <a:r>
              <a:rPr lang="cs-CZ" sz="1800" dirty="0"/>
              <a:t> in </a:t>
            </a:r>
            <a:r>
              <a:rPr lang="cs-CZ" sz="1800" dirty="0" err="1"/>
              <a:t>the</a:t>
            </a:r>
            <a:r>
              <a:rPr lang="cs-CZ" sz="1800" dirty="0"/>
              <a:t> </a:t>
            </a:r>
            <a:r>
              <a:rPr lang="cs-CZ" sz="1800" dirty="0" err="1"/>
              <a:t>armed</a:t>
            </a:r>
            <a:r>
              <a:rPr lang="cs-CZ" sz="1800" dirty="0"/>
              <a:t> </a:t>
            </a:r>
            <a:r>
              <a:rPr lang="cs-CZ" sz="1800" dirty="0" err="1"/>
              <a:t>forces</a:t>
            </a:r>
            <a:r>
              <a:rPr lang="cs-CZ" sz="1800" dirty="0"/>
              <a:t> </a:t>
            </a:r>
            <a:r>
              <a:rPr lang="cs-CZ" sz="1800" dirty="0" err="1"/>
              <a:t>of</a:t>
            </a:r>
            <a:r>
              <a:rPr lang="cs-CZ" sz="1800" dirty="0"/>
              <a:t> </a:t>
            </a:r>
            <a:r>
              <a:rPr lang="cs-CZ" sz="1800" dirty="0" err="1"/>
              <a:t>that</a:t>
            </a:r>
            <a:r>
              <a:rPr lang="cs-CZ" sz="1800" dirty="0"/>
              <a:t> Party;</a:t>
            </a:r>
            <a:br>
              <a:rPr lang="cs-CZ" sz="1800" dirty="0"/>
            </a:br>
            <a:r>
              <a:rPr lang="cs-CZ" sz="1800" dirty="0"/>
              <a:t>(d) </a:t>
            </a:r>
            <a:r>
              <a:rPr lang="cs-CZ" sz="1800" dirty="0" err="1"/>
              <a:t>is</a:t>
            </a:r>
            <a:r>
              <a:rPr lang="cs-CZ" sz="1800" dirty="0"/>
              <a:t> </a:t>
            </a:r>
            <a:r>
              <a:rPr lang="cs-CZ" sz="1800" dirty="0" err="1"/>
              <a:t>neither</a:t>
            </a:r>
            <a:r>
              <a:rPr lang="cs-CZ" sz="1800" dirty="0"/>
              <a:t> a </a:t>
            </a:r>
            <a:r>
              <a:rPr lang="cs-CZ" sz="1800" dirty="0" err="1"/>
              <a:t>national</a:t>
            </a:r>
            <a:r>
              <a:rPr lang="cs-CZ" sz="1800" dirty="0"/>
              <a:t> </a:t>
            </a:r>
            <a:r>
              <a:rPr lang="cs-CZ" sz="1800" dirty="0" err="1"/>
              <a:t>of</a:t>
            </a:r>
            <a:r>
              <a:rPr lang="cs-CZ" sz="1800" dirty="0"/>
              <a:t> a Party to </a:t>
            </a:r>
            <a:r>
              <a:rPr lang="cs-CZ" sz="1800" dirty="0" err="1"/>
              <a:t>the</a:t>
            </a:r>
            <a:r>
              <a:rPr lang="cs-CZ" sz="1800" dirty="0"/>
              <a:t> </a:t>
            </a:r>
            <a:r>
              <a:rPr lang="cs-CZ" sz="1800" dirty="0" err="1"/>
              <a:t>conflict</a:t>
            </a:r>
            <a:r>
              <a:rPr lang="cs-CZ" sz="1800" dirty="0"/>
              <a:t> nor a resident </a:t>
            </a:r>
            <a:r>
              <a:rPr lang="cs-CZ" sz="1800" dirty="0" err="1"/>
              <a:t>of</a:t>
            </a:r>
            <a:r>
              <a:rPr lang="cs-CZ" sz="1800" dirty="0"/>
              <a:t> </a:t>
            </a:r>
            <a:r>
              <a:rPr lang="cs-CZ" sz="1800" dirty="0" err="1"/>
              <a:t>territory</a:t>
            </a:r>
            <a:r>
              <a:rPr lang="cs-CZ" sz="1800" dirty="0"/>
              <a:t> </a:t>
            </a:r>
            <a:r>
              <a:rPr lang="cs-CZ" sz="1800" dirty="0" err="1"/>
              <a:t>controlled</a:t>
            </a:r>
            <a:r>
              <a:rPr lang="cs-CZ" sz="1800" dirty="0"/>
              <a:t> by a Party to </a:t>
            </a:r>
            <a:r>
              <a:rPr lang="cs-CZ" sz="1800" dirty="0" err="1"/>
              <a:t>the</a:t>
            </a:r>
            <a:r>
              <a:rPr lang="cs-CZ" sz="1800" dirty="0"/>
              <a:t> </a:t>
            </a:r>
            <a:r>
              <a:rPr lang="cs-CZ" sz="1800" dirty="0" err="1"/>
              <a:t>conflict</a:t>
            </a:r>
            <a:r>
              <a:rPr lang="cs-CZ" sz="1800" dirty="0"/>
              <a:t>;</a:t>
            </a:r>
            <a:br>
              <a:rPr lang="cs-CZ" sz="1800" dirty="0"/>
            </a:br>
            <a:r>
              <a:rPr lang="cs-CZ" sz="1800" dirty="0"/>
              <a:t>(e) </a:t>
            </a:r>
            <a:r>
              <a:rPr lang="cs-CZ" sz="1800" dirty="0" err="1"/>
              <a:t>is</a:t>
            </a:r>
            <a:r>
              <a:rPr lang="cs-CZ" sz="1800" dirty="0"/>
              <a:t> not a </a:t>
            </a:r>
            <a:r>
              <a:rPr lang="cs-CZ" sz="1800" dirty="0" err="1"/>
              <a:t>member</a:t>
            </a:r>
            <a:r>
              <a:rPr lang="cs-CZ" sz="1800" dirty="0"/>
              <a:t> </a:t>
            </a:r>
            <a:r>
              <a:rPr lang="cs-CZ" sz="1800" dirty="0" err="1"/>
              <a:t>of</a:t>
            </a:r>
            <a:r>
              <a:rPr lang="cs-CZ" sz="1800" dirty="0"/>
              <a:t> </a:t>
            </a:r>
            <a:r>
              <a:rPr lang="cs-CZ" sz="1800" dirty="0" err="1"/>
              <a:t>the</a:t>
            </a:r>
            <a:r>
              <a:rPr lang="cs-CZ" sz="1800" dirty="0"/>
              <a:t> </a:t>
            </a:r>
            <a:r>
              <a:rPr lang="cs-CZ" sz="1800" dirty="0" err="1"/>
              <a:t>armed</a:t>
            </a:r>
            <a:r>
              <a:rPr lang="cs-CZ" sz="1800" dirty="0"/>
              <a:t> </a:t>
            </a:r>
            <a:r>
              <a:rPr lang="cs-CZ" sz="1800" dirty="0" err="1"/>
              <a:t>forces</a:t>
            </a:r>
            <a:r>
              <a:rPr lang="cs-CZ" sz="1800" dirty="0"/>
              <a:t> </a:t>
            </a:r>
            <a:r>
              <a:rPr lang="cs-CZ" sz="1800" dirty="0" err="1"/>
              <a:t>of</a:t>
            </a:r>
            <a:r>
              <a:rPr lang="cs-CZ" sz="1800" dirty="0"/>
              <a:t> a Party to </a:t>
            </a:r>
            <a:r>
              <a:rPr lang="cs-CZ" sz="1800" dirty="0" err="1"/>
              <a:t>the</a:t>
            </a:r>
            <a:r>
              <a:rPr lang="cs-CZ" sz="1800" dirty="0"/>
              <a:t> </a:t>
            </a:r>
            <a:r>
              <a:rPr lang="cs-CZ" sz="1800" dirty="0" err="1"/>
              <a:t>conflict</a:t>
            </a:r>
            <a:r>
              <a:rPr lang="cs-CZ" sz="1800" dirty="0"/>
              <a:t>; and</a:t>
            </a:r>
            <a:br>
              <a:rPr lang="cs-CZ" sz="1800" dirty="0"/>
            </a:br>
            <a:r>
              <a:rPr lang="cs-CZ" sz="1800" dirty="0"/>
              <a:t>(f) has not </a:t>
            </a:r>
            <a:r>
              <a:rPr lang="cs-CZ" sz="1800" dirty="0" err="1"/>
              <a:t>been</a:t>
            </a:r>
            <a:r>
              <a:rPr lang="cs-CZ" sz="1800" dirty="0"/>
              <a:t> </a:t>
            </a:r>
            <a:r>
              <a:rPr lang="cs-CZ" sz="1800" dirty="0" err="1"/>
              <a:t>sent</a:t>
            </a:r>
            <a:r>
              <a:rPr lang="cs-CZ" sz="1800" dirty="0"/>
              <a:t> by a </a:t>
            </a:r>
            <a:r>
              <a:rPr lang="cs-CZ" sz="1800" dirty="0" err="1"/>
              <a:t>State</a:t>
            </a:r>
            <a:r>
              <a:rPr lang="cs-CZ" sz="1800" dirty="0"/>
              <a:t> </a:t>
            </a:r>
            <a:r>
              <a:rPr lang="cs-CZ" sz="1800" dirty="0" err="1"/>
              <a:t>which</a:t>
            </a:r>
            <a:r>
              <a:rPr lang="cs-CZ" sz="1800" dirty="0"/>
              <a:t> </a:t>
            </a:r>
            <a:r>
              <a:rPr lang="cs-CZ" sz="1800" dirty="0" err="1"/>
              <a:t>is</a:t>
            </a:r>
            <a:r>
              <a:rPr lang="cs-CZ" sz="1800" dirty="0"/>
              <a:t> not a Party to </a:t>
            </a:r>
            <a:r>
              <a:rPr lang="cs-CZ" sz="1800" dirty="0" err="1"/>
              <a:t>the</a:t>
            </a:r>
            <a:r>
              <a:rPr lang="cs-CZ" sz="1800" dirty="0"/>
              <a:t> </a:t>
            </a:r>
            <a:r>
              <a:rPr lang="cs-CZ" sz="1800" dirty="0" err="1"/>
              <a:t>conflict</a:t>
            </a:r>
            <a:r>
              <a:rPr lang="cs-CZ" sz="1800" dirty="0"/>
              <a:t> on </a:t>
            </a:r>
            <a:r>
              <a:rPr lang="cs-CZ" sz="1800" dirty="0" err="1"/>
              <a:t>official</a:t>
            </a:r>
            <a:r>
              <a:rPr lang="cs-CZ" sz="1800" dirty="0"/>
              <a:t> duty as a </a:t>
            </a:r>
            <a:r>
              <a:rPr lang="cs-CZ" sz="1800" dirty="0" err="1"/>
              <a:t>member</a:t>
            </a:r>
            <a:r>
              <a:rPr lang="cs-CZ" sz="1800" dirty="0"/>
              <a:t> </a:t>
            </a:r>
            <a:r>
              <a:rPr lang="cs-CZ" sz="1800" dirty="0" err="1"/>
              <a:t>of</a:t>
            </a:r>
            <a:r>
              <a:rPr lang="cs-CZ" sz="1800" dirty="0"/>
              <a:t> </a:t>
            </a:r>
            <a:r>
              <a:rPr lang="cs-CZ" sz="1800" dirty="0" err="1"/>
              <a:t>its</a:t>
            </a:r>
            <a:r>
              <a:rPr lang="cs-CZ" sz="1800" dirty="0"/>
              <a:t> </a:t>
            </a:r>
            <a:r>
              <a:rPr lang="cs-CZ" sz="1800" dirty="0" err="1"/>
              <a:t>armed</a:t>
            </a:r>
            <a:r>
              <a:rPr lang="cs-CZ" sz="1800" dirty="0"/>
              <a:t> </a:t>
            </a:r>
            <a:r>
              <a:rPr lang="cs-CZ" sz="1800" dirty="0" err="1"/>
              <a:t>forces</a:t>
            </a:r>
            <a:r>
              <a:rPr lang="cs-CZ" sz="1800" dirty="0"/>
              <a:t>.</a:t>
            </a:r>
            <a:r>
              <a:rPr lang="en-US" sz="1800" dirty="0"/>
              <a:t> </a:t>
            </a:r>
            <a:r>
              <a:rPr lang="en-US" sz="2000" dirty="0"/>
              <a:t>
</a:t>
            </a:r>
            <a:endParaRPr lang="cs-CZ" sz="2000" dirty="0"/>
          </a:p>
        </p:txBody>
      </p:sp>
    </p:spTree>
    <p:extLst>
      <p:ext uri="{BB962C8B-B14F-4D97-AF65-F5344CB8AC3E}">
        <p14:creationId xmlns:p14="http://schemas.microsoft.com/office/powerpoint/2010/main" val="9549338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D95879-0B87-7D4F-B71A-3DADDE6BEEED}"/>
              </a:ext>
            </a:extLst>
          </p:cNvPr>
          <p:cNvSpPr>
            <a:spLocks noGrp="1"/>
          </p:cNvSpPr>
          <p:nvPr>
            <p:ph type="title"/>
          </p:nvPr>
        </p:nvSpPr>
        <p:spPr/>
        <p:txBody>
          <a:bodyPr>
            <a:normAutofit fontScale="90000"/>
          </a:bodyPr>
          <a:lstStyle/>
          <a:p>
            <a:r>
              <a:rPr lang="cs-CZ" sz="3200" b="1" dirty="0"/>
              <a:t>VII. </a:t>
            </a:r>
            <a:r>
              <a:rPr lang="en-US" sz="3200" b="1" dirty="0"/>
              <a:t>Rules applicable to international armed conflict</a:t>
            </a:r>
            <a:endParaRPr lang="cs-CZ" dirty="0"/>
          </a:p>
        </p:txBody>
      </p:sp>
      <p:sp>
        <p:nvSpPr>
          <p:cNvPr id="3" name="Zástupný obsah 2">
            <a:extLst>
              <a:ext uri="{FF2B5EF4-FFF2-40B4-BE49-F238E27FC236}">
                <a16:creationId xmlns:a16="http://schemas.microsoft.com/office/drawing/2014/main" id="{0228BD14-440A-F648-AD0E-245A63C121F1}"/>
              </a:ext>
            </a:extLst>
          </p:cNvPr>
          <p:cNvSpPr>
            <a:spLocks noGrp="1"/>
          </p:cNvSpPr>
          <p:nvPr>
            <p:ph sz="quarter" idx="1"/>
          </p:nvPr>
        </p:nvSpPr>
        <p:spPr/>
        <p:txBody>
          <a:bodyPr>
            <a:normAutofit fontScale="92500" lnSpcReduction="20000"/>
          </a:bodyPr>
          <a:lstStyle/>
          <a:p>
            <a:pPr marL="0" lvl="0" indent="0">
              <a:buNone/>
            </a:pPr>
            <a:r>
              <a:rPr lang="en-US" b="1" dirty="0"/>
              <a:t>non-combatants</a:t>
            </a:r>
          </a:p>
          <a:p>
            <a:pPr marL="0" lvl="0" indent="0">
              <a:buNone/>
            </a:pPr>
            <a:r>
              <a:rPr lang="en-US" dirty="0"/>
              <a:t>— military medical personnel and chaplains (Article 43(2) of Protocol I) </a:t>
            </a:r>
            <a:r>
              <a:rPr lang="en-US" b="1" dirty="0"/>
              <a:t>
</a:t>
            </a:r>
            <a:r>
              <a:rPr lang="en-US" dirty="0"/>
              <a:t>– do not have the right to participate in hostilities, must not be the targets of an attack, may carry a weapon only for their own defense, if captured, has to be returned to the other party  
</a:t>
            </a:r>
          </a:p>
          <a:p>
            <a:pPr marL="0" lvl="0" indent="0">
              <a:buNone/>
            </a:pPr>
            <a:r>
              <a:rPr lang="en-US" b="1" dirty="0"/>
              <a:t>civilians</a:t>
            </a:r>
          </a:p>
          <a:p>
            <a:pPr marL="0" lvl="0" indent="0">
              <a:buNone/>
            </a:pPr>
            <a:r>
              <a:rPr lang="en-US" dirty="0"/>
              <a:t>— regulated by the Fourth Geneva Convention and Protocol I (Part IV. Civilian Population)</a:t>
            </a:r>
            <a:r>
              <a:rPr lang="en-US" b="1" dirty="0"/>
              <a:t>
</a:t>
            </a:r>
            <a:endParaRPr lang="cs-CZ" dirty="0"/>
          </a:p>
        </p:txBody>
      </p:sp>
    </p:spTree>
    <p:extLst>
      <p:ext uri="{BB962C8B-B14F-4D97-AF65-F5344CB8AC3E}">
        <p14:creationId xmlns:p14="http://schemas.microsoft.com/office/powerpoint/2010/main" val="13129733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4901B8-877F-024E-B037-0A7C7C19E93A}"/>
              </a:ext>
            </a:extLst>
          </p:cNvPr>
          <p:cNvSpPr>
            <a:spLocks noGrp="1"/>
          </p:cNvSpPr>
          <p:nvPr>
            <p:ph type="title"/>
          </p:nvPr>
        </p:nvSpPr>
        <p:spPr>
          <a:xfrm>
            <a:off x="301752" y="379476"/>
            <a:ext cx="8534400" cy="758952"/>
          </a:xfrm>
        </p:spPr>
        <p:txBody>
          <a:bodyPr>
            <a:normAutofit fontScale="90000"/>
          </a:bodyPr>
          <a:lstStyle/>
          <a:p>
            <a:r>
              <a:rPr lang="cs-CZ" sz="3600" b="1" dirty="0"/>
              <a:t>VII. </a:t>
            </a:r>
            <a:r>
              <a:rPr lang="en-US" sz="3200" b="1" dirty="0"/>
              <a:t>Rules applicable to international armed conflict</a:t>
            </a:r>
            <a:endParaRPr lang="cs-CZ" dirty="0"/>
          </a:p>
        </p:txBody>
      </p:sp>
      <p:sp>
        <p:nvSpPr>
          <p:cNvPr id="3" name="Zástupný obsah 2">
            <a:extLst>
              <a:ext uri="{FF2B5EF4-FFF2-40B4-BE49-F238E27FC236}">
                <a16:creationId xmlns:a16="http://schemas.microsoft.com/office/drawing/2014/main" id="{B7D7C60D-BF53-0F47-B0CF-C9BB82AF4B4E}"/>
              </a:ext>
            </a:extLst>
          </p:cNvPr>
          <p:cNvSpPr>
            <a:spLocks noGrp="1"/>
          </p:cNvSpPr>
          <p:nvPr>
            <p:ph sz="quarter" idx="1"/>
          </p:nvPr>
        </p:nvSpPr>
        <p:spPr/>
        <p:txBody>
          <a:bodyPr>
            <a:noAutofit/>
          </a:bodyPr>
          <a:lstStyle/>
          <a:p>
            <a:pPr lvl="0">
              <a:buNone/>
            </a:pPr>
            <a:r>
              <a:rPr lang="en-US" sz="2000" b="1" dirty="0"/>
              <a:t>B) How to fight (prohibited methods of combat):</a:t>
            </a:r>
            <a:r>
              <a:rPr lang="en-US" sz="2000" dirty="0"/>
              <a:t>
prohibition of attacks on civilians and civil objects (Article 52(1) of Protocol I)
prohibition of indiscriminate attacks (Article 51(4) of Protocol I)
prohibition of the use of civilians as living shields (Article 51(7) of Protocol I)
killing or injuring a person excluded from combat 
prohibition of the declaration that prisoners of war will not be taken
perfidy v. permitted war trick
ban on looting
prohibition of starvation of civilians, prohibition of attacks on supply equipment
prohibition of damage to the environment and cultural monuments
prohibition of attacks on dams, nuclear power plants and other facilities 
</a:t>
            </a:r>
            <a:endParaRPr lang="cs-CZ" altLang="cs-CZ" sz="2000" i="1" dirty="0"/>
          </a:p>
        </p:txBody>
      </p:sp>
    </p:spTree>
    <p:extLst>
      <p:ext uri="{BB962C8B-B14F-4D97-AF65-F5344CB8AC3E}">
        <p14:creationId xmlns:p14="http://schemas.microsoft.com/office/powerpoint/2010/main" val="9367802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2B254B-A32C-3544-84BC-8C3062C794EC}"/>
              </a:ext>
            </a:extLst>
          </p:cNvPr>
          <p:cNvSpPr>
            <a:spLocks noGrp="1"/>
          </p:cNvSpPr>
          <p:nvPr>
            <p:ph type="title"/>
          </p:nvPr>
        </p:nvSpPr>
        <p:spPr/>
        <p:txBody>
          <a:bodyPr>
            <a:normAutofit fontScale="90000"/>
          </a:bodyPr>
          <a:lstStyle/>
          <a:p>
            <a:r>
              <a:rPr lang="cs-CZ" sz="3200" b="1" dirty="0"/>
              <a:t>VII. </a:t>
            </a:r>
            <a:r>
              <a:rPr lang="en-US" sz="3600" b="1" dirty="0"/>
              <a:t>Rules applicable to international armed conflict</a:t>
            </a:r>
            <a:endParaRPr lang="cs-CZ" dirty="0"/>
          </a:p>
        </p:txBody>
      </p:sp>
      <p:sp>
        <p:nvSpPr>
          <p:cNvPr id="3" name="Zástupný obsah 2">
            <a:extLst>
              <a:ext uri="{FF2B5EF4-FFF2-40B4-BE49-F238E27FC236}">
                <a16:creationId xmlns:a16="http://schemas.microsoft.com/office/drawing/2014/main" id="{A7262FA1-B6A2-854A-B128-CC9435065EA2}"/>
              </a:ext>
            </a:extLst>
          </p:cNvPr>
          <p:cNvSpPr>
            <a:spLocks noGrp="1"/>
          </p:cNvSpPr>
          <p:nvPr>
            <p:ph sz="quarter" idx="1"/>
          </p:nvPr>
        </p:nvSpPr>
        <p:spPr>
          <a:xfrm>
            <a:off x="301752" y="1527048"/>
            <a:ext cx="8503920" cy="4926288"/>
          </a:xfrm>
        </p:spPr>
        <p:txBody>
          <a:bodyPr>
            <a:normAutofit fontScale="92500" lnSpcReduction="20000"/>
          </a:bodyPr>
          <a:lstStyle/>
          <a:p>
            <a:pPr marL="0" lvl="0" indent="0">
              <a:buNone/>
            </a:pPr>
            <a:r>
              <a:rPr lang="en-US" b="1" dirty="0"/>
              <a:t>C) What to fight with </a:t>
            </a:r>
            <a:r>
              <a:rPr lang="en-US" dirty="0"/>
              <a:t>(regulation of combat means and weapons) 
Conventional Weapons v Weapons of Mass Destruction (WMD)
prohibition of chemical weapons (Convention on the Prohibition and Destruction of Chemical Weapons, 1993) 
prohibition of biological weapons (Convention on the Prohibition of the Development, Production and Stockpiling of Bacteriological and Toxin Weapons and their Destruction, 1972), 
limitation of nuclear weapons (MSD Advisory Opinion on the Legality of Threat and Use of Nuclear Weapons, 1996) 
</a:t>
            </a:r>
            <a:endParaRPr lang="cs-CZ" dirty="0"/>
          </a:p>
        </p:txBody>
      </p:sp>
    </p:spTree>
    <p:extLst>
      <p:ext uri="{BB962C8B-B14F-4D97-AF65-F5344CB8AC3E}">
        <p14:creationId xmlns:p14="http://schemas.microsoft.com/office/powerpoint/2010/main" val="7743436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329F9B-7E11-C944-B5A7-2ABC7637718A}"/>
              </a:ext>
            </a:extLst>
          </p:cNvPr>
          <p:cNvSpPr>
            <a:spLocks noGrp="1"/>
          </p:cNvSpPr>
          <p:nvPr>
            <p:ph type="title"/>
          </p:nvPr>
        </p:nvSpPr>
        <p:spPr/>
        <p:txBody>
          <a:bodyPr>
            <a:normAutofit fontScale="90000"/>
          </a:bodyPr>
          <a:lstStyle/>
          <a:p>
            <a:r>
              <a:rPr lang="cs-CZ" sz="3600" b="1" dirty="0"/>
              <a:t>VII. </a:t>
            </a:r>
            <a:r>
              <a:rPr lang="en-US" sz="3600" b="1" dirty="0"/>
              <a:t>Rules applicable to international armed conflict</a:t>
            </a:r>
            <a:endParaRPr lang="cs-CZ" dirty="0"/>
          </a:p>
        </p:txBody>
      </p:sp>
      <p:sp>
        <p:nvSpPr>
          <p:cNvPr id="3" name="Zástupný obsah 2">
            <a:extLst>
              <a:ext uri="{FF2B5EF4-FFF2-40B4-BE49-F238E27FC236}">
                <a16:creationId xmlns:a16="http://schemas.microsoft.com/office/drawing/2014/main" id="{8BD0F66F-9B18-FE4D-8EC6-0798F51E69EF}"/>
              </a:ext>
            </a:extLst>
          </p:cNvPr>
          <p:cNvSpPr>
            <a:spLocks noGrp="1"/>
          </p:cNvSpPr>
          <p:nvPr>
            <p:ph sz="quarter" idx="1"/>
          </p:nvPr>
        </p:nvSpPr>
        <p:spPr>
          <a:xfrm>
            <a:off x="301752" y="1527048"/>
            <a:ext cx="8503920" cy="5142312"/>
          </a:xfrm>
        </p:spPr>
        <p:txBody>
          <a:bodyPr>
            <a:normAutofit fontScale="85000" lnSpcReduction="10000"/>
          </a:bodyPr>
          <a:lstStyle/>
          <a:p>
            <a:pPr lvl="0">
              <a:lnSpc>
                <a:spcPct val="90000"/>
              </a:lnSpc>
              <a:buNone/>
            </a:pPr>
            <a:r>
              <a:rPr lang="en-US" b="1" dirty="0"/>
              <a:t>D) Who does not fight (war neutrality)
simple neutrality </a:t>
            </a:r>
            <a:r>
              <a:rPr lang="en-US" dirty="0"/>
              <a:t>(Convention on the Rights and Obligations of Neutral Powers and Persons in a Ground War, 1907):
- the right to territorial integrity and to maintain relations with the parties in conflict
- obligation to refrain from participating in the conflict (even indirect), obligation of equal access to both parties
- in the event of an attack on its territory, it has the right to use armed force without loosing the status of neutral power
- obligations bind only the State, not private persons (citizens or legal entities registered in that State, who can provide any assistance to the fighting parties and the State is not obliged to prevent them from doing so)
- can provide mediation or good service to the fighting parties
</a:t>
            </a:r>
            <a:r>
              <a:rPr lang="en-US" b="1" dirty="0"/>
              <a:t>permanent neutrality (</a:t>
            </a:r>
            <a:r>
              <a:rPr lang="en-US" b="1" dirty="0" err="1"/>
              <a:t>recognised</a:t>
            </a:r>
            <a:r>
              <a:rPr lang="en-US" b="1" dirty="0"/>
              <a:t> v. guaranteed) 
</a:t>
            </a:r>
            <a:endParaRPr lang="cs-CZ" b="1" dirty="0"/>
          </a:p>
          <a:p>
            <a:pPr>
              <a:lnSpc>
                <a:spcPct val="90000"/>
              </a:lnSpc>
              <a:buFont typeface="Wingdings" pitchFamily="2" charset="2"/>
              <a:buNone/>
            </a:pPr>
            <a:endParaRPr lang="cs-CZ" dirty="0"/>
          </a:p>
        </p:txBody>
      </p:sp>
    </p:spTree>
    <p:extLst>
      <p:ext uri="{BB962C8B-B14F-4D97-AF65-F5344CB8AC3E}">
        <p14:creationId xmlns:p14="http://schemas.microsoft.com/office/powerpoint/2010/main" val="4757580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318686A-660F-A148-90BD-E247C7D2C3D7}"/>
              </a:ext>
            </a:extLst>
          </p:cNvPr>
          <p:cNvSpPr>
            <a:spLocks noGrp="1"/>
          </p:cNvSpPr>
          <p:nvPr>
            <p:ph type="title"/>
          </p:nvPr>
        </p:nvSpPr>
        <p:spPr>
          <a:xfrm>
            <a:off x="301752" y="228600"/>
            <a:ext cx="8534400" cy="896144"/>
          </a:xfrm>
        </p:spPr>
        <p:txBody>
          <a:bodyPr>
            <a:normAutofit fontScale="90000"/>
          </a:bodyPr>
          <a:lstStyle/>
          <a:p>
            <a:pPr lvl="0"/>
            <a:r>
              <a:rPr lang="cs-CZ" sz="3200" b="1" dirty="0"/>
              <a:t>VIII. </a:t>
            </a:r>
            <a:r>
              <a:rPr lang="en-US" sz="3200" b="1" dirty="0"/>
              <a:t>Protection of victims</a:t>
            </a:r>
            <a:r>
              <a:rPr lang="cs-CZ" sz="3200" b="1" dirty="0"/>
              <a:t> </a:t>
            </a:r>
            <a:br>
              <a:rPr lang="cs-CZ" sz="3200" b="1" dirty="0"/>
            </a:br>
            <a:endParaRPr lang="cs-CZ" b="1" dirty="0"/>
          </a:p>
        </p:txBody>
      </p:sp>
      <p:sp>
        <p:nvSpPr>
          <p:cNvPr id="3" name="Zástupný obsah 2">
            <a:extLst>
              <a:ext uri="{FF2B5EF4-FFF2-40B4-BE49-F238E27FC236}">
                <a16:creationId xmlns:a16="http://schemas.microsoft.com/office/drawing/2014/main" id="{28341D8D-9FA1-6341-9436-366559110997}"/>
              </a:ext>
            </a:extLst>
          </p:cNvPr>
          <p:cNvSpPr>
            <a:spLocks noGrp="1"/>
          </p:cNvSpPr>
          <p:nvPr>
            <p:ph sz="quarter" idx="1"/>
          </p:nvPr>
        </p:nvSpPr>
        <p:spPr/>
        <p:txBody>
          <a:bodyPr/>
          <a:lstStyle/>
          <a:p>
            <a:pPr lvl="0"/>
            <a:r>
              <a:rPr lang="en-US" dirty="0"/>
              <a:t>Definition: person who, in armed conflict, for any reason, has come under the control of an enemy power (wounded and sick, medical personnel, prisoners of war)
Sources: the Geneva Conventions and the two Additional Protocols contain very detailed rules
Common features: obligation to respect victims, protect victims, duty of human treatment, prohibition of discrimination</a:t>
            </a:r>
            <a:endParaRPr lang="cs-CZ" dirty="0"/>
          </a:p>
        </p:txBody>
      </p:sp>
    </p:spTree>
    <p:extLst>
      <p:ext uri="{BB962C8B-B14F-4D97-AF65-F5344CB8AC3E}">
        <p14:creationId xmlns:p14="http://schemas.microsoft.com/office/powerpoint/2010/main" val="22793979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b="1" dirty="0"/>
              <a:t>VIII. </a:t>
            </a:r>
            <a:r>
              <a:rPr lang="en-US" sz="3200" b="1" dirty="0"/>
              <a:t>Protection of victims </a:t>
            </a:r>
            <a:endParaRPr lang="cs-CZ" b="1" dirty="0"/>
          </a:p>
        </p:txBody>
      </p:sp>
      <p:sp>
        <p:nvSpPr>
          <p:cNvPr id="3" name="Zástupný symbol pro obsah 2"/>
          <p:cNvSpPr>
            <a:spLocks noGrp="1"/>
          </p:cNvSpPr>
          <p:nvPr>
            <p:ph sz="quarter" idx="1"/>
          </p:nvPr>
        </p:nvSpPr>
        <p:spPr/>
        <p:txBody>
          <a:bodyPr>
            <a:noAutofit/>
          </a:bodyPr>
          <a:lstStyle/>
          <a:p>
            <a:pPr marL="0" lvl="0" indent="0">
              <a:buNone/>
            </a:pPr>
            <a:r>
              <a:rPr lang="en-US" sz="2000" b="1" dirty="0"/>
              <a:t>A) Wounded and sick </a:t>
            </a:r>
            <a:r>
              <a:rPr lang="en-US" sz="2000" dirty="0"/>
              <a:t>- rights and obligations: 
prohibition of any attack on their lives, prohibition of torture, biological experimentation (prohibition of subjecting persons to any procedure that is not caused by a negative medical condition, such as bodily mutilation, medical experiments, the collection of tissues and organs for transplantation, the exception is the donation of blood and skin on a voluntary basis) 
persons must not be left without medical assistance and on the non-discriminatory grounds (own soldiers must be given the same care as the enemy) 
the parties in conflict shall have an obligation to negotiate, whenever circumstances permit, a ceasefire and local agreements for the collection, exchange and transport of wounded, obligation to register the wounded and sick, 
detailed arrangements for burials (Article 17 of the First Geneva Convention, Article 20 of the Second Geneva Convention)
</a:t>
            </a:r>
            <a:endParaRPr lang="cs-CZ" sz="2000" dirty="0"/>
          </a:p>
        </p:txBody>
      </p:sp>
    </p:spTree>
    <p:extLst>
      <p:ext uri="{BB962C8B-B14F-4D97-AF65-F5344CB8AC3E}">
        <p14:creationId xmlns:p14="http://schemas.microsoft.com/office/powerpoint/2010/main" val="7179780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b="1" dirty="0"/>
              <a:t>VIII. </a:t>
            </a:r>
            <a:r>
              <a:rPr lang="en-US" sz="3600" b="1" dirty="0"/>
              <a:t>Protection of victims </a:t>
            </a:r>
            <a:endParaRPr lang="cs-CZ" dirty="0"/>
          </a:p>
        </p:txBody>
      </p:sp>
      <p:sp>
        <p:nvSpPr>
          <p:cNvPr id="3" name="Zástupný symbol pro obsah 2"/>
          <p:cNvSpPr>
            <a:spLocks noGrp="1"/>
          </p:cNvSpPr>
          <p:nvPr>
            <p:ph sz="quarter" idx="1"/>
          </p:nvPr>
        </p:nvSpPr>
        <p:spPr/>
        <p:txBody>
          <a:bodyPr/>
          <a:lstStyle/>
          <a:p>
            <a:pPr marL="0" lvl="0" indent="0">
              <a:buNone/>
            </a:pPr>
            <a:r>
              <a:rPr lang="en-US" b="1" dirty="0"/>
              <a:t>B) Medical personnel </a:t>
            </a:r>
            <a:r>
              <a:rPr lang="en-US" dirty="0"/>
              <a:t>(first Geneva Convention – only as part of the armed forces, Protocol I also refers to civilian personnel)</a:t>
            </a:r>
            <a:r>
              <a:rPr lang="en-US" b="1" dirty="0"/>
              <a:t>
</a:t>
            </a:r>
          </a:p>
          <a:p>
            <a:pPr marL="0" lvl="0" indent="0">
              <a:buNone/>
            </a:pPr>
            <a:r>
              <a:rPr lang="en-US" dirty="0"/>
              <a:t>Identification: recognition signs (red cross in white field, red moon, red lion and sun in white field, red crystal in white field (since 2005: Additional Protocol III)</a:t>
            </a:r>
            <a:r>
              <a:rPr lang="en-US" b="1" dirty="0"/>
              <a:t>
</a:t>
            </a:r>
            <a:endParaRPr lang="cs-CZ" dirty="0"/>
          </a:p>
        </p:txBody>
      </p:sp>
    </p:spTree>
    <p:extLst>
      <p:ext uri="{BB962C8B-B14F-4D97-AF65-F5344CB8AC3E}">
        <p14:creationId xmlns:p14="http://schemas.microsoft.com/office/powerpoint/2010/main" val="25021857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b="1" dirty="0"/>
              <a:t>VIII. </a:t>
            </a:r>
            <a:r>
              <a:rPr lang="en-US" sz="3600" b="1" dirty="0"/>
              <a:t>Protection of victims </a:t>
            </a:r>
            <a:endParaRPr lang="cs-CZ" dirty="0"/>
          </a:p>
        </p:txBody>
      </p:sp>
      <p:pic>
        <p:nvPicPr>
          <p:cNvPr id="4" name="Zástupný symbol pro obsah 3" descr="Červený kříž a další znaky Ženevských úmluv"/>
          <p:cNvPicPr>
            <a:picLocks noGrp="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1673245" y="3123185"/>
            <a:ext cx="5760998" cy="1379979"/>
          </a:xfrm>
          <a:prstGeom prst="rect">
            <a:avLst/>
          </a:prstGeom>
          <a:noFill/>
          <a:ln>
            <a:noFill/>
          </a:ln>
        </p:spPr>
      </p:pic>
    </p:spTree>
    <p:extLst>
      <p:ext uri="{BB962C8B-B14F-4D97-AF65-F5344CB8AC3E}">
        <p14:creationId xmlns:p14="http://schemas.microsoft.com/office/powerpoint/2010/main" val="917824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6CE9919-B2CA-5346-9540-C4494F3DFC1C}"/>
              </a:ext>
            </a:extLst>
          </p:cNvPr>
          <p:cNvSpPr>
            <a:spLocks noGrp="1"/>
          </p:cNvSpPr>
          <p:nvPr>
            <p:ph type="title"/>
          </p:nvPr>
        </p:nvSpPr>
        <p:spPr>
          <a:xfrm>
            <a:off x="301752" y="228600"/>
            <a:ext cx="8534400" cy="1112168"/>
          </a:xfrm>
        </p:spPr>
        <p:txBody>
          <a:bodyPr>
            <a:normAutofit/>
          </a:bodyPr>
          <a:lstStyle/>
          <a:p>
            <a:pPr lvl="0"/>
            <a:r>
              <a:rPr lang="cs-CZ" sz="3200" b="1" dirty="0"/>
              <a:t>I. </a:t>
            </a:r>
            <a:r>
              <a:rPr lang="en-US" sz="3200" b="1" dirty="0"/>
              <a:t>War and its regulation</a:t>
            </a:r>
            <a:br>
              <a:rPr lang="cs-CZ" sz="3200" b="1" dirty="0"/>
            </a:br>
            <a:endParaRPr lang="cs-CZ" b="1" dirty="0"/>
          </a:p>
        </p:txBody>
      </p:sp>
      <p:sp>
        <p:nvSpPr>
          <p:cNvPr id="3" name="Zástupný obsah 2">
            <a:extLst>
              <a:ext uri="{FF2B5EF4-FFF2-40B4-BE49-F238E27FC236}">
                <a16:creationId xmlns:a16="http://schemas.microsoft.com/office/drawing/2014/main" id="{41B489D3-25E8-7E4E-80FA-2600493550EC}"/>
              </a:ext>
            </a:extLst>
          </p:cNvPr>
          <p:cNvSpPr>
            <a:spLocks noGrp="1"/>
          </p:cNvSpPr>
          <p:nvPr>
            <p:ph sz="quarter" idx="1"/>
          </p:nvPr>
        </p:nvSpPr>
        <p:spPr/>
        <p:txBody>
          <a:bodyPr/>
          <a:lstStyle/>
          <a:p>
            <a:pPr lvl="0"/>
            <a:r>
              <a:rPr lang="en-US" dirty="0"/>
              <a:t>Thomas Hobbes - monopolizing violence within the state and its externalization
Carl Schmitt – The Concept of the Political (politics as the fight of the enemy against the enemy)
von Clausewitz – war as a continuation of politics by other means</a:t>
            </a:r>
            <a:endParaRPr lang="cs-CZ" dirty="0"/>
          </a:p>
        </p:txBody>
      </p:sp>
    </p:spTree>
    <p:extLst>
      <p:ext uri="{BB962C8B-B14F-4D97-AF65-F5344CB8AC3E}">
        <p14:creationId xmlns:p14="http://schemas.microsoft.com/office/powerpoint/2010/main" val="29026830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b="1" dirty="0"/>
              <a:t>VIII. </a:t>
            </a:r>
            <a:r>
              <a:rPr lang="en-US" sz="3600" b="1" dirty="0"/>
              <a:t>Protection of victims </a:t>
            </a:r>
            <a:endParaRPr lang="cs-CZ" dirty="0"/>
          </a:p>
        </p:txBody>
      </p:sp>
      <p:sp>
        <p:nvSpPr>
          <p:cNvPr id="3" name="Zástupný symbol pro obsah 2"/>
          <p:cNvSpPr>
            <a:spLocks noGrp="1"/>
          </p:cNvSpPr>
          <p:nvPr>
            <p:ph sz="quarter" idx="1"/>
          </p:nvPr>
        </p:nvSpPr>
        <p:spPr/>
        <p:txBody>
          <a:bodyPr>
            <a:normAutofit/>
          </a:bodyPr>
          <a:lstStyle/>
          <a:p>
            <a:pPr marL="0" lvl="0" indent="0">
              <a:buNone/>
            </a:pPr>
            <a:r>
              <a:rPr lang="en-US" b="1" dirty="0"/>
              <a:t>Rights and obligations: </a:t>
            </a:r>
            <a:r>
              <a:rPr lang="en-US" dirty="0"/>
              <a:t>
must be respected and protected in all circumstances,
 </a:t>
            </a:r>
          </a:p>
          <a:p>
            <a:pPr marL="0" lvl="0" indent="0">
              <a:buNone/>
            </a:pPr>
            <a:r>
              <a:rPr lang="en-US" dirty="0"/>
              <a:t>if captured, must not be detained but returned to the other side of the conflict, except if the state of health and the number of prisoners of war so require (such detained personnel are not considered prisoners of war, they must be allowed to carry out their mission, i.e. medical functions for the benefit of prisoners) </a:t>
            </a:r>
            <a:endParaRPr lang="cs-CZ" dirty="0"/>
          </a:p>
        </p:txBody>
      </p:sp>
    </p:spTree>
    <p:extLst>
      <p:ext uri="{BB962C8B-B14F-4D97-AF65-F5344CB8AC3E}">
        <p14:creationId xmlns:p14="http://schemas.microsoft.com/office/powerpoint/2010/main" val="31261951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b="1" dirty="0"/>
              <a:t>VIII. </a:t>
            </a:r>
            <a:r>
              <a:rPr lang="en-US" sz="3600" b="1" dirty="0"/>
              <a:t>Protection of victims </a:t>
            </a:r>
            <a:endParaRPr lang="cs-CZ" dirty="0"/>
          </a:p>
        </p:txBody>
      </p:sp>
      <p:sp>
        <p:nvSpPr>
          <p:cNvPr id="3" name="Zástupný symbol pro obsah 2"/>
          <p:cNvSpPr>
            <a:spLocks noGrp="1"/>
          </p:cNvSpPr>
          <p:nvPr>
            <p:ph sz="quarter" idx="1"/>
          </p:nvPr>
        </p:nvSpPr>
        <p:spPr>
          <a:xfrm>
            <a:off x="343720" y="1484784"/>
            <a:ext cx="8503920" cy="4572000"/>
          </a:xfrm>
        </p:spPr>
        <p:txBody>
          <a:bodyPr/>
          <a:lstStyle/>
          <a:p>
            <a:pPr marL="0" indent="0">
              <a:buNone/>
            </a:pPr>
            <a:r>
              <a:rPr lang="en-US" b="1" dirty="0"/>
              <a:t>Prisoners of war  
</a:t>
            </a:r>
            <a:r>
              <a:rPr lang="en-US" dirty="0"/>
              <a:t>the Third Geneva Convention on the Treatment of Prisoners of War and Protocol I (Article 44):</a:t>
            </a:r>
          </a:p>
          <a:p>
            <a:pPr marL="0" indent="0">
              <a:buNone/>
            </a:pPr>
            <a:r>
              <a:rPr lang="en-US" dirty="0"/>
              <a:t>
</a:t>
            </a:r>
            <a:r>
              <a:rPr lang="cs-CZ" i="1" dirty="0"/>
              <a:t>„</a:t>
            </a:r>
            <a:r>
              <a:rPr lang="cs-CZ" i="1" dirty="0" err="1"/>
              <a:t>Any</a:t>
            </a:r>
            <a:r>
              <a:rPr lang="cs-CZ" i="1" dirty="0"/>
              <a:t> </a:t>
            </a:r>
            <a:r>
              <a:rPr lang="cs-CZ" i="1" dirty="0" err="1"/>
              <a:t>combatant</a:t>
            </a:r>
            <a:r>
              <a:rPr lang="cs-CZ" i="1" dirty="0"/>
              <a:t>, as </a:t>
            </a:r>
            <a:r>
              <a:rPr lang="cs-CZ" i="1" dirty="0" err="1"/>
              <a:t>defined</a:t>
            </a:r>
            <a:r>
              <a:rPr lang="cs-CZ" i="1" dirty="0"/>
              <a:t> in </a:t>
            </a:r>
            <a:r>
              <a:rPr lang="cs-CZ" i="1" dirty="0" err="1"/>
              <a:t>Article</a:t>
            </a:r>
            <a:r>
              <a:rPr lang="cs-CZ" i="1" dirty="0"/>
              <a:t> 43, </a:t>
            </a:r>
            <a:r>
              <a:rPr lang="cs-CZ" i="1" dirty="0" err="1"/>
              <a:t>who</a:t>
            </a:r>
            <a:r>
              <a:rPr lang="cs-CZ" i="1" dirty="0"/>
              <a:t> </a:t>
            </a:r>
            <a:r>
              <a:rPr lang="cs-CZ" i="1" dirty="0" err="1"/>
              <a:t>falls</a:t>
            </a:r>
            <a:r>
              <a:rPr lang="cs-CZ" i="1" dirty="0"/>
              <a:t> </a:t>
            </a:r>
            <a:r>
              <a:rPr lang="cs-CZ" i="1" dirty="0" err="1"/>
              <a:t>into</a:t>
            </a:r>
            <a:r>
              <a:rPr lang="cs-CZ" i="1" dirty="0"/>
              <a:t> </a:t>
            </a:r>
            <a:r>
              <a:rPr lang="cs-CZ" i="1" dirty="0" err="1"/>
              <a:t>the</a:t>
            </a:r>
            <a:r>
              <a:rPr lang="cs-CZ" i="1" dirty="0"/>
              <a:t> </a:t>
            </a:r>
            <a:r>
              <a:rPr lang="cs-CZ" i="1" dirty="0" err="1"/>
              <a:t>power</a:t>
            </a:r>
            <a:r>
              <a:rPr lang="cs-CZ" i="1" dirty="0"/>
              <a:t> </a:t>
            </a:r>
            <a:r>
              <a:rPr lang="cs-CZ" i="1" dirty="0" err="1"/>
              <a:t>of</a:t>
            </a:r>
            <a:r>
              <a:rPr lang="cs-CZ" i="1" dirty="0"/>
              <a:t> </a:t>
            </a:r>
            <a:r>
              <a:rPr lang="cs-CZ" i="1" dirty="0" err="1"/>
              <a:t>an</a:t>
            </a:r>
            <a:r>
              <a:rPr lang="cs-CZ" i="1" dirty="0"/>
              <a:t> </a:t>
            </a:r>
            <a:r>
              <a:rPr lang="cs-CZ" i="1" dirty="0" err="1"/>
              <a:t>adverse</a:t>
            </a:r>
            <a:r>
              <a:rPr lang="cs-CZ" i="1" dirty="0"/>
              <a:t> Party </a:t>
            </a:r>
            <a:r>
              <a:rPr lang="cs-CZ" i="1" dirty="0" err="1"/>
              <a:t>shall</a:t>
            </a:r>
            <a:r>
              <a:rPr lang="cs-CZ" i="1" dirty="0"/>
              <a:t> </a:t>
            </a:r>
            <a:r>
              <a:rPr lang="cs-CZ" i="1" dirty="0" err="1"/>
              <a:t>be</a:t>
            </a:r>
            <a:r>
              <a:rPr lang="cs-CZ" i="1" dirty="0"/>
              <a:t> a </a:t>
            </a:r>
            <a:r>
              <a:rPr lang="cs-CZ" i="1" dirty="0" err="1"/>
              <a:t>prisoner</a:t>
            </a:r>
            <a:r>
              <a:rPr lang="cs-CZ" i="1" dirty="0"/>
              <a:t> </a:t>
            </a:r>
            <a:r>
              <a:rPr lang="cs-CZ" i="1" dirty="0" err="1"/>
              <a:t>of</a:t>
            </a:r>
            <a:r>
              <a:rPr lang="cs-CZ" i="1" dirty="0"/>
              <a:t> </a:t>
            </a:r>
            <a:r>
              <a:rPr lang="cs-CZ" i="1" dirty="0" err="1"/>
              <a:t>war</a:t>
            </a:r>
            <a:r>
              <a:rPr lang="cs-CZ" i="1" dirty="0"/>
              <a:t>.“</a:t>
            </a:r>
          </a:p>
          <a:p>
            <a:pPr marL="0" indent="0">
              <a:buNone/>
            </a:pPr>
            <a:r>
              <a:rPr lang="cs-CZ" i="1" dirty="0"/>
              <a:t> </a:t>
            </a:r>
          </a:p>
          <a:p>
            <a:pPr marL="0" lvl="0" indent="0">
              <a:buNone/>
            </a:pPr>
            <a:endParaRPr lang="cs-CZ" dirty="0"/>
          </a:p>
        </p:txBody>
      </p:sp>
    </p:spTree>
    <p:extLst>
      <p:ext uri="{BB962C8B-B14F-4D97-AF65-F5344CB8AC3E}">
        <p14:creationId xmlns:p14="http://schemas.microsoft.com/office/powerpoint/2010/main" val="46970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b="1" dirty="0"/>
              <a:t>VIII. </a:t>
            </a:r>
            <a:r>
              <a:rPr lang="en-US" sz="3200" b="1" dirty="0"/>
              <a:t>Protection of victims </a:t>
            </a:r>
            <a:endParaRPr lang="cs-CZ" dirty="0"/>
          </a:p>
        </p:txBody>
      </p:sp>
      <p:sp>
        <p:nvSpPr>
          <p:cNvPr id="3" name="Zástupný symbol pro obsah 2"/>
          <p:cNvSpPr>
            <a:spLocks noGrp="1"/>
          </p:cNvSpPr>
          <p:nvPr>
            <p:ph sz="quarter" idx="1"/>
          </p:nvPr>
        </p:nvSpPr>
        <p:spPr>
          <a:xfrm>
            <a:off x="301752" y="1527048"/>
            <a:ext cx="8503920" cy="5102352"/>
          </a:xfrm>
        </p:spPr>
        <p:txBody>
          <a:bodyPr>
            <a:normAutofit fontScale="47500" lnSpcReduction="20000"/>
          </a:bodyPr>
          <a:lstStyle/>
          <a:p>
            <a:pPr marL="0" lvl="0" indent="0">
              <a:buNone/>
            </a:pPr>
            <a:r>
              <a:rPr lang="en-US" sz="3800" b="1" dirty="0"/>
              <a:t>Rights and obligations: </a:t>
            </a:r>
            <a:r>
              <a:rPr lang="en-US" sz="3200" dirty="0"/>
              <a:t>
</a:t>
            </a:r>
            <a:r>
              <a:rPr lang="en-US" sz="4000" dirty="0"/>
              <a:t>- the obligation to identify the prisoner for the purposes of registration and treatment (the prisoner is obliged to indicate only the name, surname, rank, date of birth, registry number or similar number), 
prohibition to engage in physical or mental torment in order to obtain information, 
a ban on removal of identity cards, 
the right to keep personal belongings, even if they belong to official equipment, accommodation under the same conditions as members of own armed forces, 
water supply, food supply, regular medical examination once a month
can be subjected to forced labor (</a:t>
            </a:r>
            <a:r>
              <a:rPr lang="en-US" sz="4000" dirty="0" err="1"/>
              <a:t>authorised</a:t>
            </a:r>
            <a:r>
              <a:rPr lang="en-US" sz="4000" dirty="0"/>
              <a:t> activities – camp management, agriculture, industry, transport of a non-military nature, commercial and artistic activities, domestic services, public services of a non-military nature, must not be subjected to work degrading to a member of the armed forces, work dangerous and harmful to health – for example, mine removal), not petty officers (supervisory activities only) and officers </a:t>
            </a:r>
            <a:r>
              <a:rPr lang="en-US" dirty="0"/>
              <a:t>
</a:t>
            </a:r>
            <a:endParaRPr lang="cs-CZ" dirty="0"/>
          </a:p>
        </p:txBody>
      </p:sp>
    </p:spTree>
    <p:extLst>
      <p:ext uri="{BB962C8B-B14F-4D97-AF65-F5344CB8AC3E}">
        <p14:creationId xmlns:p14="http://schemas.microsoft.com/office/powerpoint/2010/main" val="32857492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b="1" dirty="0"/>
              <a:t>VIII. </a:t>
            </a:r>
            <a:r>
              <a:rPr lang="en-US" sz="3600" b="1" dirty="0"/>
              <a:t>Protection of victims </a:t>
            </a:r>
            <a:endParaRPr lang="cs-CZ" dirty="0"/>
          </a:p>
        </p:txBody>
      </p:sp>
      <p:sp>
        <p:nvSpPr>
          <p:cNvPr id="3" name="Zástupný symbol pro obsah 2"/>
          <p:cNvSpPr>
            <a:spLocks noGrp="1"/>
          </p:cNvSpPr>
          <p:nvPr>
            <p:ph sz="quarter" idx="1"/>
          </p:nvPr>
        </p:nvSpPr>
        <p:spPr/>
        <p:txBody>
          <a:bodyPr>
            <a:normAutofit fontScale="70000" lnSpcReduction="20000"/>
          </a:bodyPr>
          <a:lstStyle/>
          <a:p>
            <a:r>
              <a:rPr lang="en-US" dirty="0"/>
              <a:t>right of contact with the outside world: to the correspondence (at least two letters per month), which may be inspected but not detained
punishing according to the principle of assimilation (according to the rules applicable to the armed forces of the state holding the prisoners), only before a military court that guarantees independence and impartiality, disciplinary penalties can only be imposed by an officer (camp commander)
end of captivity </a:t>
            </a:r>
          </a:p>
          <a:p>
            <a:pPr marL="0" indent="0">
              <a:buNone/>
            </a:pPr>
            <a:r>
              <a:rPr lang="en-US" dirty="0"/>
              <a:t>– liberation, successful escape (have the right to try to escape, if re-captured, the must not be punished for prior escape, punishable for repeated unsuccessful escape) </a:t>
            </a:r>
          </a:p>
          <a:p>
            <a:pPr marL="0" indent="0">
              <a:buNone/>
            </a:pPr>
            <a:r>
              <a:rPr lang="en-US" dirty="0"/>
              <a:t>- death (rules of burial) </a:t>
            </a:r>
          </a:p>
          <a:p>
            <a:pPr marL="0" indent="0">
              <a:buNone/>
            </a:pPr>
            <a:r>
              <a:rPr lang="en-US" dirty="0"/>
              <a:t>- repatriation (exchange agreement, obligation to repatriate seriously ill and severely wounded, obligation of immediate repatriation after the end of active hostility, regardless of the conclusion of a peace treaty)
</a:t>
            </a:r>
            <a:endParaRPr lang="cs-CZ" dirty="0"/>
          </a:p>
        </p:txBody>
      </p:sp>
    </p:spTree>
    <p:extLst>
      <p:ext uri="{BB962C8B-B14F-4D97-AF65-F5344CB8AC3E}">
        <p14:creationId xmlns:p14="http://schemas.microsoft.com/office/powerpoint/2010/main" val="21951998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b="1" dirty="0"/>
              <a:t>VIII. </a:t>
            </a:r>
            <a:r>
              <a:rPr lang="en-US" sz="3200" b="1" dirty="0"/>
              <a:t>Protection of victims </a:t>
            </a:r>
            <a:endParaRPr lang="cs-CZ" dirty="0"/>
          </a:p>
        </p:txBody>
      </p:sp>
      <p:sp>
        <p:nvSpPr>
          <p:cNvPr id="3" name="Zástupný symbol pro obsah 2"/>
          <p:cNvSpPr>
            <a:spLocks noGrp="1"/>
          </p:cNvSpPr>
          <p:nvPr>
            <p:ph sz="quarter" idx="1"/>
          </p:nvPr>
        </p:nvSpPr>
        <p:spPr/>
        <p:txBody>
          <a:bodyPr>
            <a:normAutofit fontScale="70000" lnSpcReduction="20000"/>
          </a:bodyPr>
          <a:lstStyle/>
          <a:p>
            <a:pPr marL="0" lvl="0" indent="0">
              <a:buNone/>
            </a:pPr>
            <a:r>
              <a:rPr lang="en-US" sz="3400" b="1" dirty="0"/>
              <a:t>Civilians </a:t>
            </a:r>
            <a:r>
              <a:rPr lang="en-US" sz="3400" dirty="0"/>
              <a:t>(the Fourth Geneva Convention and Protocol I)</a:t>
            </a:r>
            <a:r>
              <a:rPr lang="en-US" dirty="0"/>
              <a:t>
</a:t>
            </a:r>
            <a:r>
              <a:rPr lang="en-US" b="1" dirty="0"/>
              <a:t>Generally:</a:t>
            </a:r>
            <a:r>
              <a:rPr lang="en-US" dirty="0"/>
              <a:t>
- no hostage-taking
- prohibition of pressure in order to obtain information
</a:t>
            </a:r>
            <a:r>
              <a:rPr lang="en-US" b="1" dirty="0"/>
              <a:t>Protection of foreigners in the territory of opposing parties:</a:t>
            </a:r>
            <a:r>
              <a:rPr lang="en-US" dirty="0"/>
              <a:t>
to WWI the right of a foreigner to leave the territory of the party in conflict at any time, in both WWI and WWII every foreigner was considered a potential recruit of an enemy power – practice led to extensive internment of foreigners
reaction in the Geneva Convention: foreigners are authorized to leave the territory at any time, with two exceptions – if the security of the party in the conflict so requires and if the foreigner himself so requests and internment is necessary (protection of foreigners from lynching)
foreigners may be ordered to work under the same conditions as own citizens (hostile aliens cannot be ordered to work directly related to combat operations)
confiscation of their private property is prohibited</a:t>
            </a:r>
            <a:r>
              <a:rPr lang="cs-CZ" dirty="0"/>
              <a:t>  </a:t>
            </a:r>
          </a:p>
          <a:p>
            <a:endParaRPr lang="cs-CZ" dirty="0"/>
          </a:p>
        </p:txBody>
      </p:sp>
    </p:spTree>
    <p:extLst>
      <p:ext uri="{BB962C8B-B14F-4D97-AF65-F5344CB8AC3E}">
        <p14:creationId xmlns:p14="http://schemas.microsoft.com/office/powerpoint/2010/main" val="8981538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200" b="1" dirty="0"/>
              <a:t>VIII.</a:t>
            </a:r>
            <a:r>
              <a:rPr lang="en-US" sz="3600" b="1" dirty="0"/>
              <a:t> Protection of victims </a:t>
            </a:r>
            <a:endParaRPr lang="cs-CZ" dirty="0"/>
          </a:p>
        </p:txBody>
      </p:sp>
      <p:sp>
        <p:nvSpPr>
          <p:cNvPr id="3" name="Zástupný symbol pro obsah 2"/>
          <p:cNvSpPr>
            <a:spLocks noGrp="1"/>
          </p:cNvSpPr>
          <p:nvPr>
            <p:ph sz="quarter" idx="1"/>
          </p:nvPr>
        </p:nvSpPr>
        <p:spPr>
          <a:xfrm>
            <a:off x="301752" y="1527048"/>
            <a:ext cx="8503920" cy="4854280"/>
          </a:xfrm>
        </p:spPr>
        <p:txBody>
          <a:bodyPr>
            <a:normAutofit fontScale="85000" lnSpcReduction="20000"/>
          </a:bodyPr>
          <a:lstStyle/>
          <a:p>
            <a:pPr marL="0" lvl="0" indent="0">
              <a:buNone/>
            </a:pPr>
            <a:r>
              <a:rPr lang="en-US" b="1" dirty="0"/>
              <a:t>Protection of civilians in the occupied territories: 
</a:t>
            </a:r>
          </a:p>
          <a:p>
            <a:pPr marL="0" lvl="0" indent="0">
              <a:buNone/>
            </a:pPr>
            <a:r>
              <a:rPr lang="en-US" dirty="0"/>
              <a:t>- the fundamental duty is to maintain public order, the maintenance of criminal and civil law, the occupying Power may adopt its own criminal standards, which must not have retroactive effect (the death penalty can be imposed for acts where the law of the occupied State allowed so)
- the Occupying Power must not change the demographic structure of the occupied territory (prohibition of deportations, prohibition of the movement of its own population to occupied territory)
- civilians must not be forced to serve in the armed forces, they can be subjected to forced labor 
</a:t>
            </a:r>
            <a:endParaRPr lang="cs-CZ" dirty="0"/>
          </a:p>
        </p:txBody>
      </p:sp>
    </p:spTree>
    <p:extLst>
      <p:ext uri="{BB962C8B-B14F-4D97-AF65-F5344CB8AC3E}">
        <p14:creationId xmlns:p14="http://schemas.microsoft.com/office/powerpoint/2010/main" val="9248874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3600" b="1" dirty="0"/>
              <a:t>VIII. </a:t>
            </a:r>
            <a:r>
              <a:rPr lang="en-US" sz="3600" b="1" dirty="0"/>
              <a:t>Protection of victims </a:t>
            </a:r>
            <a:endParaRPr lang="cs-CZ" dirty="0"/>
          </a:p>
        </p:txBody>
      </p:sp>
      <p:sp>
        <p:nvSpPr>
          <p:cNvPr id="3" name="Zástupný symbol pro obsah 2"/>
          <p:cNvSpPr>
            <a:spLocks noGrp="1"/>
          </p:cNvSpPr>
          <p:nvPr>
            <p:ph sz="quarter" idx="1"/>
          </p:nvPr>
        </p:nvSpPr>
        <p:spPr/>
        <p:txBody>
          <a:bodyPr>
            <a:normAutofit fontScale="92500" lnSpcReduction="20000"/>
          </a:bodyPr>
          <a:lstStyle/>
          <a:p>
            <a:pPr marL="0" indent="0">
              <a:buNone/>
            </a:pPr>
            <a:r>
              <a:rPr lang="en-US" dirty="0"/>
              <a:t>- confiscation of property: regulated only by the </a:t>
            </a:r>
            <a:r>
              <a:rPr lang="cs-CZ" b="1" dirty="0" err="1"/>
              <a:t>Convention</a:t>
            </a:r>
            <a:r>
              <a:rPr lang="cs-CZ" b="1" dirty="0"/>
              <a:t> </a:t>
            </a:r>
            <a:r>
              <a:rPr lang="cs-CZ" b="1" dirty="0" err="1"/>
              <a:t>respecting</a:t>
            </a:r>
            <a:r>
              <a:rPr lang="cs-CZ" b="1" dirty="0"/>
              <a:t> </a:t>
            </a:r>
            <a:r>
              <a:rPr lang="cs-CZ" b="1" dirty="0" err="1"/>
              <a:t>the</a:t>
            </a:r>
            <a:r>
              <a:rPr lang="cs-CZ" b="1" dirty="0"/>
              <a:t> </a:t>
            </a:r>
            <a:r>
              <a:rPr lang="cs-CZ" b="1" dirty="0" err="1"/>
              <a:t>Laws</a:t>
            </a:r>
            <a:r>
              <a:rPr lang="cs-CZ" b="1" dirty="0"/>
              <a:t> and </a:t>
            </a:r>
            <a:r>
              <a:rPr lang="cs-CZ" b="1" dirty="0" err="1"/>
              <a:t>Customs</a:t>
            </a:r>
            <a:r>
              <a:rPr lang="cs-CZ" b="1" dirty="0"/>
              <a:t> </a:t>
            </a:r>
            <a:r>
              <a:rPr lang="cs-CZ" b="1" dirty="0" err="1"/>
              <a:t>of</a:t>
            </a:r>
            <a:r>
              <a:rPr lang="cs-CZ" b="1" dirty="0"/>
              <a:t> </a:t>
            </a:r>
            <a:r>
              <a:rPr lang="cs-CZ" b="1" dirty="0" err="1"/>
              <a:t>War</a:t>
            </a:r>
            <a:r>
              <a:rPr lang="cs-CZ" b="1" dirty="0"/>
              <a:t> on Land </a:t>
            </a:r>
            <a:r>
              <a:rPr lang="en-US" dirty="0"/>
              <a:t>of 1907 (private property may not be confiscated) 
- obligation to supply the population with food and medicines (Article 55 of the Convention) as well as other means necessary for survival (Article 69 of Protocol I)
- internment may only be accepted as punishment for an act committed with the intention of harming the Occupying Power or if the Occupying Power deems it necessary for urgent security reasons (the rights of interned civilians are similar to those of prisoners of war) 
</a:t>
            </a:r>
            <a:endParaRPr lang="cs-CZ" dirty="0"/>
          </a:p>
        </p:txBody>
      </p:sp>
    </p:spTree>
    <p:extLst>
      <p:ext uri="{BB962C8B-B14F-4D97-AF65-F5344CB8AC3E}">
        <p14:creationId xmlns:p14="http://schemas.microsoft.com/office/powerpoint/2010/main" val="6745466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1472208"/>
          </a:xfrm>
        </p:spPr>
        <p:txBody>
          <a:bodyPr>
            <a:normAutofit fontScale="90000"/>
          </a:bodyPr>
          <a:lstStyle/>
          <a:p>
            <a:pPr lvl="0"/>
            <a:r>
              <a:rPr lang="cs-CZ" b="1" dirty="0"/>
              <a:t>IX. </a:t>
            </a:r>
            <a:r>
              <a:rPr lang="en-US" sz="3200" b="1" dirty="0"/>
              <a:t>Rules applicable in internal armed conflict</a:t>
            </a:r>
            <a:br>
              <a:rPr lang="cs-CZ" b="1" dirty="0"/>
            </a:br>
            <a:endParaRPr lang="cs-CZ" b="1" dirty="0"/>
          </a:p>
        </p:txBody>
      </p:sp>
      <p:sp>
        <p:nvSpPr>
          <p:cNvPr id="3" name="Zástupný symbol pro obsah 2"/>
          <p:cNvSpPr>
            <a:spLocks noGrp="1"/>
          </p:cNvSpPr>
          <p:nvPr>
            <p:ph sz="quarter" idx="1"/>
          </p:nvPr>
        </p:nvSpPr>
        <p:spPr>
          <a:xfrm>
            <a:off x="301752" y="1527048"/>
            <a:ext cx="8503920" cy="5070304"/>
          </a:xfrm>
        </p:spPr>
        <p:txBody>
          <a:bodyPr>
            <a:normAutofit fontScale="77500" lnSpcReduction="20000"/>
          </a:bodyPr>
          <a:lstStyle/>
          <a:p>
            <a:pPr lvl="0"/>
            <a:r>
              <a:rPr lang="en-US" dirty="0"/>
              <a:t>unwillingness of states to regulate domestic conflicts under international law (changes after WW II)
Common Article 3 of the Geneva Conventions  – lists which rules applicable to international conflicts also apply in internal conflicts
Moreover, Protocol II — detailed arrangements for internal conflicts (lack of delimitation of the parties to the conflict, modification of combat means and methods of conducting combat), provides that it concerns only conflicts in the territories of the Contracting Parties between the government armed forces and dissident forces
customary law – summarized in the ICTY Tadic judgment (broader definition of internal conflict, application of a wide range of rules for international conflict as part of customary law) 
tendency to approximate the rules in force in international and internal conflicts</a:t>
            </a:r>
            <a:endParaRPr lang="cs-CZ" dirty="0"/>
          </a:p>
          <a:p>
            <a:endParaRPr lang="cs-CZ" dirty="0"/>
          </a:p>
        </p:txBody>
      </p:sp>
    </p:spTree>
    <p:extLst>
      <p:ext uri="{BB962C8B-B14F-4D97-AF65-F5344CB8AC3E}">
        <p14:creationId xmlns:p14="http://schemas.microsoft.com/office/powerpoint/2010/main" val="42009317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IX. </a:t>
            </a:r>
            <a:r>
              <a:rPr lang="en-US" sz="3600" b="1" dirty="0"/>
              <a:t>Rules applicable in internal armed conflict</a:t>
            </a:r>
            <a:endParaRPr lang="cs-CZ" dirty="0"/>
          </a:p>
        </p:txBody>
      </p:sp>
      <p:sp>
        <p:nvSpPr>
          <p:cNvPr id="3" name="Zástupný symbol pro obsah 2"/>
          <p:cNvSpPr>
            <a:spLocks noGrp="1"/>
          </p:cNvSpPr>
          <p:nvPr>
            <p:ph sz="quarter" idx="1"/>
          </p:nvPr>
        </p:nvSpPr>
        <p:spPr/>
        <p:txBody>
          <a:bodyPr/>
          <a:lstStyle/>
          <a:p>
            <a:pPr marL="0" indent="0">
              <a:buNone/>
            </a:pPr>
            <a:r>
              <a:rPr lang="en-US" b="1" dirty="0"/>
              <a:t>Specifics of regulation:
- </a:t>
            </a:r>
            <a:r>
              <a:rPr lang="en-US" dirty="0"/>
              <a:t>absence of war parties 
– does not distinguish between combatants/non-combatants/civilians (members of the parties in conflict are not granted immunity, they can be punished for their actions under national criminal law, they cannot have the status of prisoners </a:t>
            </a:r>
            <a:r>
              <a:rPr lang="en-US"/>
              <a:t>of war, </a:t>
            </a:r>
            <a:r>
              <a:rPr lang="en-US" dirty="0"/>
              <a:t>they are subject to internment rules as civilians)
</a:t>
            </a:r>
            <a:endParaRPr lang="cs-CZ" dirty="0"/>
          </a:p>
        </p:txBody>
      </p:sp>
    </p:spTree>
    <p:extLst>
      <p:ext uri="{BB962C8B-B14F-4D97-AF65-F5344CB8AC3E}">
        <p14:creationId xmlns:p14="http://schemas.microsoft.com/office/powerpoint/2010/main" val="1284321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57158" y="428604"/>
            <a:ext cx="8534400" cy="758952"/>
          </a:xfrm>
        </p:spPr>
        <p:txBody>
          <a:bodyPr>
            <a:normAutofit fontScale="90000"/>
          </a:bodyPr>
          <a:lstStyle/>
          <a:p>
            <a:r>
              <a:rPr lang="cs-CZ" b="1" dirty="0"/>
              <a:t>II. </a:t>
            </a:r>
            <a:r>
              <a:rPr lang="en-US" sz="3200" b="1" dirty="0"/>
              <a:t>Definition of international humanitarian law</a:t>
            </a:r>
            <a:endParaRPr lang="cs-CZ" b="1" dirty="0"/>
          </a:p>
        </p:txBody>
      </p:sp>
      <p:sp>
        <p:nvSpPr>
          <p:cNvPr id="3" name="Zástupný symbol pro obsah 2"/>
          <p:cNvSpPr>
            <a:spLocks noGrp="1"/>
          </p:cNvSpPr>
          <p:nvPr>
            <p:ph sz="quarter" idx="1"/>
          </p:nvPr>
        </p:nvSpPr>
        <p:spPr/>
        <p:txBody>
          <a:bodyPr>
            <a:normAutofit lnSpcReduction="10000"/>
          </a:bodyPr>
          <a:lstStyle/>
          <a:p>
            <a:pPr marL="0" indent="0">
              <a:buNone/>
            </a:pPr>
            <a:r>
              <a:rPr lang="en-US" dirty="0"/>
              <a:t>= a set of rules that provide for the conduct in the armed conflicts in order to eliminate suffering and reduce material damage or other negative effects caused by such conflicts
= regulates the rules of engagement and the limitation of the negative consequences of war
= </a:t>
            </a:r>
            <a:r>
              <a:rPr lang="en-US" dirty="0" err="1"/>
              <a:t>ius</a:t>
            </a:r>
            <a:r>
              <a:rPr lang="en-US" dirty="0"/>
              <a:t> in bello (regulates rules within a conflict), not </a:t>
            </a:r>
            <a:r>
              <a:rPr lang="en-US" dirty="0" err="1"/>
              <a:t>ius</a:t>
            </a:r>
            <a:r>
              <a:rPr lang="en-US" dirty="0"/>
              <a:t> ad bellum (not related to the legality of war as such)
= synonymous terminology: international war law, the law of armed conflicts, the laws and the customs of war 
</a:t>
            </a:r>
            <a:endParaRPr lang="cs-CZ" dirty="0"/>
          </a:p>
        </p:txBody>
      </p:sp>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II. </a:t>
            </a:r>
            <a:r>
              <a:rPr lang="en-US" sz="3600" b="1" dirty="0"/>
              <a:t>Definition of international humanitarian law</a:t>
            </a:r>
            <a:endParaRPr lang="cs-CZ" dirty="0"/>
          </a:p>
        </p:txBody>
      </p:sp>
      <p:sp>
        <p:nvSpPr>
          <p:cNvPr id="3" name="Zástupný symbol pro obsah 2"/>
          <p:cNvSpPr>
            <a:spLocks noGrp="1"/>
          </p:cNvSpPr>
          <p:nvPr>
            <p:ph sz="quarter" idx="1"/>
          </p:nvPr>
        </p:nvSpPr>
        <p:spPr/>
        <p:txBody>
          <a:bodyPr>
            <a:noAutofit/>
          </a:bodyPr>
          <a:lstStyle/>
          <a:p>
            <a:pPr lvl="0"/>
            <a:r>
              <a:rPr lang="en-US" sz="2000" dirty="0"/>
              <a:t>currently regulates the rules of international and intrastate (internal) conflicts (“civil” wars)
the first codified part of public international law (!)
after World War II: the issue of its relation to international human rights law (applies primarily in peace, however in armed conflict some HRs can be legally derogated see, for example, Article 15 of the European Convention for the Protection of Human Rights and Fundamental Freedoms:</a:t>
            </a:r>
          </a:p>
          <a:p>
            <a:pPr marL="0" indent="0">
              <a:buNone/>
            </a:pPr>
            <a:r>
              <a:rPr lang="cs-CZ" sz="1800" i="1" dirty="0"/>
              <a:t>„In </a:t>
            </a:r>
            <a:r>
              <a:rPr lang="cs-CZ" sz="1800" i="1" dirty="0" err="1"/>
              <a:t>time</a:t>
            </a:r>
            <a:r>
              <a:rPr lang="cs-CZ" sz="1800" i="1" dirty="0"/>
              <a:t> </a:t>
            </a:r>
            <a:r>
              <a:rPr lang="cs-CZ" sz="1800" i="1" dirty="0" err="1"/>
              <a:t>of</a:t>
            </a:r>
            <a:r>
              <a:rPr lang="cs-CZ" sz="1800" i="1" dirty="0"/>
              <a:t> </a:t>
            </a:r>
            <a:r>
              <a:rPr lang="cs-CZ" sz="1800" i="1" dirty="0" err="1"/>
              <a:t>war</a:t>
            </a:r>
            <a:r>
              <a:rPr lang="cs-CZ" sz="1800" i="1" dirty="0"/>
              <a:t> </a:t>
            </a:r>
            <a:r>
              <a:rPr lang="cs-CZ" sz="1800" i="1" dirty="0" err="1"/>
              <a:t>or</a:t>
            </a:r>
            <a:r>
              <a:rPr lang="cs-CZ" sz="1800" i="1" dirty="0"/>
              <a:t> </a:t>
            </a:r>
            <a:r>
              <a:rPr lang="cs-CZ" sz="1800" i="1" dirty="0" err="1"/>
              <a:t>other</a:t>
            </a:r>
            <a:r>
              <a:rPr lang="cs-CZ" sz="1800" i="1" dirty="0"/>
              <a:t> public </a:t>
            </a:r>
            <a:r>
              <a:rPr lang="cs-CZ" sz="1800" i="1" dirty="0" err="1"/>
              <a:t>emergency</a:t>
            </a:r>
            <a:r>
              <a:rPr lang="cs-CZ" sz="1800" i="1" dirty="0"/>
              <a:t> </a:t>
            </a:r>
            <a:r>
              <a:rPr lang="cs-CZ" sz="1800" i="1" dirty="0" err="1"/>
              <a:t>threatening</a:t>
            </a:r>
            <a:r>
              <a:rPr lang="cs-CZ" sz="1800" i="1" dirty="0"/>
              <a:t> </a:t>
            </a:r>
            <a:r>
              <a:rPr lang="cs-CZ" sz="1800" i="1" dirty="0" err="1"/>
              <a:t>the</a:t>
            </a:r>
            <a:r>
              <a:rPr lang="cs-CZ" sz="1800" i="1" dirty="0"/>
              <a:t> </a:t>
            </a:r>
            <a:r>
              <a:rPr lang="cs-CZ" sz="1800" i="1" dirty="0" err="1"/>
              <a:t>life</a:t>
            </a:r>
            <a:r>
              <a:rPr lang="cs-CZ" sz="1800" i="1" dirty="0"/>
              <a:t> </a:t>
            </a:r>
            <a:r>
              <a:rPr lang="cs-CZ" sz="1800" i="1" dirty="0" err="1"/>
              <a:t>of</a:t>
            </a:r>
            <a:r>
              <a:rPr lang="cs-CZ" sz="1800" i="1" dirty="0"/>
              <a:t> </a:t>
            </a:r>
            <a:r>
              <a:rPr lang="cs-CZ" sz="1800" i="1" dirty="0" err="1"/>
              <a:t>the</a:t>
            </a:r>
            <a:r>
              <a:rPr lang="cs-CZ" sz="1800" i="1" dirty="0"/>
              <a:t> </a:t>
            </a:r>
            <a:r>
              <a:rPr lang="cs-CZ" sz="1800" i="1" dirty="0" err="1"/>
              <a:t>nation</a:t>
            </a:r>
            <a:r>
              <a:rPr lang="cs-CZ" sz="1800" i="1" dirty="0"/>
              <a:t> </a:t>
            </a:r>
            <a:r>
              <a:rPr lang="cs-CZ" sz="1800" i="1" dirty="0" err="1"/>
              <a:t>any</a:t>
            </a:r>
            <a:r>
              <a:rPr lang="cs-CZ" sz="1800" i="1" dirty="0"/>
              <a:t> </a:t>
            </a:r>
            <a:r>
              <a:rPr lang="cs-CZ" sz="1800" i="1" dirty="0" err="1"/>
              <a:t>High</a:t>
            </a:r>
            <a:r>
              <a:rPr lang="cs-CZ" sz="1800" i="1" dirty="0"/>
              <a:t> </a:t>
            </a:r>
            <a:r>
              <a:rPr lang="cs-CZ" sz="1800" i="1" dirty="0" err="1"/>
              <a:t>Contracting</a:t>
            </a:r>
            <a:r>
              <a:rPr lang="cs-CZ" sz="1800" i="1" dirty="0"/>
              <a:t> Party </a:t>
            </a:r>
            <a:r>
              <a:rPr lang="cs-CZ" sz="1800" i="1" dirty="0" err="1"/>
              <a:t>may</a:t>
            </a:r>
            <a:r>
              <a:rPr lang="cs-CZ" sz="1800" i="1" dirty="0"/>
              <a:t> </a:t>
            </a:r>
            <a:r>
              <a:rPr lang="cs-CZ" sz="1800" i="1" dirty="0" err="1"/>
              <a:t>take</a:t>
            </a:r>
            <a:r>
              <a:rPr lang="cs-CZ" sz="1800" i="1" dirty="0"/>
              <a:t> </a:t>
            </a:r>
            <a:r>
              <a:rPr lang="cs-CZ" sz="1800" i="1" dirty="0" err="1"/>
              <a:t>measures</a:t>
            </a:r>
            <a:r>
              <a:rPr lang="cs-CZ" sz="1800" i="1" dirty="0"/>
              <a:t> </a:t>
            </a:r>
            <a:r>
              <a:rPr lang="cs-CZ" sz="1800" i="1" dirty="0" err="1"/>
              <a:t>derogating</a:t>
            </a:r>
            <a:r>
              <a:rPr lang="cs-CZ" sz="1800" i="1" dirty="0"/>
              <a:t> </a:t>
            </a:r>
            <a:r>
              <a:rPr lang="cs-CZ" sz="1800" i="1" dirty="0" err="1"/>
              <a:t>from</a:t>
            </a:r>
            <a:r>
              <a:rPr lang="cs-CZ" sz="1800" i="1" dirty="0"/>
              <a:t> </a:t>
            </a:r>
            <a:r>
              <a:rPr lang="cs-CZ" sz="1800" i="1" dirty="0" err="1"/>
              <a:t>its</a:t>
            </a:r>
            <a:r>
              <a:rPr lang="cs-CZ" sz="1800" i="1" dirty="0"/>
              <a:t> </a:t>
            </a:r>
            <a:r>
              <a:rPr lang="cs-CZ" sz="1800" i="1" dirty="0" err="1"/>
              <a:t>obligations</a:t>
            </a:r>
            <a:r>
              <a:rPr lang="cs-CZ" sz="1800" i="1" dirty="0"/>
              <a:t> </a:t>
            </a:r>
            <a:r>
              <a:rPr lang="cs-CZ" sz="1800" i="1" dirty="0" err="1"/>
              <a:t>under</a:t>
            </a:r>
            <a:r>
              <a:rPr lang="cs-CZ" sz="1800" i="1" dirty="0"/>
              <a:t> </a:t>
            </a:r>
            <a:r>
              <a:rPr lang="cs-CZ" sz="1800" i="1" dirty="0" err="1"/>
              <a:t>this</a:t>
            </a:r>
            <a:r>
              <a:rPr lang="cs-CZ" sz="1800" i="1" dirty="0"/>
              <a:t> </a:t>
            </a:r>
            <a:r>
              <a:rPr lang="cs-CZ" sz="1800" i="1" dirty="0" err="1"/>
              <a:t>Convention</a:t>
            </a:r>
            <a:r>
              <a:rPr lang="cs-CZ" sz="1800" i="1" dirty="0"/>
              <a:t> to </a:t>
            </a:r>
            <a:r>
              <a:rPr lang="cs-CZ" sz="1800" i="1" dirty="0" err="1"/>
              <a:t>the</a:t>
            </a:r>
            <a:r>
              <a:rPr lang="cs-CZ" sz="1800" i="1" dirty="0"/>
              <a:t> </a:t>
            </a:r>
            <a:r>
              <a:rPr lang="cs-CZ" sz="1800" i="1" dirty="0" err="1"/>
              <a:t>extent</a:t>
            </a:r>
            <a:r>
              <a:rPr lang="cs-CZ" sz="1800" i="1" dirty="0"/>
              <a:t> </a:t>
            </a:r>
            <a:r>
              <a:rPr lang="cs-CZ" sz="1800" i="1" dirty="0" err="1"/>
              <a:t>strictly</a:t>
            </a:r>
            <a:r>
              <a:rPr lang="cs-CZ" sz="1800" i="1" dirty="0"/>
              <a:t> </a:t>
            </a:r>
            <a:r>
              <a:rPr lang="cs-CZ" sz="1800" i="1" dirty="0" err="1"/>
              <a:t>required</a:t>
            </a:r>
            <a:r>
              <a:rPr lang="cs-CZ" sz="1800" i="1" dirty="0"/>
              <a:t> by </a:t>
            </a:r>
            <a:r>
              <a:rPr lang="cs-CZ" sz="1800" i="1" dirty="0" err="1"/>
              <a:t>the</a:t>
            </a:r>
            <a:r>
              <a:rPr lang="cs-CZ" sz="1800" i="1" dirty="0"/>
              <a:t> </a:t>
            </a:r>
            <a:r>
              <a:rPr lang="cs-CZ" sz="1800" i="1" dirty="0" err="1"/>
              <a:t>exigencies</a:t>
            </a:r>
            <a:r>
              <a:rPr lang="cs-CZ" sz="1800" i="1" dirty="0"/>
              <a:t> </a:t>
            </a:r>
            <a:r>
              <a:rPr lang="cs-CZ" sz="1800" i="1" dirty="0" err="1"/>
              <a:t>of</a:t>
            </a:r>
            <a:r>
              <a:rPr lang="cs-CZ" sz="1800" i="1" dirty="0"/>
              <a:t> </a:t>
            </a:r>
            <a:r>
              <a:rPr lang="cs-CZ" sz="1800" i="1" dirty="0" err="1"/>
              <a:t>the</a:t>
            </a:r>
            <a:r>
              <a:rPr lang="cs-CZ" sz="1800" i="1" dirty="0"/>
              <a:t> </a:t>
            </a:r>
            <a:r>
              <a:rPr lang="cs-CZ" sz="1800" i="1" dirty="0" err="1"/>
              <a:t>situation</a:t>
            </a:r>
            <a:r>
              <a:rPr lang="cs-CZ" sz="1800" i="1" dirty="0"/>
              <a:t>, </a:t>
            </a:r>
            <a:r>
              <a:rPr lang="cs-CZ" sz="1800" i="1" dirty="0" err="1"/>
              <a:t>provided</a:t>
            </a:r>
            <a:r>
              <a:rPr lang="cs-CZ" sz="1800" i="1" dirty="0"/>
              <a:t> </a:t>
            </a:r>
            <a:r>
              <a:rPr lang="cs-CZ" sz="1800" i="1" dirty="0" err="1"/>
              <a:t>that</a:t>
            </a:r>
            <a:r>
              <a:rPr lang="cs-CZ" sz="1800" i="1" dirty="0"/>
              <a:t> such </a:t>
            </a:r>
            <a:r>
              <a:rPr lang="cs-CZ" sz="1800" i="1" dirty="0" err="1"/>
              <a:t>measures</a:t>
            </a:r>
            <a:r>
              <a:rPr lang="cs-CZ" sz="1800" i="1" dirty="0"/>
              <a:t> are not </a:t>
            </a:r>
            <a:r>
              <a:rPr lang="cs-CZ" sz="1800" i="1" dirty="0" err="1"/>
              <a:t>inconsistent</a:t>
            </a:r>
            <a:r>
              <a:rPr lang="cs-CZ" sz="1800" i="1" dirty="0"/>
              <a:t> </a:t>
            </a:r>
            <a:r>
              <a:rPr lang="cs-CZ" sz="1800" i="1" dirty="0" err="1"/>
              <a:t>with</a:t>
            </a:r>
            <a:r>
              <a:rPr lang="cs-CZ" sz="1800" i="1" dirty="0"/>
              <a:t> </a:t>
            </a:r>
            <a:r>
              <a:rPr lang="cs-CZ" sz="1800" i="1" dirty="0" err="1"/>
              <a:t>its</a:t>
            </a:r>
            <a:r>
              <a:rPr lang="cs-CZ" sz="1800" i="1" dirty="0"/>
              <a:t> </a:t>
            </a:r>
            <a:r>
              <a:rPr lang="cs-CZ" sz="1800" i="1" dirty="0" err="1"/>
              <a:t>other</a:t>
            </a:r>
            <a:r>
              <a:rPr lang="cs-CZ" sz="1800" i="1" dirty="0"/>
              <a:t> </a:t>
            </a:r>
            <a:r>
              <a:rPr lang="cs-CZ" sz="1800" i="1" dirty="0" err="1"/>
              <a:t>obligations</a:t>
            </a:r>
            <a:r>
              <a:rPr lang="cs-CZ" sz="1800" i="1" dirty="0"/>
              <a:t> </a:t>
            </a:r>
            <a:r>
              <a:rPr lang="cs-CZ" sz="1800" i="1" dirty="0" err="1"/>
              <a:t>under</a:t>
            </a:r>
            <a:r>
              <a:rPr lang="cs-CZ" sz="1800" i="1" dirty="0"/>
              <a:t> </a:t>
            </a:r>
            <a:r>
              <a:rPr lang="cs-CZ" sz="1800" i="1" dirty="0" err="1"/>
              <a:t>international</a:t>
            </a:r>
            <a:r>
              <a:rPr lang="cs-CZ" sz="1800" i="1" dirty="0"/>
              <a:t> </a:t>
            </a:r>
            <a:r>
              <a:rPr lang="cs-CZ" sz="1800" i="1" dirty="0" err="1"/>
              <a:t>law</a:t>
            </a:r>
            <a:r>
              <a:rPr lang="cs-CZ" sz="1800" i="1" dirty="0"/>
              <a:t>.</a:t>
            </a:r>
          </a:p>
          <a:p>
            <a:pPr marL="0" indent="0">
              <a:buNone/>
            </a:pPr>
            <a:r>
              <a:rPr lang="cs-CZ" sz="1800" i="1" dirty="0"/>
              <a:t>No </a:t>
            </a:r>
            <a:r>
              <a:rPr lang="cs-CZ" sz="1800" i="1" dirty="0" err="1"/>
              <a:t>derogation</a:t>
            </a:r>
            <a:r>
              <a:rPr lang="cs-CZ" sz="1800" i="1" dirty="0"/>
              <a:t> </a:t>
            </a:r>
            <a:r>
              <a:rPr lang="cs-CZ" sz="1800" i="1" dirty="0" err="1"/>
              <a:t>from</a:t>
            </a:r>
            <a:r>
              <a:rPr lang="cs-CZ" sz="1800" i="1" dirty="0"/>
              <a:t> </a:t>
            </a:r>
            <a:r>
              <a:rPr lang="cs-CZ" sz="1800" i="1" dirty="0" err="1"/>
              <a:t>Article</a:t>
            </a:r>
            <a:r>
              <a:rPr lang="cs-CZ" sz="1800" i="1" dirty="0"/>
              <a:t> 2, </a:t>
            </a:r>
            <a:r>
              <a:rPr lang="cs-CZ" sz="1800" i="1" dirty="0" err="1"/>
              <a:t>except</a:t>
            </a:r>
            <a:r>
              <a:rPr lang="cs-CZ" sz="1800" i="1" dirty="0"/>
              <a:t> in </a:t>
            </a:r>
            <a:r>
              <a:rPr lang="cs-CZ" sz="1800" i="1" dirty="0" err="1"/>
              <a:t>respect</a:t>
            </a:r>
            <a:r>
              <a:rPr lang="cs-CZ" sz="1800" i="1" dirty="0"/>
              <a:t> </a:t>
            </a:r>
            <a:r>
              <a:rPr lang="cs-CZ" sz="1800" i="1" dirty="0" err="1"/>
              <a:t>of</a:t>
            </a:r>
            <a:r>
              <a:rPr lang="cs-CZ" sz="1800" i="1" dirty="0"/>
              <a:t> </a:t>
            </a:r>
            <a:r>
              <a:rPr lang="cs-CZ" sz="1800" i="1" dirty="0" err="1"/>
              <a:t>deaths</a:t>
            </a:r>
            <a:r>
              <a:rPr lang="cs-CZ" sz="1800" i="1" dirty="0"/>
              <a:t> </a:t>
            </a:r>
            <a:r>
              <a:rPr lang="cs-CZ" sz="1800" i="1" dirty="0" err="1"/>
              <a:t>resulting</a:t>
            </a:r>
            <a:r>
              <a:rPr lang="cs-CZ" sz="1800" i="1" dirty="0"/>
              <a:t> </a:t>
            </a:r>
            <a:r>
              <a:rPr lang="cs-CZ" sz="1800" i="1" dirty="0" err="1"/>
              <a:t>from</a:t>
            </a:r>
            <a:r>
              <a:rPr lang="cs-CZ" sz="1800" i="1" dirty="0"/>
              <a:t> </a:t>
            </a:r>
            <a:r>
              <a:rPr lang="cs-CZ" sz="1800" i="1" dirty="0" err="1"/>
              <a:t>lawful</a:t>
            </a:r>
            <a:r>
              <a:rPr lang="cs-CZ" sz="1800" i="1" dirty="0"/>
              <a:t> </a:t>
            </a:r>
            <a:r>
              <a:rPr lang="cs-CZ" sz="1800" i="1" dirty="0" err="1"/>
              <a:t>acts</a:t>
            </a:r>
            <a:r>
              <a:rPr lang="cs-CZ" sz="1800" i="1" dirty="0"/>
              <a:t> </a:t>
            </a:r>
            <a:r>
              <a:rPr lang="cs-CZ" sz="1800" i="1" dirty="0" err="1"/>
              <a:t>of</a:t>
            </a:r>
            <a:r>
              <a:rPr lang="cs-CZ" sz="1800" i="1" dirty="0"/>
              <a:t> </a:t>
            </a:r>
            <a:r>
              <a:rPr lang="cs-CZ" sz="1800" i="1" dirty="0" err="1"/>
              <a:t>war</a:t>
            </a:r>
            <a:r>
              <a:rPr lang="cs-CZ" sz="1800" i="1" dirty="0"/>
              <a:t>, </a:t>
            </a:r>
            <a:r>
              <a:rPr lang="cs-CZ" sz="1800" i="1" dirty="0" err="1"/>
              <a:t>or</a:t>
            </a:r>
            <a:r>
              <a:rPr lang="cs-CZ" sz="1800" i="1" dirty="0"/>
              <a:t> </a:t>
            </a:r>
            <a:r>
              <a:rPr lang="cs-CZ" sz="1800" i="1" dirty="0" err="1"/>
              <a:t>from</a:t>
            </a:r>
            <a:r>
              <a:rPr lang="cs-CZ" sz="1800" i="1" dirty="0"/>
              <a:t> </a:t>
            </a:r>
            <a:r>
              <a:rPr lang="cs-CZ" sz="1800" i="1" dirty="0" err="1"/>
              <a:t>Articles</a:t>
            </a:r>
            <a:r>
              <a:rPr lang="cs-CZ" sz="1800" i="1" dirty="0"/>
              <a:t> 3, 4 (</a:t>
            </a:r>
            <a:r>
              <a:rPr lang="cs-CZ" sz="1800" i="1" dirty="0" err="1"/>
              <a:t>paragraph</a:t>
            </a:r>
            <a:r>
              <a:rPr lang="cs-CZ" sz="1800" i="1" dirty="0"/>
              <a:t> 1) and 7 </a:t>
            </a:r>
            <a:r>
              <a:rPr lang="cs-CZ" sz="1800" i="1" dirty="0" err="1"/>
              <a:t>shall</a:t>
            </a:r>
            <a:r>
              <a:rPr lang="cs-CZ" sz="1800" i="1" dirty="0"/>
              <a:t> </a:t>
            </a:r>
            <a:r>
              <a:rPr lang="cs-CZ" sz="1800" i="1" dirty="0" err="1"/>
              <a:t>be</a:t>
            </a:r>
            <a:r>
              <a:rPr lang="cs-CZ" sz="1800" i="1" dirty="0"/>
              <a:t> made </a:t>
            </a:r>
            <a:r>
              <a:rPr lang="cs-CZ" sz="1800" i="1" dirty="0" err="1"/>
              <a:t>under</a:t>
            </a:r>
            <a:r>
              <a:rPr lang="cs-CZ" sz="1800" i="1" dirty="0"/>
              <a:t> </a:t>
            </a:r>
            <a:r>
              <a:rPr lang="cs-CZ" sz="1800" i="1" dirty="0" err="1"/>
              <a:t>this</a:t>
            </a:r>
            <a:r>
              <a:rPr lang="cs-CZ" sz="1800" i="1" dirty="0"/>
              <a:t> </a:t>
            </a:r>
            <a:r>
              <a:rPr lang="cs-CZ" sz="1800" i="1" dirty="0" err="1"/>
              <a:t>provision</a:t>
            </a:r>
            <a:r>
              <a:rPr lang="cs-CZ" sz="1800" i="1" dirty="0"/>
              <a:t>.“</a:t>
            </a:r>
          </a:p>
          <a:p>
            <a:pPr marL="0" indent="0">
              <a:buNone/>
            </a:pPr>
            <a:endParaRPr lang="cs-CZ" sz="1800" i="1" dirty="0"/>
          </a:p>
          <a:p>
            <a:pPr marL="0" lvl="0" indent="0">
              <a:buNone/>
            </a:pPr>
            <a:endParaRPr lang="cs-CZ" sz="1800" dirty="0"/>
          </a:p>
        </p:txBody>
      </p:sp>
    </p:spTree>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57158" y="357166"/>
            <a:ext cx="8534400" cy="758952"/>
          </a:xfrm>
        </p:spPr>
        <p:txBody>
          <a:bodyPr>
            <a:normAutofit fontScale="90000"/>
          </a:bodyPr>
          <a:lstStyle/>
          <a:p>
            <a:r>
              <a:rPr lang="cs-CZ" b="1" dirty="0"/>
              <a:t>II. </a:t>
            </a:r>
            <a:r>
              <a:rPr lang="en-US" sz="3200" b="1" dirty="0"/>
              <a:t>Definition of international humanitarian law</a:t>
            </a:r>
            <a:endParaRPr lang="cs-CZ" dirty="0"/>
          </a:p>
        </p:txBody>
      </p:sp>
      <p:sp>
        <p:nvSpPr>
          <p:cNvPr id="3" name="Zástupný symbol pro obsah 2"/>
          <p:cNvSpPr>
            <a:spLocks noGrp="1"/>
          </p:cNvSpPr>
          <p:nvPr>
            <p:ph sz="quarter" idx="1"/>
          </p:nvPr>
        </p:nvSpPr>
        <p:spPr/>
        <p:txBody>
          <a:bodyPr>
            <a:normAutofit fontScale="92500"/>
          </a:bodyPr>
          <a:lstStyle/>
          <a:p>
            <a:pPr lvl="0"/>
            <a:r>
              <a:rPr lang="en-US" dirty="0"/>
              <a:t>HRs also apply during war, but some aspects must be assessed according to the norms of humanitarian law (e.g. the right to life and the issue of deprivation of life – the question of proportionality v. the necessity of war)
humanitarian law during the war acts as a lex </a:t>
            </a:r>
            <a:r>
              <a:rPr lang="en-US" dirty="0" err="1"/>
              <a:t>specialis</a:t>
            </a:r>
            <a:r>
              <a:rPr lang="en-US" dirty="0"/>
              <a:t> towards the HRs (see Pospisil, I. International Armed Conflicts and Human Rights: the view of international institutions and courts. In Pospíšil, Ivo, </a:t>
            </a:r>
            <a:r>
              <a:rPr lang="en-US" dirty="0" err="1"/>
              <a:t>Zdeněk</a:t>
            </a:r>
            <a:r>
              <a:rPr lang="en-US" dirty="0"/>
              <a:t> </a:t>
            </a:r>
            <a:r>
              <a:rPr lang="en-US" dirty="0" err="1"/>
              <a:t>Kříž</a:t>
            </a:r>
            <a:r>
              <a:rPr lang="en-US" dirty="0"/>
              <a:t>, etc. Armed conflicts after the end of the Cold War. Brno: MPÚ 2012, p. 228 – 246)
</a:t>
            </a:r>
            <a:endParaRPr lang="cs-CZ" dirty="0"/>
          </a:p>
        </p:txBody>
      </p:sp>
    </p:spTree>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260648"/>
            <a:ext cx="8534400" cy="1068074"/>
          </a:xfrm>
        </p:spPr>
        <p:txBody>
          <a:bodyPr>
            <a:normAutofit/>
          </a:bodyPr>
          <a:lstStyle/>
          <a:p>
            <a:pPr lvl="0"/>
            <a:r>
              <a:rPr lang="cs-CZ" sz="3200" b="1" dirty="0"/>
              <a:t>III. </a:t>
            </a:r>
            <a:r>
              <a:rPr lang="en-US" sz="3200" b="1" dirty="0"/>
              <a:t>Development of modern humanitarian law </a:t>
            </a:r>
            <a:endParaRPr lang="cs-CZ" b="1" dirty="0"/>
          </a:p>
        </p:txBody>
      </p:sp>
      <p:sp>
        <p:nvSpPr>
          <p:cNvPr id="3" name="Zástupný symbol pro obsah 2"/>
          <p:cNvSpPr>
            <a:spLocks noGrp="1"/>
          </p:cNvSpPr>
          <p:nvPr>
            <p:ph sz="quarter" idx="1"/>
          </p:nvPr>
        </p:nvSpPr>
        <p:spPr/>
        <p:txBody>
          <a:bodyPr>
            <a:normAutofit/>
          </a:bodyPr>
          <a:lstStyle/>
          <a:p>
            <a:pPr lvl="0"/>
            <a:r>
              <a:rPr lang="en-US" dirty="0"/>
              <a:t>Gustav Adolf War Code (1621), rules for Swedish army commanders during the 30-years war
Jean-Jacques Rousseau – war is not a human-to-human relationship, but a relationship between states, people become enemies like fighting combatants (they can attack each other and get rid of each other's lives, once they lay down their arms, they become human beings again – it has implications up to today's concept of combatants, prisoners of war, relations with civilians, etc.)</a:t>
            </a:r>
            <a:endParaRPr lang="cs-CZ" dirty="0"/>
          </a:p>
        </p:txBody>
      </p:sp>
    </p:spTree>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57158" y="476672"/>
            <a:ext cx="8534400" cy="648072"/>
          </a:xfrm>
        </p:spPr>
        <p:txBody>
          <a:bodyPr>
            <a:normAutofit fontScale="90000"/>
          </a:bodyPr>
          <a:lstStyle/>
          <a:p>
            <a:pPr lvl="0"/>
            <a:r>
              <a:rPr lang="cs-CZ" sz="3600" b="1" dirty="0"/>
              <a:t>III. </a:t>
            </a:r>
            <a:r>
              <a:rPr lang="en-US" sz="3200" b="1" dirty="0"/>
              <a:t>Development of modern humanitarian law </a:t>
            </a:r>
            <a:endParaRPr lang="cs-CZ" b="1" dirty="0"/>
          </a:p>
        </p:txBody>
      </p:sp>
      <p:sp>
        <p:nvSpPr>
          <p:cNvPr id="3" name="Zástupný symbol pro obsah 2"/>
          <p:cNvSpPr>
            <a:spLocks noGrp="1"/>
          </p:cNvSpPr>
          <p:nvPr>
            <p:ph sz="quarter" idx="1"/>
          </p:nvPr>
        </p:nvSpPr>
        <p:spPr>
          <a:xfrm>
            <a:off x="285720" y="1643050"/>
            <a:ext cx="8503920" cy="4572000"/>
          </a:xfrm>
        </p:spPr>
        <p:txBody>
          <a:bodyPr>
            <a:normAutofit fontScale="92500"/>
          </a:bodyPr>
          <a:lstStyle/>
          <a:p>
            <a:pPr marL="0" lvl="0" indent="0">
              <a:buNone/>
            </a:pPr>
            <a:r>
              <a:rPr lang="en-US" sz="2400" b="1" dirty="0"/>
              <a:t>The Grounds of the Geneva Law </a:t>
            </a:r>
            <a:r>
              <a:rPr lang="en-US" sz="2400" dirty="0"/>
              <a:t>(Henry Dunant): 
Convention for the Improvement of the Fate of Wounded in The Field (1864)  
founding of the International Committee of the Red Cross (1880)
</a:t>
            </a:r>
          </a:p>
          <a:p>
            <a:pPr marL="0" lvl="0" indent="0">
              <a:buNone/>
            </a:pPr>
            <a:r>
              <a:rPr lang="en-US" sz="2400" b="1" dirty="0"/>
              <a:t>The Grounds of the Hague Law </a:t>
            </a:r>
            <a:r>
              <a:rPr lang="en-US" sz="2400" dirty="0"/>
              <a:t>(Francis Lieber): 
Lieber Code 
military manuals 
St. Petersburg Declaration (1868)
Brussels Declaration (1874)
</a:t>
            </a:r>
            <a:endParaRPr lang="cs-CZ" sz="2600" dirty="0"/>
          </a:p>
        </p:txBody>
      </p:sp>
    </p:spTree>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85720" y="404664"/>
            <a:ext cx="8534400" cy="792088"/>
          </a:xfrm>
        </p:spPr>
        <p:txBody>
          <a:bodyPr>
            <a:normAutofit fontScale="90000"/>
          </a:bodyPr>
          <a:lstStyle/>
          <a:p>
            <a:pPr lvl="0"/>
            <a:r>
              <a:rPr lang="cs-CZ" sz="3200" b="1" dirty="0"/>
              <a:t>III. </a:t>
            </a:r>
            <a:r>
              <a:rPr lang="en-US" sz="3200" b="1" dirty="0"/>
              <a:t>Development of modern humanitarian law</a:t>
            </a:r>
            <a:endParaRPr lang="cs-CZ" dirty="0"/>
          </a:p>
        </p:txBody>
      </p:sp>
      <p:sp>
        <p:nvSpPr>
          <p:cNvPr id="3" name="Zástupný symbol pro obsah 2"/>
          <p:cNvSpPr>
            <a:spLocks noGrp="1"/>
          </p:cNvSpPr>
          <p:nvPr>
            <p:ph sz="quarter" idx="1"/>
          </p:nvPr>
        </p:nvSpPr>
        <p:spPr/>
        <p:txBody>
          <a:bodyPr>
            <a:normAutofit/>
          </a:bodyPr>
          <a:lstStyle/>
          <a:p>
            <a:pPr lvl="0"/>
            <a:r>
              <a:rPr lang="en-US" b="1" dirty="0"/>
              <a:t>The Hague Conventions </a:t>
            </a:r>
            <a:r>
              <a:rPr lang="en-US" dirty="0"/>
              <a:t>(1899 and 1907)
</a:t>
            </a:r>
            <a:r>
              <a:rPr lang="en-US" b="1" dirty="0"/>
              <a:t>The Geneva Conventions </a:t>
            </a:r>
            <a:r>
              <a:rPr lang="en-US" dirty="0"/>
              <a:t>1929: Convention for the Protection of the Wounded and Sick, Convention for the Protection of Prisoners of War
</a:t>
            </a:r>
            <a:r>
              <a:rPr lang="en-US" b="1" dirty="0"/>
              <a:t>4 Geneva Conventions </a:t>
            </a:r>
            <a:r>
              <a:rPr lang="en-US" dirty="0"/>
              <a:t>for the Protection of Victims of Armed Conflict, 1949
</a:t>
            </a:r>
            <a:r>
              <a:rPr lang="en-US" b="1" dirty="0"/>
              <a:t>Additional Protocols </a:t>
            </a:r>
            <a:r>
              <a:rPr lang="en-US" dirty="0"/>
              <a:t>to the 1977 Geneva Conventions: Protocol I (consolidating the Geneva and Hague branches of law), Protocol II (regulates the rules of internal, intra-state armed conflicts)</a:t>
            </a:r>
            <a:endParaRPr lang="cs-CZ" dirty="0"/>
          </a:p>
        </p:txBody>
      </p:sp>
    </p:spTree>
  </p:cSld>
  <p:clrMapOvr>
    <a:masterClrMapping/>
  </p:clrMapOvr>
  <p:transition>
    <p:wipe dir="d"/>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456</TotalTime>
  <Words>4027</Words>
  <Application>Microsoft Macintosh PowerPoint</Application>
  <PresentationFormat>Předvádění na obrazovce (4:3)</PresentationFormat>
  <Paragraphs>130</Paragraphs>
  <Slides>38</Slides>
  <Notes>14</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38</vt:i4>
      </vt:variant>
    </vt:vector>
  </HeadingPairs>
  <TitlesOfParts>
    <vt:vector size="43" baseType="lpstr">
      <vt:lpstr>Calibri</vt:lpstr>
      <vt:lpstr>Georgia</vt:lpstr>
      <vt:lpstr>Wingdings</vt:lpstr>
      <vt:lpstr>Wingdings 2</vt:lpstr>
      <vt:lpstr>Administrativní</vt:lpstr>
      <vt:lpstr>           International Law and Regimes</vt:lpstr>
      <vt:lpstr>Framework</vt:lpstr>
      <vt:lpstr>I. War and its regulation </vt:lpstr>
      <vt:lpstr>II. Definition of international humanitarian law</vt:lpstr>
      <vt:lpstr>II. Definition of international humanitarian law</vt:lpstr>
      <vt:lpstr>II. Definition of international humanitarian law</vt:lpstr>
      <vt:lpstr>III. Development of modern humanitarian law </vt:lpstr>
      <vt:lpstr>III. Development of modern humanitarian law </vt:lpstr>
      <vt:lpstr>III. Development of modern humanitarian law</vt:lpstr>
      <vt:lpstr>IV. Structure of international humanitarian law </vt:lpstr>
      <vt:lpstr>V. Specific features and guidelines</vt:lpstr>
      <vt:lpstr>V. Specific features and guidelines </vt:lpstr>
      <vt:lpstr>V. Specific features and guidelines </vt:lpstr>
      <vt:lpstr>V. Specific features and guidelines </vt:lpstr>
      <vt:lpstr>VI. Definition of armed conflict </vt:lpstr>
      <vt:lpstr> VI. Definition of armed conflict </vt:lpstr>
      <vt:lpstr>VI. Definition of armed conflict </vt:lpstr>
      <vt:lpstr>VI. Definition of armed conflict </vt:lpstr>
      <vt:lpstr>VI. Definition of armed conflict </vt:lpstr>
      <vt:lpstr>VII. Rules applicable to international armed conflict </vt:lpstr>
      <vt:lpstr>VII. Rules applicable to international armed conflict </vt:lpstr>
      <vt:lpstr>VII. Rules applicable to international armed conflict</vt:lpstr>
      <vt:lpstr>VII. Rules applicable to international armed conflict</vt:lpstr>
      <vt:lpstr>VII. Rules applicable to international armed conflict</vt:lpstr>
      <vt:lpstr>VII. Rules applicable to international armed conflict</vt:lpstr>
      <vt:lpstr>VIII. Protection of victims  </vt:lpstr>
      <vt:lpstr>VIII. Protection of victims </vt:lpstr>
      <vt:lpstr>VIII. Protection of victims </vt:lpstr>
      <vt:lpstr>VIII. Protection of victims </vt:lpstr>
      <vt:lpstr>VIII. Protection of victims </vt:lpstr>
      <vt:lpstr>VIII. Protection of victims </vt:lpstr>
      <vt:lpstr>VIII. Protection of victims </vt:lpstr>
      <vt:lpstr>VIII. Protection of victims </vt:lpstr>
      <vt:lpstr>VIII. Protection of victims </vt:lpstr>
      <vt:lpstr>VIII. Protection of victims </vt:lpstr>
      <vt:lpstr>VIII. Protection of victims </vt:lpstr>
      <vt:lpstr>IX. Rules applicable in internal armed conflict </vt:lpstr>
      <vt:lpstr>IX. Rules applicable in internal armed conflict</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Judicializace mezinárodní politiky</dc:title>
  <dc:creator>Ivo Pospíšil</dc:creator>
  <cp:lastModifiedBy>Ivo Pospíšil</cp:lastModifiedBy>
  <cp:revision>38</cp:revision>
  <dcterms:created xsi:type="dcterms:W3CDTF">2009-10-03T15:57:02Z</dcterms:created>
  <dcterms:modified xsi:type="dcterms:W3CDTF">2021-02-19T13:44:22Z</dcterms:modified>
</cp:coreProperties>
</file>