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304" r:id="rId6"/>
    <p:sldId id="259" r:id="rId7"/>
    <p:sldId id="306" r:id="rId8"/>
    <p:sldId id="307" r:id="rId9"/>
    <p:sldId id="305" r:id="rId10"/>
    <p:sldId id="260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73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79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8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11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68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1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75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76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57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99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8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9E3E7-EEC9-4578-9AFB-2D4AB0625B3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5FFEF-2B50-4F8D-8920-373DDA34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05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vataterova@gmail.com" TargetMode="External"/><Relationship Id="rId2" Type="http://schemas.openxmlformats.org/officeDocument/2006/relationships/hyperlink" Target="https://teams.microsoft.com/l/channel/19%3a72a3caf32d2d473da3a4c9173aa29238%40thread.tacv2/Obecn%25C3%25A9?groupId=2ec1f2ff-ba5b-404b-8a06-00de9f4a6667&amp;tenantId=11904f23-f0db-4cdc-96f7-390bd55fcee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111408"/>
            <a:ext cx="9144000" cy="2387600"/>
          </a:xfrm>
        </p:spPr>
        <p:txBody>
          <a:bodyPr/>
          <a:lstStyle/>
          <a:p>
            <a:r>
              <a:rPr lang="cs-CZ" dirty="0" smtClean="0"/>
              <a:t>MIDDLE EAST CROSSROADS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68364"/>
            <a:ext cx="9144000" cy="1655762"/>
          </a:xfrm>
        </p:spPr>
        <p:txBody>
          <a:bodyPr/>
          <a:lstStyle/>
          <a:p>
            <a:r>
              <a:rPr lang="cs-CZ" dirty="0"/>
              <a:t>Mgr. Eva Taterova, M.A., Ph.D.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Masaryk University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235" y="0"/>
            <a:ext cx="4501765" cy="3237722"/>
          </a:xfrm>
          <a:prstGeom prst="rect">
            <a:avLst/>
          </a:prstGeom>
        </p:spPr>
      </p:pic>
      <p:pic>
        <p:nvPicPr>
          <p:cNvPr id="9" name="Picture 12" descr="https://encrypted-tbn2.google.com/images?q=tbn:ANd9GcTi3nSmfhsryuMOZ6N_fTA7Ah6ROma6obv1e7EvoKjkKXryJR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941" y="0"/>
            <a:ext cx="4475176" cy="323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70" y="0"/>
            <a:ext cx="3069771" cy="331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68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GRADES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cs-CZ" dirty="0"/>
              <a:t>A		92 - 100</a:t>
            </a:r>
          </a:p>
          <a:p>
            <a:pPr marL="0" indent="0">
              <a:buNone/>
            </a:pPr>
            <a:r>
              <a:rPr lang="en-US" altLang="cs-CZ" dirty="0"/>
              <a:t>B		84 - 91</a:t>
            </a:r>
          </a:p>
          <a:p>
            <a:pPr marL="0" indent="0">
              <a:buNone/>
            </a:pPr>
            <a:r>
              <a:rPr lang="en-US" altLang="cs-CZ" dirty="0"/>
              <a:t>C		76 - 83</a:t>
            </a:r>
          </a:p>
          <a:p>
            <a:pPr marL="0" indent="0">
              <a:buNone/>
            </a:pPr>
            <a:r>
              <a:rPr lang="en-US" altLang="cs-CZ" dirty="0"/>
              <a:t>D		68 - 75</a:t>
            </a:r>
          </a:p>
          <a:p>
            <a:pPr marL="0" indent="0">
              <a:buNone/>
            </a:pPr>
            <a:r>
              <a:rPr lang="en-US" altLang="cs-CZ" dirty="0"/>
              <a:t>E		60 - 67</a:t>
            </a:r>
          </a:p>
          <a:p>
            <a:pPr marL="0" indent="0">
              <a:buNone/>
            </a:pPr>
            <a:r>
              <a:rPr lang="en-US" altLang="cs-CZ" dirty="0"/>
              <a:t>F		less than 60 points</a:t>
            </a:r>
            <a:endParaRPr lang="cs-CZ" altLang="cs-CZ" dirty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s-CZ">
                <a:solidFill>
                  <a:schemeClr val="bg1"/>
                </a:solidFill>
              </a:rPr>
              <a:t>page</a:t>
            </a:r>
            <a:r>
              <a:rPr lang="cs-CZ" altLang="cs-CZ">
                <a:solidFill>
                  <a:schemeClr val="bg1"/>
                </a:solidFill>
              </a:rPr>
              <a:t> </a:t>
            </a:r>
            <a:fld id="{8675B04E-5AD9-43B4-84BD-97D61F4547FC}" type="slidenum">
              <a:rPr lang="cs-CZ" altLang="cs-CZ">
                <a:solidFill>
                  <a:schemeClr val="bg1"/>
                </a:solidFill>
              </a:rPr>
              <a:pPr>
                <a:spcBef>
                  <a:spcPct val="0"/>
                </a:spcBef>
              </a:pPr>
              <a:t>10</a:t>
            </a:fld>
            <a:endParaRPr lang="cs-CZ" alt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2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27915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OVERVIEW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Online MS </a:t>
            </a:r>
            <a:r>
              <a:rPr lang="cs-CZ" dirty="0" err="1"/>
              <a:t>Teams</a:t>
            </a:r>
            <a:r>
              <a:rPr lang="cs-CZ" dirty="0" smtClean="0"/>
              <a:t>: </a:t>
            </a:r>
            <a:r>
              <a:rPr lang="en-US" u="sng" dirty="0">
                <a:hlinkClick r:id="rId2"/>
              </a:rPr>
              <a:t>https://teams.microsoft.com/l/channel/19%3a72a3caf32d2d473da3a4c9173aa29238%40thread.tacv2/Obecn%25C3%25A9?groupId=2ec1f2ff-ba5b-404b-8a06-00de9f4a6667&amp;tenantId=11904f23-f0db-4cdc-96f7-390bd55fcee8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Credits</a:t>
            </a:r>
            <a:r>
              <a:rPr lang="cs-CZ" dirty="0"/>
              <a:t>: 4 ECTS</a:t>
            </a:r>
          </a:p>
          <a:p>
            <a:endParaRPr lang="cs-CZ" dirty="0"/>
          </a:p>
          <a:p>
            <a:r>
              <a:rPr lang="cs-CZ" dirty="0" err="1"/>
              <a:t>Lecturer</a:t>
            </a:r>
            <a:r>
              <a:rPr lang="cs-CZ" dirty="0"/>
              <a:t>: Mgr. Eva Taterova, M.A., Ph.D. (</a:t>
            </a:r>
            <a:r>
              <a:rPr lang="cs-CZ" dirty="0">
                <a:hlinkClick r:id="rId3"/>
              </a:rPr>
              <a:t>evataterova@gmail.com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9339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SCHEDULE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4: Introduction: scope of the course, organization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of the course, and course requirements</a:t>
            </a:r>
            <a:endParaRPr lang="cs-CZ" dirty="0" smtClean="0"/>
          </a:p>
          <a:p>
            <a:r>
              <a:rPr lang="en-US" dirty="0" smtClean="0"/>
              <a:t>March 11: Looking Back: Middle East in last 100 years.</a:t>
            </a:r>
            <a:endParaRPr lang="cs-CZ" dirty="0" smtClean="0"/>
          </a:p>
          <a:p>
            <a:r>
              <a:rPr lang="en-US" dirty="0" smtClean="0"/>
              <a:t>March 18: Carving up the Middle East in and after WWI: Was Europe lucky, evil, or smart?</a:t>
            </a:r>
            <a:endParaRPr lang="cs-CZ" dirty="0" smtClean="0"/>
          </a:p>
          <a:p>
            <a:r>
              <a:rPr lang="en-US" dirty="0" smtClean="0"/>
              <a:t>March 25: The Pragmatic Superpowers: Winning the Cold War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in the Middle East.</a:t>
            </a:r>
            <a:endParaRPr lang="cs-CZ" dirty="0" smtClean="0"/>
          </a:p>
          <a:p>
            <a:r>
              <a:rPr lang="en-US" dirty="0" smtClean="0"/>
              <a:t>April 1: The Suez Crisis: New Saladin of the Arab World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and a final confirmation of European decline.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59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SCHEDULE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April 1: The Suez Crisis: New Saladin of the Arab World and a final confirmation of European decline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April 8: Iranian Revolution 1978: Great Satan, Little Satan demonizing epithets and the spread of anti-western propaganda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in </a:t>
            </a:r>
            <a:r>
              <a:rPr lang="en-US" dirty="0"/>
              <a:t>the Middle East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April 15: Kurdish Issue and Palestinian Issue: Do all nations deserve their own state</a:t>
            </a:r>
            <a:r>
              <a:rPr lang="en-US" dirty="0" smtClean="0"/>
              <a:t>?</a:t>
            </a:r>
            <a:endParaRPr lang="cs-CZ" dirty="0" smtClean="0"/>
          </a:p>
          <a:p>
            <a:r>
              <a:rPr lang="en-US" dirty="0"/>
              <a:t>April 22: 1990s as the Decade of Hope: Does peace even have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a </a:t>
            </a:r>
            <a:r>
              <a:rPr lang="en-US" dirty="0"/>
              <a:t>chance in the Middle East</a:t>
            </a:r>
            <a:r>
              <a:rPr lang="en-US" dirty="0" smtClean="0"/>
              <a:t>?</a:t>
            </a:r>
            <a:endParaRPr lang="cs-CZ" dirty="0" smtClean="0"/>
          </a:p>
          <a:p>
            <a:r>
              <a:rPr lang="cs-CZ" dirty="0" err="1"/>
              <a:t>April</a:t>
            </a:r>
            <a:r>
              <a:rPr lang="cs-CZ" dirty="0"/>
              <a:t> 29: Online </a:t>
            </a:r>
            <a:r>
              <a:rPr lang="cs-CZ" dirty="0" err="1"/>
              <a:t>essay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34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SCHEDULE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6: Global Jihadism: Clash of civilization confirmed</a:t>
            </a:r>
            <a:r>
              <a:rPr lang="en-US" dirty="0" smtClean="0"/>
              <a:t>?</a:t>
            </a:r>
            <a:endParaRPr lang="cs-CZ" dirty="0" smtClean="0"/>
          </a:p>
          <a:p>
            <a:r>
              <a:rPr lang="en-US" dirty="0"/>
              <a:t>May 13: Interpreting the Arab Spring: Can democracy work in the Middle East</a:t>
            </a:r>
            <a:r>
              <a:rPr lang="en-US" dirty="0" smtClean="0"/>
              <a:t>?</a:t>
            </a:r>
            <a:endParaRPr lang="cs-CZ" dirty="0" smtClean="0"/>
          </a:p>
          <a:p>
            <a:r>
              <a:rPr lang="en-US" dirty="0"/>
              <a:t>May 20: Current events in the Middle </a:t>
            </a:r>
            <a:r>
              <a:rPr lang="en-US" dirty="0" smtClean="0"/>
              <a:t>East</a:t>
            </a:r>
            <a:endParaRPr lang="cs-CZ" dirty="0" smtClean="0"/>
          </a:p>
          <a:p>
            <a:r>
              <a:rPr lang="cs-CZ" dirty="0"/>
              <a:t>May 27: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exam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07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ACTIVITIES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Presentation</a:t>
            </a:r>
            <a:r>
              <a:rPr lang="cs-CZ" dirty="0" smtClean="0"/>
              <a:t>: </a:t>
            </a:r>
            <a:r>
              <a:rPr lang="en-US" dirty="0"/>
              <a:t>The topics will be chosen by the students from the list available in IS</a:t>
            </a:r>
            <a:r>
              <a:rPr lang="en-US" dirty="0" smtClean="0"/>
              <a:t>.</a:t>
            </a:r>
            <a:r>
              <a:rPr lang="cs-CZ" dirty="0" smtClean="0"/>
              <a:t> (30 </a:t>
            </a:r>
            <a:r>
              <a:rPr lang="cs-CZ" dirty="0" err="1" smtClean="0"/>
              <a:t>points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Online </a:t>
            </a:r>
            <a:r>
              <a:rPr lang="cs-CZ" dirty="0" err="1" smtClean="0"/>
              <a:t>essay</a:t>
            </a:r>
            <a:r>
              <a:rPr lang="cs-CZ" dirty="0"/>
              <a:t>: </a:t>
            </a:r>
            <a:r>
              <a:rPr lang="cs-CZ" dirty="0" err="1"/>
              <a:t>April</a:t>
            </a:r>
            <a:r>
              <a:rPr lang="cs-CZ" dirty="0"/>
              <a:t> 29, 2021 </a:t>
            </a:r>
            <a:r>
              <a:rPr lang="cs-CZ" dirty="0" smtClean="0"/>
              <a:t>(20 </a:t>
            </a:r>
            <a:r>
              <a:rPr lang="cs-CZ" dirty="0" err="1" smtClean="0"/>
              <a:t>points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Exam</a:t>
            </a:r>
            <a:r>
              <a:rPr lang="cs-CZ" dirty="0"/>
              <a:t>: </a:t>
            </a:r>
            <a:r>
              <a:rPr lang="cs-CZ" dirty="0" smtClean="0"/>
              <a:t>May-June, 5 </a:t>
            </a:r>
            <a:r>
              <a:rPr lang="cs-CZ" dirty="0"/>
              <a:t>open </a:t>
            </a:r>
            <a:r>
              <a:rPr lang="cs-CZ" dirty="0" err="1" smtClean="0"/>
              <a:t>questions</a:t>
            </a:r>
            <a:r>
              <a:rPr lang="cs-CZ" dirty="0" smtClean="0"/>
              <a:t> (60 </a:t>
            </a:r>
            <a:r>
              <a:rPr lang="cs-CZ" dirty="0" err="1" smtClean="0"/>
              <a:t>points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82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presentation is about 20 minutes </a:t>
            </a:r>
            <a:r>
              <a:rPr lang="en-US" dirty="0" smtClean="0"/>
              <a:t>long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C</a:t>
            </a:r>
            <a:r>
              <a:rPr lang="en-US" dirty="0" err="1" smtClean="0"/>
              <a:t>onsists</a:t>
            </a:r>
            <a:r>
              <a:rPr lang="en-US" dirty="0" smtClean="0"/>
              <a:t> </a:t>
            </a:r>
            <a:r>
              <a:rPr lang="en-US" dirty="0"/>
              <a:t>of a short summary/background to the given topic, critical analysis of the problem, questions for in-class discussion, and </a:t>
            </a:r>
            <a:r>
              <a:rPr lang="cs-CZ" dirty="0"/>
              <a:t>l</a:t>
            </a:r>
            <a:r>
              <a:rPr lang="en-US" dirty="0" err="1" smtClean="0"/>
              <a:t>iterature</a:t>
            </a:r>
            <a:r>
              <a:rPr lang="en-US" dirty="0" smtClean="0"/>
              <a:t> </a:t>
            </a:r>
            <a:r>
              <a:rPr lang="en-US" dirty="0"/>
              <a:t>and sources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40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PRESENTATION TOPICS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April</a:t>
            </a:r>
            <a:r>
              <a:rPr lang="cs-CZ" dirty="0"/>
              <a:t> 1 </a:t>
            </a:r>
            <a:r>
              <a:rPr lang="cs-CZ" dirty="0" err="1"/>
              <a:t>Anwar</a:t>
            </a:r>
            <a:r>
              <a:rPr lang="cs-CZ" dirty="0"/>
              <a:t> </a:t>
            </a:r>
            <a:r>
              <a:rPr lang="cs-CZ" dirty="0" err="1"/>
              <a:t>Saddat</a:t>
            </a:r>
            <a:endParaRPr lang="cs-CZ" dirty="0"/>
          </a:p>
          <a:p>
            <a:r>
              <a:rPr lang="cs-CZ" dirty="0" err="1"/>
              <a:t>April</a:t>
            </a:r>
            <a:r>
              <a:rPr lang="cs-CZ" dirty="0"/>
              <a:t> 8 </a:t>
            </a:r>
            <a:r>
              <a:rPr lang="cs-CZ" dirty="0" err="1"/>
              <a:t>ayatollah</a:t>
            </a:r>
            <a:r>
              <a:rPr lang="cs-CZ" dirty="0"/>
              <a:t> Ali </a:t>
            </a:r>
            <a:r>
              <a:rPr lang="cs-CZ" dirty="0" err="1"/>
              <a:t>Khamenei</a:t>
            </a:r>
            <a:endParaRPr lang="cs-CZ" dirty="0"/>
          </a:p>
          <a:p>
            <a:r>
              <a:rPr lang="cs-CZ" dirty="0" err="1"/>
              <a:t>April</a:t>
            </a:r>
            <a:r>
              <a:rPr lang="cs-CZ" dirty="0"/>
              <a:t> 15 </a:t>
            </a:r>
            <a:r>
              <a:rPr lang="cs-CZ" dirty="0" err="1"/>
              <a:t>Yasser</a:t>
            </a:r>
            <a:r>
              <a:rPr lang="cs-CZ" dirty="0"/>
              <a:t> Arafat</a:t>
            </a:r>
          </a:p>
          <a:p>
            <a:r>
              <a:rPr lang="cs-CZ" dirty="0" err="1"/>
              <a:t>April</a:t>
            </a:r>
            <a:r>
              <a:rPr lang="cs-CZ" dirty="0"/>
              <a:t> 22 </a:t>
            </a:r>
            <a:r>
              <a:rPr lang="cs-CZ" dirty="0" err="1"/>
              <a:t>Binyamin</a:t>
            </a:r>
            <a:r>
              <a:rPr lang="cs-CZ" dirty="0"/>
              <a:t> </a:t>
            </a:r>
            <a:r>
              <a:rPr lang="cs-CZ" dirty="0" err="1"/>
              <a:t>Netanyahu</a:t>
            </a:r>
            <a:endParaRPr lang="cs-CZ" dirty="0"/>
          </a:p>
          <a:p>
            <a:r>
              <a:rPr lang="cs-CZ" dirty="0"/>
              <a:t>May 6 </a:t>
            </a:r>
            <a:r>
              <a:rPr lang="cs-CZ" dirty="0" err="1"/>
              <a:t>Abu</a:t>
            </a:r>
            <a:r>
              <a:rPr lang="cs-CZ" dirty="0"/>
              <a:t> </a:t>
            </a:r>
            <a:r>
              <a:rPr lang="cs-CZ" dirty="0" err="1"/>
              <a:t>Bakr</a:t>
            </a:r>
            <a:r>
              <a:rPr lang="cs-CZ" dirty="0"/>
              <a:t> al-</a:t>
            </a:r>
            <a:r>
              <a:rPr lang="cs-CZ" dirty="0" err="1"/>
              <a:t>Baghdadi</a:t>
            </a:r>
            <a:endParaRPr lang="cs-CZ" dirty="0"/>
          </a:p>
          <a:p>
            <a:r>
              <a:rPr lang="cs-CZ" dirty="0" smtClean="0"/>
              <a:t>May </a:t>
            </a:r>
            <a:r>
              <a:rPr lang="cs-CZ" dirty="0"/>
              <a:t>13 </a:t>
            </a:r>
            <a:r>
              <a:rPr lang="cs-CZ" dirty="0" err="1"/>
              <a:t>Bashar</a:t>
            </a:r>
            <a:r>
              <a:rPr lang="cs-CZ" dirty="0"/>
              <a:t> </a:t>
            </a:r>
            <a:r>
              <a:rPr lang="cs-CZ" dirty="0" err="1"/>
              <a:t>Assad</a:t>
            </a:r>
            <a:endParaRPr lang="cs-CZ" dirty="0"/>
          </a:p>
          <a:p>
            <a:r>
              <a:rPr lang="cs-CZ" dirty="0"/>
              <a:t>May 20 Mohammed bin </a:t>
            </a:r>
            <a:r>
              <a:rPr lang="cs-CZ" dirty="0" err="1"/>
              <a:t>Salman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55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ESSAY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students shall provide critical assessment of the perspectives to the given topic based on classes and readings. The students are expected to integrate the readings in a thoughtful way, not just summarize them.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Sample </a:t>
            </a:r>
            <a:r>
              <a:rPr lang="cs-CZ" dirty="0" err="1" smtClean="0"/>
              <a:t>question</a:t>
            </a:r>
            <a:r>
              <a:rPr lang="cs-CZ" dirty="0" smtClean="0"/>
              <a:t>: </a:t>
            </a:r>
            <a:r>
              <a:rPr lang="cs-CZ" dirty="0" err="1" smtClean="0"/>
              <a:t>Discuss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consequences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Arab </a:t>
            </a:r>
            <a:r>
              <a:rPr lang="cs-CZ" dirty="0" err="1" smtClean="0"/>
              <a:t>Spring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Middle</a:t>
            </a:r>
            <a:r>
              <a:rPr lang="cs-CZ" dirty="0" smtClean="0"/>
              <a:t> East.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751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317</Words>
  <Application>Microsoft Office PowerPoint</Application>
  <PresentationFormat>Širokoúhlá obrazovka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MIDDLE EAST CROSSROADS</vt:lpstr>
      <vt:lpstr>COURSE OVERVIEW</vt:lpstr>
      <vt:lpstr>COURSE SCHEDULE</vt:lpstr>
      <vt:lpstr>COURSE SCHEDULE</vt:lpstr>
      <vt:lpstr>COURSE SCHEDULE</vt:lpstr>
      <vt:lpstr>COURSE ACTIVITIES</vt:lpstr>
      <vt:lpstr>PRESENTATION</vt:lpstr>
      <vt:lpstr>PRESENTATION TOPICS</vt:lpstr>
      <vt:lpstr>ONLINE ESSAY</vt:lpstr>
      <vt:lpstr>GRADES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POLTICS AND SOCIETY  IN THE MIDDLE EAST</dc:title>
  <dc:creator>Eva Taterova</dc:creator>
  <cp:lastModifiedBy>Eva Taterova</cp:lastModifiedBy>
  <cp:revision>5</cp:revision>
  <dcterms:created xsi:type="dcterms:W3CDTF">2020-10-07T20:29:43Z</dcterms:created>
  <dcterms:modified xsi:type="dcterms:W3CDTF">2021-03-04T10:52:54Z</dcterms:modified>
</cp:coreProperties>
</file>