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5143500" cx="9144000"/>
  <p:notesSz cx="6858000" cy="9144000"/>
  <p:embeddedFontLst>
    <p:embeddedFont>
      <p:font typeface="Helvetica Neu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font" Target="fonts/HelveticaNeue-bold.fntdata"/><Relationship Id="rId10" Type="http://schemas.openxmlformats.org/officeDocument/2006/relationships/slide" Target="slides/slide6.xml"/><Relationship Id="rId21" Type="http://schemas.openxmlformats.org/officeDocument/2006/relationships/font" Target="fonts/HelveticaNeue-regular.fntdata"/><Relationship Id="rId13" Type="http://schemas.openxmlformats.org/officeDocument/2006/relationships/slide" Target="slides/slide9.xml"/><Relationship Id="rId24" Type="http://schemas.openxmlformats.org/officeDocument/2006/relationships/font" Target="fonts/HelveticaNeue-boldItalic.fntdata"/><Relationship Id="rId12" Type="http://schemas.openxmlformats.org/officeDocument/2006/relationships/slide" Target="slides/slide8.xml"/><Relationship Id="rId23"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atin typeface="Helvetica Neue"/>
                <a:ea typeface="Helvetica Neue"/>
                <a:cs typeface="Helvetica Neue"/>
                <a:sym typeface="Helvetica Neue"/>
              </a:defRPr>
            </a:lvl1pPr>
            <a:lvl2pPr indent="-228600" lvl="1" marL="914400" marR="0" rtl="0" algn="l">
              <a:spcBef>
                <a:spcPts val="0"/>
              </a:spcBef>
              <a:spcAft>
                <a:spcPts val="0"/>
              </a:spcAft>
              <a:buSzPts val="1400"/>
              <a:buNone/>
              <a:defRPr b="0" i="0" sz="1800" u="none" cap="none" strike="noStrike">
                <a:latin typeface="Helvetica Neue"/>
                <a:ea typeface="Helvetica Neue"/>
                <a:cs typeface="Helvetica Neue"/>
                <a:sym typeface="Helvetica Neue"/>
              </a:defRPr>
            </a:lvl2pPr>
            <a:lvl3pPr indent="-228600" lvl="2" marL="1371600" marR="0" rtl="0" algn="l">
              <a:spcBef>
                <a:spcPts val="0"/>
              </a:spcBef>
              <a:spcAft>
                <a:spcPts val="0"/>
              </a:spcAft>
              <a:buSzPts val="1400"/>
              <a:buNone/>
              <a:defRPr b="0" i="0" sz="1800" u="none" cap="none" strike="noStrike">
                <a:latin typeface="Helvetica Neue"/>
                <a:ea typeface="Helvetica Neue"/>
                <a:cs typeface="Helvetica Neue"/>
                <a:sym typeface="Helvetica Neue"/>
              </a:defRPr>
            </a:lvl3pPr>
            <a:lvl4pPr indent="-228600" lvl="3" marL="1828800" marR="0" rtl="0" algn="l">
              <a:spcBef>
                <a:spcPts val="0"/>
              </a:spcBef>
              <a:spcAft>
                <a:spcPts val="0"/>
              </a:spcAft>
              <a:buSzPts val="1400"/>
              <a:buNone/>
              <a:defRPr b="0" i="0" sz="1800" u="none" cap="none" strike="noStrike">
                <a:latin typeface="Helvetica Neue"/>
                <a:ea typeface="Helvetica Neue"/>
                <a:cs typeface="Helvetica Neue"/>
                <a:sym typeface="Helvetica Neue"/>
              </a:defRPr>
            </a:lvl4pPr>
            <a:lvl5pPr indent="-228600" lvl="4" marL="2286000" marR="0" rtl="0" algn="l">
              <a:spcBef>
                <a:spcPts val="0"/>
              </a:spcBef>
              <a:spcAft>
                <a:spcPts val="0"/>
              </a:spcAft>
              <a:buSzPts val="1400"/>
              <a:buNone/>
              <a:defRPr b="0" i="0" sz="1800" u="none" cap="none" strike="noStrike">
                <a:latin typeface="Helvetica Neue"/>
                <a:ea typeface="Helvetica Neue"/>
                <a:cs typeface="Helvetica Neue"/>
                <a:sym typeface="Helvetica Neue"/>
              </a:defRPr>
            </a:lvl5pPr>
            <a:lvl6pPr indent="-228600" lvl="5" marL="2743200" marR="0" rtl="0" algn="l">
              <a:spcBef>
                <a:spcPts val="0"/>
              </a:spcBef>
              <a:spcAft>
                <a:spcPts val="0"/>
              </a:spcAft>
              <a:buSzPts val="1400"/>
              <a:buNone/>
              <a:defRPr b="0" i="0" sz="1800" u="none" cap="none" strike="noStrike">
                <a:latin typeface="Helvetica Neue"/>
                <a:ea typeface="Helvetica Neue"/>
                <a:cs typeface="Helvetica Neue"/>
                <a:sym typeface="Helvetica Neue"/>
              </a:defRPr>
            </a:lvl6pPr>
            <a:lvl7pPr indent="-228600" lvl="6" marL="3200400" marR="0" rtl="0" algn="l">
              <a:spcBef>
                <a:spcPts val="0"/>
              </a:spcBef>
              <a:spcAft>
                <a:spcPts val="0"/>
              </a:spcAft>
              <a:buSzPts val="1400"/>
              <a:buNone/>
              <a:defRPr b="0" i="0" sz="1800" u="none" cap="none" strike="noStrike">
                <a:latin typeface="Helvetica Neue"/>
                <a:ea typeface="Helvetica Neue"/>
                <a:cs typeface="Helvetica Neue"/>
                <a:sym typeface="Helvetica Neue"/>
              </a:defRPr>
            </a:lvl7pPr>
            <a:lvl8pPr indent="-228600" lvl="7" marL="3657600" marR="0" rtl="0" algn="l">
              <a:spcBef>
                <a:spcPts val="0"/>
              </a:spcBef>
              <a:spcAft>
                <a:spcPts val="0"/>
              </a:spcAft>
              <a:buSzPts val="1400"/>
              <a:buNone/>
              <a:defRPr b="0" i="0" sz="1800" u="none" cap="none" strike="noStrike">
                <a:latin typeface="Helvetica Neue"/>
                <a:ea typeface="Helvetica Neue"/>
                <a:cs typeface="Helvetica Neue"/>
                <a:sym typeface="Helvetica Neue"/>
              </a:defRPr>
            </a:lvl8pPr>
            <a:lvl9pPr indent="-228600" lvl="8" marL="4114800" marR="0" rtl="0" algn="l">
              <a:spcBef>
                <a:spcPts val="0"/>
              </a:spcBef>
              <a:spcAft>
                <a:spcPts val="0"/>
              </a:spcAft>
              <a:buSzPts val="1400"/>
              <a:buNone/>
              <a:defRPr b="0" i="0" sz="18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5: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2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2: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title"/>
          </p:nvPr>
        </p:nvSpPr>
        <p:spPr>
          <a:xfrm>
            <a:off x="311708" y="744573"/>
            <a:ext cx="8520601" cy="2052604"/>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52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11" name="Google Shape;11;p2"/>
          <p:cNvSpPr txBox="1"/>
          <p:nvPr>
            <p:ph idx="1" type="body"/>
          </p:nvPr>
        </p:nvSpPr>
        <p:spPr>
          <a:xfrm>
            <a:off x="311698" y="2834125"/>
            <a:ext cx="8520604" cy="792603"/>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00000"/>
              </a:lnSpc>
              <a:spcBef>
                <a:spcPts val="0"/>
              </a:spcBef>
              <a:spcAft>
                <a:spcPts val="0"/>
              </a:spcAft>
              <a:buClr>
                <a:srgbClr val="ADADAD"/>
              </a:buClr>
              <a:buSzPts val="1400"/>
              <a:buFont typeface="Arial"/>
              <a:buNone/>
              <a:defRPr b="0" i="0" sz="2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12" name="Google Shape;12;p2"/>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311698" y="1106125"/>
            <a:ext cx="8520604" cy="1963500"/>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120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46" name="Google Shape;46;p11"/>
          <p:cNvSpPr txBox="1"/>
          <p:nvPr>
            <p:ph idx="1" type="body"/>
          </p:nvPr>
        </p:nvSpPr>
        <p:spPr>
          <a:xfrm>
            <a:off x="311698" y="3152225"/>
            <a:ext cx="8520604" cy="1300800"/>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47" name="Google Shape;47;p11"/>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15" name="Google Shape;15;p3"/>
          <p:cNvSpPr txBox="1"/>
          <p:nvPr>
            <p:ph idx="1" type="body"/>
          </p:nvPr>
        </p:nvSpPr>
        <p:spPr>
          <a:xfrm>
            <a:off x="311698" y="1152475"/>
            <a:ext cx="8520604"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16" name="Google Shape;16;p3"/>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17" name="Shape 17"/>
        <p:cNvGrpSpPr/>
        <p:nvPr/>
      </p:nvGrpSpPr>
      <p:grpSpPr>
        <a:xfrm>
          <a:off x="0" y="0"/>
          <a:ext cx="0" cy="0"/>
          <a:chOff x="0" y="0"/>
          <a:chExt cx="0" cy="0"/>
        </a:xfrm>
      </p:grpSpPr>
      <p:sp>
        <p:nvSpPr>
          <p:cNvPr id="18" name="Google Shape;18;p4"/>
          <p:cNvSpPr txBox="1"/>
          <p:nvPr>
            <p:ph type="title"/>
          </p:nvPr>
        </p:nvSpPr>
        <p:spPr>
          <a:xfrm>
            <a:off x="311698" y="2150847"/>
            <a:ext cx="8520604" cy="841803"/>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36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19" name="Google Shape;19;p4"/>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p:cSld name="Title and two columns">
    <p:spTree>
      <p:nvGrpSpPr>
        <p:cNvPr id="20" name="Shape 20"/>
        <p:cNvGrpSpPr/>
        <p:nvPr/>
      </p:nvGrpSpPr>
      <p:grpSpPr>
        <a:xfrm>
          <a:off x="0" y="0"/>
          <a:ext cx="0" cy="0"/>
          <a:chOff x="0" y="0"/>
          <a:chExt cx="0" cy="0"/>
        </a:xfrm>
      </p:grpSpPr>
      <p:sp>
        <p:nvSpPr>
          <p:cNvPr id="21" name="Google Shape;21;p5"/>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22" name="Google Shape;22;p5"/>
          <p:cNvSpPr txBox="1"/>
          <p:nvPr>
            <p:ph idx="1" type="body"/>
          </p:nvPr>
        </p:nvSpPr>
        <p:spPr>
          <a:xfrm>
            <a:off x="311698" y="1152475"/>
            <a:ext cx="3999904"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4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23" name="Google Shape;23;p5"/>
          <p:cNvSpPr txBox="1"/>
          <p:nvPr>
            <p:ph idx="2" type="body"/>
          </p:nvPr>
        </p:nvSpPr>
        <p:spPr>
          <a:xfrm>
            <a:off x="4832397" y="1152475"/>
            <a:ext cx="3999905"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24" name="Google Shape;24;p5"/>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5" name="Shape 25"/>
        <p:cNvGrpSpPr/>
        <p:nvPr/>
      </p:nvGrpSpPr>
      <p:grpSpPr>
        <a:xfrm>
          <a:off x="0" y="0"/>
          <a:ext cx="0" cy="0"/>
          <a:chOff x="0" y="0"/>
          <a:chExt cx="0" cy="0"/>
        </a:xfrm>
      </p:grpSpPr>
      <p:sp>
        <p:nvSpPr>
          <p:cNvPr id="26" name="Google Shape;26;p6"/>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27" name="Google Shape;27;p6"/>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311698" y="555600"/>
            <a:ext cx="2808004" cy="755700"/>
          </a:xfrm>
          <a:prstGeom prst="rect">
            <a:avLst/>
          </a:prstGeom>
          <a:noFill/>
          <a:ln>
            <a:noFill/>
          </a:ln>
        </p:spPr>
        <p:txBody>
          <a:bodyPr anchorCtr="0" anchor="b"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4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30" name="Google Shape;30;p7"/>
          <p:cNvSpPr txBox="1"/>
          <p:nvPr>
            <p:ph idx="1" type="body"/>
          </p:nvPr>
        </p:nvSpPr>
        <p:spPr>
          <a:xfrm>
            <a:off x="311698" y="1389598"/>
            <a:ext cx="2808004" cy="3179404"/>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2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31" name="Google Shape;31;p7"/>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48"/>
            <a:ext cx="6367801" cy="4090804"/>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4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34" name="Google Shape;34;p8"/>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4572000" y="22"/>
            <a:ext cx="4572000" cy="5143505"/>
          </a:xfrm>
          <a:prstGeom prst="rect">
            <a:avLst/>
          </a:prstGeom>
          <a:solidFill>
            <a:srgbClr val="303030"/>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2"/>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42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38" name="Google Shape;38;p9"/>
          <p:cNvSpPr txBox="1"/>
          <p:nvPr>
            <p:ph idx="1" type="body"/>
          </p:nvPr>
        </p:nvSpPr>
        <p:spPr>
          <a:xfrm>
            <a:off x="265500" y="2803075"/>
            <a:ext cx="4045200" cy="1235101"/>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00000"/>
              </a:lnSpc>
              <a:spcBef>
                <a:spcPts val="0"/>
              </a:spcBef>
              <a:spcAft>
                <a:spcPts val="0"/>
              </a:spcAft>
              <a:buClr>
                <a:srgbClr val="ADADAD"/>
              </a:buClr>
              <a:buSzPts val="1400"/>
              <a:buFont typeface="Arial"/>
              <a:buNone/>
              <a:defRPr b="0" i="0" sz="21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39" name="Google Shape;39;p9"/>
          <p:cNvSpPr txBox="1"/>
          <p:nvPr>
            <p:ph idx="2" type="body"/>
          </p:nvPr>
        </p:nvSpPr>
        <p:spPr>
          <a:xfrm>
            <a:off x="4939500" y="724198"/>
            <a:ext cx="3837000" cy="3695102"/>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40" name="Google Shape;40;p9"/>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311698" y="4230575"/>
            <a:ext cx="5998804" cy="605103"/>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00000"/>
              </a:lnSpc>
              <a:spcBef>
                <a:spcPts val="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43" name="Google Shape;43;p10"/>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1212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7" name="Google Shape;7;p1"/>
          <p:cNvSpPr txBox="1"/>
          <p:nvPr>
            <p:ph idx="1" type="body"/>
          </p:nvPr>
        </p:nvSpPr>
        <p:spPr>
          <a:xfrm>
            <a:off x="311698" y="1152475"/>
            <a:ext cx="8520604"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8" name="Google Shape;8;p1"/>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4294967295" type="ctrTitle"/>
          </p:nvPr>
        </p:nvSpPr>
        <p:spPr>
          <a:xfrm>
            <a:off x="311707" y="744575"/>
            <a:ext cx="8520602" cy="2052598"/>
          </a:xfrm>
          <a:prstGeom prst="rect">
            <a:avLst/>
          </a:prstGeom>
          <a:noFill/>
          <a:ln>
            <a:noFill/>
          </a:ln>
        </p:spPr>
        <p:txBody>
          <a:bodyPr anchorCtr="0" anchor="b" bIns="91400" lIns="91400" spcFirstLastPara="1" rIns="91400" wrap="square" tIns="91400">
            <a:noAutofit/>
          </a:bodyPr>
          <a:lstStyle/>
          <a:p>
            <a:pPr indent="0" lvl="0" marL="0" marR="0" rtl="0" algn="ctr">
              <a:lnSpc>
                <a:spcPct val="100000"/>
              </a:lnSpc>
              <a:spcBef>
                <a:spcPts val="0"/>
              </a:spcBef>
              <a:spcAft>
                <a:spcPts val="0"/>
              </a:spcAft>
              <a:buClr>
                <a:srgbClr val="FFFFFF"/>
              </a:buClr>
              <a:buFont typeface="Arial"/>
              <a:buNone/>
            </a:pPr>
            <a:r>
              <a:rPr b="0" i="0" lang="en-US" sz="5200" u="none" cap="none" strike="noStrike">
                <a:solidFill>
                  <a:srgbClr val="FFFFFF"/>
                </a:solidFill>
                <a:latin typeface="Arial"/>
                <a:ea typeface="Arial"/>
                <a:cs typeface="Arial"/>
                <a:sym typeface="Arial"/>
              </a:rPr>
              <a:t>Wars and Peace (1948-1993)</a:t>
            </a:r>
            <a:endParaRPr/>
          </a:p>
        </p:txBody>
      </p:sp>
      <p:sp>
        <p:nvSpPr>
          <p:cNvPr id="55" name="Google Shape;55;p13"/>
          <p:cNvSpPr txBox="1"/>
          <p:nvPr>
            <p:ph idx="4294967295" type="subTitle"/>
          </p:nvPr>
        </p:nvSpPr>
        <p:spPr>
          <a:xfrm>
            <a:off x="311699" y="2834125"/>
            <a:ext cx="8520602" cy="792603"/>
          </a:xfrm>
          <a:prstGeom prst="rect">
            <a:avLst/>
          </a:prstGeom>
          <a:noFill/>
          <a:ln>
            <a:noFill/>
          </a:ln>
        </p:spPr>
        <p:txBody>
          <a:bodyPr anchorCtr="0" anchor="t" bIns="91400" lIns="91400" spcFirstLastPara="1" rIns="91400" wrap="square" tIns="91400">
            <a:noAutofit/>
          </a:bodyPr>
          <a:lstStyle/>
          <a:p>
            <a:pPr indent="0" lvl="0" marL="0" marR="0" rtl="0" algn="ctr">
              <a:lnSpc>
                <a:spcPct val="100000"/>
              </a:lnSpc>
              <a:spcBef>
                <a:spcPts val="0"/>
              </a:spcBef>
              <a:spcAft>
                <a:spcPts val="0"/>
              </a:spcAft>
              <a:buClr>
                <a:srgbClr val="ADADAD"/>
              </a:buClr>
              <a:buFont typeface="Arial"/>
              <a:buNone/>
            </a:pPr>
            <a:r>
              <a:rPr b="0" i="0" lang="en-US" sz="2800" u="none" cap="none" strike="noStrike">
                <a:solidFill>
                  <a:srgbClr val="ADADAD"/>
                </a:solidFill>
                <a:latin typeface="Arial"/>
                <a:ea typeface="Arial"/>
                <a:cs typeface="Arial"/>
                <a:sym typeface="Arial"/>
              </a:rPr>
              <a:t>MVZ248 Week 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Defensible borders</a:t>
            </a:r>
            <a:endParaRPr/>
          </a:p>
        </p:txBody>
      </p:sp>
      <p:sp>
        <p:nvSpPr>
          <p:cNvPr id="109" name="Google Shape;109;p22"/>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Sinai</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Golan</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West Bank and E.Jerusalem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Creating defense: Ben Gurion and Begin</a:t>
            </a:r>
            <a:endParaRPr/>
          </a:p>
        </p:txBody>
      </p:sp>
      <p:sp>
        <p:nvSpPr>
          <p:cNvPr id="115" name="Google Shape;115;p23"/>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IDF premier fighting force</a:t>
            </a:r>
            <a:endParaRPr/>
          </a:p>
          <a:p>
            <a:pPr indent="0" lvl="5"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Conventional forces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Nuclear deterrent</a:t>
            </a:r>
            <a:endParaRPr/>
          </a:p>
          <a:p>
            <a:pPr indent="0" lvl="1"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Begin Doctrine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Interests</a:t>
            </a:r>
            <a:endParaRPr/>
          </a:p>
        </p:txBody>
      </p:sp>
      <p:sp>
        <p:nvSpPr>
          <p:cNvPr id="121" name="Google Shape;121;p24"/>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Growth of economy</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Exports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Technological development</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Universities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Proxy and Power Projection</a:t>
            </a:r>
            <a:endParaRPr/>
          </a:p>
        </p:txBody>
      </p:sp>
      <p:sp>
        <p:nvSpPr>
          <p:cNvPr id="127" name="Google Shape;127;p25"/>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Israel proxy for U.S. against Arab states and Soviet Union</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Fights in Egypt and Lebanon and Syria</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Munich (1973)</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Iraq (1981)</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Lebanon (1982)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Peace</a:t>
            </a:r>
            <a:endParaRPr/>
          </a:p>
        </p:txBody>
      </p:sp>
      <p:sp>
        <p:nvSpPr>
          <p:cNvPr id="133" name="Google Shape;133;p26"/>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No formal recognition since 1948</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1978 (Egypt)</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1979 (Camp David)</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1991 (Madrid) and bi-lateral leading to Oslo</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1993 (Oslo)</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Long road</a:t>
            </a:r>
            <a:endParaRPr/>
          </a:p>
        </p:txBody>
      </p:sp>
      <p:sp>
        <p:nvSpPr>
          <p:cNvPr id="139" name="Google Shape;139;p27"/>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Baby steps</a:t>
            </a:r>
            <a:endParaRPr/>
          </a:p>
          <a:p>
            <a:pPr indent="0" lvl="1"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1948-1979 ‘state of hostilities’ with Arab neighbors (no longer with Egypt)</a:t>
            </a:r>
            <a:endParaRPr/>
          </a:p>
          <a:p>
            <a:pPr indent="0" lvl="1"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1991 Madrid = Oslo Accords = 1994 Peace Treaty with Jordan</a:t>
            </a:r>
            <a:endParaRPr/>
          </a:p>
          <a:p>
            <a:pPr indent="0" lvl="1"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Two-state/ ‘road map’</a:t>
            </a:r>
            <a:endParaRPr/>
          </a:p>
          <a:p>
            <a:pPr indent="0" lvl="0"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Leaps backwards</a:t>
            </a:r>
            <a:endParaRPr/>
          </a:p>
          <a:p>
            <a:pPr indent="0" lvl="0"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‘Occupation’ = Intifada</a:t>
            </a:r>
            <a:endParaRPr/>
          </a:p>
          <a:p>
            <a:pPr indent="0" lvl="0"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Assassinations (Arab and Israeli)</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698" y="445025"/>
            <a:ext cx="8520604"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88" u="none" cap="none" strike="noStrike">
                <a:solidFill>
                  <a:srgbClr val="FFFFFF"/>
                </a:solidFill>
                <a:latin typeface="Arial"/>
                <a:ea typeface="Arial"/>
                <a:cs typeface="Arial"/>
                <a:sym typeface="Arial"/>
              </a:rPr>
              <a:t>US and Israeli bond</a:t>
            </a:r>
            <a:endParaRPr/>
          </a:p>
        </p:txBody>
      </p:sp>
      <p:sp>
        <p:nvSpPr>
          <p:cNvPr id="145" name="Google Shape;145;p28"/>
          <p:cNvSpPr txBox="1"/>
          <p:nvPr>
            <p:ph idx="1" type="body"/>
          </p:nvPr>
        </p:nvSpPr>
        <p:spPr>
          <a:xfrm>
            <a:off x="311698" y="1152475"/>
            <a:ext cx="8520604"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In the words of William Quandt: </a:t>
            </a:r>
            <a:endParaRPr b="0" i="0" sz="984" u="none" cap="none" strike="noStrike">
              <a:solidFill>
                <a:srgbClr val="ADADAD"/>
              </a:solidFill>
              <a:latin typeface="Arial"/>
              <a:ea typeface="Arial"/>
              <a:cs typeface="Arial"/>
              <a:sym typeface="Arial"/>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The bond between the United States and Israel is unquestionably strengthened because of the presumed congruence of values between the two nations. Americans can identify with Israel’s national style—the commitment to western-style democracy, the ideals of individualism and freedom—in a way that has no parallel on the Arab side. Neither the ideal of well-ordered Muslim community nor that of a modernizing autocracy evokes much sympathy among Americans. Consequently, a predisposition no doubt exists in American political culture that works to the advantage of the Israelis. </a:t>
            </a:r>
            <a:endParaRPr/>
          </a:p>
          <a:p>
            <a:pPr indent="0" lvl="0" marL="0" marR="0" rtl="0" algn="l">
              <a:lnSpc>
                <a:spcPct val="115000"/>
              </a:lnSpc>
              <a:spcBef>
                <a:spcPts val="1300"/>
              </a:spcBef>
              <a:spcAft>
                <a:spcPts val="0"/>
              </a:spcAft>
              <a:buClr>
                <a:srgbClr val="ADADAD"/>
              </a:buClr>
              <a:buFont typeface="Arial"/>
              <a:buNone/>
            </a:pPr>
            <a:r>
              <a:rPr b="0" i="0" lang="en-US" sz="1066" u="none" cap="none" strike="noStrike">
                <a:solidFill>
                  <a:srgbClr val="ADADAD"/>
                </a:solidFill>
                <a:latin typeface="Arial"/>
                <a:ea typeface="Arial"/>
                <a:cs typeface="Arial"/>
                <a:sym typeface="Arial"/>
              </a:rPr>
              <a:t>William B. Quandt, Decade of Decision: American Policy Toward the Arab-Israeli Conflict, 1967–1976 (Berkeley: University of California Press, 1977), p. 16. </a:t>
            </a:r>
            <a:endParaRPr b="0" i="0" sz="984" u="none" cap="none" strike="noStrike">
              <a:solidFill>
                <a:srgbClr val="ADADAD"/>
              </a:solidFill>
              <a:latin typeface="Arial"/>
              <a:ea typeface="Arial"/>
              <a:cs typeface="Arial"/>
              <a:sym typeface="Arial"/>
            </a:endParaRPr>
          </a:p>
          <a:p>
            <a:pPr indent="0" lvl="0" marL="0" marR="0" rtl="0" algn="l">
              <a:lnSpc>
                <a:spcPct val="115000"/>
              </a:lnSpc>
              <a:spcBef>
                <a:spcPts val="1300"/>
              </a:spcBef>
              <a:spcAft>
                <a:spcPts val="0"/>
              </a:spcAft>
              <a:buClr>
                <a:srgbClr val="ADADAD"/>
              </a:buClr>
              <a:buFont typeface="Arial"/>
              <a:buNone/>
            </a:pPr>
            <a:r>
              <a:t/>
            </a:r>
            <a:endParaRPr b="0" i="0" sz="984" u="none" cap="none" strike="noStrike">
              <a:solidFill>
                <a:srgbClr val="ADADAD"/>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1948</a:t>
            </a:r>
            <a:endParaRPr/>
          </a:p>
        </p:txBody>
      </p:sp>
      <p:sp>
        <p:nvSpPr>
          <p:cNvPr id="61" name="Google Shape;61;p14"/>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Arab neighbors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Neutral ‘Allies’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Survival = memories of Holocaust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1956</a:t>
            </a:r>
            <a:endParaRPr/>
          </a:p>
        </p:txBody>
      </p:sp>
      <p:sp>
        <p:nvSpPr>
          <p:cNvPr id="67" name="Google Shape;67;p15"/>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Hostile Arabs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End of European Imperial ambitions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Searching for both strength and stability</a:t>
            </a:r>
            <a:endParaRPr b="0" i="0" sz="1800" u="none" cap="none" strike="noStrike">
              <a:solidFill>
                <a:srgbClr val="ADADAD"/>
              </a:solidFill>
              <a:latin typeface="Arial"/>
              <a:ea typeface="Arial"/>
              <a:cs typeface="Arial"/>
              <a:sym typeface="Arial"/>
            </a:endParaRPr>
          </a:p>
          <a:p>
            <a:pPr indent="0" lvl="0" marL="0" marR="0" rtl="0" algn="l">
              <a:lnSpc>
                <a:spcPct val="115000"/>
              </a:lnSpc>
              <a:spcBef>
                <a:spcPts val="1600"/>
              </a:spcBef>
              <a:spcAft>
                <a:spcPts val="0"/>
              </a:spcAft>
              <a:buClr>
                <a:srgbClr val="ADADAD"/>
              </a:buClr>
              <a:buFont typeface="Arial"/>
              <a:buNone/>
            </a:pPr>
            <a:r>
              <a:rPr lang="en-US"/>
              <a:t>	Israeli strategy of self-interest and recognition</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Arms race</a:t>
            </a:r>
            <a:endParaRPr b="0" i="0" sz="1800" u="none" cap="none" strike="noStrike">
              <a:solidFill>
                <a:srgbClr val="ADADAD"/>
              </a:solidFill>
              <a:latin typeface="Arial"/>
              <a:ea typeface="Arial"/>
              <a:cs typeface="Arial"/>
              <a:sym typeface="Arial"/>
            </a:endParaRPr>
          </a:p>
          <a:p>
            <a:pPr indent="0" lvl="0" marL="0" marR="0" rtl="0" algn="l">
              <a:lnSpc>
                <a:spcPct val="115000"/>
              </a:lnSpc>
              <a:spcBef>
                <a:spcPts val="1600"/>
              </a:spcBef>
              <a:spcAft>
                <a:spcPts val="0"/>
              </a:spcAft>
              <a:buClr>
                <a:srgbClr val="ADADAD"/>
              </a:buClr>
              <a:buFont typeface="Arial"/>
              <a:buNone/>
            </a:pPr>
            <a:r>
              <a:rPr lang="en-US"/>
              <a:t>	Diplomatic, economic (US use of Murray = grand strategy)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Immigration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1967</a:t>
            </a:r>
            <a:endParaRPr/>
          </a:p>
        </p:txBody>
      </p:sp>
      <p:sp>
        <p:nvSpPr>
          <p:cNvPr id="73" name="Google Shape;73;p16"/>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Greater Israel</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Israeli Invincibility </a:t>
            </a:r>
            <a:endParaRPr b="0" i="0" sz="1800" u="none" cap="none" strike="noStrike">
              <a:solidFill>
                <a:srgbClr val="ADADAD"/>
              </a:solidFill>
              <a:latin typeface="Arial"/>
              <a:ea typeface="Arial"/>
              <a:cs typeface="Arial"/>
              <a:sym typeface="Arial"/>
            </a:endParaRPr>
          </a:p>
          <a:p>
            <a:pPr indent="0" lvl="0" marL="0" marR="0" rtl="0" algn="l">
              <a:lnSpc>
                <a:spcPct val="115000"/>
              </a:lnSpc>
              <a:spcBef>
                <a:spcPts val="1600"/>
              </a:spcBef>
              <a:spcAft>
                <a:spcPts val="0"/>
              </a:spcAft>
              <a:buClr>
                <a:srgbClr val="ADADAD"/>
              </a:buClr>
              <a:buFont typeface="Arial"/>
              <a:buNone/>
            </a:pPr>
            <a:r>
              <a:rPr lang="en-US"/>
              <a:t>	Internal/External variables (Murray)</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New borders</a:t>
            </a:r>
            <a:endParaRPr/>
          </a:p>
          <a:p>
            <a:pPr indent="0" lvl="0" marL="0" marR="0" rtl="0" algn="l">
              <a:lnSpc>
                <a:spcPct val="115000"/>
              </a:lnSpc>
              <a:spcBef>
                <a:spcPts val="1600"/>
              </a:spcBef>
              <a:spcAft>
                <a:spcPts val="0"/>
              </a:spcAft>
              <a:buClr>
                <a:srgbClr val="ADADAD"/>
              </a:buClr>
              <a:buFont typeface="Arial"/>
              <a:buNone/>
            </a:pPr>
            <a:r>
              <a:rPr lang="en-US"/>
              <a:t>Nuclear </a:t>
            </a:r>
            <a:r>
              <a:rPr b="0" i="0" lang="en-US" sz="1800" u="none" cap="none" strike="noStrike">
                <a:solidFill>
                  <a:srgbClr val="ADADAD"/>
                </a:solidFill>
                <a:latin typeface="Arial"/>
                <a:ea typeface="Arial"/>
                <a:cs typeface="Arial"/>
                <a:sym typeface="Arial"/>
              </a:rPr>
              <a:t>Deterrent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1973</a:t>
            </a:r>
            <a:endParaRPr/>
          </a:p>
        </p:txBody>
      </p:sp>
      <p:sp>
        <p:nvSpPr>
          <p:cNvPr id="79" name="Google Shape;79;p17"/>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Intelligence Failure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Political Failure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Military disaster/success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Conclusion of conventional ‘wars’ against Arab neighbors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1982</a:t>
            </a:r>
            <a:endParaRPr/>
          </a:p>
        </p:txBody>
      </p:sp>
      <p:sp>
        <p:nvSpPr>
          <p:cNvPr id="85" name="Google Shape;85;p18"/>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Lebanon War</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Aggression + National Security</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Regional Imbalance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Israel loses ‘moral high ground’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Terrorism = Intifada 1970s-1993</a:t>
            </a:r>
            <a:endParaRPr/>
          </a:p>
        </p:txBody>
      </p:sp>
      <p:sp>
        <p:nvSpPr>
          <p:cNvPr id="91" name="Google Shape;91;p19"/>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Constructivism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Peace Process ‘perpetual’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PLO</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Actors change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Attacks and Reprisals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Peace Process</a:t>
            </a:r>
            <a:endParaRPr/>
          </a:p>
        </p:txBody>
      </p:sp>
      <p:sp>
        <p:nvSpPr>
          <p:cNvPr id="97" name="Google Shape;97;p20"/>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MUST fit within the National Security concerns of Israel</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Green Line + Territories + Terrorism</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Long standing inclusion of US as mediator</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1988 Schultz Peace Initiative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1991 Madrid</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Hubris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Creating Nat.Security</a:t>
            </a:r>
            <a:endParaRPr/>
          </a:p>
        </p:txBody>
      </p:sp>
      <p:sp>
        <p:nvSpPr>
          <p:cNvPr id="103" name="Google Shape;103;p21"/>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Defensible borders</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“Green lines” de facto border from 1947 to 1967.</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Blue line (Lebanon) Purple line (Syria)</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1979 Peace Treaty recognized the 1906 Ottoman/British demarcation (Egypt) Gardus, Yehuda; Shmueli, Avshalom, eds. (1978–79). </a:t>
            </a:r>
            <a:r>
              <a:rPr b="0" i="1" lang="en-US" sz="1476" u="none" cap="none" strike="noStrike">
                <a:solidFill>
                  <a:srgbClr val="ADADAD"/>
                </a:solidFill>
                <a:latin typeface="Arial"/>
                <a:ea typeface="Arial"/>
                <a:cs typeface="Arial"/>
                <a:sym typeface="Arial"/>
              </a:rPr>
              <a:t>The Land of the Negev (English title)</a:t>
            </a:r>
            <a:r>
              <a:rPr b="0" i="0" lang="en-US" sz="1476" u="none" cap="none" strike="noStrike">
                <a:solidFill>
                  <a:srgbClr val="ADADAD"/>
                </a:solidFill>
                <a:latin typeface="Arial"/>
                <a:ea typeface="Arial"/>
                <a:cs typeface="Arial"/>
                <a:sym typeface="Arial"/>
              </a:rPr>
              <a:t> </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Creating Defenses</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Conventional and Nuclear</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Deploying interests</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Diplomatic, Economic and Military. Throughout the world.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dark-2">
  <a:themeElements>
    <a:clrScheme name="simple-dark-2">
      <a:dk1>
        <a:srgbClr val="212121"/>
      </a:dk1>
      <a:lt1>
        <a:srgbClr val="212121"/>
      </a:lt1>
      <a:dk2>
        <a:srgbClr val="A7A7A7"/>
      </a:dk2>
      <a:lt2>
        <a:srgbClr val="535353"/>
      </a:lt2>
      <a:accent1>
        <a:srgbClr val="009688"/>
      </a:accent1>
      <a:accent2>
        <a:srgbClr val="EEEEEE"/>
      </a:accent2>
      <a:accent3>
        <a:srgbClr val="78909C"/>
      </a:accent3>
      <a:accent4>
        <a:srgbClr val="FFAB40"/>
      </a:accent4>
      <a:accent5>
        <a:srgbClr val="4DD0E1"/>
      </a:accent5>
      <a:accent6>
        <a:srgbClr val="EEFF4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