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8"/>
  </p:notesMasterIdLst>
  <p:sldIdLst>
    <p:sldId id="256" r:id="rId4"/>
    <p:sldId id="261" r:id="rId5"/>
    <p:sldId id="265" r:id="rId6"/>
    <p:sldId id="267" r:id="rId7"/>
    <p:sldId id="394" r:id="rId8"/>
    <p:sldId id="284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338" r:id="rId17"/>
    <p:sldId id="339" r:id="rId18"/>
    <p:sldId id="281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285" r:id="rId39"/>
    <p:sldId id="363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62" r:id="rId66"/>
    <p:sldId id="393" r:id="rId67"/>
    <p:sldId id="403" r:id="rId68"/>
    <p:sldId id="392" r:id="rId69"/>
    <p:sldId id="398" r:id="rId70"/>
    <p:sldId id="287" r:id="rId71"/>
    <p:sldId id="404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405" r:id="rId81"/>
    <p:sldId id="402" r:id="rId82"/>
    <p:sldId id="304" r:id="rId83"/>
    <p:sldId id="400" r:id="rId84"/>
    <p:sldId id="401" r:id="rId85"/>
    <p:sldId id="340" r:id="rId86"/>
    <p:sldId id="306" r:id="rId8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104" d="100"/>
          <a:sy n="104" d="100"/>
        </p:scale>
        <p:origin x="12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28.04.2021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28.04.2021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28.04.2021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8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7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28.04.2021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7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28.04.2021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5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28.04.2021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4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28.04.2021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1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28.04.2021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.png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81.xml"/><Relationship Id="rId4" Type="http://schemas.openxmlformats.org/officeDocument/2006/relationships/slide" Target="slide14.xml"/><Relationship Id="rId9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kuk.muni.cz/vyuka/materialy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Relationship Id="rId9" Type="http://schemas.openxmlformats.org/officeDocument/2006/relationships/hyperlink" Target="https://www.youtube.com/watch?v=IPxLEjckIh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MVZb2021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29. 4. 2021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název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1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příklady bibliografických citací</a:t>
            </a:r>
            <a:endParaRPr lang="cs-CZ" sz="3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citační manažery,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na standardní místě (za nakladatele nebo za názvem časopisu apod.)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na standardním místě,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 (popis dokumentu, nebo můžeme použít první slova z textu)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 za názvem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zkráceně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= datum stažení nebo čtení dokumentu na webu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uvádíme URL odkaz nebo název databáze, kde je dokument dostupný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r>
              <a:rPr lang="cs-CZ" dirty="0">
                <a:latin typeface="Arial" panose="020B0604020202020204" pitchFamily="34" charset="0"/>
              </a:rPr>
              <a:t>, zdrojový dokument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informace v sekci „O nás“ nebo „Kontakt“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FAWN, Rick, ed. Managing security threats along the EU's eastern flanks. Cham: Palgrave Macmillan, 2020. New security challenges. ISBN 978-3-030-26936-4.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35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BAIASU, Sorin a Sylvie LORIAUX, eds.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Sincerity in politics and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 [cit. 2019-10-19]. ISBN 978-020-3762-257.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650030.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upon Tyne: Cambridge Scholars, 2013 [cit. 2016-10-21]. ISBN 14-438-4896-4.Dostupné z: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HAVLÍK, Vlastimil. Euroskeptické politické strany v Dánsku. In: DANČÁK, Břetislav, Petr FIALA a Vít HLOUŠEK,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Evropeizace: nové téma politologického výzkumu. Brno: Masarykova univerzita, Mezinárodní politologický ústav, 2005, s. 96-104. ISBN 80-210-3865-9.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MARAZIS, Andreas.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Euromaidan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In: FAWN,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EU's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flanks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Cham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Palgrave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Macmillan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2020, s. 153-176. New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ISBN 978-3-030-26936-4.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1" y="1567543"/>
            <a:ext cx="8271511" cy="54003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ABIN, Esther. Making sense: the possibility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truthfulness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politics. In: BAIASU, Sorin a Sylvie LORIAUX, eds.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and international relations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2017, s. 109-121 [cit. 2019-10-19]. ISBN 978-020-3762-257.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http://www.oapen.org/search?identifier=650030.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VARON, Ari. Islamic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identity politics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European polity. In: ADIONG,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[online]. Newcastle upon Tyne: Cambridge Scholars, 2013, s. 111-138 [cit. 2016-1021]. ISBN 14-438-4896-4.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164"/>
            <a:ext cx="8271510" cy="53379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  <a:r>
              <a:rPr lang="cs-CZ" sz="3700" i="1" dirty="0">
                <a:latin typeface="Arial" panose="020B0604020202020204" pitchFamily="34" charset="0"/>
              </a:rPr>
              <a:t>Název časopisu: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3700" dirty="0">
                <a:latin typeface="Arial" panose="020B0604020202020204" pitchFamily="34" charset="0"/>
              </a:rPr>
              <a:t>. Rok vydání, ročník, číslo, rozsah stran*. Identifikátor.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sz="2000" b="1" dirty="0">
                <a:latin typeface="Arial" panose="020B0604020202020204" pitchFamily="34" charset="0"/>
              </a:rPr>
              <a:t>ročník</a:t>
            </a:r>
            <a:r>
              <a:rPr lang="cs-CZ" sz="2000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2011, vol. 18, no. 4, s. 719-742. ISSN 1354-0661.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stran*,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b="1" dirty="0">
                <a:latin typeface="Arial" panose="020B0604020202020204" pitchFamily="34" charset="0"/>
              </a:rPr>
              <a:t>ročník</a:t>
            </a:r>
            <a:r>
              <a:rPr lang="cs-CZ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ČERNOHOUS, Tomáš a Zdeněk KŘÍŽ.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Union as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Obrana a strategie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(2), 5-15 [cit. 2015-10-07]. DOI: 10.3849/1802-7199.14.2014.02.005-016. Dostupné z: http://www.defenceandstrategy.eu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novin: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novin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2020-02-29].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časopisu: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1994-. ISSN 1211-3247. 4 čísla ročně.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2013,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 Fakulta sociálních studií, Katedra mezinárodních vztahů a evropských studií.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SAX, Ondřej.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Senátní volby 2014: prostorová analýza vybraných senátních obvodů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[online]. Brno, 2016 [cit. 2019-09-23]. Dostupné z: https://is.muni.cz/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/syd2i/. Diplomová práce. Masarykova univerzita, Fakulta sociálních studí. Vedoucí práce Michal Pink.</a:t>
            </a:r>
            <a:endParaRPr lang="cs-CZ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48" y="41292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8" y="1309421"/>
            <a:ext cx="8407312" cy="5467000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* </a:t>
            </a:r>
            <a:r>
              <a:rPr lang="cs-CZ" sz="6400" i="1" dirty="0">
                <a:latin typeface="Arial" panose="020B0604020202020204" pitchFamily="34" charset="0"/>
              </a:rPr>
              <a:t>knižní vydání zákonů s komentáři se cituje dle vzoru kniha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56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56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ČESKO. MINISTERSTVO ŠKOLSTVÍ, MLÁDEŽE A TĚLOVÝCHOVY. Vyhláška č.317 ze dne 27. července2005o dalším vzdělávání pedagogických pracovníků,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akreditačníkomisi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a kariérním systému pedagogických pracovníků.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In:Sbírka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zákonů, Česká republika. 2005, částka 111, s. 5654-5674.ISSN 1211-1244. Dostupný také z: http://aplikace.mvcr.cz/archiv2008/sbirka/2005/sb111-05.pdf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56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celého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c2020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2020-02-29].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– příspěvek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  <a:endParaRPr lang="cs-CZ" sz="17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</a:t>
            </a:r>
            <a:r>
              <a:rPr lang="cs-CZ" sz="2100" b="1" dirty="0">
                <a:latin typeface="Arial" panose="020B0604020202020204" pitchFamily="34" charset="0"/>
              </a:rPr>
              <a:t> status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54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2020, každou sobotu15:04. Dostupné také z: https://dvojka.rozhlas.cz/expedice-8130965/o-poradu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1008466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</a:t>
            </a:r>
            <a:r>
              <a:rPr lang="cs-CZ" sz="36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epizoda,rozhovor</a:t>
            </a:r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852"/>
            <a:ext cx="7886700" cy="49341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J. A. Komenský: Kdo byl učitelem Učitele národů? 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28. 3. 2020, 15:04. Dostupné také z: https://dvojka.rozhlas.cz/j-a-komensky-kdo-byl-ucitelem-ucitele-narodu-8172121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listopadu 2012, 20:00. Dostupné také z: https://www.ceskatelevize.cz/ivysilani/879131-zdivocela-zeme/209512120730012-zdivocela-zeme-iv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3"/>
            <a:ext cx="3751761" cy="514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nebo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(např. vložíme ISBN knihy do příslušného pole a zvolíme „dohledat“, potvrdíme volbu a formulář se vyplní, my už jen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zkontrolujeme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úplnost a správnost údajů a příp.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doupravíme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1718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70973B-59B9-47C6-9703-7589BB88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1" y="1309421"/>
            <a:ext cx="898332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34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 na online cvičení 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vyhotovení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31. </a:t>
            </a: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05123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Citování informačních zdrojů a tvorba bibliografických referencí podle mezi. normy ISO 690: 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jak správně citovat a odkazovat na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055829"/>
            <a:ext cx="1276538" cy="1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Citování informačních zdrojů a tvorba bibliografických referencí podle mezinárodní normy ISO 690:2010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[online]. Praha: UISK, FF UK, 2011 [cit. 2019-11-15].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https://uisk.ff.cuni.cz/wp-content/uploads/sites/62/2016/01/Citov%C3%A1n%C3%AD-informa%C4%8Dn%C3%ADch-zdroj%C5%AF-a-tvorba-bibliografick%C3%BDch-referenc%C3%AD-podle-mezin%C3%A1rodn%C3%AD-normy-ISO-6902010_Bratkova.pdf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</a:t>
            </a:r>
            <a:r>
              <a:rPr lang="cs-CZ" dirty="0">
                <a:latin typeface="Arial" panose="020B0604020202020204" pitchFamily="34" charset="0"/>
                <a:hlinkClick r:id="rId8"/>
              </a:rPr>
              <a:t>https://www.muni.cz/o-univerzite/uredni-deska/plagiatorstvi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SEMERÁD, Pavel. Jak citovat v diplomce a vyhnout se plagiátu?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 [cit. 2020-03-15].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https://www.youtube.com/watch?v=IPxLEjckIhA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7388</Words>
  <Application>Microsoft Office PowerPoint</Application>
  <PresentationFormat>Předvádění na obrazovce (4:3)</PresentationFormat>
  <Paragraphs>525</Paragraphs>
  <Slides>84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84</vt:i4>
      </vt:variant>
    </vt:vector>
  </HeadingPairs>
  <TitlesOfParts>
    <vt:vector size="92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MVZb2021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(epizoda,rozhovor,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215</cp:revision>
  <dcterms:created xsi:type="dcterms:W3CDTF">2019-07-22T10:37:01Z</dcterms:created>
  <dcterms:modified xsi:type="dcterms:W3CDTF">2021-04-28T14:56:25Z</dcterms:modified>
</cp:coreProperties>
</file>