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73" r:id="rId3"/>
    <p:sldId id="474" r:id="rId4"/>
    <p:sldId id="475" r:id="rId5"/>
    <p:sldId id="476" r:id="rId6"/>
    <p:sldId id="257" r:id="rId7"/>
    <p:sldId id="260" r:id="rId8"/>
    <p:sldId id="262" r:id="rId9"/>
    <p:sldId id="263" r:id="rId10"/>
    <p:sldId id="461" r:id="rId11"/>
    <p:sldId id="282" r:id="rId12"/>
    <p:sldId id="363" r:id="rId13"/>
    <p:sldId id="364" r:id="rId14"/>
    <p:sldId id="283" r:id="rId15"/>
    <p:sldId id="284" r:id="rId16"/>
    <p:sldId id="285" r:id="rId17"/>
    <p:sldId id="287" r:id="rId18"/>
    <p:sldId id="403" r:id="rId19"/>
    <p:sldId id="404" r:id="rId20"/>
    <p:sldId id="405" r:id="rId21"/>
    <p:sldId id="406" r:id="rId22"/>
    <p:sldId id="407" r:id="rId23"/>
    <p:sldId id="286" r:id="rId24"/>
    <p:sldId id="366" r:id="rId25"/>
    <p:sldId id="369" r:id="rId26"/>
    <p:sldId id="367" r:id="rId27"/>
    <p:sldId id="413" r:id="rId28"/>
    <p:sldId id="370" r:id="rId29"/>
    <p:sldId id="408" r:id="rId30"/>
    <p:sldId id="288" r:id="rId31"/>
    <p:sldId id="410" r:id="rId32"/>
    <p:sldId id="411" r:id="rId33"/>
    <p:sldId id="412" r:id="rId34"/>
    <p:sldId id="414" r:id="rId35"/>
    <p:sldId id="382" r:id="rId36"/>
    <p:sldId id="383" r:id="rId37"/>
    <p:sldId id="384" r:id="rId38"/>
    <p:sldId id="385" r:id="rId39"/>
    <p:sldId id="372" r:id="rId40"/>
    <p:sldId id="376" r:id="rId41"/>
    <p:sldId id="295" r:id="rId42"/>
    <p:sldId id="378" r:id="rId43"/>
    <p:sldId id="296" r:id="rId44"/>
    <p:sldId id="298" r:id="rId45"/>
    <p:sldId id="415" r:id="rId46"/>
    <p:sldId id="381" r:id="rId47"/>
    <p:sldId id="300" r:id="rId48"/>
    <p:sldId id="387" r:id="rId49"/>
    <p:sldId id="388" r:id="rId50"/>
    <p:sldId id="390" r:id="rId51"/>
    <p:sldId id="462" r:id="rId52"/>
    <p:sldId id="301" r:id="rId53"/>
    <p:sldId id="463" r:id="rId54"/>
    <p:sldId id="306" r:id="rId55"/>
    <p:sldId id="392" r:id="rId56"/>
    <p:sldId id="393" r:id="rId57"/>
    <p:sldId id="394" r:id="rId58"/>
    <p:sldId id="395" r:id="rId59"/>
    <p:sldId id="396" r:id="rId60"/>
    <p:sldId id="297" r:id="rId61"/>
    <p:sldId id="299" r:id="rId62"/>
    <p:sldId id="391" r:id="rId63"/>
    <p:sldId id="304" r:id="rId64"/>
    <p:sldId id="416" r:id="rId65"/>
    <p:sldId id="417" r:id="rId66"/>
    <p:sldId id="464" r:id="rId67"/>
    <p:sldId id="305" r:id="rId68"/>
    <p:sldId id="399" r:id="rId69"/>
    <p:sldId id="400" r:id="rId70"/>
    <p:sldId id="332" r:id="rId71"/>
    <p:sldId id="397" r:id="rId72"/>
    <p:sldId id="465" r:id="rId73"/>
    <p:sldId id="398" r:id="rId74"/>
    <p:sldId id="418" r:id="rId75"/>
    <p:sldId id="419" r:id="rId76"/>
    <p:sldId id="307" r:id="rId77"/>
    <p:sldId id="420" r:id="rId78"/>
    <p:sldId id="421" r:id="rId79"/>
    <p:sldId id="308" r:id="rId80"/>
    <p:sldId id="422" r:id="rId81"/>
    <p:sldId id="423" r:id="rId82"/>
    <p:sldId id="424" r:id="rId83"/>
    <p:sldId id="427" r:id="rId84"/>
    <p:sldId id="309" r:id="rId85"/>
    <p:sldId id="425" r:id="rId86"/>
    <p:sldId id="426" r:id="rId87"/>
    <p:sldId id="428" r:id="rId88"/>
    <p:sldId id="429" r:id="rId89"/>
    <p:sldId id="430" r:id="rId90"/>
    <p:sldId id="431" r:id="rId91"/>
    <p:sldId id="432" r:id="rId92"/>
    <p:sldId id="433" r:id="rId93"/>
    <p:sldId id="434" r:id="rId94"/>
    <p:sldId id="466" r:id="rId95"/>
    <p:sldId id="467" r:id="rId96"/>
    <p:sldId id="310" r:id="rId97"/>
    <p:sldId id="439" r:id="rId98"/>
    <p:sldId id="314" r:id="rId99"/>
    <p:sldId id="442" r:id="rId100"/>
    <p:sldId id="315" r:id="rId101"/>
    <p:sldId id="468" r:id="rId102"/>
    <p:sldId id="316" r:id="rId103"/>
    <p:sldId id="440" r:id="rId104"/>
    <p:sldId id="469" r:id="rId105"/>
    <p:sldId id="443" r:id="rId106"/>
    <p:sldId id="470" r:id="rId107"/>
    <p:sldId id="441" r:id="rId108"/>
    <p:sldId id="447" r:id="rId109"/>
    <p:sldId id="317" r:id="rId110"/>
    <p:sldId id="444" r:id="rId111"/>
    <p:sldId id="445" r:id="rId112"/>
    <p:sldId id="446" r:id="rId113"/>
    <p:sldId id="318" r:id="rId114"/>
    <p:sldId id="448" r:id="rId115"/>
    <p:sldId id="449" r:id="rId116"/>
    <p:sldId id="450" r:id="rId117"/>
    <p:sldId id="451" r:id="rId118"/>
    <p:sldId id="471" r:id="rId119"/>
    <p:sldId id="452" r:id="rId120"/>
    <p:sldId id="456" r:id="rId121"/>
    <p:sldId id="319" r:id="rId122"/>
    <p:sldId id="453" r:id="rId123"/>
    <p:sldId id="454" r:id="rId124"/>
    <p:sldId id="472" r:id="rId125"/>
    <p:sldId id="458" r:id="rId126"/>
    <p:sldId id="325" r:id="rId127"/>
    <p:sldId id="457" r:id="rId128"/>
    <p:sldId id="459" r:id="rId129"/>
    <p:sldId id="460" r:id="rId1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4660"/>
  </p:normalViewPr>
  <p:slideViewPr>
    <p:cSldViewPr snapToGrid="0">
      <p:cViewPr varScale="1">
        <p:scale>
          <a:sx n="62" d="100"/>
          <a:sy n="62"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E328C2-735F-4B52-853C-A3BC00E4F9B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id="{8D73716F-2387-44F8-9EAA-B4AF4E947C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a:extLst>
              <a:ext uri="{FF2B5EF4-FFF2-40B4-BE49-F238E27FC236}">
                <a16:creationId xmlns:a16="http://schemas.microsoft.com/office/drawing/2014/main" id="{90F958F7-79C5-4BBC-94E9-D0365F86E8FF}"/>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413CDF6C-525A-459E-AAAF-196F67EA04FA}"/>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88846275-F62B-4E41-AC72-137DD3D86067}"/>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143905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A69A00-EA27-411E-A47D-BA09EA940019}"/>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8646D335-478C-4AFB-BB67-C6B7DA6D65C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3FA23F8A-9645-4E31-B4E6-5F28357EB3DF}"/>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562478AF-6A5C-4FFB-95B7-AC467FE6666D}"/>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5D268954-9D33-4F69-925E-8D75568CA51F}"/>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3615306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8094268-CE33-4C2F-A676-D12250A87143}"/>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40118018-C67D-4347-A675-28CF3A18733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6C0A0E37-6617-4DAB-B050-C3B8980EC3A6}"/>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7AD791DA-FE2D-4E1F-821B-9136082ED3ED}"/>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6E1BE90F-7546-4AA2-99A8-68403F834749}"/>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209966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A5820B-C4C4-4539-90D9-8D953714A464}"/>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9C3CE728-49D0-49F6-BFF6-FAE2E771678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85E745C7-CCC4-471B-900F-E03451C65FBB}"/>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4DAC4B8A-3E45-44C9-B720-22F517743C9D}"/>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EFE983F4-C7F0-4204-8843-DCD5E1C920DD}"/>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787568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8B8157-8B7F-4FA4-B14B-8FB1DCD4B00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text 2">
            <a:extLst>
              <a:ext uri="{FF2B5EF4-FFF2-40B4-BE49-F238E27FC236}">
                <a16:creationId xmlns:a16="http://schemas.microsoft.com/office/drawing/2014/main" id="{849F791A-64F9-4126-8140-C84CC0B258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FC8D427-22BD-4493-B38E-5713C542C87F}"/>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D3143535-36F8-4057-8C4A-63B168A27915}"/>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BD38230D-5E61-4852-AE3D-BB5629874996}"/>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372975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FD02B-9ED6-4BDB-8351-016BF98EF098}"/>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9D63AE18-65EF-4216-8C61-175FF41512A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obsah 3">
            <a:extLst>
              <a:ext uri="{FF2B5EF4-FFF2-40B4-BE49-F238E27FC236}">
                <a16:creationId xmlns:a16="http://schemas.microsoft.com/office/drawing/2014/main" id="{E7E57BAE-AA4A-453A-9844-1D960ABDF7C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F8C9E93E-5D3D-41C9-8482-2BD721317FE5}"/>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6" name="Zástupný symbol pro zápatí 5">
            <a:extLst>
              <a:ext uri="{FF2B5EF4-FFF2-40B4-BE49-F238E27FC236}">
                <a16:creationId xmlns:a16="http://schemas.microsoft.com/office/drawing/2014/main" id="{5C19B4A0-1E6F-4D05-9AC1-DF43DA283277}"/>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D0BEDFFF-BE13-45DD-BC34-494694173AE5}"/>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35948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687BC0-F2DD-4D18-B52A-1B136659B39B}"/>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text 2">
            <a:extLst>
              <a:ext uri="{FF2B5EF4-FFF2-40B4-BE49-F238E27FC236}">
                <a16:creationId xmlns:a16="http://schemas.microsoft.com/office/drawing/2014/main" id="{EA796218-F2C8-434D-81CA-8B3FB7A543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8C199BE-623A-4D0D-98BC-E868B4713D4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text 4">
            <a:extLst>
              <a:ext uri="{FF2B5EF4-FFF2-40B4-BE49-F238E27FC236}">
                <a16:creationId xmlns:a16="http://schemas.microsoft.com/office/drawing/2014/main" id="{21E11F4B-EED5-4DFC-B648-8E2FD9B40F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35BB77F-6B10-4349-9EBE-1EB518C27E1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EC58D343-388A-42D5-AC28-38DAEA23C0A3}"/>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8" name="Zástupný symbol pro zápatí 7">
            <a:extLst>
              <a:ext uri="{FF2B5EF4-FFF2-40B4-BE49-F238E27FC236}">
                <a16:creationId xmlns:a16="http://schemas.microsoft.com/office/drawing/2014/main" id="{3142AF92-4D03-456D-9209-FE58EA7D7BB9}"/>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E3132BA3-2C3F-4AE5-A4B5-29BE02D3768E}"/>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107603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C94E4-340B-4F87-AEF3-0927F3E077D7}"/>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70D138D1-905B-4DE8-AFC3-0649A7284F0C}"/>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4" name="Zástupný symbol pro zápatí 3">
            <a:extLst>
              <a:ext uri="{FF2B5EF4-FFF2-40B4-BE49-F238E27FC236}">
                <a16:creationId xmlns:a16="http://schemas.microsoft.com/office/drawing/2014/main" id="{CA739C6E-7D8E-4F95-B5F3-9BC580CCD133}"/>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D91BD9F9-7BCF-4F45-8E5F-EBCB64E8B574}"/>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36481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30773ED-C71E-4C0F-8C2D-CA7781656EEA}"/>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3" name="Zástupný symbol pro zápatí 2">
            <a:extLst>
              <a:ext uri="{FF2B5EF4-FFF2-40B4-BE49-F238E27FC236}">
                <a16:creationId xmlns:a16="http://schemas.microsoft.com/office/drawing/2014/main" id="{70CDD296-4E9F-4D7E-8C24-AA22C753F4BB}"/>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6B747611-21DD-4563-9D2F-F80B19EB7FCF}"/>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66106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E04E0-053C-49F6-8644-4B9D88CDB44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obsah 2">
            <a:extLst>
              <a:ext uri="{FF2B5EF4-FFF2-40B4-BE49-F238E27FC236}">
                <a16:creationId xmlns:a16="http://schemas.microsoft.com/office/drawing/2014/main" id="{90B1BF6E-C8D3-4DE3-BE09-608EA40F5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text 3">
            <a:extLst>
              <a:ext uri="{FF2B5EF4-FFF2-40B4-BE49-F238E27FC236}">
                <a16:creationId xmlns:a16="http://schemas.microsoft.com/office/drawing/2014/main" id="{6F233DAB-8E2D-4444-8188-E33A90069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00E1336-34A3-42D2-AFB2-64223F82621B}"/>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6" name="Zástupný symbol pro zápatí 5">
            <a:extLst>
              <a:ext uri="{FF2B5EF4-FFF2-40B4-BE49-F238E27FC236}">
                <a16:creationId xmlns:a16="http://schemas.microsoft.com/office/drawing/2014/main" id="{F130EA1B-34E2-4193-A572-B46BEF5D38CA}"/>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7BE24DC2-B58A-42CE-9A85-7BBEBFD76A93}"/>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3970636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C1940-67D5-48D6-90A3-AAABA2678DE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id="{2F0B1EDF-254C-4341-A513-DE140C4AD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text 3">
            <a:extLst>
              <a:ext uri="{FF2B5EF4-FFF2-40B4-BE49-F238E27FC236}">
                <a16:creationId xmlns:a16="http://schemas.microsoft.com/office/drawing/2014/main" id="{82EA5050-92A4-4212-921A-702F83059B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A9EFE3B-3583-4B49-8B94-9140DDA67AB0}"/>
              </a:ext>
            </a:extLst>
          </p:cNvPr>
          <p:cNvSpPr>
            <a:spLocks noGrp="1"/>
          </p:cNvSpPr>
          <p:nvPr>
            <p:ph type="dt" sz="half" idx="10"/>
          </p:nvPr>
        </p:nvSpPr>
        <p:spPr/>
        <p:txBody>
          <a:bodyPr/>
          <a:lstStyle/>
          <a:p>
            <a:fld id="{2A205D67-C660-4150-9EA0-A10A2500741E}" type="datetimeFigureOut">
              <a:rPr lang="en-US" smtClean="0"/>
              <a:t>5/7/2021</a:t>
            </a:fld>
            <a:endParaRPr lang="en-US"/>
          </a:p>
        </p:txBody>
      </p:sp>
      <p:sp>
        <p:nvSpPr>
          <p:cNvPr id="6" name="Zástupný symbol pro zápatí 5">
            <a:extLst>
              <a:ext uri="{FF2B5EF4-FFF2-40B4-BE49-F238E27FC236}">
                <a16:creationId xmlns:a16="http://schemas.microsoft.com/office/drawing/2014/main" id="{15B79FB4-DE04-4F64-8572-4018D6F70231}"/>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8E637B49-8DB6-4610-9CA7-1A23E57AE0B5}"/>
              </a:ext>
            </a:extLst>
          </p:cNvPr>
          <p:cNvSpPr>
            <a:spLocks noGrp="1"/>
          </p:cNvSpPr>
          <p:nvPr>
            <p:ph type="sldNum" sz="quarter" idx="12"/>
          </p:nvPr>
        </p:nvSpPr>
        <p:spPr/>
        <p:txBody>
          <a:bodyPr/>
          <a:lstStyle/>
          <a:p>
            <a:fld id="{FCDB5839-FB5F-4CB4-9175-0B99A723B4C6}" type="slidenum">
              <a:rPr lang="en-US" smtClean="0"/>
              <a:t>‹#›</a:t>
            </a:fld>
            <a:endParaRPr lang="en-US"/>
          </a:p>
        </p:txBody>
      </p:sp>
    </p:spTree>
    <p:extLst>
      <p:ext uri="{BB962C8B-B14F-4D97-AF65-F5344CB8AC3E}">
        <p14:creationId xmlns:p14="http://schemas.microsoft.com/office/powerpoint/2010/main" val="78436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420D209-7B05-4DCB-943F-CC739F424B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text 2">
            <a:extLst>
              <a:ext uri="{FF2B5EF4-FFF2-40B4-BE49-F238E27FC236}">
                <a16:creationId xmlns:a16="http://schemas.microsoft.com/office/drawing/2014/main" id="{13F70AE6-5A2B-47D2-A3DC-9ADE3B1E5B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33FBFEB8-14E2-4A6E-A170-E05C98B76E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05D67-C660-4150-9EA0-A10A2500741E}" type="datetimeFigureOut">
              <a:rPr lang="en-US" smtClean="0"/>
              <a:t>5/7/2021</a:t>
            </a:fld>
            <a:endParaRPr lang="en-US"/>
          </a:p>
        </p:txBody>
      </p:sp>
      <p:sp>
        <p:nvSpPr>
          <p:cNvPr id="5" name="Zástupný symbol pro zápatí 4">
            <a:extLst>
              <a:ext uri="{FF2B5EF4-FFF2-40B4-BE49-F238E27FC236}">
                <a16:creationId xmlns:a16="http://schemas.microsoft.com/office/drawing/2014/main" id="{0F194B1F-EA66-4293-8524-E02410CB82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id="{BB03A15B-DB68-4553-AF38-D6D7B1EE24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B5839-FB5F-4CB4-9175-0B99A723B4C6}" type="slidenum">
              <a:rPr lang="en-US" smtClean="0"/>
              <a:t>‹#›</a:t>
            </a:fld>
            <a:endParaRPr lang="en-US"/>
          </a:p>
        </p:txBody>
      </p:sp>
    </p:spTree>
    <p:extLst>
      <p:ext uri="{BB962C8B-B14F-4D97-AF65-F5344CB8AC3E}">
        <p14:creationId xmlns:p14="http://schemas.microsoft.com/office/powerpoint/2010/main" val="1439049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1A00B-0003-41CE-B463-12D45630424B}"/>
              </a:ext>
            </a:extLst>
          </p:cNvPr>
          <p:cNvSpPr>
            <a:spLocks noGrp="1"/>
          </p:cNvSpPr>
          <p:nvPr>
            <p:ph type="ctrTitle"/>
          </p:nvPr>
        </p:nvSpPr>
        <p:spPr/>
        <p:txBody>
          <a:bodyPr/>
          <a:lstStyle/>
          <a:p>
            <a:r>
              <a:rPr lang="cs-CZ" dirty="0"/>
              <a:t>Reformy v Číně</a:t>
            </a:r>
            <a:endParaRPr lang="en-US" dirty="0"/>
          </a:p>
        </p:txBody>
      </p:sp>
      <p:sp>
        <p:nvSpPr>
          <p:cNvPr id="3" name="Podnadpis 2">
            <a:extLst>
              <a:ext uri="{FF2B5EF4-FFF2-40B4-BE49-F238E27FC236}">
                <a16:creationId xmlns:a16="http://schemas.microsoft.com/office/drawing/2014/main" id="{E5E871D6-9F66-4F40-BC78-6E4AC140C3FF}"/>
              </a:ext>
            </a:extLst>
          </p:cNvPr>
          <p:cNvSpPr>
            <a:spLocks noGrp="1"/>
          </p:cNvSpPr>
          <p:nvPr>
            <p:ph type="subTitle" idx="1"/>
          </p:nvPr>
        </p:nvSpPr>
        <p:spPr/>
        <p:txBody>
          <a:bodyPr/>
          <a:lstStyle/>
          <a:p>
            <a:r>
              <a:rPr lang="cs-CZ" dirty="0"/>
              <a:t>Mezinárodní obchodní režim, jaro 2021</a:t>
            </a:r>
            <a:endParaRPr lang="en-US" dirty="0"/>
          </a:p>
        </p:txBody>
      </p:sp>
    </p:spTree>
    <p:extLst>
      <p:ext uri="{BB962C8B-B14F-4D97-AF65-F5344CB8AC3E}">
        <p14:creationId xmlns:p14="http://schemas.microsoft.com/office/powerpoint/2010/main" val="4238914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8D7B68-C038-451C-B655-251891BE4876}"/>
              </a:ext>
            </a:extLst>
          </p:cNvPr>
          <p:cNvSpPr>
            <a:spLocks noGrp="1"/>
          </p:cNvSpPr>
          <p:nvPr>
            <p:ph type="title"/>
          </p:nvPr>
        </p:nvSpPr>
        <p:spPr/>
        <p:txBody>
          <a:bodyPr/>
          <a:lstStyle/>
          <a:p>
            <a:endParaRPr lang="en-US"/>
          </a:p>
        </p:txBody>
      </p:sp>
      <p:pic>
        <p:nvPicPr>
          <p:cNvPr id="5" name="Zástupný obsah 4" descr="Obsah obrázku mapa&#10;&#10;Popis byl vytvořen automaticky">
            <a:extLst>
              <a:ext uri="{FF2B5EF4-FFF2-40B4-BE49-F238E27FC236}">
                <a16:creationId xmlns:a16="http://schemas.microsoft.com/office/drawing/2014/main" id="{F933D0CC-0E93-4976-9AF0-1ADE545D5C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1375" y="1886744"/>
            <a:ext cx="5429250" cy="4229100"/>
          </a:xfrm>
        </p:spPr>
      </p:pic>
    </p:spTree>
    <p:extLst>
      <p:ext uri="{BB962C8B-B14F-4D97-AF65-F5344CB8AC3E}">
        <p14:creationId xmlns:p14="http://schemas.microsoft.com/office/powerpoint/2010/main" val="47490949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EC9D2-E5AB-47AA-97E1-488C47897BC6}"/>
              </a:ext>
            </a:extLst>
          </p:cNvPr>
          <p:cNvSpPr>
            <a:spLocks noGrp="1"/>
          </p:cNvSpPr>
          <p:nvPr>
            <p:ph type="title"/>
          </p:nvPr>
        </p:nvSpPr>
        <p:spPr/>
        <p:txBody>
          <a:bodyPr/>
          <a:lstStyle/>
          <a:p>
            <a:endParaRPr lang="en-US"/>
          </a:p>
        </p:txBody>
      </p:sp>
      <p:pic>
        <p:nvPicPr>
          <p:cNvPr id="5" name="Zástupný obsah 4" descr="Obsah obrázku sport&#10;&#10;Popis byl vytvořen automaticky">
            <a:extLst>
              <a:ext uri="{FF2B5EF4-FFF2-40B4-BE49-F238E27FC236}">
                <a16:creationId xmlns:a16="http://schemas.microsoft.com/office/drawing/2014/main" id="{501A183E-6476-46C4-9723-89E7627F26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5811" y="1776709"/>
            <a:ext cx="6486098" cy="4423469"/>
          </a:xfrm>
        </p:spPr>
      </p:pic>
    </p:spTree>
    <p:extLst>
      <p:ext uri="{BB962C8B-B14F-4D97-AF65-F5344CB8AC3E}">
        <p14:creationId xmlns:p14="http://schemas.microsoft.com/office/powerpoint/2010/main" val="4481563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Žádost – už 1986!</a:t>
            </a:r>
          </a:p>
          <a:p>
            <a:r>
              <a:rPr lang="cs-CZ" dirty="0"/>
              <a:t>Rozhodující – postoj USA</a:t>
            </a:r>
          </a:p>
          <a:p>
            <a:r>
              <a:rPr lang="cs-CZ" dirty="0"/>
              <a:t>Pingpongová diplomacie 1971 (&gt; křeslo v OSN místo Taiwanu)</a:t>
            </a:r>
          </a:p>
        </p:txBody>
      </p:sp>
    </p:spTree>
    <p:extLst>
      <p:ext uri="{BB962C8B-B14F-4D97-AF65-F5344CB8AC3E}">
        <p14:creationId xmlns:p14="http://schemas.microsoft.com/office/powerpoint/2010/main" val="326418301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Žádost – už 1986!</a:t>
            </a:r>
          </a:p>
          <a:p>
            <a:r>
              <a:rPr lang="cs-CZ" dirty="0"/>
              <a:t>Rozhodující – postoj USA</a:t>
            </a:r>
          </a:p>
          <a:p>
            <a:r>
              <a:rPr lang="cs-CZ" dirty="0"/>
              <a:t>Pingpongová diplomacie 1971 (&gt; křeslo v OSN místo Taiwanu)</a:t>
            </a:r>
          </a:p>
          <a:p>
            <a:r>
              <a:rPr lang="cs-CZ" b="1" dirty="0"/>
              <a:t>MFN status 1980 </a:t>
            </a:r>
            <a:r>
              <a:rPr lang="cs-CZ" dirty="0"/>
              <a:t>– mimo GATT/WTO uděluje Kongres, museli to každé 4 roky obnovit – vždy debata (LP, Tibet) &gt; nejistota na čínské straně</a:t>
            </a:r>
          </a:p>
        </p:txBody>
      </p:sp>
    </p:spTree>
    <p:extLst>
      <p:ext uri="{BB962C8B-B14F-4D97-AF65-F5344CB8AC3E}">
        <p14:creationId xmlns:p14="http://schemas.microsoft.com/office/powerpoint/2010/main" val="28437358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Žádost – už 1986!</a:t>
            </a:r>
          </a:p>
          <a:p>
            <a:r>
              <a:rPr lang="cs-CZ" dirty="0"/>
              <a:t>Rozhodující – postoj USA</a:t>
            </a:r>
          </a:p>
          <a:p>
            <a:r>
              <a:rPr lang="cs-CZ" dirty="0"/>
              <a:t>Pingpongová diplomacie 1971 (&gt; křeslo v OSN místo Taiwanu)</a:t>
            </a:r>
          </a:p>
          <a:p>
            <a:r>
              <a:rPr lang="cs-CZ" dirty="0"/>
              <a:t>MFN status 1980 – mimo GATT/WTO uděluje Kongres, museli to každé 4 roky obnovit – vždy debata (LP, Tibet) &gt; nejistota na čínské straně</a:t>
            </a:r>
          </a:p>
          <a:p>
            <a:r>
              <a:rPr lang="cs-CZ" dirty="0"/>
              <a:t>1989 – úvahy o sankcích – Bush starší se rozhodl je neuvalit – Číně by to jen ublížilo, </a:t>
            </a:r>
            <a:r>
              <a:rPr lang="cs-CZ" b="1" dirty="0"/>
              <a:t>prosperita a obchod povede k liberalizaci</a:t>
            </a:r>
          </a:p>
        </p:txBody>
      </p:sp>
    </p:spTree>
    <p:extLst>
      <p:ext uri="{BB962C8B-B14F-4D97-AF65-F5344CB8AC3E}">
        <p14:creationId xmlns:p14="http://schemas.microsoft.com/office/powerpoint/2010/main" val="86554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b="1" dirty="0" err="1"/>
              <a:t>Fukuyamovské</a:t>
            </a:r>
            <a:r>
              <a:rPr lang="cs-CZ" b="1" dirty="0"/>
              <a:t> uvažování o Číně </a:t>
            </a:r>
            <a:r>
              <a:rPr lang="cs-CZ" dirty="0"/>
              <a:t>- „když s nimi budeme obchodovat, oni se časem demokratizují“</a:t>
            </a:r>
          </a:p>
        </p:txBody>
      </p:sp>
    </p:spTree>
    <p:extLst>
      <p:ext uri="{BB962C8B-B14F-4D97-AF65-F5344CB8AC3E}">
        <p14:creationId xmlns:p14="http://schemas.microsoft.com/office/powerpoint/2010/main" val="26690620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err="1"/>
              <a:t>Fukuyamovské</a:t>
            </a:r>
            <a:r>
              <a:rPr lang="cs-CZ" dirty="0"/>
              <a:t> uvažování o Číně - „když s nimi budeme obchodovat, oni se časem demokratizují“</a:t>
            </a:r>
          </a:p>
          <a:p>
            <a:r>
              <a:rPr lang="cs-CZ" dirty="0"/>
              <a:t>Éra </a:t>
            </a:r>
            <a:r>
              <a:rPr lang="cs-CZ" dirty="0" err="1"/>
              <a:t>Xi</a:t>
            </a:r>
            <a:r>
              <a:rPr lang="cs-CZ" dirty="0"/>
              <a:t> </a:t>
            </a:r>
            <a:r>
              <a:rPr lang="cs-CZ" dirty="0" err="1"/>
              <a:t>Jinpinga</a:t>
            </a:r>
            <a:r>
              <a:rPr lang="cs-CZ" dirty="0"/>
              <a:t> – frustrace Západu, že tato predikce se nevyplnila</a:t>
            </a:r>
          </a:p>
        </p:txBody>
      </p:sp>
    </p:spTree>
    <p:extLst>
      <p:ext uri="{BB962C8B-B14F-4D97-AF65-F5344CB8AC3E}">
        <p14:creationId xmlns:p14="http://schemas.microsoft.com/office/powerpoint/2010/main" val="220687219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err="1"/>
              <a:t>Fukuyamovské</a:t>
            </a:r>
            <a:r>
              <a:rPr lang="cs-CZ" dirty="0"/>
              <a:t> uvažování o Číně - „když s nimi budeme obchodovat, oni se časem demokratizují“</a:t>
            </a:r>
          </a:p>
          <a:p>
            <a:r>
              <a:rPr lang="cs-CZ" dirty="0"/>
              <a:t>Éra </a:t>
            </a:r>
            <a:r>
              <a:rPr lang="cs-CZ" dirty="0" err="1"/>
              <a:t>Xi</a:t>
            </a:r>
            <a:r>
              <a:rPr lang="cs-CZ" dirty="0"/>
              <a:t> </a:t>
            </a:r>
            <a:r>
              <a:rPr lang="cs-CZ" dirty="0" err="1"/>
              <a:t>Jinpinga</a:t>
            </a:r>
            <a:r>
              <a:rPr lang="cs-CZ" dirty="0"/>
              <a:t> – frustrace Západu, že tato predikce se nevyplnila</a:t>
            </a:r>
          </a:p>
          <a:p>
            <a:r>
              <a:rPr lang="cs-CZ" dirty="0"/>
              <a:t>Realita – bohatší Čína si může dovolit sofistikovanější dohled nad obyvatelstvem a projektovat moc do zahraničí</a:t>
            </a:r>
          </a:p>
        </p:txBody>
      </p:sp>
    </p:spTree>
    <p:extLst>
      <p:ext uri="{BB962C8B-B14F-4D97-AF65-F5344CB8AC3E}">
        <p14:creationId xmlns:p14="http://schemas.microsoft.com/office/powerpoint/2010/main" val="29920177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err="1"/>
              <a:t>Fukuyamovské</a:t>
            </a:r>
            <a:r>
              <a:rPr lang="cs-CZ" dirty="0"/>
              <a:t> uvažování o Číně - „když s nimi budeme obchodovat, oni se časem demokratizují“</a:t>
            </a:r>
          </a:p>
          <a:p>
            <a:r>
              <a:rPr lang="cs-CZ" dirty="0"/>
              <a:t>Éra </a:t>
            </a:r>
            <a:r>
              <a:rPr lang="cs-CZ" dirty="0" err="1"/>
              <a:t>Xi</a:t>
            </a:r>
            <a:r>
              <a:rPr lang="cs-CZ" dirty="0"/>
              <a:t> </a:t>
            </a:r>
            <a:r>
              <a:rPr lang="cs-CZ" dirty="0" err="1"/>
              <a:t>Jinpinga</a:t>
            </a:r>
            <a:r>
              <a:rPr lang="cs-CZ" dirty="0"/>
              <a:t> – frustrace Západu, že tato predikce se nevyplnila</a:t>
            </a:r>
          </a:p>
          <a:p>
            <a:r>
              <a:rPr lang="cs-CZ" dirty="0"/>
              <a:t>Realita – bohatší Čína si může dovolit sofistikovanější dohled nad obyvatelstvem a projektovat moc do zahraničí</a:t>
            </a:r>
          </a:p>
          <a:p>
            <a:r>
              <a:rPr lang="cs-CZ" dirty="0"/>
              <a:t>Také si může dovolit mnohem robustnější průmyslovou politiku – viz. příští hodina</a:t>
            </a:r>
          </a:p>
        </p:txBody>
      </p:sp>
    </p:spTree>
    <p:extLst>
      <p:ext uri="{BB962C8B-B14F-4D97-AF65-F5344CB8AC3E}">
        <p14:creationId xmlns:p14="http://schemas.microsoft.com/office/powerpoint/2010/main" val="28711168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EU a USA – tvrdá vyjednávací pozice – Čína se musela zavázat ke krokům nad rámec práva WTO</a:t>
            </a:r>
          </a:p>
          <a:p>
            <a:endParaRPr lang="cs-CZ" dirty="0"/>
          </a:p>
        </p:txBody>
      </p:sp>
    </p:spTree>
    <p:extLst>
      <p:ext uri="{BB962C8B-B14F-4D97-AF65-F5344CB8AC3E}">
        <p14:creationId xmlns:p14="http://schemas.microsoft.com/office/powerpoint/2010/main" val="161384183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EU a USA – tvrdá vyjednávací pozice – Čína se musela zavázat ke krokům nad rámec práva WTO</a:t>
            </a:r>
          </a:p>
          <a:p>
            <a:r>
              <a:rPr lang="cs-CZ" dirty="0"/>
              <a:t>Např. uvolnění investic do sektoru služeb</a:t>
            </a:r>
          </a:p>
          <a:p>
            <a:endParaRPr lang="cs-CZ" dirty="0"/>
          </a:p>
        </p:txBody>
      </p:sp>
    </p:spTree>
    <p:extLst>
      <p:ext uri="{BB962C8B-B14F-4D97-AF65-F5344CB8AC3E}">
        <p14:creationId xmlns:p14="http://schemas.microsoft.com/office/powerpoint/2010/main" val="1559497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a:t>
            </a:r>
            <a:endParaRPr lang="en-US" dirty="0"/>
          </a:p>
        </p:txBody>
      </p:sp>
    </p:spTree>
    <p:extLst>
      <p:ext uri="{BB962C8B-B14F-4D97-AF65-F5344CB8AC3E}">
        <p14:creationId xmlns:p14="http://schemas.microsoft.com/office/powerpoint/2010/main" val="264720452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EU a USA – tvrdá vyjednávací pozice – Čína se musela zavázat ke krokům nad rámec práva WTO</a:t>
            </a:r>
          </a:p>
          <a:p>
            <a:r>
              <a:rPr lang="cs-CZ" dirty="0"/>
              <a:t>Např. uvolnění investic do sektoru služeb</a:t>
            </a:r>
          </a:p>
          <a:p>
            <a:r>
              <a:rPr lang="cs-CZ" dirty="0"/>
              <a:t>Snížení a zavázání cel na nízké úrovni (cca 5 %)</a:t>
            </a:r>
          </a:p>
        </p:txBody>
      </p:sp>
    </p:spTree>
    <p:extLst>
      <p:ext uri="{BB962C8B-B14F-4D97-AF65-F5344CB8AC3E}">
        <p14:creationId xmlns:p14="http://schemas.microsoft.com/office/powerpoint/2010/main" val="210089757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EU a USA – tvrdá vyjednávací pozice – Čína se musela zavázat ke krokům nad rámec práva WTO</a:t>
            </a:r>
          </a:p>
          <a:p>
            <a:r>
              <a:rPr lang="cs-CZ" dirty="0"/>
              <a:t>Např. uvolnění investic do sektoru služeb</a:t>
            </a:r>
          </a:p>
          <a:p>
            <a:r>
              <a:rPr lang="cs-CZ" dirty="0"/>
              <a:t>Snížení a zavázání cel na nízké úrovni (cca 5 %)</a:t>
            </a:r>
          </a:p>
          <a:p>
            <a:r>
              <a:rPr lang="cs-CZ" dirty="0"/>
              <a:t>Přijetí statusu netržní ekonomiky v EU a USA do roku 2016 &gt; velká možnost uvalování antidumpingových a antisubvenčních cel</a:t>
            </a:r>
          </a:p>
        </p:txBody>
      </p:sp>
    </p:spTree>
    <p:extLst>
      <p:ext uri="{BB962C8B-B14F-4D97-AF65-F5344CB8AC3E}">
        <p14:creationId xmlns:p14="http://schemas.microsoft.com/office/powerpoint/2010/main" val="9171446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V Číně – </a:t>
            </a:r>
            <a:r>
              <a:rPr lang="cs-CZ" b="1" dirty="0"/>
              <a:t>příležitost pro dalekosáhlé vnitřní reformy! </a:t>
            </a:r>
          </a:p>
          <a:p>
            <a:r>
              <a:rPr lang="cs-CZ" dirty="0"/>
              <a:t>Podobné jako EU a zemědělství – WTO dala čínské byrokracii možnost zlomit odpor zájmových skupin (státní podniky) a prosadit reformy</a:t>
            </a:r>
          </a:p>
        </p:txBody>
      </p:sp>
    </p:spTree>
    <p:extLst>
      <p:ext uri="{BB962C8B-B14F-4D97-AF65-F5344CB8AC3E}">
        <p14:creationId xmlns:p14="http://schemas.microsoft.com/office/powerpoint/2010/main" val="73930625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b="1" dirty="0"/>
              <a:t>Nejčastější cíl antidumpingových a antisubvenčních cel</a:t>
            </a:r>
            <a:r>
              <a:rPr lang="cs-CZ" dirty="0"/>
              <a:t>– i ze strany rozvojových zemí!</a:t>
            </a:r>
          </a:p>
          <a:p>
            <a:endParaRPr lang="en-US" dirty="0"/>
          </a:p>
        </p:txBody>
      </p:sp>
    </p:spTree>
    <p:extLst>
      <p:ext uri="{BB962C8B-B14F-4D97-AF65-F5344CB8AC3E}">
        <p14:creationId xmlns:p14="http://schemas.microsoft.com/office/powerpoint/2010/main" val="28715418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b="1" dirty="0"/>
              <a:t>Nejčastější cíl antidumpingových a antisubvenčních cel</a:t>
            </a:r>
            <a:r>
              <a:rPr lang="cs-CZ" dirty="0"/>
              <a:t>– i ze strany rozvojových zemí!</a:t>
            </a:r>
          </a:p>
          <a:p>
            <a:r>
              <a:rPr lang="cs-CZ" dirty="0"/>
              <a:t>Často neférové a účelové</a:t>
            </a:r>
          </a:p>
          <a:p>
            <a:r>
              <a:rPr lang="cs-CZ" dirty="0"/>
              <a:t>V EU a USA to zjednodušuje status Číny jako netržní ekonomiky</a:t>
            </a:r>
          </a:p>
          <a:p>
            <a:endParaRPr lang="cs-CZ" dirty="0"/>
          </a:p>
          <a:p>
            <a:endParaRPr lang="cs-CZ" dirty="0"/>
          </a:p>
        </p:txBody>
      </p:sp>
    </p:spTree>
    <p:extLst>
      <p:ext uri="{BB962C8B-B14F-4D97-AF65-F5344CB8AC3E}">
        <p14:creationId xmlns:p14="http://schemas.microsoft.com/office/powerpoint/2010/main" val="201235458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Málo hlasitá role – nestaví se do role mluvčího rozvojových zemí (x Indie, Brazílie)</a:t>
            </a:r>
            <a:endParaRPr lang="en-US" dirty="0"/>
          </a:p>
        </p:txBody>
      </p:sp>
    </p:spTree>
    <p:extLst>
      <p:ext uri="{BB962C8B-B14F-4D97-AF65-F5344CB8AC3E}">
        <p14:creationId xmlns:p14="http://schemas.microsoft.com/office/powerpoint/2010/main" val="41451969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Málo hlasitá role – nestaví se do role mluvčího rozvojových zemí (x Indie, Brazílie)</a:t>
            </a:r>
          </a:p>
          <a:p>
            <a:r>
              <a:rPr lang="cs-CZ" dirty="0"/>
              <a:t>Tichý pozorovatel sporů před DSB &gt; velká znalost WTO práva</a:t>
            </a:r>
          </a:p>
          <a:p>
            <a:endParaRPr lang="en-US" dirty="0"/>
          </a:p>
        </p:txBody>
      </p:sp>
    </p:spTree>
    <p:extLst>
      <p:ext uri="{BB962C8B-B14F-4D97-AF65-F5344CB8AC3E}">
        <p14:creationId xmlns:p14="http://schemas.microsoft.com/office/powerpoint/2010/main" val="14049603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Málo hlasitá role – nestaví se do role mluvčího rozvojových zemí (x Indie, Brazílie)</a:t>
            </a:r>
          </a:p>
          <a:p>
            <a:r>
              <a:rPr lang="cs-CZ" dirty="0"/>
              <a:t>Tichý pozorovatel sporů před DSB &gt; velká znalost WTO práva</a:t>
            </a:r>
          </a:p>
          <a:p>
            <a:r>
              <a:rPr lang="cs-CZ" b="1" dirty="0"/>
              <a:t>Obchodní politika připomíná spíše vyspělé země </a:t>
            </a:r>
            <a:r>
              <a:rPr lang="cs-CZ" dirty="0"/>
              <a:t>(</a:t>
            </a:r>
            <a:r>
              <a:rPr lang="cs-CZ" b="1" dirty="0"/>
              <a:t>nízká cla</a:t>
            </a:r>
            <a:r>
              <a:rPr lang="cs-CZ" dirty="0"/>
              <a:t>)</a:t>
            </a:r>
          </a:p>
          <a:p>
            <a:endParaRPr lang="en-US" dirty="0"/>
          </a:p>
        </p:txBody>
      </p:sp>
    </p:spTree>
    <p:extLst>
      <p:ext uri="{BB962C8B-B14F-4D97-AF65-F5344CB8AC3E}">
        <p14:creationId xmlns:p14="http://schemas.microsoft.com/office/powerpoint/2010/main" val="85724969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Málo hlasitá role – nestaví se do role mluvčího rozvojových zemí (x Indie, Brazílie)</a:t>
            </a:r>
          </a:p>
          <a:p>
            <a:r>
              <a:rPr lang="cs-CZ" dirty="0"/>
              <a:t>Tichý pozorovatel sporů před DSB &gt; velká znalost WTO práva</a:t>
            </a:r>
          </a:p>
          <a:p>
            <a:r>
              <a:rPr lang="cs-CZ" dirty="0"/>
              <a:t>Obchodní politika připomíná spíše vyspělé země (</a:t>
            </a:r>
            <a:r>
              <a:rPr lang="cs-CZ" b="1" dirty="0"/>
              <a:t>nízká cla</a:t>
            </a:r>
            <a:r>
              <a:rPr lang="cs-CZ" dirty="0"/>
              <a:t>)</a:t>
            </a:r>
          </a:p>
          <a:p>
            <a:r>
              <a:rPr lang="cs-CZ" b="1" dirty="0"/>
              <a:t>Postupně získává zájem i na ochraně duševního vlastnictví!</a:t>
            </a:r>
          </a:p>
          <a:p>
            <a:endParaRPr lang="en-US" dirty="0"/>
          </a:p>
        </p:txBody>
      </p:sp>
    </p:spTree>
    <p:extLst>
      <p:ext uri="{BB962C8B-B14F-4D97-AF65-F5344CB8AC3E}">
        <p14:creationId xmlns:p14="http://schemas.microsoft.com/office/powerpoint/2010/main" val="407506136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Málo hlasitá role – nestaví se do role mluvčího rozvojových zemí (x Indie, Brazílie)</a:t>
            </a:r>
          </a:p>
          <a:p>
            <a:r>
              <a:rPr lang="cs-CZ" dirty="0"/>
              <a:t>Tichý pozorovatel sporů před DSB &gt; velká znalost WTO práva</a:t>
            </a:r>
          </a:p>
          <a:p>
            <a:r>
              <a:rPr lang="cs-CZ" dirty="0"/>
              <a:t>Obchodní politika připomíná spíše vyspělé země (</a:t>
            </a:r>
            <a:r>
              <a:rPr lang="cs-CZ" b="1" dirty="0"/>
              <a:t>nízká cla</a:t>
            </a:r>
            <a:r>
              <a:rPr lang="cs-CZ" dirty="0"/>
              <a:t>)</a:t>
            </a:r>
          </a:p>
          <a:p>
            <a:r>
              <a:rPr lang="cs-CZ" dirty="0"/>
              <a:t>Postupně získává zájem i na ochraně duševního vlastnictví!</a:t>
            </a:r>
          </a:p>
          <a:p>
            <a:r>
              <a:rPr lang="cs-CZ" dirty="0"/>
              <a:t>Doma sice Čína TRIPS porušuje, ale jako čím dál více inovativní země má zájem, aby její duševní vlastnictví bylo respektováno</a:t>
            </a:r>
          </a:p>
          <a:p>
            <a:endParaRPr lang="en-US" dirty="0"/>
          </a:p>
        </p:txBody>
      </p:sp>
    </p:spTree>
    <p:extLst>
      <p:ext uri="{BB962C8B-B14F-4D97-AF65-F5344CB8AC3E}">
        <p14:creationId xmlns:p14="http://schemas.microsoft.com/office/powerpoint/2010/main" val="259154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a:t>
            </a:r>
          </a:p>
          <a:p>
            <a:r>
              <a:rPr lang="cs-CZ" dirty="0"/>
              <a:t>Bylo podle Marxe dobře, že vznikl kapitalismus?</a:t>
            </a:r>
            <a:endParaRPr lang="en-US" dirty="0"/>
          </a:p>
        </p:txBody>
      </p:sp>
    </p:spTree>
    <p:extLst>
      <p:ext uri="{BB962C8B-B14F-4D97-AF65-F5344CB8AC3E}">
        <p14:creationId xmlns:p14="http://schemas.microsoft.com/office/powerpoint/2010/main" val="85566859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Postoj ve vyjednáváních </a:t>
            </a:r>
          </a:p>
          <a:p>
            <a:r>
              <a:rPr lang="cs-CZ" dirty="0"/>
              <a:t>– </a:t>
            </a:r>
            <a:r>
              <a:rPr lang="cs-CZ" b="1" dirty="0"/>
              <a:t>pro tradiční liberalizaci </a:t>
            </a:r>
            <a:r>
              <a:rPr lang="cs-CZ" dirty="0"/>
              <a:t>(dnes možná největší zastánce volného obchodu!)</a:t>
            </a:r>
          </a:p>
        </p:txBody>
      </p:sp>
    </p:spTree>
    <p:extLst>
      <p:ext uri="{BB962C8B-B14F-4D97-AF65-F5344CB8AC3E}">
        <p14:creationId xmlns:p14="http://schemas.microsoft.com/office/powerpoint/2010/main" val="20998943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Postoj ve vyjednáváních </a:t>
            </a:r>
          </a:p>
          <a:p>
            <a:r>
              <a:rPr lang="cs-CZ" dirty="0"/>
              <a:t>– </a:t>
            </a:r>
            <a:r>
              <a:rPr lang="cs-CZ" b="1" dirty="0"/>
              <a:t>pro tradiční liberalizaci </a:t>
            </a:r>
            <a:r>
              <a:rPr lang="cs-CZ" dirty="0"/>
              <a:t>(dnes možná největší zastánce volného obchodu!)</a:t>
            </a:r>
          </a:p>
          <a:p>
            <a:r>
              <a:rPr lang="cs-CZ" dirty="0"/>
              <a:t>– proti „</a:t>
            </a:r>
            <a:r>
              <a:rPr lang="cs-CZ" dirty="0" err="1"/>
              <a:t>beyond</a:t>
            </a:r>
            <a:r>
              <a:rPr lang="cs-CZ" dirty="0"/>
              <a:t> </a:t>
            </a:r>
            <a:r>
              <a:rPr lang="cs-CZ" dirty="0" err="1"/>
              <a:t>the</a:t>
            </a:r>
            <a:r>
              <a:rPr lang="cs-CZ" dirty="0"/>
              <a:t> </a:t>
            </a:r>
            <a:r>
              <a:rPr lang="cs-CZ" dirty="0" err="1"/>
              <a:t>border</a:t>
            </a:r>
            <a:r>
              <a:rPr lang="cs-CZ" dirty="0"/>
              <a:t> </a:t>
            </a:r>
            <a:r>
              <a:rPr lang="cs-CZ" dirty="0" err="1"/>
              <a:t>issues</a:t>
            </a:r>
            <a:r>
              <a:rPr lang="cs-CZ" dirty="0"/>
              <a:t>“ – </a:t>
            </a:r>
            <a:r>
              <a:rPr lang="cs-CZ" b="1" dirty="0"/>
              <a:t>netarifní překážky, subvence, investice, hospodářská soutěž</a:t>
            </a:r>
          </a:p>
        </p:txBody>
      </p:sp>
    </p:spTree>
    <p:extLst>
      <p:ext uri="{BB962C8B-B14F-4D97-AF65-F5344CB8AC3E}">
        <p14:creationId xmlns:p14="http://schemas.microsoft.com/office/powerpoint/2010/main" val="18587964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Postoj ve vyjednáváních </a:t>
            </a:r>
          </a:p>
          <a:p>
            <a:r>
              <a:rPr lang="cs-CZ" dirty="0"/>
              <a:t>– </a:t>
            </a:r>
            <a:r>
              <a:rPr lang="cs-CZ" b="1" dirty="0"/>
              <a:t>pro tradiční liberalizaci </a:t>
            </a:r>
            <a:r>
              <a:rPr lang="cs-CZ" dirty="0"/>
              <a:t>(dnes možná největší zastánce volného obchodu!)</a:t>
            </a:r>
          </a:p>
          <a:p>
            <a:r>
              <a:rPr lang="cs-CZ" dirty="0"/>
              <a:t>– proti „</a:t>
            </a:r>
            <a:r>
              <a:rPr lang="cs-CZ" dirty="0" err="1"/>
              <a:t>beyond</a:t>
            </a:r>
            <a:r>
              <a:rPr lang="cs-CZ" dirty="0"/>
              <a:t> </a:t>
            </a:r>
            <a:r>
              <a:rPr lang="cs-CZ" dirty="0" err="1"/>
              <a:t>the</a:t>
            </a:r>
            <a:r>
              <a:rPr lang="cs-CZ" dirty="0"/>
              <a:t> </a:t>
            </a:r>
            <a:r>
              <a:rPr lang="cs-CZ" dirty="0" err="1"/>
              <a:t>border</a:t>
            </a:r>
            <a:r>
              <a:rPr lang="cs-CZ" dirty="0"/>
              <a:t> </a:t>
            </a:r>
            <a:r>
              <a:rPr lang="cs-CZ" dirty="0" err="1"/>
              <a:t>issues</a:t>
            </a:r>
            <a:r>
              <a:rPr lang="cs-CZ" dirty="0"/>
              <a:t>“ – </a:t>
            </a:r>
            <a:r>
              <a:rPr lang="cs-CZ" b="1" dirty="0"/>
              <a:t>netarifní překážky, subvence, investice, hospodářská soutěž</a:t>
            </a:r>
          </a:p>
          <a:p>
            <a:r>
              <a:rPr lang="cs-CZ" dirty="0"/>
              <a:t>= nechtějí, aby WTO zasahovala do státem vedených sektorů ekonomiky, citlivost na národní suverenitu</a:t>
            </a:r>
          </a:p>
        </p:txBody>
      </p:sp>
    </p:spTree>
    <p:extLst>
      <p:ext uri="{BB962C8B-B14F-4D97-AF65-F5344CB8AC3E}">
        <p14:creationId xmlns:p14="http://schemas.microsoft.com/office/powerpoint/2010/main" val="38550463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DCD30-8A44-4BBB-9D9B-CE9A4661C4FC}"/>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A9A047A8-6935-41E7-AC0A-A67E7AE648F0}"/>
              </a:ext>
            </a:extLst>
          </p:cNvPr>
          <p:cNvSpPr>
            <a:spLocks noGrp="1"/>
          </p:cNvSpPr>
          <p:nvPr>
            <p:ph idx="1"/>
          </p:nvPr>
        </p:nvSpPr>
        <p:spPr/>
        <p:txBody>
          <a:bodyPr>
            <a:normAutofit/>
          </a:bodyPr>
          <a:lstStyle/>
          <a:p>
            <a:r>
              <a:rPr lang="cs-CZ" dirty="0"/>
              <a:t>Postoj ve vyjednáváních </a:t>
            </a:r>
          </a:p>
          <a:p>
            <a:r>
              <a:rPr lang="cs-CZ" dirty="0"/>
              <a:t>– </a:t>
            </a:r>
            <a:r>
              <a:rPr lang="cs-CZ" b="1" dirty="0"/>
              <a:t>pro tradiční liberalizaci </a:t>
            </a:r>
            <a:r>
              <a:rPr lang="cs-CZ" dirty="0"/>
              <a:t>(dnes možná největší zastánce volného obchodu!)</a:t>
            </a:r>
          </a:p>
          <a:p>
            <a:r>
              <a:rPr lang="cs-CZ" dirty="0"/>
              <a:t>– proti „</a:t>
            </a:r>
            <a:r>
              <a:rPr lang="cs-CZ" dirty="0" err="1"/>
              <a:t>beyond</a:t>
            </a:r>
            <a:r>
              <a:rPr lang="cs-CZ" dirty="0"/>
              <a:t> </a:t>
            </a:r>
            <a:r>
              <a:rPr lang="cs-CZ" dirty="0" err="1"/>
              <a:t>the</a:t>
            </a:r>
            <a:r>
              <a:rPr lang="cs-CZ" dirty="0"/>
              <a:t> </a:t>
            </a:r>
            <a:r>
              <a:rPr lang="cs-CZ" dirty="0" err="1"/>
              <a:t>border</a:t>
            </a:r>
            <a:r>
              <a:rPr lang="cs-CZ" dirty="0"/>
              <a:t> </a:t>
            </a:r>
            <a:r>
              <a:rPr lang="cs-CZ" dirty="0" err="1"/>
              <a:t>issues</a:t>
            </a:r>
            <a:r>
              <a:rPr lang="cs-CZ" dirty="0"/>
              <a:t>“ – </a:t>
            </a:r>
            <a:r>
              <a:rPr lang="cs-CZ" b="1" dirty="0"/>
              <a:t>netarifní překážky, subvence, investice, hospodářská soutěž</a:t>
            </a:r>
          </a:p>
          <a:p>
            <a:r>
              <a:rPr lang="cs-CZ" dirty="0"/>
              <a:t>= nechtějí, aby WTO zasahovala do státem vedených sektorů ekonomiky, citlivost na národní suverenitu</a:t>
            </a:r>
          </a:p>
          <a:p>
            <a:r>
              <a:rPr lang="cs-CZ" dirty="0"/>
              <a:t>= „otevřete své trhy pro zboží z čínských státem podporovaných firem“</a:t>
            </a:r>
          </a:p>
          <a:p>
            <a:endParaRPr lang="en-US" dirty="0"/>
          </a:p>
        </p:txBody>
      </p:sp>
    </p:spTree>
    <p:extLst>
      <p:ext uri="{BB962C8B-B14F-4D97-AF65-F5344CB8AC3E}">
        <p14:creationId xmlns:p14="http://schemas.microsoft.com/office/powerpoint/2010/main" val="19484100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2C6C54-5C6F-4027-B607-599E9E3299AD}"/>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0F81E0E4-4123-4DFC-8923-4C20C1B1A9E1}"/>
              </a:ext>
            </a:extLst>
          </p:cNvPr>
          <p:cNvSpPr>
            <a:spLocks noGrp="1"/>
          </p:cNvSpPr>
          <p:nvPr>
            <p:ph idx="1"/>
          </p:nvPr>
        </p:nvSpPr>
        <p:spPr/>
        <p:txBody>
          <a:bodyPr/>
          <a:lstStyle/>
          <a:p>
            <a:r>
              <a:rPr lang="cs-CZ" dirty="0"/>
              <a:t>Postoj k jakémukoliv tématu </a:t>
            </a:r>
            <a:r>
              <a:rPr lang="cs-CZ" b="1" dirty="0"/>
              <a:t>odráží vnitřní politickou ekonomii</a:t>
            </a:r>
            <a:endParaRPr lang="en-US" dirty="0"/>
          </a:p>
        </p:txBody>
      </p:sp>
    </p:spTree>
    <p:extLst>
      <p:ext uri="{BB962C8B-B14F-4D97-AF65-F5344CB8AC3E}">
        <p14:creationId xmlns:p14="http://schemas.microsoft.com/office/powerpoint/2010/main" val="29561793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2C6C54-5C6F-4027-B607-599E9E3299AD}"/>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0F81E0E4-4123-4DFC-8923-4C20C1B1A9E1}"/>
              </a:ext>
            </a:extLst>
          </p:cNvPr>
          <p:cNvSpPr>
            <a:spLocks noGrp="1"/>
          </p:cNvSpPr>
          <p:nvPr>
            <p:ph idx="1"/>
          </p:nvPr>
        </p:nvSpPr>
        <p:spPr/>
        <p:txBody>
          <a:bodyPr/>
          <a:lstStyle/>
          <a:p>
            <a:r>
              <a:rPr lang="cs-CZ" dirty="0"/>
              <a:t>Postoj k jakémukoliv tématu </a:t>
            </a:r>
            <a:r>
              <a:rPr lang="cs-CZ" b="1" dirty="0"/>
              <a:t>odráží vnitřní politickou ekonomii </a:t>
            </a:r>
            <a:r>
              <a:rPr lang="cs-CZ" dirty="0"/>
              <a:t>– pokud v té oblasti je Čína liberální, prosazuje volný trh, pokud intervencionistická, potom se tvorbě WTO pravidel brání</a:t>
            </a:r>
          </a:p>
          <a:p>
            <a:endParaRPr lang="en-US" dirty="0"/>
          </a:p>
        </p:txBody>
      </p:sp>
    </p:spTree>
    <p:extLst>
      <p:ext uri="{BB962C8B-B14F-4D97-AF65-F5344CB8AC3E}">
        <p14:creationId xmlns:p14="http://schemas.microsoft.com/office/powerpoint/2010/main" val="135071003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2C6C54-5C6F-4027-B607-599E9E3299AD}"/>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0F81E0E4-4123-4DFC-8923-4C20C1B1A9E1}"/>
              </a:ext>
            </a:extLst>
          </p:cNvPr>
          <p:cNvSpPr>
            <a:spLocks noGrp="1"/>
          </p:cNvSpPr>
          <p:nvPr>
            <p:ph idx="1"/>
          </p:nvPr>
        </p:nvSpPr>
        <p:spPr/>
        <p:txBody>
          <a:bodyPr/>
          <a:lstStyle/>
          <a:p>
            <a:r>
              <a:rPr lang="cs-CZ" dirty="0"/>
              <a:t>Vyspělé země – </a:t>
            </a:r>
            <a:r>
              <a:rPr lang="cs-CZ" b="1" dirty="0"/>
              <a:t>chtějí tvrdší pravidla pro subvence a státní podniky</a:t>
            </a:r>
            <a:r>
              <a:rPr lang="cs-CZ" dirty="0"/>
              <a:t>, Čína pochopitelně proti</a:t>
            </a:r>
          </a:p>
          <a:p>
            <a:endParaRPr lang="en-US" dirty="0"/>
          </a:p>
        </p:txBody>
      </p:sp>
    </p:spTree>
    <p:extLst>
      <p:ext uri="{BB962C8B-B14F-4D97-AF65-F5344CB8AC3E}">
        <p14:creationId xmlns:p14="http://schemas.microsoft.com/office/powerpoint/2010/main" val="132459187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2C6C54-5C6F-4027-B607-599E9E3299AD}"/>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0F81E0E4-4123-4DFC-8923-4C20C1B1A9E1}"/>
              </a:ext>
            </a:extLst>
          </p:cNvPr>
          <p:cNvSpPr>
            <a:spLocks noGrp="1"/>
          </p:cNvSpPr>
          <p:nvPr>
            <p:ph idx="1"/>
          </p:nvPr>
        </p:nvSpPr>
        <p:spPr/>
        <p:txBody>
          <a:bodyPr/>
          <a:lstStyle/>
          <a:p>
            <a:r>
              <a:rPr lang="cs-CZ" dirty="0"/>
              <a:t>Vyspělé země – </a:t>
            </a:r>
            <a:r>
              <a:rPr lang="cs-CZ" b="1" dirty="0"/>
              <a:t>chtějí tvrdší pravidla pro subvence a státní podniky</a:t>
            </a:r>
            <a:r>
              <a:rPr lang="cs-CZ" dirty="0"/>
              <a:t>, Čína pochopitelně proti</a:t>
            </a:r>
          </a:p>
          <a:p>
            <a:r>
              <a:rPr lang="cs-CZ" dirty="0"/>
              <a:t>Požadavky přistoupení k Dohodě o veřejných zakázkách</a:t>
            </a:r>
          </a:p>
          <a:p>
            <a:endParaRPr lang="en-US" dirty="0"/>
          </a:p>
        </p:txBody>
      </p:sp>
    </p:spTree>
    <p:extLst>
      <p:ext uri="{BB962C8B-B14F-4D97-AF65-F5344CB8AC3E}">
        <p14:creationId xmlns:p14="http://schemas.microsoft.com/office/powerpoint/2010/main" val="14294804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2C6C54-5C6F-4027-B607-599E9E3299AD}"/>
              </a:ext>
            </a:extLst>
          </p:cNvPr>
          <p:cNvSpPr>
            <a:spLocks noGrp="1"/>
          </p:cNvSpPr>
          <p:nvPr>
            <p:ph type="title"/>
          </p:nvPr>
        </p:nvSpPr>
        <p:spPr/>
        <p:txBody>
          <a:bodyPr/>
          <a:lstStyle/>
          <a:p>
            <a:r>
              <a:rPr lang="cs-CZ" dirty="0"/>
              <a:t>Čína ve WTO</a:t>
            </a:r>
            <a:endParaRPr lang="en-US" dirty="0"/>
          </a:p>
        </p:txBody>
      </p:sp>
      <p:sp>
        <p:nvSpPr>
          <p:cNvPr id="3" name="Zástupný obsah 2">
            <a:extLst>
              <a:ext uri="{FF2B5EF4-FFF2-40B4-BE49-F238E27FC236}">
                <a16:creationId xmlns:a16="http://schemas.microsoft.com/office/drawing/2014/main" id="{0F81E0E4-4123-4DFC-8923-4C20C1B1A9E1}"/>
              </a:ext>
            </a:extLst>
          </p:cNvPr>
          <p:cNvSpPr>
            <a:spLocks noGrp="1"/>
          </p:cNvSpPr>
          <p:nvPr>
            <p:ph idx="1"/>
          </p:nvPr>
        </p:nvSpPr>
        <p:spPr/>
        <p:txBody>
          <a:bodyPr/>
          <a:lstStyle/>
          <a:p>
            <a:r>
              <a:rPr lang="cs-CZ" dirty="0"/>
              <a:t>Vyspělé země – </a:t>
            </a:r>
            <a:r>
              <a:rPr lang="cs-CZ" b="1" dirty="0"/>
              <a:t>chtějí tvrdší pravidla pro subvence a státní podniky</a:t>
            </a:r>
            <a:r>
              <a:rPr lang="cs-CZ" dirty="0"/>
              <a:t>, Čína pochopitelně proti</a:t>
            </a:r>
          </a:p>
          <a:p>
            <a:r>
              <a:rPr lang="cs-CZ" dirty="0"/>
              <a:t>Požadavky přistoupení k Dohodě o veřejných zakázkách</a:t>
            </a:r>
          </a:p>
          <a:p>
            <a:r>
              <a:rPr lang="cs-CZ" dirty="0"/>
              <a:t>Dnes – všem je jasné, že za </a:t>
            </a:r>
            <a:r>
              <a:rPr lang="cs-CZ" dirty="0" err="1"/>
              <a:t>Xi</a:t>
            </a:r>
            <a:r>
              <a:rPr lang="cs-CZ" dirty="0"/>
              <a:t> </a:t>
            </a:r>
            <a:r>
              <a:rPr lang="cs-CZ" dirty="0" err="1"/>
              <a:t>Jinpinga</a:t>
            </a:r>
            <a:r>
              <a:rPr lang="cs-CZ" dirty="0"/>
              <a:t> Čína směřuje k dalším státním zásahům do ekonomiky, koexistence na volném trhu je pro Západ těžko přijatelná</a:t>
            </a:r>
          </a:p>
          <a:p>
            <a:endParaRPr lang="en-US" dirty="0"/>
          </a:p>
        </p:txBody>
      </p:sp>
    </p:spTree>
    <p:extLst>
      <p:ext uri="{BB962C8B-B14F-4D97-AF65-F5344CB8AC3E}">
        <p14:creationId xmlns:p14="http://schemas.microsoft.com/office/powerpoint/2010/main" val="14159229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B3380C-02B2-4930-B01B-4B3A180DF51A}"/>
              </a:ext>
            </a:extLst>
          </p:cNvPr>
          <p:cNvSpPr>
            <a:spLocks noGrp="1"/>
          </p:cNvSpPr>
          <p:nvPr>
            <p:ph type="title"/>
          </p:nvPr>
        </p:nvSpPr>
        <p:spPr/>
        <p:txBody>
          <a:bodyPr/>
          <a:lstStyle/>
          <a:p>
            <a:endParaRPr lang="en-US"/>
          </a:p>
        </p:txBody>
      </p:sp>
      <p:sp>
        <p:nvSpPr>
          <p:cNvPr id="3" name="Zástupný obsah 2">
            <a:extLst>
              <a:ext uri="{FF2B5EF4-FFF2-40B4-BE49-F238E27FC236}">
                <a16:creationId xmlns:a16="http://schemas.microsoft.com/office/drawing/2014/main" id="{07B2BC18-E8FE-481C-B2A5-8DD0F44CFADD}"/>
              </a:ext>
            </a:extLst>
          </p:cNvPr>
          <p:cNvSpPr>
            <a:spLocks noGrp="1"/>
          </p:cNvSpPr>
          <p:nvPr>
            <p:ph idx="1"/>
          </p:nvPr>
        </p:nvSpPr>
        <p:spPr/>
        <p:txBody>
          <a:bodyPr/>
          <a:lstStyle/>
          <a:p>
            <a:r>
              <a:rPr lang="cs-CZ" dirty="0"/>
              <a:t>Děkuji za pozornost </a:t>
            </a:r>
            <a:r>
              <a:rPr lang="cs-CZ" dirty="0">
                <a:sym typeface="Wingdings" panose="05000000000000000000" pitchFamily="2" charset="2"/>
              </a:rPr>
              <a:t> </a:t>
            </a:r>
            <a:endParaRPr lang="en-US" dirty="0"/>
          </a:p>
        </p:txBody>
      </p:sp>
    </p:spTree>
    <p:extLst>
      <p:ext uri="{BB962C8B-B14F-4D97-AF65-F5344CB8AC3E}">
        <p14:creationId xmlns:p14="http://schemas.microsoft.com/office/powerpoint/2010/main" val="2985650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a:t>
            </a:r>
          </a:p>
          <a:p>
            <a:r>
              <a:rPr lang="cs-CZ" dirty="0"/>
              <a:t>Bylo podle Marxe dobře, že vznikl kapitalismus?</a:t>
            </a:r>
          </a:p>
          <a:p>
            <a:r>
              <a:rPr lang="cs-CZ" dirty="0"/>
              <a:t>Ve kterém státě podle Marxe mělo dojít k první socialistické revoluci?</a:t>
            </a:r>
            <a:endParaRPr lang="en-US" dirty="0"/>
          </a:p>
        </p:txBody>
      </p:sp>
    </p:spTree>
    <p:extLst>
      <p:ext uri="{BB962C8B-B14F-4D97-AF65-F5344CB8AC3E}">
        <p14:creationId xmlns:p14="http://schemas.microsoft.com/office/powerpoint/2010/main" val="365316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 – předpokládal cestu </a:t>
            </a:r>
            <a:r>
              <a:rPr lang="cs-CZ" b="1" dirty="0"/>
              <a:t>feudalismus &gt; kapitalismus &gt; komunismus</a:t>
            </a:r>
            <a:endParaRPr lang="en-US" b="1" dirty="0"/>
          </a:p>
        </p:txBody>
      </p:sp>
    </p:spTree>
    <p:extLst>
      <p:ext uri="{BB962C8B-B14F-4D97-AF65-F5344CB8AC3E}">
        <p14:creationId xmlns:p14="http://schemas.microsoft.com/office/powerpoint/2010/main" val="50406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 – předpokládal cestu feudalismus &gt; kapitalismus &gt; komunismus</a:t>
            </a:r>
          </a:p>
          <a:p>
            <a:r>
              <a:rPr lang="cs-CZ" dirty="0"/>
              <a:t>&gt; revoluce bude </a:t>
            </a:r>
            <a:r>
              <a:rPr lang="cs-CZ" b="1" dirty="0"/>
              <a:t>v nejvyspělejších státech světa</a:t>
            </a:r>
            <a:r>
              <a:rPr lang="cs-CZ" dirty="0"/>
              <a:t>! (Británie, Německo)</a:t>
            </a:r>
            <a:endParaRPr lang="en-US" dirty="0"/>
          </a:p>
        </p:txBody>
      </p:sp>
    </p:spTree>
    <p:extLst>
      <p:ext uri="{BB962C8B-B14F-4D97-AF65-F5344CB8AC3E}">
        <p14:creationId xmlns:p14="http://schemas.microsoft.com/office/powerpoint/2010/main" val="4048757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 – předpokládal cestu feudalismus &gt; kapitalismus &gt; komunismus</a:t>
            </a:r>
          </a:p>
          <a:p>
            <a:r>
              <a:rPr lang="cs-CZ" dirty="0"/>
              <a:t>&gt; revoluce bude v nejvyspělejších státech světa! (Británie, Německo)</a:t>
            </a:r>
          </a:p>
          <a:p>
            <a:r>
              <a:rPr lang="cs-CZ" dirty="0"/>
              <a:t>&gt; chudé státy si nejdříve musí projít kapitalistickou průmyslovou revolucí a politickou buržoazní revolucí (VFR), až poté se dá uvažovat o dalším kroku</a:t>
            </a:r>
            <a:endParaRPr lang="en-US" dirty="0"/>
          </a:p>
        </p:txBody>
      </p:sp>
    </p:spTree>
    <p:extLst>
      <p:ext uri="{BB962C8B-B14F-4D97-AF65-F5344CB8AC3E}">
        <p14:creationId xmlns:p14="http://schemas.microsoft.com/office/powerpoint/2010/main" val="3667802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 – předpokládal cestu feudalismus &gt; kapitalismus &gt; komunismus</a:t>
            </a:r>
          </a:p>
          <a:p>
            <a:r>
              <a:rPr lang="cs-CZ" dirty="0"/>
              <a:t>&gt; revoluce bude v nejvyspělejších státech světa! (Británie, Německo)</a:t>
            </a:r>
          </a:p>
          <a:p>
            <a:r>
              <a:rPr lang="cs-CZ" dirty="0"/>
              <a:t>&gt; chudé státy si nejdříve musí projít kapitalistickou průmyslovou revolucí a politickou buržoazní revolucí (VFR), až poté se dá uvažovat o dalším kroku</a:t>
            </a:r>
            <a:endParaRPr lang="en-US" dirty="0"/>
          </a:p>
          <a:p>
            <a:r>
              <a:rPr lang="cs-CZ" dirty="0"/>
              <a:t>&gt; rolníci jsou konzervativní, nemají revoluční potenciál</a:t>
            </a:r>
            <a:endParaRPr lang="en-US" dirty="0"/>
          </a:p>
        </p:txBody>
      </p:sp>
    </p:spTree>
    <p:extLst>
      <p:ext uri="{BB962C8B-B14F-4D97-AF65-F5344CB8AC3E}">
        <p14:creationId xmlns:p14="http://schemas.microsoft.com/office/powerpoint/2010/main" val="2799676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Marxismus – předpokládal cestu feudalismus &gt; kapitalismus &gt; komunismus</a:t>
            </a:r>
          </a:p>
          <a:p>
            <a:r>
              <a:rPr lang="cs-CZ" dirty="0"/>
              <a:t>&gt; revoluce bude v nejvyspělejších státech světa! (Británie, Německo)</a:t>
            </a:r>
          </a:p>
          <a:p>
            <a:r>
              <a:rPr lang="cs-CZ" dirty="0"/>
              <a:t>&gt; chudé státy si nejdříve musí projít kapitalistickou průmyslovou revolucí a politickou buržoazní revolucí (VFR), až poté se dá uvažovat o dalším kroku</a:t>
            </a:r>
            <a:endParaRPr lang="en-US" dirty="0"/>
          </a:p>
          <a:p>
            <a:r>
              <a:rPr lang="cs-CZ" dirty="0"/>
              <a:t>&gt; rolníci jsou konzervativní, nemají revoluční potenciál </a:t>
            </a:r>
          </a:p>
          <a:p>
            <a:r>
              <a:rPr lang="cs-CZ" dirty="0">
                <a:solidFill>
                  <a:srgbClr val="FF0000"/>
                </a:solidFill>
              </a:rPr>
              <a:t>&gt; nezájem tradičního marxismu o chudé země</a:t>
            </a:r>
            <a:endParaRPr lang="en-US" dirty="0">
              <a:solidFill>
                <a:srgbClr val="FF0000"/>
              </a:solidFill>
            </a:endParaRPr>
          </a:p>
        </p:txBody>
      </p:sp>
    </p:spTree>
    <p:extLst>
      <p:ext uri="{BB962C8B-B14F-4D97-AF65-F5344CB8AC3E}">
        <p14:creationId xmlns:p14="http://schemas.microsoft.com/office/powerpoint/2010/main" val="2790128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revoluce je možná i v chudých, zaostalých zemích (Rusko)</a:t>
            </a:r>
          </a:p>
        </p:txBody>
      </p:sp>
    </p:spTree>
    <p:extLst>
      <p:ext uri="{BB962C8B-B14F-4D97-AF65-F5344CB8AC3E}">
        <p14:creationId xmlns:p14="http://schemas.microsoft.com/office/powerpoint/2010/main" val="3155640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B6F09-0F23-4CA5-996D-C8669226A7EA}"/>
              </a:ext>
            </a:extLst>
          </p:cNvPr>
          <p:cNvSpPr>
            <a:spLocks noGrp="1"/>
          </p:cNvSpPr>
          <p:nvPr>
            <p:ph type="title"/>
          </p:nvPr>
        </p:nvSpPr>
        <p:spPr/>
        <p:txBody>
          <a:bodyPr/>
          <a:lstStyle/>
          <a:p>
            <a:endParaRPr lang="en-US"/>
          </a:p>
        </p:txBody>
      </p:sp>
      <p:pic>
        <p:nvPicPr>
          <p:cNvPr id="7" name="Obrázek 6" descr="Obsah obrázku text, voda, loďka, vodní skútr&#10;&#10;Popis byl vytvořen automaticky">
            <a:extLst>
              <a:ext uri="{FF2B5EF4-FFF2-40B4-BE49-F238E27FC236}">
                <a16:creationId xmlns:a16="http://schemas.microsoft.com/office/drawing/2014/main" id="{80DDE13D-4D88-4E8B-9A66-659F5B780E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9908" y="1428108"/>
            <a:ext cx="2890464" cy="4593444"/>
          </a:xfrm>
          <a:prstGeom prst="rect">
            <a:avLst/>
          </a:prstGeom>
        </p:spPr>
      </p:pic>
      <p:sp>
        <p:nvSpPr>
          <p:cNvPr id="9" name="Zástupný obsah 8">
            <a:extLst>
              <a:ext uri="{FF2B5EF4-FFF2-40B4-BE49-F238E27FC236}">
                <a16:creationId xmlns:a16="http://schemas.microsoft.com/office/drawing/2014/main" id="{8940ACBC-BFE6-4BA3-8CED-FC60F787D5E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13235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revoluce je možná i v chudých, zaostalých zemích (Rusko)</a:t>
            </a:r>
          </a:p>
          <a:p>
            <a:r>
              <a:rPr lang="cs-CZ" dirty="0"/>
              <a:t>Dokonce k ní musí dojít tam – vyspělé státy dokáží své dělníky uplatnit sociálními výhodami atd., </a:t>
            </a:r>
            <a:r>
              <a:rPr lang="cs-CZ" b="1" dirty="0"/>
              <a:t>vzbouřit se musí periferie světa</a:t>
            </a:r>
          </a:p>
        </p:txBody>
      </p:sp>
    </p:spTree>
    <p:extLst>
      <p:ext uri="{BB962C8B-B14F-4D97-AF65-F5344CB8AC3E}">
        <p14:creationId xmlns:p14="http://schemas.microsoft.com/office/powerpoint/2010/main" val="3312499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revoluce je možná i v chudých, zaostalých zemích (Rusko)</a:t>
            </a:r>
          </a:p>
          <a:p>
            <a:r>
              <a:rPr lang="cs-CZ" dirty="0"/>
              <a:t>Dokonce k ní musí dojít tam – vyspělé státy dokáží své dělníky uplatnit sociálními výhodami atd., </a:t>
            </a:r>
            <a:r>
              <a:rPr lang="cs-CZ" b="1" dirty="0"/>
              <a:t>vzbouřit se musí periferie světa</a:t>
            </a:r>
          </a:p>
          <a:p>
            <a:r>
              <a:rPr lang="cs-CZ" dirty="0"/>
              <a:t>ALE země na periferii světové ekonomiky </a:t>
            </a:r>
            <a:r>
              <a:rPr lang="cs-CZ" b="1" dirty="0"/>
              <a:t>nemají sebevědomou buržoazii, která by svrhla monarchii a modernizovala ekonomiku </a:t>
            </a:r>
          </a:p>
          <a:p>
            <a:endParaRPr lang="cs-CZ" b="1" dirty="0"/>
          </a:p>
        </p:txBody>
      </p:sp>
    </p:spTree>
    <p:extLst>
      <p:ext uri="{BB962C8B-B14F-4D97-AF65-F5344CB8AC3E}">
        <p14:creationId xmlns:p14="http://schemas.microsoft.com/office/powerpoint/2010/main" val="1179075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revoluce je možná i v chudých, zaostalých zemích (Rusko)</a:t>
            </a:r>
          </a:p>
          <a:p>
            <a:r>
              <a:rPr lang="cs-CZ" dirty="0"/>
              <a:t>Dokonce k ní musí dojít tam – vyspělé státy dokáží své dělníky uplatnit sociálními výhodami atd., </a:t>
            </a:r>
            <a:r>
              <a:rPr lang="cs-CZ" b="1" dirty="0"/>
              <a:t>vzbouřit se musí periferie světa</a:t>
            </a:r>
          </a:p>
          <a:p>
            <a:r>
              <a:rPr lang="cs-CZ" dirty="0"/>
              <a:t>ALE země na periferii světové ekonomiky </a:t>
            </a:r>
            <a:r>
              <a:rPr lang="cs-CZ" b="1" dirty="0"/>
              <a:t>nemají sebevědomou buržoazii, která by svrhla monarchii a modernizovala ekonomiku</a:t>
            </a:r>
          </a:p>
          <a:p>
            <a:r>
              <a:rPr lang="cs-CZ" dirty="0"/>
              <a:t>&gt; </a:t>
            </a:r>
            <a:r>
              <a:rPr lang="cs-CZ" b="1" dirty="0"/>
              <a:t>kapitalistické období je potřeba přeskočit </a:t>
            </a:r>
            <a:r>
              <a:rPr lang="cs-CZ" dirty="0"/>
              <a:t>a jít v podstatě z feudalismu rovnou do socialismu a komunismu = </a:t>
            </a:r>
            <a:r>
              <a:rPr lang="cs-CZ" b="1" dirty="0"/>
              <a:t>„permanentní revoluce“ </a:t>
            </a:r>
          </a:p>
          <a:p>
            <a:endParaRPr lang="cs-CZ" b="1" dirty="0"/>
          </a:p>
        </p:txBody>
      </p:sp>
    </p:spTree>
    <p:extLst>
      <p:ext uri="{BB962C8B-B14F-4D97-AF65-F5344CB8AC3E}">
        <p14:creationId xmlns:p14="http://schemas.microsoft.com/office/powerpoint/2010/main" val="2547031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lstStyle/>
          <a:p>
            <a:r>
              <a:rPr lang="cs-CZ" dirty="0"/>
              <a:t>Lenin a Trocký – aby tohoto bylo dosaženo, je potřeba </a:t>
            </a:r>
            <a:r>
              <a:rPr lang="cs-CZ" b="1" dirty="0"/>
              <a:t>vedoucí role komunistické strany</a:t>
            </a:r>
          </a:p>
          <a:p>
            <a:r>
              <a:rPr lang="cs-CZ" b="1" dirty="0"/>
              <a:t>= „party </a:t>
            </a:r>
            <a:r>
              <a:rPr lang="cs-CZ" b="1" dirty="0" err="1"/>
              <a:t>vanguardism</a:t>
            </a:r>
            <a:r>
              <a:rPr lang="cs-CZ" b="1" dirty="0"/>
              <a:t>“</a:t>
            </a:r>
          </a:p>
          <a:p>
            <a:endParaRPr lang="en-US" b="1" dirty="0"/>
          </a:p>
        </p:txBody>
      </p:sp>
    </p:spTree>
    <p:extLst>
      <p:ext uri="{BB962C8B-B14F-4D97-AF65-F5344CB8AC3E}">
        <p14:creationId xmlns:p14="http://schemas.microsoft.com/office/powerpoint/2010/main" val="1130367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aby tohoto bylo dosaženo, je potřeba </a:t>
            </a:r>
            <a:r>
              <a:rPr lang="cs-CZ" b="1" dirty="0"/>
              <a:t>vedoucí role komunistické strany</a:t>
            </a:r>
          </a:p>
          <a:p>
            <a:r>
              <a:rPr lang="cs-CZ" b="1" dirty="0"/>
              <a:t>= „party </a:t>
            </a:r>
            <a:r>
              <a:rPr lang="cs-CZ" b="1" dirty="0" err="1"/>
              <a:t>vanguardism</a:t>
            </a:r>
            <a:r>
              <a:rPr lang="cs-CZ" b="1" dirty="0"/>
              <a:t>“</a:t>
            </a:r>
          </a:p>
          <a:p>
            <a:r>
              <a:rPr lang="cs-CZ" b="1" dirty="0"/>
              <a:t>Úzká skupina revolucionářů provede puč a zůstane u moci </a:t>
            </a:r>
            <a:r>
              <a:rPr lang="cs-CZ" dirty="0"/>
              <a:t>(x diktatura proletariátu jako vláda většiny podle Marxe)</a:t>
            </a:r>
          </a:p>
        </p:txBody>
      </p:sp>
    </p:spTree>
    <p:extLst>
      <p:ext uri="{BB962C8B-B14F-4D97-AF65-F5344CB8AC3E}">
        <p14:creationId xmlns:p14="http://schemas.microsoft.com/office/powerpoint/2010/main" val="1648561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aby tohoto bylo dosaženo, je potřeba </a:t>
            </a:r>
            <a:r>
              <a:rPr lang="cs-CZ" b="1" dirty="0"/>
              <a:t>vedoucí role komunistické strany</a:t>
            </a:r>
          </a:p>
          <a:p>
            <a:r>
              <a:rPr lang="cs-CZ" b="1" dirty="0"/>
              <a:t>= „party </a:t>
            </a:r>
            <a:r>
              <a:rPr lang="cs-CZ" b="1" dirty="0" err="1"/>
              <a:t>vanguardism</a:t>
            </a:r>
            <a:r>
              <a:rPr lang="cs-CZ" b="1" dirty="0"/>
              <a:t>“</a:t>
            </a:r>
          </a:p>
          <a:p>
            <a:r>
              <a:rPr lang="cs-CZ" dirty="0"/>
              <a:t>Úzká skupina revolucionářů provede puč a zůstane u moci (x diktatura proletariátu jako vláda většiny podle Marxe)</a:t>
            </a:r>
          </a:p>
          <a:p>
            <a:r>
              <a:rPr lang="cs-CZ" dirty="0"/>
              <a:t>Modernizace, kterou by jinak provedl kapitalismus, </a:t>
            </a:r>
            <a:r>
              <a:rPr lang="cs-CZ" b="1" dirty="0"/>
              <a:t>bude prosazena shora = centrální plánování</a:t>
            </a:r>
          </a:p>
        </p:txBody>
      </p:sp>
    </p:spTree>
    <p:extLst>
      <p:ext uri="{BB962C8B-B14F-4D97-AF65-F5344CB8AC3E}">
        <p14:creationId xmlns:p14="http://schemas.microsoft.com/office/powerpoint/2010/main" val="3230746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Lenin a Trocký – aby tohoto bylo dosaženo, je potřeba </a:t>
            </a:r>
            <a:r>
              <a:rPr lang="cs-CZ" b="1" dirty="0"/>
              <a:t>vedoucí role komunistické strany</a:t>
            </a:r>
          </a:p>
          <a:p>
            <a:r>
              <a:rPr lang="cs-CZ" b="1" dirty="0"/>
              <a:t>= „party </a:t>
            </a:r>
            <a:r>
              <a:rPr lang="cs-CZ" b="1" dirty="0" err="1"/>
              <a:t>vanguardism</a:t>
            </a:r>
            <a:r>
              <a:rPr lang="cs-CZ" b="1" dirty="0"/>
              <a:t>“</a:t>
            </a:r>
          </a:p>
          <a:p>
            <a:r>
              <a:rPr lang="cs-CZ" dirty="0"/>
              <a:t>Úzká skupina revolucionářů provede puč a zůstane u moci (x diktatura proletariátu jako vláda většiny podle Marxe)</a:t>
            </a:r>
          </a:p>
          <a:p>
            <a:r>
              <a:rPr lang="cs-CZ" dirty="0"/>
              <a:t>Modernizace, kterou by jinak provedl kapitalismus, bude prosazena shora = centrální plánování</a:t>
            </a:r>
          </a:p>
          <a:p>
            <a:r>
              <a:rPr lang="cs-CZ" dirty="0"/>
              <a:t>„</a:t>
            </a:r>
            <a:r>
              <a:rPr lang="cs-CZ" b="1" dirty="0"/>
              <a:t>Demokratický centralismus</a:t>
            </a:r>
            <a:r>
              <a:rPr lang="cs-CZ" dirty="0"/>
              <a:t>“ – meritokratické fungování strany – talentovaní kádři získávají vyšší funkce, rozhodují kolektivní orgány</a:t>
            </a:r>
          </a:p>
        </p:txBody>
      </p:sp>
    </p:spTree>
    <p:extLst>
      <p:ext uri="{BB962C8B-B14F-4D97-AF65-F5344CB8AC3E}">
        <p14:creationId xmlns:p14="http://schemas.microsoft.com/office/powerpoint/2010/main" val="4151182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Potřeba alespoň trochu zapojit rolníky – kladivo a </a:t>
            </a:r>
            <a:r>
              <a:rPr lang="cs-CZ" b="1" dirty="0"/>
              <a:t>srp</a:t>
            </a:r>
          </a:p>
        </p:txBody>
      </p:sp>
    </p:spTree>
    <p:extLst>
      <p:ext uri="{BB962C8B-B14F-4D97-AF65-F5344CB8AC3E}">
        <p14:creationId xmlns:p14="http://schemas.microsoft.com/office/powerpoint/2010/main" val="149904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Vyspělé státy revoluci odolaly a po WWII zavedly sociální systém – </a:t>
            </a:r>
            <a:r>
              <a:rPr lang="cs-CZ" b="1" dirty="0"/>
              <a:t>původní předpověď Marxe se nevyplnila</a:t>
            </a:r>
          </a:p>
          <a:p>
            <a:endParaRPr lang="en-US" dirty="0"/>
          </a:p>
        </p:txBody>
      </p:sp>
    </p:spTree>
    <p:extLst>
      <p:ext uri="{BB962C8B-B14F-4D97-AF65-F5344CB8AC3E}">
        <p14:creationId xmlns:p14="http://schemas.microsoft.com/office/powerpoint/2010/main" val="2443122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Vyspělé státy revoluci odolaly a po WWII zavedly sociální systém – </a:t>
            </a:r>
            <a:r>
              <a:rPr lang="cs-CZ" b="1" dirty="0"/>
              <a:t>původní předpověď Marxe se nevyplnila</a:t>
            </a:r>
          </a:p>
          <a:p>
            <a:r>
              <a:rPr lang="cs-CZ" b="1" dirty="0"/>
              <a:t>Komunismus zvítězil na periferii světové ekonomiky, jako vzpoura proti kapitalistickému centru a snaha o rychlou, státem vedenou modernizaci</a:t>
            </a:r>
          </a:p>
        </p:txBody>
      </p:sp>
    </p:spTree>
    <p:extLst>
      <p:ext uri="{BB962C8B-B14F-4D97-AF65-F5344CB8AC3E}">
        <p14:creationId xmlns:p14="http://schemas.microsoft.com/office/powerpoint/2010/main" val="253729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0DE319-63BD-4868-9A44-540FF0FF0A50}"/>
              </a:ext>
            </a:extLst>
          </p:cNvPr>
          <p:cNvSpPr>
            <a:spLocks noGrp="1"/>
          </p:cNvSpPr>
          <p:nvPr>
            <p:ph type="title"/>
          </p:nvPr>
        </p:nvSpPr>
        <p:spPr/>
        <p:txBody>
          <a:bodyPr/>
          <a:lstStyle/>
          <a:p>
            <a:endParaRPr lang="en-US"/>
          </a:p>
        </p:txBody>
      </p:sp>
      <p:pic>
        <p:nvPicPr>
          <p:cNvPr id="5" name="Zástupný obsah 4" descr="Obsah obrázku osoba, muž, vázanka, interiér&#10;&#10;Popis byl vytvořen automaticky">
            <a:extLst>
              <a:ext uri="{FF2B5EF4-FFF2-40B4-BE49-F238E27FC236}">
                <a16:creationId xmlns:a16="http://schemas.microsoft.com/office/drawing/2014/main" id="{C225ABEF-37AC-4029-A79D-2CFD2B6D46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4791" y="2332234"/>
            <a:ext cx="3095726" cy="3430007"/>
          </a:xfrm>
        </p:spPr>
      </p:pic>
    </p:spTree>
    <p:extLst>
      <p:ext uri="{BB962C8B-B14F-4D97-AF65-F5344CB8AC3E}">
        <p14:creationId xmlns:p14="http://schemas.microsoft.com/office/powerpoint/2010/main" val="1105683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Vyspělé státy revoluci odolaly a po WWII zavedly sociální systém – </a:t>
            </a:r>
            <a:r>
              <a:rPr lang="cs-CZ" b="1" dirty="0"/>
              <a:t>původní předpověď Marxe se nevyplnila</a:t>
            </a:r>
          </a:p>
          <a:p>
            <a:r>
              <a:rPr lang="cs-CZ" b="1" dirty="0"/>
              <a:t>Komunismus zvítězil na periferii světové ekonomiky, jako vzpoura proti kapitalistickému centru a snaha o rychlou, státem vedenou modernizaci</a:t>
            </a:r>
          </a:p>
          <a:p>
            <a:r>
              <a:rPr lang="cs-CZ" dirty="0"/>
              <a:t>- příklad SSSR – rychlá industrializaci + rétorika proti západnímu imperialismu</a:t>
            </a:r>
          </a:p>
          <a:p>
            <a:endParaRPr lang="en-US" dirty="0"/>
          </a:p>
        </p:txBody>
      </p:sp>
    </p:spTree>
    <p:extLst>
      <p:ext uri="{BB962C8B-B14F-4D97-AF65-F5344CB8AC3E}">
        <p14:creationId xmlns:p14="http://schemas.microsoft.com/office/powerpoint/2010/main" val="2005534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Vyspělé státy revoluci odolaly a po WWII zavedly sociální systém – </a:t>
            </a:r>
            <a:r>
              <a:rPr lang="cs-CZ" b="1" dirty="0"/>
              <a:t>původní předpověď Marxe se nevyplnila</a:t>
            </a:r>
          </a:p>
          <a:p>
            <a:r>
              <a:rPr lang="cs-CZ" b="1" dirty="0"/>
              <a:t>Komunismus zvítězil na periferii světové ekonomiky, jako vzpoura proti kapitalistickému centru a snaha o rychlou, státem vedenou modernizaci</a:t>
            </a:r>
          </a:p>
          <a:p>
            <a:r>
              <a:rPr lang="cs-CZ" dirty="0"/>
              <a:t>- příklad SSSR – rychlá industrializaci + rétorika proti západnímu imperialismu</a:t>
            </a:r>
          </a:p>
          <a:p>
            <a:r>
              <a:rPr lang="cs-CZ" dirty="0"/>
              <a:t>Centrální plánování – lze to interpretovat jako </a:t>
            </a:r>
            <a:r>
              <a:rPr lang="cs-CZ" b="1" dirty="0"/>
              <a:t>extrémní formu protekcionistické industrializace </a:t>
            </a:r>
            <a:r>
              <a:rPr lang="cs-CZ" dirty="0"/>
              <a:t>– úplné zničení tržního mechanismu, vybudování průmyslu ze státních zdrojů</a:t>
            </a:r>
          </a:p>
          <a:p>
            <a:endParaRPr lang="en-US" dirty="0"/>
          </a:p>
        </p:txBody>
      </p:sp>
    </p:spTree>
    <p:extLst>
      <p:ext uri="{BB962C8B-B14F-4D97-AF65-F5344CB8AC3E}">
        <p14:creationId xmlns:p14="http://schemas.microsoft.com/office/powerpoint/2010/main" val="4087873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E7103D-BDD6-4506-BB59-61558A3963A4}"/>
              </a:ext>
            </a:extLst>
          </p:cNvPr>
          <p:cNvSpPr>
            <a:spLocks noGrp="1"/>
          </p:cNvSpPr>
          <p:nvPr>
            <p:ph type="title"/>
          </p:nvPr>
        </p:nvSpPr>
        <p:spPr/>
        <p:txBody>
          <a:bodyPr/>
          <a:lstStyle/>
          <a:p>
            <a:endParaRPr lang="en-US"/>
          </a:p>
        </p:txBody>
      </p:sp>
      <p:pic>
        <p:nvPicPr>
          <p:cNvPr id="5" name="Zástupný obsah 4">
            <a:extLst>
              <a:ext uri="{FF2B5EF4-FFF2-40B4-BE49-F238E27FC236}">
                <a16:creationId xmlns:a16="http://schemas.microsoft.com/office/drawing/2014/main" id="{00BEBC7F-AEDB-40B8-94A5-B2EFC7F489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6349" y="805208"/>
            <a:ext cx="3737023" cy="5687667"/>
          </a:xfrm>
        </p:spPr>
      </p:pic>
    </p:spTree>
    <p:extLst>
      <p:ext uri="{BB962C8B-B14F-4D97-AF65-F5344CB8AC3E}">
        <p14:creationId xmlns:p14="http://schemas.microsoft.com/office/powerpoint/2010/main" val="328630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 „pro USA v 19. století stačila cla, rozvojová země dnes musí zajít mnohem dále“</a:t>
            </a:r>
          </a:p>
          <a:p>
            <a:endParaRPr lang="en-US" dirty="0"/>
          </a:p>
        </p:txBody>
      </p:sp>
    </p:spTree>
    <p:extLst>
      <p:ext uri="{BB962C8B-B14F-4D97-AF65-F5344CB8AC3E}">
        <p14:creationId xmlns:p14="http://schemas.microsoft.com/office/powerpoint/2010/main" val="2501540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32AD7-C49E-4EC4-9844-4C07D3608C83}"/>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97ACA4D3-7BF6-4CE8-AE95-BA51C9E95FED}"/>
              </a:ext>
            </a:extLst>
          </p:cNvPr>
          <p:cNvSpPr>
            <a:spLocks noGrp="1"/>
          </p:cNvSpPr>
          <p:nvPr>
            <p:ph idx="1"/>
          </p:nvPr>
        </p:nvSpPr>
        <p:spPr/>
        <p:txBody>
          <a:bodyPr>
            <a:normAutofit/>
          </a:bodyPr>
          <a:lstStyle/>
          <a:p>
            <a:r>
              <a:rPr lang="cs-CZ" dirty="0"/>
              <a:t>= „pro USA v 19. století stačila cla, rozvojová země dnes musí zajít mnohem dále“</a:t>
            </a:r>
          </a:p>
          <a:p>
            <a:r>
              <a:rPr lang="cs-CZ" dirty="0"/>
              <a:t>Trh a demokracie jako privilegium bohatých zemí, vláda pevné ruky a plánovaná ekonomika jako nutnost chudých zemí</a:t>
            </a:r>
          </a:p>
          <a:p>
            <a:endParaRPr lang="en-US" dirty="0"/>
          </a:p>
        </p:txBody>
      </p:sp>
    </p:spTree>
    <p:extLst>
      <p:ext uri="{BB962C8B-B14F-4D97-AF65-F5344CB8AC3E}">
        <p14:creationId xmlns:p14="http://schemas.microsoft.com/office/powerpoint/2010/main" val="3536438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3D392-5F0E-45CF-8B43-65516354E07C}"/>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3298FB71-C965-4BDA-A312-86A32139EB4D}"/>
              </a:ext>
            </a:extLst>
          </p:cNvPr>
          <p:cNvSpPr>
            <a:spLocks noGrp="1"/>
          </p:cNvSpPr>
          <p:nvPr>
            <p:ph idx="1"/>
          </p:nvPr>
        </p:nvSpPr>
        <p:spPr/>
        <p:txBody>
          <a:bodyPr/>
          <a:lstStyle/>
          <a:p>
            <a:r>
              <a:rPr lang="cs-CZ" dirty="0"/>
              <a:t>Centrální plánování – schopnost státu přesunout zdroje do strategických odvětví a rychle dosáhnout industrializace</a:t>
            </a:r>
          </a:p>
        </p:txBody>
      </p:sp>
    </p:spTree>
    <p:extLst>
      <p:ext uri="{BB962C8B-B14F-4D97-AF65-F5344CB8AC3E}">
        <p14:creationId xmlns:p14="http://schemas.microsoft.com/office/powerpoint/2010/main" val="8888476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3D392-5F0E-45CF-8B43-65516354E07C}"/>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3298FB71-C965-4BDA-A312-86A32139EB4D}"/>
              </a:ext>
            </a:extLst>
          </p:cNvPr>
          <p:cNvSpPr>
            <a:spLocks noGrp="1"/>
          </p:cNvSpPr>
          <p:nvPr>
            <p:ph idx="1"/>
          </p:nvPr>
        </p:nvSpPr>
        <p:spPr/>
        <p:txBody>
          <a:bodyPr/>
          <a:lstStyle/>
          <a:p>
            <a:r>
              <a:rPr lang="cs-CZ" dirty="0"/>
              <a:t>Centrální plánování – schopnost státu přesunout zdroje do strategických odvětví a rychle dosáhnout industrializace</a:t>
            </a:r>
          </a:p>
          <a:p>
            <a:r>
              <a:rPr lang="cs-CZ" dirty="0"/>
              <a:t>Problém – čím více se stát blíží technologickému </a:t>
            </a:r>
            <a:r>
              <a:rPr lang="cs-CZ" dirty="0" err="1"/>
              <a:t>cutting</a:t>
            </a:r>
            <a:r>
              <a:rPr lang="cs-CZ" dirty="0"/>
              <a:t> </a:t>
            </a:r>
            <a:r>
              <a:rPr lang="cs-CZ" dirty="0" err="1"/>
              <a:t>edge</a:t>
            </a:r>
            <a:r>
              <a:rPr lang="cs-CZ" dirty="0"/>
              <a:t>, je méně jasné, na co se zaměřit</a:t>
            </a:r>
          </a:p>
        </p:txBody>
      </p:sp>
    </p:spTree>
    <p:extLst>
      <p:ext uri="{BB962C8B-B14F-4D97-AF65-F5344CB8AC3E}">
        <p14:creationId xmlns:p14="http://schemas.microsoft.com/office/powerpoint/2010/main" val="342891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3D392-5F0E-45CF-8B43-65516354E07C}"/>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3298FB71-C965-4BDA-A312-86A32139EB4D}"/>
              </a:ext>
            </a:extLst>
          </p:cNvPr>
          <p:cNvSpPr>
            <a:spLocks noGrp="1"/>
          </p:cNvSpPr>
          <p:nvPr>
            <p:ph idx="1"/>
          </p:nvPr>
        </p:nvSpPr>
        <p:spPr/>
        <p:txBody>
          <a:bodyPr/>
          <a:lstStyle/>
          <a:p>
            <a:r>
              <a:rPr lang="cs-CZ" dirty="0"/>
              <a:t>Centrální plánování – schopnost státu přesunout zdroje do strategických odvětví a rychle dosáhnout industrializace</a:t>
            </a:r>
          </a:p>
          <a:p>
            <a:r>
              <a:rPr lang="cs-CZ" dirty="0"/>
              <a:t>Problém – čím více se stát blíží technologickému </a:t>
            </a:r>
            <a:r>
              <a:rPr lang="cs-CZ" dirty="0" err="1"/>
              <a:t>cutting</a:t>
            </a:r>
            <a:r>
              <a:rPr lang="cs-CZ" dirty="0"/>
              <a:t> </a:t>
            </a:r>
            <a:r>
              <a:rPr lang="cs-CZ" dirty="0" err="1"/>
              <a:t>edge</a:t>
            </a:r>
            <a:r>
              <a:rPr lang="cs-CZ" dirty="0"/>
              <a:t>, je méně jasné, na co se zaměřit</a:t>
            </a:r>
          </a:p>
          <a:p>
            <a:r>
              <a:rPr lang="cs-CZ" dirty="0"/>
              <a:t>Stát nedokáže ocenit méně hmatatelné věci – vzhled výrobku, pohodlí zákazníka atd., problém především u služeb</a:t>
            </a:r>
          </a:p>
        </p:txBody>
      </p:sp>
    </p:spTree>
    <p:extLst>
      <p:ext uri="{BB962C8B-B14F-4D97-AF65-F5344CB8AC3E}">
        <p14:creationId xmlns:p14="http://schemas.microsoft.com/office/powerpoint/2010/main" val="468940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3D392-5F0E-45CF-8B43-65516354E07C}"/>
              </a:ext>
            </a:extLst>
          </p:cNvPr>
          <p:cNvSpPr>
            <a:spLocks noGrp="1"/>
          </p:cNvSpPr>
          <p:nvPr>
            <p:ph type="title"/>
          </p:nvPr>
        </p:nvSpPr>
        <p:spPr/>
        <p:txBody>
          <a:bodyPr/>
          <a:lstStyle/>
          <a:p>
            <a:r>
              <a:rPr lang="cs-CZ" dirty="0"/>
              <a:t>Centrální plánování</a:t>
            </a:r>
            <a:endParaRPr lang="en-US" dirty="0"/>
          </a:p>
        </p:txBody>
      </p:sp>
      <p:sp>
        <p:nvSpPr>
          <p:cNvPr id="3" name="Zástupný obsah 2">
            <a:extLst>
              <a:ext uri="{FF2B5EF4-FFF2-40B4-BE49-F238E27FC236}">
                <a16:creationId xmlns:a16="http://schemas.microsoft.com/office/drawing/2014/main" id="{3298FB71-C965-4BDA-A312-86A32139EB4D}"/>
              </a:ext>
            </a:extLst>
          </p:cNvPr>
          <p:cNvSpPr>
            <a:spLocks noGrp="1"/>
          </p:cNvSpPr>
          <p:nvPr>
            <p:ph idx="1"/>
          </p:nvPr>
        </p:nvSpPr>
        <p:spPr/>
        <p:txBody>
          <a:bodyPr/>
          <a:lstStyle/>
          <a:p>
            <a:r>
              <a:rPr lang="cs-CZ" dirty="0"/>
              <a:t>Centrální plánování – schopnost státu přesunout zdroje do strategických odvětví a rychle dosáhnout industrializace</a:t>
            </a:r>
          </a:p>
          <a:p>
            <a:r>
              <a:rPr lang="cs-CZ" dirty="0"/>
              <a:t>Problém – čím více se stát blíží technologickému </a:t>
            </a:r>
            <a:r>
              <a:rPr lang="cs-CZ" dirty="0" err="1"/>
              <a:t>cutting</a:t>
            </a:r>
            <a:r>
              <a:rPr lang="cs-CZ" dirty="0"/>
              <a:t> </a:t>
            </a:r>
            <a:r>
              <a:rPr lang="cs-CZ" dirty="0" err="1"/>
              <a:t>edge</a:t>
            </a:r>
            <a:r>
              <a:rPr lang="cs-CZ" dirty="0"/>
              <a:t>, je méně jasné, na co se zaměřit</a:t>
            </a:r>
          </a:p>
          <a:p>
            <a:r>
              <a:rPr lang="cs-CZ" dirty="0"/>
              <a:t>Stát nedokáže ocenit méně hmatatelné věci – vzhled výrobku, pohodlí zákazníka atd., problém především u služeb</a:t>
            </a:r>
          </a:p>
          <a:p>
            <a:r>
              <a:rPr lang="cs-CZ" dirty="0"/>
              <a:t>&gt; stagnace a kolaps SSSR, Čína se tomuto dokázala vyhnout</a:t>
            </a:r>
          </a:p>
        </p:txBody>
      </p:sp>
    </p:spTree>
    <p:extLst>
      <p:ext uri="{BB962C8B-B14F-4D97-AF65-F5344CB8AC3E}">
        <p14:creationId xmlns:p14="http://schemas.microsoft.com/office/powerpoint/2010/main" val="4112735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EE6F1-32CC-4FDE-99DA-D4C400616E7E}"/>
              </a:ext>
            </a:extLst>
          </p:cNvPr>
          <p:cNvSpPr>
            <a:spLocks noGrp="1"/>
          </p:cNvSpPr>
          <p:nvPr>
            <p:ph type="title"/>
          </p:nvPr>
        </p:nvSpPr>
        <p:spPr/>
        <p:txBody>
          <a:bodyPr/>
          <a:lstStyle/>
          <a:p>
            <a:r>
              <a:rPr lang="cs-CZ" dirty="0"/>
              <a:t>Geneze myšlenek komunismu</a:t>
            </a:r>
            <a:endParaRPr lang="en-US" dirty="0"/>
          </a:p>
        </p:txBody>
      </p:sp>
      <p:sp>
        <p:nvSpPr>
          <p:cNvPr id="3" name="Zástupný obsah 2">
            <a:extLst>
              <a:ext uri="{FF2B5EF4-FFF2-40B4-BE49-F238E27FC236}">
                <a16:creationId xmlns:a16="http://schemas.microsoft.com/office/drawing/2014/main" id="{05DFE9B9-8E62-4DC5-B0BD-57EB4FABBB33}"/>
              </a:ext>
            </a:extLst>
          </p:cNvPr>
          <p:cNvSpPr>
            <a:spLocks noGrp="1"/>
          </p:cNvSpPr>
          <p:nvPr>
            <p:ph idx="1"/>
          </p:nvPr>
        </p:nvSpPr>
        <p:spPr/>
        <p:txBody>
          <a:bodyPr/>
          <a:lstStyle/>
          <a:p>
            <a:r>
              <a:rPr lang="cs-CZ" b="1" dirty="0"/>
              <a:t>Maoismus</a:t>
            </a:r>
            <a:r>
              <a:rPr lang="cs-CZ" dirty="0"/>
              <a:t> – ještě větší důraz na roli rolníků </a:t>
            </a:r>
          </a:p>
          <a:p>
            <a:r>
              <a:rPr lang="cs-CZ" dirty="0"/>
              <a:t>– snaha strany s nimi mít dobré vztahy</a:t>
            </a:r>
          </a:p>
          <a:p>
            <a:r>
              <a:rPr lang="cs-CZ" dirty="0"/>
              <a:t>– teorie dlouhodobé guerillové války na venkově</a:t>
            </a:r>
          </a:p>
          <a:p>
            <a:r>
              <a:rPr lang="cs-CZ" dirty="0"/>
              <a:t>Jinak velmi podobné leninismu</a:t>
            </a:r>
          </a:p>
        </p:txBody>
      </p:sp>
    </p:spTree>
    <p:extLst>
      <p:ext uri="{BB962C8B-B14F-4D97-AF65-F5344CB8AC3E}">
        <p14:creationId xmlns:p14="http://schemas.microsoft.com/office/powerpoint/2010/main" val="3865289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B6F09-0F23-4CA5-996D-C8669226A7EA}"/>
              </a:ext>
            </a:extLst>
          </p:cNvPr>
          <p:cNvSpPr>
            <a:spLocks noGrp="1"/>
          </p:cNvSpPr>
          <p:nvPr>
            <p:ph type="title"/>
          </p:nvPr>
        </p:nvSpPr>
        <p:spPr/>
        <p:txBody>
          <a:bodyPr/>
          <a:lstStyle/>
          <a:p>
            <a:endParaRPr lang="en-US"/>
          </a:p>
        </p:txBody>
      </p:sp>
      <p:pic>
        <p:nvPicPr>
          <p:cNvPr id="5" name="Zástupný obsah 4" descr="Obsah obrázku text&#10;&#10;Popis byl vytvořen automaticky">
            <a:extLst>
              <a:ext uri="{FF2B5EF4-FFF2-40B4-BE49-F238E27FC236}">
                <a16:creationId xmlns:a16="http://schemas.microsoft.com/office/drawing/2014/main" id="{0F0503F7-55E1-457D-B328-484352CB1E1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55749" y="1428108"/>
            <a:ext cx="3054640" cy="4593444"/>
          </a:xfrm>
        </p:spPr>
      </p:pic>
      <p:pic>
        <p:nvPicPr>
          <p:cNvPr id="7" name="Obrázek 6" descr="Obsah obrázku text, voda, loďka, vodní skútr&#10;&#10;Popis byl vytvořen automaticky">
            <a:extLst>
              <a:ext uri="{FF2B5EF4-FFF2-40B4-BE49-F238E27FC236}">
                <a16:creationId xmlns:a16="http://schemas.microsoft.com/office/drawing/2014/main" id="{80DDE13D-4D88-4E8B-9A66-659F5B780E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9908" y="1428108"/>
            <a:ext cx="2890464" cy="4593444"/>
          </a:xfrm>
          <a:prstGeom prst="rect">
            <a:avLst/>
          </a:prstGeom>
        </p:spPr>
      </p:pic>
    </p:spTree>
    <p:extLst>
      <p:ext uri="{BB962C8B-B14F-4D97-AF65-F5344CB8AC3E}">
        <p14:creationId xmlns:p14="http://schemas.microsoft.com/office/powerpoint/2010/main" val="3276378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EE6F1-32CC-4FDE-99DA-D4C400616E7E}"/>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05DFE9B9-8E62-4DC5-B0BD-57EB4FABBB33}"/>
              </a:ext>
            </a:extLst>
          </p:cNvPr>
          <p:cNvSpPr>
            <a:spLocks noGrp="1"/>
          </p:cNvSpPr>
          <p:nvPr>
            <p:ph idx="1"/>
          </p:nvPr>
        </p:nvSpPr>
        <p:spPr/>
        <p:txBody>
          <a:bodyPr/>
          <a:lstStyle/>
          <a:p>
            <a:r>
              <a:rPr lang="cs-CZ" dirty="0"/>
              <a:t>KSČ založena 1921 (stoleté výročí!)</a:t>
            </a:r>
          </a:p>
        </p:txBody>
      </p:sp>
    </p:spTree>
    <p:extLst>
      <p:ext uri="{BB962C8B-B14F-4D97-AF65-F5344CB8AC3E}">
        <p14:creationId xmlns:p14="http://schemas.microsoft.com/office/powerpoint/2010/main" val="2760833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9FA6F8-7707-48B6-AF62-D444CF606944}"/>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40A51109-8005-48E6-98FB-238777CDFD2E}"/>
              </a:ext>
            </a:extLst>
          </p:cNvPr>
          <p:cNvSpPr>
            <a:spLocks noGrp="1"/>
          </p:cNvSpPr>
          <p:nvPr>
            <p:ph idx="1"/>
          </p:nvPr>
        </p:nvSpPr>
        <p:spPr/>
        <p:txBody>
          <a:bodyPr/>
          <a:lstStyle/>
          <a:p>
            <a:r>
              <a:rPr lang="cs-CZ" dirty="0"/>
              <a:t>KSČ založena 1921 (stoleté výročí!)</a:t>
            </a:r>
          </a:p>
          <a:p>
            <a:r>
              <a:rPr lang="cs-CZ" dirty="0"/>
              <a:t>1949 – ČLR</a:t>
            </a:r>
          </a:p>
          <a:p>
            <a:r>
              <a:rPr lang="cs-CZ" b="1" dirty="0"/>
              <a:t>Definitivní sjednocení Číny </a:t>
            </a:r>
            <a:r>
              <a:rPr lang="cs-CZ" dirty="0"/>
              <a:t>a vyhnání západních mocností – zdroj legitimity!</a:t>
            </a:r>
          </a:p>
          <a:p>
            <a:endParaRPr lang="cs-CZ" dirty="0"/>
          </a:p>
          <a:p>
            <a:endParaRPr lang="cs-CZ" dirty="0"/>
          </a:p>
          <a:p>
            <a:endParaRPr lang="en-US" dirty="0"/>
          </a:p>
        </p:txBody>
      </p:sp>
    </p:spTree>
    <p:extLst>
      <p:ext uri="{BB962C8B-B14F-4D97-AF65-F5344CB8AC3E}">
        <p14:creationId xmlns:p14="http://schemas.microsoft.com/office/powerpoint/2010/main" val="1577149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9FA6F8-7707-48B6-AF62-D444CF606944}"/>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40A51109-8005-48E6-98FB-238777CDFD2E}"/>
              </a:ext>
            </a:extLst>
          </p:cNvPr>
          <p:cNvSpPr>
            <a:spLocks noGrp="1"/>
          </p:cNvSpPr>
          <p:nvPr>
            <p:ph idx="1"/>
          </p:nvPr>
        </p:nvSpPr>
        <p:spPr/>
        <p:txBody>
          <a:bodyPr/>
          <a:lstStyle/>
          <a:p>
            <a:r>
              <a:rPr lang="cs-CZ" dirty="0"/>
              <a:t>KSČ založena 1921 (stoleté výročí!)</a:t>
            </a:r>
          </a:p>
          <a:p>
            <a:r>
              <a:rPr lang="cs-CZ" dirty="0"/>
              <a:t>1949 – ČLR</a:t>
            </a:r>
          </a:p>
          <a:p>
            <a:r>
              <a:rPr lang="cs-CZ" b="1" dirty="0"/>
              <a:t>Definitivní sjednocení Číny </a:t>
            </a:r>
            <a:r>
              <a:rPr lang="cs-CZ" dirty="0"/>
              <a:t>a vyhnání západních mocností – zdroj legitimity!</a:t>
            </a:r>
          </a:p>
          <a:p>
            <a:r>
              <a:rPr lang="cs-CZ" dirty="0"/>
              <a:t>Dnes další zdroj – slib rostoucí životní úrovně (vs. demokratická legitimita na Západě)</a:t>
            </a:r>
          </a:p>
          <a:p>
            <a:endParaRPr lang="cs-CZ" dirty="0"/>
          </a:p>
          <a:p>
            <a:endParaRPr lang="cs-CZ" dirty="0"/>
          </a:p>
          <a:p>
            <a:endParaRPr lang="cs-CZ" dirty="0"/>
          </a:p>
          <a:p>
            <a:endParaRPr lang="en-US" dirty="0"/>
          </a:p>
        </p:txBody>
      </p:sp>
    </p:spTree>
    <p:extLst>
      <p:ext uri="{BB962C8B-B14F-4D97-AF65-F5344CB8AC3E}">
        <p14:creationId xmlns:p14="http://schemas.microsoft.com/office/powerpoint/2010/main" val="30591493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781B3-C33C-4ED7-881F-03A1AAF55B0C}"/>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8ED3BF91-ED1C-42CB-8B95-CBC8D31AC332}"/>
              </a:ext>
            </a:extLst>
          </p:cNvPr>
          <p:cNvSpPr>
            <a:spLocks noGrp="1"/>
          </p:cNvSpPr>
          <p:nvPr>
            <p:ph idx="1"/>
          </p:nvPr>
        </p:nvSpPr>
        <p:spPr/>
        <p:txBody>
          <a:bodyPr/>
          <a:lstStyle/>
          <a:p>
            <a:r>
              <a:rPr lang="cs-CZ" dirty="0"/>
              <a:t>50. léta - pozemková reforma – podpora rolníků</a:t>
            </a:r>
          </a:p>
        </p:txBody>
      </p:sp>
    </p:spTree>
    <p:extLst>
      <p:ext uri="{BB962C8B-B14F-4D97-AF65-F5344CB8AC3E}">
        <p14:creationId xmlns:p14="http://schemas.microsoft.com/office/powerpoint/2010/main" val="201368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BF49A1-5969-4BBD-9763-4D7A94729D0F}"/>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717BD06B-6494-4849-96D2-24CDA96A4A42}"/>
              </a:ext>
            </a:extLst>
          </p:cNvPr>
          <p:cNvSpPr>
            <a:spLocks noGrp="1"/>
          </p:cNvSpPr>
          <p:nvPr>
            <p:ph idx="1"/>
          </p:nvPr>
        </p:nvSpPr>
        <p:spPr/>
        <p:txBody>
          <a:bodyPr/>
          <a:lstStyle/>
          <a:p>
            <a:r>
              <a:rPr lang="cs-CZ" dirty="0"/>
              <a:t>„</a:t>
            </a:r>
            <a:r>
              <a:rPr lang="en-US" dirty="0"/>
              <a:t>Had Mao died in 1956, his achievements would have been immortal. Had he died in 1966, he would still have been a great man but flawed. But he died in 1976. Alas, what can one say?</a:t>
            </a:r>
            <a:r>
              <a:rPr lang="cs-CZ" dirty="0"/>
              <a:t>“</a:t>
            </a:r>
          </a:p>
        </p:txBody>
      </p:sp>
    </p:spTree>
    <p:extLst>
      <p:ext uri="{BB962C8B-B14F-4D97-AF65-F5344CB8AC3E}">
        <p14:creationId xmlns:p14="http://schemas.microsoft.com/office/powerpoint/2010/main" val="2965605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F7F7AA-73A2-4E71-A0B6-B36BEF3EF1C2}"/>
              </a:ext>
            </a:extLst>
          </p:cNvPr>
          <p:cNvSpPr>
            <a:spLocks noGrp="1"/>
          </p:cNvSpPr>
          <p:nvPr>
            <p:ph type="title"/>
          </p:nvPr>
        </p:nvSpPr>
        <p:spPr/>
        <p:txBody>
          <a:bodyPr/>
          <a:lstStyle/>
          <a:p>
            <a:endParaRPr lang="en-US"/>
          </a:p>
        </p:txBody>
      </p:sp>
      <p:sp>
        <p:nvSpPr>
          <p:cNvPr id="3" name="Zástupný obsah 2">
            <a:extLst>
              <a:ext uri="{FF2B5EF4-FFF2-40B4-BE49-F238E27FC236}">
                <a16:creationId xmlns:a16="http://schemas.microsoft.com/office/drawing/2014/main" id="{43FFF5B8-501B-4BD3-B98A-DEAFD0E71F77}"/>
              </a:ext>
            </a:extLst>
          </p:cNvPr>
          <p:cNvSpPr>
            <a:spLocks noGrp="1"/>
          </p:cNvSpPr>
          <p:nvPr>
            <p:ph idx="1"/>
          </p:nvPr>
        </p:nvSpPr>
        <p:spPr>
          <a:xfrm>
            <a:off x="838200" y="1918093"/>
            <a:ext cx="10515600" cy="4351338"/>
          </a:xfrm>
        </p:spPr>
        <p:txBody>
          <a:bodyPr/>
          <a:lstStyle/>
          <a:p>
            <a:r>
              <a:rPr lang="cs-CZ" dirty="0"/>
              <a:t>„</a:t>
            </a:r>
            <a:r>
              <a:rPr lang="cs-CZ" dirty="0" err="1"/>
              <a:t>The</a:t>
            </a:r>
            <a:r>
              <a:rPr lang="cs-CZ" dirty="0"/>
              <a:t> </a:t>
            </a:r>
            <a:r>
              <a:rPr lang="cs-CZ" dirty="0" err="1"/>
              <a:t>Hundred</a:t>
            </a:r>
            <a:r>
              <a:rPr lang="cs-CZ" dirty="0"/>
              <a:t> </a:t>
            </a:r>
            <a:r>
              <a:rPr lang="cs-CZ" dirty="0" err="1"/>
              <a:t>Flowers</a:t>
            </a:r>
            <a:r>
              <a:rPr lang="cs-CZ" dirty="0"/>
              <a:t> </a:t>
            </a:r>
            <a:r>
              <a:rPr lang="cs-CZ" dirty="0" err="1"/>
              <a:t>Campaign</a:t>
            </a:r>
            <a:r>
              <a:rPr lang="cs-CZ" dirty="0"/>
              <a:t>, </a:t>
            </a:r>
            <a:r>
              <a:rPr lang="cs-CZ" dirty="0" err="1"/>
              <a:t>was</a:t>
            </a:r>
            <a:r>
              <a:rPr lang="cs-CZ" dirty="0"/>
              <a:t> a period </a:t>
            </a:r>
            <a:r>
              <a:rPr lang="cs-CZ" dirty="0" err="1"/>
              <a:t>from</a:t>
            </a:r>
            <a:r>
              <a:rPr lang="cs-CZ" dirty="0"/>
              <a:t> 1956 to 1957 in </a:t>
            </a:r>
            <a:r>
              <a:rPr lang="cs-CZ" dirty="0" err="1"/>
              <a:t>the</a:t>
            </a:r>
            <a:r>
              <a:rPr lang="cs-CZ" dirty="0"/>
              <a:t> </a:t>
            </a:r>
            <a:r>
              <a:rPr lang="cs-CZ" dirty="0" err="1"/>
              <a:t>People‘s</a:t>
            </a:r>
            <a:r>
              <a:rPr lang="cs-CZ" dirty="0"/>
              <a:t> Republic </a:t>
            </a:r>
            <a:r>
              <a:rPr lang="cs-CZ" dirty="0" err="1"/>
              <a:t>of</a:t>
            </a:r>
            <a:r>
              <a:rPr lang="cs-CZ" dirty="0"/>
              <a:t> </a:t>
            </a:r>
            <a:r>
              <a:rPr lang="cs-CZ" dirty="0" err="1"/>
              <a:t>China</a:t>
            </a:r>
            <a:r>
              <a:rPr lang="cs-CZ" dirty="0"/>
              <a:t> </a:t>
            </a:r>
            <a:r>
              <a:rPr lang="cs-CZ" dirty="0" err="1"/>
              <a:t>during</a:t>
            </a:r>
            <a:r>
              <a:rPr lang="cs-CZ" dirty="0"/>
              <a:t> </a:t>
            </a:r>
            <a:r>
              <a:rPr lang="cs-CZ" dirty="0" err="1"/>
              <a:t>which</a:t>
            </a:r>
            <a:r>
              <a:rPr lang="cs-CZ" dirty="0"/>
              <a:t> </a:t>
            </a:r>
            <a:r>
              <a:rPr lang="cs-CZ" dirty="0" err="1"/>
              <a:t>the</a:t>
            </a:r>
            <a:r>
              <a:rPr lang="cs-CZ" dirty="0"/>
              <a:t> </a:t>
            </a:r>
            <a:r>
              <a:rPr lang="cs-CZ" dirty="0" err="1"/>
              <a:t>Communist</a:t>
            </a:r>
            <a:r>
              <a:rPr lang="cs-CZ" dirty="0"/>
              <a:t> Party </a:t>
            </a:r>
            <a:r>
              <a:rPr lang="cs-CZ" dirty="0" err="1"/>
              <a:t>of</a:t>
            </a:r>
            <a:r>
              <a:rPr lang="cs-CZ" dirty="0"/>
              <a:t> </a:t>
            </a:r>
            <a:r>
              <a:rPr lang="cs-CZ" dirty="0" err="1"/>
              <a:t>China</a:t>
            </a:r>
            <a:r>
              <a:rPr lang="cs-CZ" dirty="0"/>
              <a:t> (CPC) </a:t>
            </a:r>
            <a:r>
              <a:rPr lang="cs-CZ" dirty="0" err="1"/>
              <a:t>encouraged</a:t>
            </a:r>
            <a:r>
              <a:rPr lang="cs-CZ" dirty="0"/>
              <a:t> </a:t>
            </a:r>
            <a:r>
              <a:rPr lang="cs-CZ" dirty="0" err="1"/>
              <a:t>citizens</a:t>
            </a:r>
            <a:r>
              <a:rPr lang="cs-CZ" dirty="0"/>
              <a:t> to express </a:t>
            </a:r>
            <a:r>
              <a:rPr lang="cs-CZ" dirty="0" err="1"/>
              <a:t>openly</a:t>
            </a:r>
            <a:r>
              <a:rPr lang="cs-CZ" dirty="0"/>
              <a:t> </a:t>
            </a:r>
            <a:r>
              <a:rPr lang="cs-CZ" dirty="0" err="1"/>
              <a:t>their</a:t>
            </a:r>
            <a:r>
              <a:rPr lang="cs-CZ" dirty="0"/>
              <a:t> </a:t>
            </a:r>
            <a:r>
              <a:rPr lang="cs-CZ" dirty="0" err="1"/>
              <a:t>opinions</a:t>
            </a:r>
            <a:r>
              <a:rPr lang="cs-CZ" dirty="0"/>
              <a:t> </a:t>
            </a:r>
            <a:r>
              <a:rPr lang="cs-CZ" dirty="0" err="1"/>
              <a:t>of</a:t>
            </a:r>
            <a:r>
              <a:rPr lang="cs-CZ" dirty="0"/>
              <a:t> </a:t>
            </a:r>
            <a:r>
              <a:rPr lang="cs-CZ" dirty="0" err="1"/>
              <a:t>the</a:t>
            </a:r>
            <a:r>
              <a:rPr lang="cs-CZ" dirty="0"/>
              <a:t> </a:t>
            </a:r>
            <a:r>
              <a:rPr lang="cs-CZ" dirty="0" err="1"/>
              <a:t>communist</a:t>
            </a:r>
            <a:r>
              <a:rPr lang="cs-CZ" dirty="0"/>
              <a:t> </a:t>
            </a:r>
            <a:r>
              <a:rPr lang="cs-CZ" dirty="0" err="1"/>
              <a:t>regime</a:t>
            </a:r>
            <a:r>
              <a:rPr lang="cs-CZ" dirty="0"/>
              <a:t>. </a:t>
            </a:r>
            <a:r>
              <a:rPr lang="cs-CZ" dirty="0" err="1"/>
              <a:t>Following</a:t>
            </a:r>
            <a:r>
              <a:rPr lang="cs-CZ" dirty="0"/>
              <a:t> </a:t>
            </a:r>
            <a:r>
              <a:rPr lang="cs-CZ" dirty="0" err="1"/>
              <a:t>the</a:t>
            </a:r>
            <a:r>
              <a:rPr lang="cs-CZ" dirty="0"/>
              <a:t> </a:t>
            </a:r>
            <a:r>
              <a:rPr lang="cs-CZ" dirty="0" err="1"/>
              <a:t>failure</a:t>
            </a:r>
            <a:r>
              <a:rPr lang="cs-CZ" dirty="0"/>
              <a:t> </a:t>
            </a:r>
            <a:r>
              <a:rPr lang="cs-CZ" dirty="0" err="1"/>
              <a:t>of</a:t>
            </a:r>
            <a:r>
              <a:rPr lang="cs-CZ" dirty="0"/>
              <a:t> </a:t>
            </a:r>
            <a:r>
              <a:rPr lang="cs-CZ" dirty="0" err="1"/>
              <a:t>the</a:t>
            </a:r>
            <a:r>
              <a:rPr lang="cs-CZ" dirty="0"/>
              <a:t> </a:t>
            </a:r>
            <a:r>
              <a:rPr lang="cs-CZ" dirty="0" err="1"/>
              <a:t>campaign</a:t>
            </a:r>
            <a:r>
              <a:rPr lang="cs-CZ" dirty="0"/>
              <a:t>, CPC </a:t>
            </a:r>
            <a:r>
              <a:rPr lang="cs-CZ" dirty="0" err="1"/>
              <a:t>Chairman</a:t>
            </a:r>
            <a:r>
              <a:rPr lang="cs-CZ" dirty="0"/>
              <a:t> Mao </a:t>
            </a:r>
            <a:r>
              <a:rPr lang="cs-CZ" dirty="0" err="1"/>
              <a:t>Zedong</a:t>
            </a:r>
            <a:r>
              <a:rPr lang="cs-CZ" dirty="0"/>
              <a:t> </a:t>
            </a:r>
            <a:r>
              <a:rPr lang="cs-CZ" dirty="0" err="1"/>
              <a:t>conducted</a:t>
            </a:r>
            <a:r>
              <a:rPr lang="cs-CZ" dirty="0"/>
              <a:t> </a:t>
            </a:r>
            <a:r>
              <a:rPr lang="cs-CZ" dirty="0" err="1"/>
              <a:t>an</a:t>
            </a:r>
            <a:r>
              <a:rPr lang="cs-CZ" dirty="0"/>
              <a:t> </a:t>
            </a:r>
            <a:r>
              <a:rPr lang="cs-CZ" dirty="0" err="1"/>
              <a:t>ideological</a:t>
            </a:r>
            <a:r>
              <a:rPr lang="cs-CZ" dirty="0"/>
              <a:t> </a:t>
            </a:r>
            <a:r>
              <a:rPr lang="cs-CZ" dirty="0" err="1"/>
              <a:t>crack</a:t>
            </a:r>
            <a:r>
              <a:rPr lang="cs-CZ" dirty="0"/>
              <a:t> </a:t>
            </a:r>
            <a:r>
              <a:rPr lang="cs-CZ" dirty="0" err="1"/>
              <a:t>down</a:t>
            </a:r>
            <a:r>
              <a:rPr lang="cs-CZ" dirty="0"/>
              <a:t> on </a:t>
            </a:r>
            <a:r>
              <a:rPr lang="cs-CZ" dirty="0" err="1"/>
              <a:t>those</a:t>
            </a:r>
            <a:r>
              <a:rPr lang="cs-CZ" dirty="0"/>
              <a:t> </a:t>
            </a:r>
            <a:r>
              <a:rPr lang="cs-CZ" dirty="0" err="1"/>
              <a:t>who</a:t>
            </a:r>
            <a:r>
              <a:rPr lang="cs-CZ" dirty="0"/>
              <a:t> </a:t>
            </a:r>
            <a:r>
              <a:rPr lang="cs-CZ" dirty="0" err="1"/>
              <a:t>criticized</a:t>
            </a:r>
            <a:r>
              <a:rPr lang="cs-CZ" dirty="0"/>
              <a:t> </a:t>
            </a:r>
            <a:r>
              <a:rPr lang="cs-CZ" dirty="0" err="1"/>
              <a:t>the</a:t>
            </a:r>
            <a:r>
              <a:rPr lang="cs-CZ" dirty="0"/>
              <a:t> </a:t>
            </a:r>
            <a:r>
              <a:rPr lang="cs-CZ" dirty="0" err="1"/>
              <a:t>regime</a:t>
            </a:r>
            <a:r>
              <a:rPr lang="cs-CZ" dirty="0"/>
              <a:t>, </a:t>
            </a:r>
            <a:r>
              <a:rPr lang="cs-CZ" dirty="0" err="1"/>
              <a:t>which</a:t>
            </a:r>
            <a:r>
              <a:rPr lang="cs-CZ" dirty="0"/>
              <a:t> </a:t>
            </a:r>
            <a:r>
              <a:rPr lang="cs-CZ" dirty="0" err="1"/>
              <a:t>continued</a:t>
            </a:r>
            <a:r>
              <a:rPr lang="cs-CZ" dirty="0"/>
              <a:t> </a:t>
            </a:r>
            <a:r>
              <a:rPr lang="cs-CZ" dirty="0" err="1"/>
              <a:t>through</a:t>
            </a:r>
            <a:r>
              <a:rPr lang="cs-CZ" dirty="0"/>
              <a:t> 1959.“</a:t>
            </a:r>
            <a:endParaRPr lang="en-US" dirty="0"/>
          </a:p>
        </p:txBody>
      </p:sp>
    </p:spTree>
    <p:extLst>
      <p:ext uri="{BB962C8B-B14F-4D97-AF65-F5344CB8AC3E}">
        <p14:creationId xmlns:p14="http://schemas.microsoft.com/office/powerpoint/2010/main" val="22191447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BF49A1-5969-4BBD-9763-4D7A94729D0F}"/>
              </a:ext>
            </a:extLst>
          </p:cNvPr>
          <p:cNvSpPr>
            <a:spLocks noGrp="1"/>
          </p:cNvSpPr>
          <p:nvPr>
            <p:ph type="title"/>
          </p:nvPr>
        </p:nvSpPr>
        <p:spPr/>
        <p:txBody>
          <a:bodyPr/>
          <a:lstStyle/>
          <a:p>
            <a:r>
              <a:rPr lang="cs-CZ" dirty="0"/>
              <a:t>Čínská lidová republika</a:t>
            </a:r>
            <a:endParaRPr lang="en-US" dirty="0"/>
          </a:p>
        </p:txBody>
      </p:sp>
      <p:sp>
        <p:nvSpPr>
          <p:cNvPr id="3" name="Zástupný obsah 2">
            <a:extLst>
              <a:ext uri="{FF2B5EF4-FFF2-40B4-BE49-F238E27FC236}">
                <a16:creationId xmlns:a16="http://schemas.microsoft.com/office/drawing/2014/main" id="{717BD06B-6494-4849-96D2-24CDA96A4A42}"/>
              </a:ext>
            </a:extLst>
          </p:cNvPr>
          <p:cNvSpPr>
            <a:spLocks noGrp="1"/>
          </p:cNvSpPr>
          <p:nvPr>
            <p:ph idx="1"/>
          </p:nvPr>
        </p:nvSpPr>
        <p:spPr/>
        <p:txBody>
          <a:bodyPr/>
          <a:lstStyle/>
          <a:p>
            <a:r>
              <a:rPr lang="cs-CZ" dirty="0"/>
              <a:t>1978 – </a:t>
            </a:r>
            <a:r>
              <a:rPr lang="cs-CZ" dirty="0" err="1"/>
              <a:t>Deng</a:t>
            </a:r>
            <a:r>
              <a:rPr lang="cs-CZ" dirty="0"/>
              <a:t> </a:t>
            </a:r>
            <a:r>
              <a:rPr lang="cs-CZ" dirty="0" err="1"/>
              <a:t>Xiaoping</a:t>
            </a:r>
            <a:endParaRPr lang="cs-CZ" dirty="0"/>
          </a:p>
          <a:p>
            <a:r>
              <a:rPr lang="cs-CZ" dirty="0"/>
              <a:t>Pragmatismus, eklekticismus </a:t>
            </a:r>
          </a:p>
          <a:p>
            <a:r>
              <a:rPr lang="cs-CZ" dirty="0"/>
              <a:t>„Čtyři reformy“ – zemědělství, průmysl, věda, armáda</a:t>
            </a:r>
          </a:p>
          <a:p>
            <a:endParaRPr lang="en-US" dirty="0"/>
          </a:p>
        </p:txBody>
      </p:sp>
    </p:spTree>
    <p:extLst>
      <p:ext uri="{BB962C8B-B14F-4D97-AF65-F5344CB8AC3E}">
        <p14:creationId xmlns:p14="http://schemas.microsoft.com/office/powerpoint/2010/main" val="1212745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endParaRPr lang="cs-CZ" b="1" dirty="0"/>
          </a:p>
        </p:txBody>
      </p:sp>
    </p:spTree>
    <p:extLst>
      <p:ext uri="{BB962C8B-B14F-4D97-AF65-F5344CB8AC3E}">
        <p14:creationId xmlns:p14="http://schemas.microsoft.com/office/powerpoint/2010/main" val="8903781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r>
              <a:rPr lang="cs-CZ" dirty="0"/>
              <a:t>Povolení soukromého podnikání</a:t>
            </a:r>
          </a:p>
          <a:p>
            <a:endParaRPr lang="cs-CZ" b="1" dirty="0"/>
          </a:p>
        </p:txBody>
      </p:sp>
    </p:spTree>
    <p:extLst>
      <p:ext uri="{BB962C8B-B14F-4D97-AF65-F5344CB8AC3E}">
        <p14:creationId xmlns:p14="http://schemas.microsoft.com/office/powerpoint/2010/main" val="874105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r>
              <a:rPr lang="cs-CZ" dirty="0"/>
              <a:t>Povolení soukromého podnikání</a:t>
            </a:r>
          </a:p>
          <a:p>
            <a:r>
              <a:rPr lang="cs-CZ" b="1" dirty="0"/>
              <a:t>Ne privatizace! Soukromý sektor postupně svým růstem státní sektor zastínil</a:t>
            </a:r>
          </a:p>
          <a:p>
            <a:endParaRPr lang="cs-CZ" dirty="0"/>
          </a:p>
          <a:p>
            <a:endParaRPr lang="cs-CZ" b="1" dirty="0"/>
          </a:p>
        </p:txBody>
      </p:sp>
    </p:spTree>
    <p:extLst>
      <p:ext uri="{BB962C8B-B14F-4D97-AF65-F5344CB8AC3E}">
        <p14:creationId xmlns:p14="http://schemas.microsoft.com/office/powerpoint/2010/main" val="416605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0DE319-63BD-4868-9A44-540FF0FF0A50}"/>
              </a:ext>
            </a:extLst>
          </p:cNvPr>
          <p:cNvSpPr>
            <a:spLocks noGrp="1"/>
          </p:cNvSpPr>
          <p:nvPr>
            <p:ph type="title"/>
          </p:nvPr>
        </p:nvSpPr>
        <p:spPr/>
        <p:txBody>
          <a:bodyPr/>
          <a:lstStyle/>
          <a:p>
            <a:endParaRPr lang="en-US"/>
          </a:p>
        </p:txBody>
      </p:sp>
      <p:pic>
        <p:nvPicPr>
          <p:cNvPr id="5" name="Zástupný obsah 4" descr="Obsah obrázku osoba, muž, vázanka, interiér&#10;&#10;Popis byl vytvořen automaticky">
            <a:extLst>
              <a:ext uri="{FF2B5EF4-FFF2-40B4-BE49-F238E27FC236}">
                <a16:creationId xmlns:a16="http://schemas.microsoft.com/office/drawing/2014/main" id="{C225ABEF-37AC-4029-A79D-2CFD2B6D46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4791" y="2332234"/>
            <a:ext cx="3095726" cy="3430007"/>
          </a:xfrm>
        </p:spPr>
      </p:pic>
      <p:pic>
        <p:nvPicPr>
          <p:cNvPr id="4" name="Obrázek 3" descr="Obsah obrázku osoba, muž, vázanka, zeď&#10;&#10;Popis byl vytvořen automaticky">
            <a:extLst>
              <a:ext uri="{FF2B5EF4-FFF2-40B4-BE49-F238E27FC236}">
                <a16:creationId xmlns:a16="http://schemas.microsoft.com/office/drawing/2014/main" id="{21D82AA5-6A60-4256-BAAD-B31FBDCC6D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9701" y="2332233"/>
            <a:ext cx="2858339" cy="3430007"/>
          </a:xfrm>
          <a:prstGeom prst="rect">
            <a:avLst/>
          </a:prstGeom>
        </p:spPr>
      </p:pic>
    </p:spTree>
    <p:extLst>
      <p:ext uri="{BB962C8B-B14F-4D97-AF65-F5344CB8AC3E}">
        <p14:creationId xmlns:p14="http://schemas.microsoft.com/office/powerpoint/2010/main" val="2768274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r>
              <a:rPr lang="cs-CZ" dirty="0"/>
              <a:t>Povolení soukromého podnikání</a:t>
            </a:r>
          </a:p>
          <a:p>
            <a:r>
              <a:rPr lang="cs-CZ" b="1" dirty="0"/>
              <a:t>Ne privatizace! Soukromý sektor postupně svým růstem státní sektor zastínil</a:t>
            </a:r>
          </a:p>
          <a:p>
            <a:r>
              <a:rPr lang="cs-CZ" dirty="0"/>
              <a:t>Bankovní sektor dodnes ovládá stát</a:t>
            </a:r>
            <a:endParaRPr lang="cs-CZ" b="1" dirty="0"/>
          </a:p>
          <a:p>
            <a:endParaRPr lang="cs-CZ" dirty="0"/>
          </a:p>
          <a:p>
            <a:endParaRPr lang="cs-CZ" b="1" dirty="0"/>
          </a:p>
        </p:txBody>
      </p:sp>
    </p:spTree>
    <p:extLst>
      <p:ext uri="{BB962C8B-B14F-4D97-AF65-F5344CB8AC3E}">
        <p14:creationId xmlns:p14="http://schemas.microsoft.com/office/powerpoint/2010/main" val="575355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r>
              <a:rPr lang="cs-CZ" dirty="0"/>
              <a:t>Povolení soukromého podnikání</a:t>
            </a:r>
          </a:p>
          <a:p>
            <a:r>
              <a:rPr lang="cs-CZ" b="1" dirty="0"/>
              <a:t>Ne privatizace! Soukromý sektor postupně svým růstem státní sektor zastínil</a:t>
            </a:r>
          </a:p>
          <a:p>
            <a:r>
              <a:rPr lang="cs-CZ" dirty="0"/>
              <a:t>Bankovní sektor dodnes ovládá stát</a:t>
            </a:r>
          </a:p>
          <a:p>
            <a:r>
              <a:rPr lang="cs-CZ" b="1" dirty="0"/>
              <a:t>Zvláštní ekonomické zóny </a:t>
            </a:r>
            <a:r>
              <a:rPr lang="cs-CZ" dirty="0"/>
              <a:t>– otevřeno pro investice a tvorbu exportu – více tržní systém</a:t>
            </a:r>
            <a:endParaRPr lang="en-US" dirty="0"/>
          </a:p>
          <a:p>
            <a:endParaRPr lang="cs-CZ" b="1" dirty="0"/>
          </a:p>
          <a:p>
            <a:endParaRPr lang="cs-CZ" dirty="0"/>
          </a:p>
          <a:p>
            <a:endParaRPr lang="cs-CZ" b="1" dirty="0"/>
          </a:p>
        </p:txBody>
      </p:sp>
    </p:spTree>
    <p:extLst>
      <p:ext uri="{BB962C8B-B14F-4D97-AF65-F5344CB8AC3E}">
        <p14:creationId xmlns:p14="http://schemas.microsoft.com/office/powerpoint/2010/main" val="2954940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A39D8-B12A-498E-8E10-F99909B068E9}"/>
              </a:ext>
            </a:extLst>
          </p:cNvPr>
          <p:cNvSpPr>
            <a:spLocks noGrp="1"/>
          </p:cNvSpPr>
          <p:nvPr>
            <p:ph type="title"/>
          </p:nvPr>
        </p:nvSpPr>
        <p:spPr/>
        <p:txBody>
          <a:bodyPr/>
          <a:lstStyle/>
          <a:p>
            <a:endParaRPr lang="en-US"/>
          </a:p>
        </p:txBody>
      </p:sp>
      <p:pic>
        <p:nvPicPr>
          <p:cNvPr id="5" name="Zástupný obsah 4">
            <a:extLst>
              <a:ext uri="{FF2B5EF4-FFF2-40B4-BE49-F238E27FC236}">
                <a16:creationId xmlns:a16="http://schemas.microsoft.com/office/drawing/2014/main" id="{0660975C-A11A-4C42-AC27-85F6868985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5040" y="729465"/>
            <a:ext cx="6178637" cy="5447498"/>
          </a:xfrm>
        </p:spPr>
      </p:pic>
    </p:spTree>
    <p:extLst>
      <p:ext uri="{BB962C8B-B14F-4D97-AF65-F5344CB8AC3E}">
        <p14:creationId xmlns:p14="http://schemas.microsoft.com/office/powerpoint/2010/main" val="18330666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lstStyle/>
          <a:p>
            <a:r>
              <a:rPr lang="cs-CZ" dirty="0"/>
              <a:t>80. léta – duální systém pro státní podniky – splnit plán + další zboží prodat na volném trhu</a:t>
            </a:r>
          </a:p>
          <a:p>
            <a:r>
              <a:rPr lang="cs-CZ" dirty="0"/>
              <a:t>Povolení soukromého podnikání</a:t>
            </a:r>
          </a:p>
          <a:p>
            <a:r>
              <a:rPr lang="cs-CZ" b="1" dirty="0"/>
              <a:t>Ne privatizace! Soukromý sektor postupně svým růstem státní sektor zastínil</a:t>
            </a:r>
          </a:p>
          <a:p>
            <a:r>
              <a:rPr lang="cs-CZ" dirty="0"/>
              <a:t>Bankovní sektor dodnes ovládá stát</a:t>
            </a:r>
          </a:p>
          <a:p>
            <a:r>
              <a:rPr lang="cs-CZ" b="1" dirty="0"/>
              <a:t>Zvláštní ekonomické zóny </a:t>
            </a:r>
            <a:r>
              <a:rPr lang="cs-CZ" dirty="0"/>
              <a:t>– otevřeno pro investice a tvorbu exportu – více tržní systém – lokální subdodavatelé, joint </a:t>
            </a:r>
            <a:r>
              <a:rPr lang="cs-CZ" dirty="0" err="1"/>
              <a:t>ventures</a:t>
            </a:r>
            <a:r>
              <a:rPr lang="cs-CZ" dirty="0"/>
              <a:t> a převod technologií = </a:t>
            </a:r>
            <a:r>
              <a:rPr lang="cs-CZ" dirty="0" err="1"/>
              <a:t>TRIMs</a:t>
            </a:r>
            <a:endParaRPr lang="en-US" dirty="0"/>
          </a:p>
          <a:p>
            <a:endParaRPr lang="cs-CZ" b="1" dirty="0"/>
          </a:p>
          <a:p>
            <a:endParaRPr lang="cs-CZ" dirty="0"/>
          </a:p>
          <a:p>
            <a:endParaRPr lang="cs-CZ" b="1" dirty="0"/>
          </a:p>
        </p:txBody>
      </p:sp>
    </p:spTree>
    <p:extLst>
      <p:ext uri="{BB962C8B-B14F-4D97-AF65-F5344CB8AC3E}">
        <p14:creationId xmlns:p14="http://schemas.microsoft.com/office/powerpoint/2010/main" val="7499768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dirty="0"/>
              <a:t>Velký pokles venkovské chudoby, podnikatelé z vesnic rozšiřují byznys do měst</a:t>
            </a:r>
          </a:p>
        </p:txBody>
      </p:sp>
    </p:spTree>
    <p:extLst>
      <p:ext uri="{BB962C8B-B14F-4D97-AF65-F5344CB8AC3E}">
        <p14:creationId xmlns:p14="http://schemas.microsoft.com/office/powerpoint/2010/main" val="26321544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dirty="0"/>
              <a:t>Velký pokles venkovské chudoby, podnikatelé z vesnic rozšiřují byznys do měst</a:t>
            </a:r>
          </a:p>
          <a:p>
            <a:r>
              <a:rPr lang="cs-CZ" dirty="0"/>
              <a:t>Ale zároveň zřejmě úpadek státem poskytovaných služeb – zdravotnictví atd.</a:t>
            </a:r>
          </a:p>
        </p:txBody>
      </p:sp>
    </p:spTree>
    <p:extLst>
      <p:ext uri="{BB962C8B-B14F-4D97-AF65-F5344CB8AC3E}">
        <p14:creationId xmlns:p14="http://schemas.microsoft.com/office/powerpoint/2010/main" val="12237829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dirty="0"/>
              <a:t>Velký pokles venkovské chudoby, podnikatelé z vesnic rozšiřují byznys do měst</a:t>
            </a:r>
          </a:p>
          <a:p>
            <a:r>
              <a:rPr lang="cs-CZ" dirty="0"/>
              <a:t>Ale zároveň zřejmě úpadek státem poskytovaných služeb – zdravotnictví atd.</a:t>
            </a:r>
          </a:p>
          <a:p>
            <a:r>
              <a:rPr lang="cs-CZ" dirty="0"/>
              <a:t>Vznikající soukromé a polostátní firmy – přístup ke kapitálu v Hong Kongu</a:t>
            </a:r>
          </a:p>
        </p:txBody>
      </p:sp>
    </p:spTree>
    <p:extLst>
      <p:ext uri="{BB962C8B-B14F-4D97-AF65-F5344CB8AC3E}">
        <p14:creationId xmlns:p14="http://schemas.microsoft.com/office/powerpoint/2010/main" val="40645252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dirty="0"/>
              <a:t>Velký pokles venkovské chudoby, podnikatelé z vesnic rozšiřují byznys do měst</a:t>
            </a:r>
          </a:p>
          <a:p>
            <a:r>
              <a:rPr lang="cs-CZ" dirty="0"/>
              <a:t>Ale zároveň zřejmě úpadek státem poskytovaných služeb – zdravotnictví atd.</a:t>
            </a:r>
          </a:p>
          <a:p>
            <a:r>
              <a:rPr lang="cs-CZ" dirty="0"/>
              <a:t>Vznikající soukromé a polostátní firmy – přístup ke kapitálu v Hong Kongu</a:t>
            </a:r>
          </a:p>
          <a:p>
            <a:r>
              <a:rPr lang="cs-CZ" dirty="0"/>
              <a:t>Časté zakládání firem registrovaných v HK kvůli výhodám pro FDI</a:t>
            </a:r>
          </a:p>
        </p:txBody>
      </p:sp>
    </p:spTree>
    <p:extLst>
      <p:ext uri="{BB962C8B-B14F-4D97-AF65-F5344CB8AC3E}">
        <p14:creationId xmlns:p14="http://schemas.microsoft.com/office/powerpoint/2010/main" val="9190315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dirty="0"/>
              <a:t>Velký pokles venkovské chudoby, podnikatelé z vesnic rozšiřují byznys do měst</a:t>
            </a:r>
          </a:p>
          <a:p>
            <a:r>
              <a:rPr lang="cs-CZ" dirty="0"/>
              <a:t>Ale zároveň zřejmě úpadek státem poskytovaných služeb – zdravotnictví atd.</a:t>
            </a:r>
          </a:p>
          <a:p>
            <a:r>
              <a:rPr lang="cs-CZ" dirty="0"/>
              <a:t>Vznikající soukromé a polostátní firmy – přístup ke kapitálu v Hong Kongu</a:t>
            </a:r>
          </a:p>
          <a:p>
            <a:r>
              <a:rPr lang="cs-CZ" dirty="0"/>
              <a:t>Časté zakládání firem registrovaných v HK kvůli výhodám pro FDI</a:t>
            </a:r>
          </a:p>
          <a:p>
            <a:r>
              <a:rPr lang="cs-CZ" dirty="0"/>
              <a:t>Investice z Taiwanu do přilehlých provincií (</a:t>
            </a:r>
            <a:r>
              <a:rPr lang="cs-CZ" dirty="0" err="1"/>
              <a:t>Fujian</a:t>
            </a:r>
            <a:r>
              <a:rPr lang="cs-CZ" dirty="0"/>
              <a:t>, </a:t>
            </a:r>
            <a:r>
              <a:rPr lang="cs-CZ" dirty="0" err="1"/>
              <a:t>Zhejiang</a:t>
            </a:r>
            <a:r>
              <a:rPr lang="cs-CZ" dirty="0"/>
              <a:t>)</a:t>
            </a:r>
          </a:p>
        </p:txBody>
      </p:sp>
    </p:spTree>
    <p:extLst>
      <p:ext uri="{BB962C8B-B14F-4D97-AF65-F5344CB8AC3E}">
        <p14:creationId xmlns:p14="http://schemas.microsoft.com/office/powerpoint/2010/main" val="35200201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D3B3D-815D-4751-B4B1-D2B038241796}"/>
              </a:ext>
            </a:extLst>
          </p:cNvPr>
          <p:cNvSpPr>
            <a:spLocks noGrp="1"/>
          </p:cNvSpPr>
          <p:nvPr>
            <p:ph type="title"/>
          </p:nvPr>
        </p:nvSpPr>
        <p:spPr/>
        <p:txBody>
          <a:bodyPr/>
          <a:lstStyle/>
          <a:p>
            <a:r>
              <a:rPr lang="cs-CZ" dirty="0"/>
              <a:t>80. léta</a:t>
            </a:r>
            <a:endParaRPr lang="en-US" dirty="0"/>
          </a:p>
        </p:txBody>
      </p:sp>
      <p:sp>
        <p:nvSpPr>
          <p:cNvPr id="3" name="Zástupný obsah 2">
            <a:extLst>
              <a:ext uri="{FF2B5EF4-FFF2-40B4-BE49-F238E27FC236}">
                <a16:creationId xmlns:a16="http://schemas.microsoft.com/office/drawing/2014/main" id="{AF4FF5E8-9DD0-4A6F-8F54-1DC101651793}"/>
              </a:ext>
            </a:extLst>
          </p:cNvPr>
          <p:cNvSpPr>
            <a:spLocks noGrp="1"/>
          </p:cNvSpPr>
          <p:nvPr>
            <p:ph idx="1"/>
          </p:nvPr>
        </p:nvSpPr>
        <p:spPr/>
        <p:txBody>
          <a:bodyPr>
            <a:normAutofit/>
          </a:bodyPr>
          <a:lstStyle/>
          <a:p>
            <a:r>
              <a:rPr lang="cs-CZ" b="1" dirty="0"/>
              <a:t>Celkově relativně malá role exportu, i příliv zahraničních investic relativně nízký!</a:t>
            </a:r>
          </a:p>
          <a:p>
            <a:r>
              <a:rPr lang="cs-CZ" dirty="0"/>
              <a:t>Domácí drobné podnikání + ústup státu</a:t>
            </a:r>
            <a:endParaRPr lang="en-US" dirty="0"/>
          </a:p>
        </p:txBody>
      </p:sp>
    </p:spTree>
    <p:extLst>
      <p:ext uri="{BB962C8B-B14F-4D97-AF65-F5344CB8AC3E}">
        <p14:creationId xmlns:p14="http://schemas.microsoft.com/office/powerpoint/2010/main" val="88057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F8BAC-7411-4024-8882-A96C1647C1DE}"/>
              </a:ext>
            </a:extLst>
          </p:cNvPr>
          <p:cNvSpPr>
            <a:spLocks noGrp="1"/>
          </p:cNvSpPr>
          <p:nvPr>
            <p:ph type="title"/>
          </p:nvPr>
        </p:nvSpPr>
        <p:spPr/>
        <p:txBody>
          <a:bodyPr/>
          <a:lstStyle/>
          <a:p>
            <a:r>
              <a:rPr lang="cs-CZ" dirty="0"/>
              <a:t>Dnešní hodina</a:t>
            </a:r>
            <a:endParaRPr lang="en-US" dirty="0"/>
          </a:p>
        </p:txBody>
      </p:sp>
      <p:sp>
        <p:nvSpPr>
          <p:cNvPr id="3" name="Zástupný obsah 2">
            <a:extLst>
              <a:ext uri="{FF2B5EF4-FFF2-40B4-BE49-F238E27FC236}">
                <a16:creationId xmlns:a16="http://schemas.microsoft.com/office/drawing/2014/main" id="{91B4DCCE-3DB5-4760-9BA5-49934CB37966}"/>
              </a:ext>
            </a:extLst>
          </p:cNvPr>
          <p:cNvSpPr>
            <a:spLocks noGrp="1"/>
          </p:cNvSpPr>
          <p:nvPr>
            <p:ph idx="1"/>
          </p:nvPr>
        </p:nvSpPr>
        <p:spPr/>
        <p:txBody>
          <a:bodyPr/>
          <a:lstStyle/>
          <a:p>
            <a:r>
              <a:rPr lang="cs-CZ" dirty="0"/>
              <a:t>&gt; reformy v Čína po roce 1978</a:t>
            </a:r>
          </a:p>
          <a:p>
            <a:r>
              <a:rPr lang="cs-CZ" dirty="0"/>
              <a:t>&gt; vstup Čína do WTO a její role v organizaci</a:t>
            </a:r>
            <a:endParaRPr lang="en-US" dirty="0"/>
          </a:p>
        </p:txBody>
      </p:sp>
    </p:spTree>
    <p:extLst>
      <p:ext uri="{BB962C8B-B14F-4D97-AF65-F5344CB8AC3E}">
        <p14:creationId xmlns:p14="http://schemas.microsoft.com/office/powerpoint/2010/main" val="21091334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BF49A1-5969-4BBD-9763-4D7A94729D0F}"/>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717BD06B-6494-4849-96D2-24CDA96A4A42}"/>
              </a:ext>
            </a:extLst>
          </p:cNvPr>
          <p:cNvSpPr>
            <a:spLocks noGrp="1"/>
          </p:cNvSpPr>
          <p:nvPr>
            <p:ph idx="1"/>
          </p:nvPr>
        </p:nvSpPr>
        <p:spPr/>
        <p:txBody>
          <a:bodyPr/>
          <a:lstStyle/>
          <a:p>
            <a:r>
              <a:rPr lang="cs-CZ" dirty="0"/>
              <a:t>Těžiště reforem – </a:t>
            </a:r>
            <a:r>
              <a:rPr lang="cs-CZ" b="1" dirty="0"/>
              <a:t>venkov </a:t>
            </a:r>
            <a:r>
              <a:rPr lang="cs-CZ" dirty="0"/>
              <a:t>(</a:t>
            </a:r>
            <a:r>
              <a:rPr lang="cs-CZ" dirty="0" err="1"/>
              <a:t>Huang</a:t>
            </a:r>
            <a:r>
              <a:rPr lang="cs-CZ" dirty="0"/>
              <a:t>)</a:t>
            </a:r>
            <a:endParaRPr lang="cs-CZ" b="1" dirty="0"/>
          </a:p>
          <a:p>
            <a:endParaRPr lang="en-US" dirty="0"/>
          </a:p>
        </p:txBody>
      </p:sp>
    </p:spTree>
    <p:extLst>
      <p:ext uri="{BB962C8B-B14F-4D97-AF65-F5344CB8AC3E}">
        <p14:creationId xmlns:p14="http://schemas.microsoft.com/office/powerpoint/2010/main" val="26711602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1D7BDF-FF73-413E-8457-49D8FC7FAE3F}"/>
              </a:ext>
            </a:extLst>
          </p:cNvPr>
          <p:cNvSpPr>
            <a:spLocks noGrp="1"/>
          </p:cNvSpPr>
          <p:nvPr>
            <p:ph type="title"/>
          </p:nvPr>
        </p:nvSpPr>
        <p:spPr/>
        <p:txBody>
          <a:bodyPr/>
          <a:lstStyle/>
          <a:p>
            <a:endParaRPr lang="en-US"/>
          </a:p>
        </p:txBody>
      </p:sp>
      <p:pic>
        <p:nvPicPr>
          <p:cNvPr id="5" name="Zástupný obsah 4" descr="Obsah obrázku text&#10;&#10;Popis byl vytvořen automaticky">
            <a:extLst>
              <a:ext uri="{FF2B5EF4-FFF2-40B4-BE49-F238E27FC236}">
                <a16:creationId xmlns:a16="http://schemas.microsoft.com/office/drawing/2014/main" id="{C79D0337-1CB4-4175-9061-27CAA6EE28B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220080"/>
            <a:ext cx="10515600" cy="3562427"/>
          </a:xfrm>
        </p:spPr>
      </p:pic>
    </p:spTree>
    <p:extLst>
      <p:ext uri="{BB962C8B-B14F-4D97-AF65-F5344CB8AC3E}">
        <p14:creationId xmlns:p14="http://schemas.microsoft.com/office/powerpoint/2010/main" val="34057599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normAutofit/>
          </a:bodyPr>
          <a:lstStyle/>
          <a:p>
            <a:r>
              <a:rPr lang="cs-CZ" dirty="0"/>
              <a:t>Těžiště reforem – </a:t>
            </a:r>
            <a:r>
              <a:rPr lang="cs-CZ" b="1" dirty="0"/>
              <a:t>venkov </a:t>
            </a:r>
            <a:r>
              <a:rPr lang="cs-CZ" dirty="0"/>
              <a:t>(</a:t>
            </a:r>
            <a:r>
              <a:rPr lang="cs-CZ" dirty="0" err="1"/>
              <a:t>Huang</a:t>
            </a:r>
            <a:r>
              <a:rPr lang="cs-CZ" dirty="0"/>
              <a:t>)</a:t>
            </a:r>
            <a:endParaRPr lang="cs-CZ" b="1" dirty="0"/>
          </a:p>
          <a:p>
            <a:r>
              <a:rPr lang="cs-CZ" b="1" dirty="0"/>
              <a:t>Rušení komun, zemědělcům bylo dovoleno podnikat jako samostatní farmáři </a:t>
            </a:r>
            <a:r>
              <a:rPr lang="cs-CZ" dirty="0"/>
              <a:t>&gt; obrovský růst produktivity, konec nedostatku potravin</a:t>
            </a:r>
          </a:p>
        </p:txBody>
      </p:sp>
    </p:spTree>
    <p:extLst>
      <p:ext uri="{BB962C8B-B14F-4D97-AF65-F5344CB8AC3E}">
        <p14:creationId xmlns:p14="http://schemas.microsoft.com/office/powerpoint/2010/main" val="20172422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348B6-50E2-427C-87C0-C0713B743EF2}"/>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83EEF872-0D49-46FE-938F-9D7B9F63A8AF}"/>
              </a:ext>
            </a:extLst>
          </p:cNvPr>
          <p:cNvSpPr>
            <a:spLocks noGrp="1"/>
          </p:cNvSpPr>
          <p:nvPr>
            <p:ph idx="1"/>
          </p:nvPr>
        </p:nvSpPr>
        <p:spPr/>
        <p:txBody>
          <a:bodyPr>
            <a:normAutofit/>
          </a:bodyPr>
          <a:lstStyle/>
          <a:p>
            <a:r>
              <a:rPr lang="cs-CZ" dirty="0"/>
              <a:t>Těžiště reforem – </a:t>
            </a:r>
            <a:r>
              <a:rPr lang="cs-CZ" b="1" dirty="0"/>
              <a:t>venkov </a:t>
            </a:r>
          </a:p>
          <a:p>
            <a:r>
              <a:rPr lang="cs-CZ" b="1" dirty="0"/>
              <a:t>Rušení komun, zemědělcům bylo dovoleno podnikat jako samostatní farmáři </a:t>
            </a:r>
            <a:r>
              <a:rPr lang="cs-CZ" dirty="0"/>
              <a:t>&gt; obrovský růst produktivity, konec nedostatku potravin</a:t>
            </a:r>
          </a:p>
          <a:p>
            <a:r>
              <a:rPr lang="cs-CZ" dirty="0"/>
              <a:t>Dále bylo na venkově uvolněno </a:t>
            </a:r>
            <a:r>
              <a:rPr lang="cs-CZ" b="1" dirty="0"/>
              <a:t>podnikání mimo zemědělství </a:t>
            </a:r>
            <a:r>
              <a:rPr lang="cs-CZ" dirty="0"/>
              <a:t>a tvorba finančních družstev &gt; kapitál pro podnikatele</a:t>
            </a:r>
          </a:p>
          <a:p>
            <a:endParaRPr lang="en-US" b="1" dirty="0"/>
          </a:p>
        </p:txBody>
      </p:sp>
    </p:spTree>
    <p:extLst>
      <p:ext uri="{BB962C8B-B14F-4D97-AF65-F5344CB8AC3E}">
        <p14:creationId xmlns:p14="http://schemas.microsoft.com/office/powerpoint/2010/main" val="18614699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C6C17-A63B-43E1-88F4-BA800E44B26D}"/>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35D513D6-3E94-49C1-9A74-E87CBCD1EE5D}"/>
              </a:ext>
            </a:extLst>
          </p:cNvPr>
          <p:cNvSpPr>
            <a:spLocks noGrp="1"/>
          </p:cNvSpPr>
          <p:nvPr>
            <p:ph idx="1"/>
          </p:nvPr>
        </p:nvSpPr>
        <p:spPr/>
        <p:txBody>
          <a:bodyPr/>
          <a:lstStyle/>
          <a:p>
            <a:r>
              <a:rPr lang="cs-CZ" dirty="0" err="1"/>
              <a:t>Huang</a:t>
            </a:r>
            <a:r>
              <a:rPr lang="cs-CZ" dirty="0"/>
              <a:t> – </a:t>
            </a:r>
            <a:r>
              <a:rPr lang="cs-CZ" b="1" dirty="0"/>
              <a:t>podnikavý venkov vs. centrálně plánovaná města</a:t>
            </a:r>
          </a:p>
        </p:txBody>
      </p:sp>
    </p:spTree>
    <p:extLst>
      <p:ext uri="{BB962C8B-B14F-4D97-AF65-F5344CB8AC3E}">
        <p14:creationId xmlns:p14="http://schemas.microsoft.com/office/powerpoint/2010/main" val="26349328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C6C17-A63B-43E1-88F4-BA800E44B26D}"/>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35D513D6-3E94-49C1-9A74-E87CBCD1EE5D}"/>
              </a:ext>
            </a:extLst>
          </p:cNvPr>
          <p:cNvSpPr>
            <a:spLocks noGrp="1"/>
          </p:cNvSpPr>
          <p:nvPr>
            <p:ph idx="1"/>
          </p:nvPr>
        </p:nvSpPr>
        <p:spPr/>
        <p:txBody>
          <a:bodyPr/>
          <a:lstStyle/>
          <a:p>
            <a:r>
              <a:rPr lang="cs-CZ" dirty="0"/>
              <a:t>Charles </a:t>
            </a:r>
            <a:r>
              <a:rPr lang="cs-CZ" dirty="0" err="1"/>
              <a:t>Kupchan</a:t>
            </a:r>
            <a:r>
              <a:rPr lang="cs-CZ" dirty="0"/>
              <a:t> - rozdíl oproti Evropě – </a:t>
            </a:r>
            <a:r>
              <a:rPr lang="cs-CZ" b="1" dirty="0"/>
              <a:t>absence liberální buržoazie</a:t>
            </a:r>
            <a:r>
              <a:rPr lang="cs-CZ" dirty="0"/>
              <a:t>, města jsou základnou byrokratického státu!</a:t>
            </a:r>
          </a:p>
        </p:txBody>
      </p:sp>
    </p:spTree>
    <p:extLst>
      <p:ext uri="{BB962C8B-B14F-4D97-AF65-F5344CB8AC3E}">
        <p14:creationId xmlns:p14="http://schemas.microsoft.com/office/powerpoint/2010/main" val="12989587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C6C17-A63B-43E1-88F4-BA800E44B26D}"/>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35D513D6-3E94-49C1-9A74-E87CBCD1EE5D}"/>
              </a:ext>
            </a:extLst>
          </p:cNvPr>
          <p:cNvSpPr>
            <a:spLocks noGrp="1"/>
          </p:cNvSpPr>
          <p:nvPr>
            <p:ph idx="1"/>
          </p:nvPr>
        </p:nvSpPr>
        <p:spPr/>
        <p:txBody>
          <a:bodyPr/>
          <a:lstStyle/>
          <a:p>
            <a:r>
              <a:rPr lang="cs-CZ" dirty="0"/>
              <a:t>Charles </a:t>
            </a:r>
            <a:r>
              <a:rPr lang="cs-CZ" dirty="0" err="1"/>
              <a:t>Kupchan</a:t>
            </a:r>
            <a:r>
              <a:rPr lang="cs-CZ" dirty="0"/>
              <a:t> - rozdíl oproti Evropě – </a:t>
            </a:r>
            <a:r>
              <a:rPr lang="cs-CZ" b="1" dirty="0"/>
              <a:t>absence liberální buržoazie</a:t>
            </a:r>
            <a:r>
              <a:rPr lang="cs-CZ" dirty="0"/>
              <a:t>, města jsou základnou byrokratického státu!</a:t>
            </a:r>
          </a:p>
          <a:p>
            <a:r>
              <a:rPr lang="cs-CZ" dirty="0"/>
              <a:t>Střední třída se stala stakeholderem komunistické strany, která jí umožnila prosperitu</a:t>
            </a:r>
          </a:p>
        </p:txBody>
      </p:sp>
    </p:spTree>
    <p:extLst>
      <p:ext uri="{BB962C8B-B14F-4D97-AF65-F5344CB8AC3E}">
        <p14:creationId xmlns:p14="http://schemas.microsoft.com/office/powerpoint/2010/main" val="493117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C6C17-A63B-43E1-88F4-BA800E44B26D}"/>
              </a:ext>
            </a:extLst>
          </p:cNvPr>
          <p:cNvSpPr>
            <a:spLocks noGrp="1"/>
          </p:cNvSpPr>
          <p:nvPr>
            <p:ph type="title"/>
          </p:nvPr>
        </p:nvSpPr>
        <p:spPr/>
        <p:txBody>
          <a:bodyPr/>
          <a:lstStyle/>
          <a:p>
            <a:r>
              <a:rPr lang="cs-CZ" dirty="0"/>
              <a:t>Reformy</a:t>
            </a:r>
            <a:endParaRPr lang="en-US" dirty="0"/>
          </a:p>
        </p:txBody>
      </p:sp>
      <p:sp>
        <p:nvSpPr>
          <p:cNvPr id="3" name="Zástupný obsah 2">
            <a:extLst>
              <a:ext uri="{FF2B5EF4-FFF2-40B4-BE49-F238E27FC236}">
                <a16:creationId xmlns:a16="http://schemas.microsoft.com/office/drawing/2014/main" id="{35D513D6-3E94-49C1-9A74-E87CBCD1EE5D}"/>
              </a:ext>
            </a:extLst>
          </p:cNvPr>
          <p:cNvSpPr>
            <a:spLocks noGrp="1"/>
          </p:cNvSpPr>
          <p:nvPr>
            <p:ph idx="1"/>
          </p:nvPr>
        </p:nvSpPr>
        <p:spPr/>
        <p:txBody>
          <a:bodyPr/>
          <a:lstStyle/>
          <a:p>
            <a:r>
              <a:rPr lang="cs-CZ" dirty="0"/>
              <a:t>Charles </a:t>
            </a:r>
            <a:r>
              <a:rPr lang="cs-CZ" dirty="0" err="1"/>
              <a:t>Kupchan</a:t>
            </a:r>
            <a:r>
              <a:rPr lang="cs-CZ" dirty="0"/>
              <a:t> - rozdíl oproti Evropě – </a:t>
            </a:r>
            <a:r>
              <a:rPr lang="cs-CZ" b="1" dirty="0"/>
              <a:t>absence liberální buržoazie</a:t>
            </a:r>
            <a:r>
              <a:rPr lang="cs-CZ" dirty="0"/>
              <a:t>, města jsou základnou byrokratického státu!</a:t>
            </a:r>
          </a:p>
          <a:p>
            <a:r>
              <a:rPr lang="cs-CZ" dirty="0"/>
              <a:t>Střední třída se stala stakeholderem komunistické strany, která jí umožnila prosperitu</a:t>
            </a:r>
          </a:p>
          <a:p>
            <a:r>
              <a:rPr lang="cs-CZ" dirty="0"/>
              <a:t>(Podobné jako Leninovo chápání Ruska!)</a:t>
            </a:r>
          </a:p>
          <a:p>
            <a:r>
              <a:rPr lang="cs-CZ" dirty="0"/>
              <a:t>Překážka pro budoucí demokratizaci…?</a:t>
            </a:r>
            <a:endParaRPr lang="en-US" dirty="0"/>
          </a:p>
        </p:txBody>
      </p:sp>
    </p:spTree>
    <p:extLst>
      <p:ext uri="{BB962C8B-B14F-4D97-AF65-F5344CB8AC3E}">
        <p14:creationId xmlns:p14="http://schemas.microsoft.com/office/powerpoint/2010/main" val="6230911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err="1"/>
              <a:t>Huang</a:t>
            </a:r>
            <a:r>
              <a:rPr lang="cs-CZ" dirty="0"/>
              <a:t> – v Číně ekonom nemůže jenom studovat dopady nějaké politiky, </a:t>
            </a:r>
            <a:r>
              <a:rPr lang="cs-CZ" b="1" dirty="0"/>
              <a:t>první úkol je zjistit, jakou politiku vůbec stát dělá</a:t>
            </a:r>
            <a:endParaRPr lang="en-US" b="1" dirty="0"/>
          </a:p>
        </p:txBody>
      </p:sp>
    </p:spTree>
    <p:extLst>
      <p:ext uri="{BB962C8B-B14F-4D97-AF65-F5344CB8AC3E}">
        <p14:creationId xmlns:p14="http://schemas.microsoft.com/office/powerpoint/2010/main" val="5776304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err="1"/>
              <a:t>Huang</a:t>
            </a:r>
            <a:r>
              <a:rPr lang="cs-CZ" dirty="0"/>
              <a:t> – v Číně ekonom nemůže jenom studovat dopady nějaké politiky, </a:t>
            </a:r>
            <a:r>
              <a:rPr lang="cs-CZ" b="1" dirty="0"/>
              <a:t>první úkol je zjistit, jakou politiku vůbec stát dělá</a:t>
            </a:r>
          </a:p>
          <a:p>
            <a:r>
              <a:rPr lang="cs-CZ" dirty="0"/>
              <a:t>&gt; velmi rozdílné pohledy na vývoj Číny i mezi autoritami (</a:t>
            </a:r>
            <a:r>
              <a:rPr lang="cs-CZ" dirty="0" err="1"/>
              <a:t>Huang</a:t>
            </a:r>
            <a:r>
              <a:rPr lang="cs-CZ" dirty="0"/>
              <a:t> vs </a:t>
            </a:r>
            <a:r>
              <a:rPr lang="cs-CZ" dirty="0" err="1"/>
              <a:t>Naughton</a:t>
            </a:r>
            <a:r>
              <a:rPr lang="cs-CZ" dirty="0"/>
              <a:t>)</a:t>
            </a:r>
          </a:p>
        </p:txBody>
      </p:sp>
    </p:spTree>
    <p:extLst>
      <p:ext uri="{BB962C8B-B14F-4D97-AF65-F5344CB8AC3E}">
        <p14:creationId xmlns:p14="http://schemas.microsoft.com/office/powerpoint/2010/main" val="3493546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08D975-4CF8-444E-9756-39A1BB44B056}"/>
              </a:ext>
            </a:extLst>
          </p:cNvPr>
          <p:cNvSpPr>
            <a:spLocks noGrp="1"/>
          </p:cNvSpPr>
          <p:nvPr>
            <p:ph type="title"/>
          </p:nvPr>
        </p:nvSpPr>
        <p:spPr/>
        <p:txBody>
          <a:bodyPr/>
          <a:lstStyle/>
          <a:p>
            <a:endParaRPr lang="en-US"/>
          </a:p>
        </p:txBody>
      </p:sp>
      <p:pic>
        <p:nvPicPr>
          <p:cNvPr id="5" name="Zástupný obsah 4" descr="Obsah obrázku mapa&#10;&#10;Popis byl vytvořen automaticky">
            <a:extLst>
              <a:ext uri="{FF2B5EF4-FFF2-40B4-BE49-F238E27FC236}">
                <a16:creationId xmlns:a16="http://schemas.microsoft.com/office/drawing/2014/main" id="{CB1A2E0B-C29A-4FDB-9E17-0D622C4E8F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0863" y="710130"/>
            <a:ext cx="6907234" cy="5875213"/>
          </a:xfrm>
        </p:spPr>
      </p:pic>
    </p:spTree>
    <p:extLst>
      <p:ext uri="{BB962C8B-B14F-4D97-AF65-F5344CB8AC3E}">
        <p14:creationId xmlns:p14="http://schemas.microsoft.com/office/powerpoint/2010/main" val="39415234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a:t>Čína příliš nerozlišuje mezi soukromým a státních sektorem</a:t>
            </a:r>
          </a:p>
        </p:txBody>
      </p:sp>
    </p:spTree>
    <p:extLst>
      <p:ext uri="{BB962C8B-B14F-4D97-AF65-F5344CB8AC3E}">
        <p14:creationId xmlns:p14="http://schemas.microsoft.com/office/powerpoint/2010/main" val="3172488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a:t>Čína příliš nerozlišuje mezi soukromým a státních sektorem</a:t>
            </a:r>
          </a:p>
          <a:p>
            <a:r>
              <a:rPr lang="cs-CZ" dirty="0"/>
              <a:t>Příklad – </a:t>
            </a:r>
            <a:r>
              <a:rPr lang="cs-CZ" dirty="0" err="1"/>
              <a:t>TVEs</a:t>
            </a:r>
            <a:r>
              <a:rPr lang="cs-CZ" dirty="0"/>
              <a:t> – „</a:t>
            </a:r>
            <a:r>
              <a:rPr lang="cs-CZ" dirty="0" err="1"/>
              <a:t>township</a:t>
            </a:r>
            <a:r>
              <a:rPr lang="cs-CZ" dirty="0"/>
              <a:t> and </a:t>
            </a:r>
            <a:r>
              <a:rPr lang="cs-CZ" dirty="0" err="1"/>
              <a:t>village</a:t>
            </a:r>
            <a:r>
              <a:rPr lang="cs-CZ" dirty="0"/>
              <a:t> </a:t>
            </a:r>
            <a:r>
              <a:rPr lang="cs-CZ" dirty="0" err="1"/>
              <a:t>enterprises</a:t>
            </a:r>
            <a:r>
              <a:rPr lang="cs-CZ" dirty="0"/>
              <a:t>“ – interpretované jako kolektivní podnikání, reálně často v soukromém vlastnictví</a:t>
            </a:r>
          </a:p>
        </p:txBody>
      </p:sp>
    </p:spTree>
    <p:extLst>
      <p:ext uri="{BB962C8B-B14F-4D97-AF65-F5344CB8AC3E}">
        <p14:creationId xmlns:p14="http://schemas.microsoft.com/office/powerpoint/2010/main" val="3314330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a:t>Čína příliš nerozlišuje mezi soukromým a státních sektorem</a:t>
            </a:r>
          </a:p>
          <a:p>
            <a:r>
              <a:rPr lang="cs-CZ" dirty="0"/>
              <a:t>Příklad – </a:t>
            </a:r>
            <a:r>
              <a:rPr lang="cs-CZ" dirty="0" err="1"/>
              <a:t>TVEs</a:t>
            </a:r>
            <a:r>
              <a:rPr lang="cs-CZ" dirty="0"/>
              <a:t> – „</a:t>
            </a:r>
            <a:r>
              <a:rPr lang="cs-CZ" dirty="0" err="1"/>
              <a:t>township</a:t>
            </a:r>
            <a:r>
              <a:rPr lang="cs-CZ" dirty="0"/>
              <a:t> and </a:t>
            </a:r>
            <a:r>
              <a:rPr lang="cs-CZ" dirty="0" err="1"/>
              <a:t>village</a:t>
            </a:r>
            <a:r>
              <a:rPr lang="cs-CZ" dirty="0"/>
              <a:t> </a:t>
            </a:r>
            <a:r>
              <a:rPr lang="cs-CZ" dirty="0" err="1"/>
              <a:t>enterprises</a:t>
            </a:r>
            <a:r>
              <a:rPr lang="cs-CZ" dirty="0"/>
              <a:t>“ – interpretované jako kolektivní podnikání, reálně často v soukromém vlastnictví</a:t>
            </a:r>
          </a:p>
          <a:p>
            <a:r>
              <a:rPr lang="cs-CZ" dirty="0"/>
              <a:t>- je těžké to zjistit</a:t>
            </a:r>
          </a:p>
          <a:p>
            <a:r>
              <a:rPr lang="cs-CZ" dirty="0"/>
              <a:t>Spousta různých polostátních podniků (Huawei)</a:t>
            </a:r>
          </a:p>
        </p:txBody>
      </p:sp>
    </p:spTree>
    <p:extLst>
      <p:ext uri="{BB962C8B-B14F-4D97-AF65-F5344CB8AC3E}">
        <p14:creationId xmlns:p14="http://schemas.microsoft.com/office/powerpoint/2010/main" val="398953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6C628-E2D3-4FFB-9806-4DDCD81097C4}"/>
              </a:ext>
            </a:extLst>
          </p:cNvPr>
          <p:cNvSpPr>
            <a:spLocks noGrp="1"/>
          </p:cNvSpPr>
          <p:nvPr>
            <p:ph type="title"/>
          </p:nvPr>
        </p:nvSpPr>
        <p:spPr/>
        <p:txBody>
          <a:bodyPr/>
          <a:lstStyle/>
          <a:p>
            <a:r>
              <a:rPr lang="cs-CZ" dirty="0"/>
              <a:t>Problém s daty</a:t>
            </a:r>
            <a:endParaRPr lang="en-US" dirty="0"/>
          </a:p>
        </p:txBody>
      </p:sp>
      <p:sp>
        <p:nvSpPr>
          <p:cNvPr id="3" name="Zástupný obsah 2">
            <a:extLst>
              <a:ext uri="{FF2B5EF4-FFF2-40B4-BE49-F238E27FC236}">
                <a16:creationId xmlns:a16="http://schemas.microsoft.com/office/drawing/2014/main" id="{66F4F2C3-E03D-4E5E-B9CD-32EEBF74F9AE}"/>
              </a:ext>
            </a:extLst>
          </p:cNvPr>
          <p:cNvSpPr>
            <a:spLocks noGrp="1"/>
          </p:cNvSpPr>
          <p:nvPr>
            <p:ph idx="1"/>
          </p:nvPr>
        </p:nvSpPr>
        <p:spPr/>
        <p:txBody>
          <a:bodyPr/>
          <a:lstStyle/>
          <a:p>
            <a:r>
              <a:rPr lang="cs-CZ" dirty="0"/>
              <a:t>Čína příliš nerozlišuje mezi soukromým a státních sektorem</a:t>
            </a:r>
          </a:p>
          <a:p>
            <a:r>
              <a:rPr lang="cs-CZ" dirty="0"/>
              <a:t>Příklad – </a:t>
            </a:r>
            <a:r>
              <a:rPr lang="cs-CZ" dirty="0" err="1"/>
              <a:t>TVEs</a:t>
            </a:r>
            <a:r>
              <a:rPr lang="cs-CZ" dirty="0"/>
              <a:t> – „</a:t>
            </a:r>
            <a:r>
              <a:rPr lang="cs-CZ" dirty="0" err="1"/>
              <a:t>township</a:t>
            </a:r>
            <a:r>
              <a:rPr lang="cs-CZ" dirty="0"/>
              <a:t> and </a:t>
            </a:r>
            <a:r>
              <a:rPr lang="cs-CZ" dirty="0" err="1"/>
              <a:t>village</a:t>
            </a:r>
            <a:r>
              <a:rPr lang="cs-CZ" dirty="0"/>
              <a:t> </a:t>
            </a:r>
            <a:r>
              <a:rPr lang="cs-CZ" dirty="0" err="1"/>
              <a:t>enterprises</a:t>
            </a:r>
            <a:r>
              <a:rPr lang="cs-CZ" dirty="0"/>
              <a:t>“ – interpretované jako kolektivní podnikání, reálně často v soukromém vlastnictví</a:t>
            </a:r>
          </a:p>
          <a:p>
            <a:r>
              <a:rPr lang="cs-CZ" dirty="0"/>
              <a:t>- je těžké to zjistit</a:t>
            </a:r>
          </a:p>
          <a:p>
            <a:r>
              <a:rPr lang="cs-CZ" dirty="0"/>
              <a:t>Spousta různých polostátních podniků (Huawei)</a:t>
            </a:r>
          </a:p>
          <a:p>
            <a:endParaRPr lang="cs-CZ" dirty="0"/>
          </a:p>
          <a:p>
            <a:r>
              <a:rPr lang="cs-CZ" dirty="0"/>
              <a:t>Je hrozně těžké zjistit, co všechno stát kontroluje a co dělá</a:t>
            </a:r>
          </a:p>
          <a:p>
            <a:r>
              <a:rPr lang="cs-CZ" dirty="0"/>
              <a:t>Hospodářská politika je často prováděná přes státní banky a korporace, ve kterých se nikdo nevyzná!</a:t>
            </a:r>
          </a:p>
        </p:txBody>
      </p:sp>
    </p:spTree>
    <p:extLst>
      <p:ext uri="{BB962C8B-B14F-4D97-AF65-F5344CB8AC3E}">
        <p14:creationId xmlns:p14="http://schemas.microsoft.com/office/powerpoint/2010/main" val="16249368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D61FFF-FB48-46EB-B8ED-A3A52C92BD49}"/>
              </a:ext>
            </a:extLst>
          </p:cNvPr>
          <p:cNvSpPr>
            <a:spLocks noGrp="1"/>
          </p:cNvSpPr>
          <p:nvPr>
            <p:ph type="title"/>
          </p:nvPr>
        </p:nvSpPr>
        <p:spPr/>
        <p:txBody>
          <a:bodyPr/>
          <a:lstStyle/>
          <a:p>
            <a:endParaRPr lang="en-US"/>
          </a:p>
        </p:txBody>
      </p:sp>
      <p:sp>
        <p:nvSpPr>
          <p:cNvPr id="3" name="Zástupný obsah 2">
            <a:extLst>
              <a:ext uri="{FF2B5EF4-FFF2-40B4-BE49-F238E27FC236}">
                <a16:creationId xmlns:a16="http://schemas.microsoft.com/office/drawing/2014/main" id="{84895B3F-1199-4E71-8992-2BA8B6F7A02A}"/>
              </a:ext>
            </a:extLst>
          </p:cNvPr>
          <p:cNvSpPr>
            <a:spLocks noGrp="1"/>
          </p:cNvSpPr>
          <p:nvPr>
            <p:ph idx="1"/>
          </p:nvPr>
        </p:nvSpPr>
        <p:spPr/>
        <p:txBody>
          <a:bodyPr>
            <a:normAutofit/>
          </a:bodyPr>
          <a:lstStyle/>
          <a:p>
            <a:r>
              <a:rPr lang="cs-CZ" dirty="0"/>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Despite the explosion in private businesses, China’s state sector still produces some 40% of the country’s GDP. Many of the managers of state-owned enterprises are appointed by the Chinese Communist Party (CCP) and are party members. Moreover, the state has deeply penetrated the private sector through party-led business associations, the flow of party cadres into private business, and the recruitment of entrepreneurs into the CCP. The symbiotic relationship between the CCP and China’s business community stands in stark contrast to the relationship between the state and the market in the West.</a:t>
            </a:r>
            <a:r>
              <a:rPr lang="cs-CZ"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8864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ACA30-7D29-4EA3-8C2B-2A54D85AA4FB}"/>
              </a:ext>
            </a:extLst>
          </p:cNvPr>
          <p:cNvSpPr>
            <a:spLocks noGrp="1"/>
          </p:cNvSpPr>
          <p:nvPr>
            <p:ph type="title"/>
          </p:nvPr>
        </p:nvSpPr>
        <p:spPr/>
        <p:txBody>
          <a:bodyPr/>
          <a:lstStyle/>
          <a:p>
            <a:r>
              <a:rPr lang="cs-CZ" dirty="0"/>
              <a:t>1989</a:t>
            </a:r>
            <a:endParaRPr lang="en-US" dirty="0"/>
          </a:p>
        </p:txBody>
      </p:sp>
      <p:sp>
        <p:nvSpPr>
          <p:cNvPr id="3" name="Zástupný obsah 2">
            <a:extLst>
              <a:ext uri="{FF2B5EF4-FFF2-40B4-BE49-F238E27FC236}">
                <a16:creationId xmlns:a16="http://schemas.microsoft.com/office/drawing/2014/main" id="{D8665838-1B90-4EEC-BCD2-DADC530088B2}"/>
              </a:ext>
            </a:extLst>
          </p:cNvPr>
          <p:cNvSpPr>
            <a:spLocks noGrp="1"/>
          </p:cNvSpPr>
          <p:nvPr>
            <p:ph idx="1"/>
          </p:nvPr>
        </p:nvSpPr>
        <p:spPr/>
        <p:txBody>
          <a:bodyPr/>
          <a:lstStyle/>
          <a:p>
            <a:r>
              <a:rPr lang="cs-CZ" dirty="0"/>
              <a:t>1987-89 – GT KS </a:t>
            </a:r>
            <a:r>
              <a:rPr lang="cs-CZ" dirty="0" err="1"/>
              <a:t>Zhao</a:t>
            </a:r>
            <a:r>
              <a:rPr lang="cs-CZ" dirty="0"/>
              <a:t> </a:t>
            </a:r>
            <a:r>
              <a:rPr lang="cs-CZ" dirty="0" err="1"/>
              <a:t>Ziyang</a:t>
            </a:r>
            <a:r>
              <a:rPr lang="cs-CZ" dirty="0"/>
              <a:t> – podpora politických reforem a uvolnění režimu</a:t>
            </a:r>
          </a:p>
        </p:txBody>
      </p:sp>
    </p:spTree>
    <p:extLst>
      <p:ext uri="{BB962C8B-B14F-4D97-AF65-F5344CB8AC3E}">
        <p14:creationId xmlns:p14="http://schemas.microsoft.com/office/powerpoint/2010/main" val="15687069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ACA30-7D29-4EA3-8C2B-2A54D85AA4FB}"/>
              </a:ext>
            </a:extLst>
          </p:cNvPr>
          <p:cNvSpPr>
            <a:spLocks noGrp="1"/>
          </p:cNvSpPr>
          <p:nvPr>
            <p:ph type="title"/>
          </p:nvPr>
        </p:nvSpPr>
        <p:spPr/>
        <p:txBody>
          <a:bodyPr/>
          <a:lstStyle/>
          <a:p>
            <a:r>
              <a:rPr lang="cs-CZ" dirty="0"/>
              <a:t>1989</a:t>
            </a:r>
            <a:endParaRPr lang="en-US" dirty="0"/>
          </a:p>
        </p:txBody>
      </p:sp>
      <p:sp>
        <p:nvSpPr>
          <p:cNvPr id="3" name="Zástupný obsah 2">
            <a:extLst>
              <a:ext uri="{FF2B5EF4-FFF2-40B4-BE49-F238E27FC236}">
                <a16:creationId xmlns:a16="http://schemas.microsoft.com/office/drawing/2014/main" id="{D8665838-1B90-4EEC-BCD2-DADC530088B2}"/>
              </a:ext>
            </a:extLst>
          </p:cNvPr>
          <p:cNvSpPr>
            <a:spLocks noGrp="1"/>
          </p:cNvSpPr>
          <p:nvPr>
            <p:ph idx="1"/>
          </p:nvPr>
        </p:nvSpPr>
        <p:spPr/>
        <p:txBody>
          <a:bodyPr/>
          <a:lstStyle/>
          <a:p>
            <a:r>
              <a:rPr lang="cs-CZ" dirty="0"/>
              <a:t>1987-89 – GT KS </a:t>
            </a:r>
            <a:r>
              <a:rPr lang="cs-CZ" dirty="0" err="1"/>
              <a:t>Zhao</a:t>
            </a:r>
            <a:r>
              <a:rPr lang="cs-CZ" dirty="0"/>
              <a:t> </a:t>
            </a:r>
            <a:r>
              <a:rPr lang="cs-CZ" dirty="0" err="1"/>
              <a:t>Ziyang</a:t>
            </a:r>
            <a:r>
              <a:rPr lang="cs-CZ" dirty="0"/>
              <a:t> – podpora politických reforem a uvolnění režimu</a:t>
            </a:r>
          </a:p>
          <a:p>
            <a:r>
              <a:rPr lang="cs-CZ" dirty="0"/>
              <a:t>„incident ze 4. června“</a:t>
            </a:r>
          </a:p>
        </p:txBody>
      </p:sp>
    </p:spTree>
    <p:extLst>
      <p:ext uri="{BB962C8B-B14F-4D97-AF65-F5344CB8AC3E}">
        <p14:creationId xmlns:p14="http://schemas.microsoft.com/office/powerpoint/2010/main" val="25826472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ACA30-7D29-4EA3-8C2B-2A54D85AA4FB}"/>
              </a:ext>
            </a:extLst>
          </p:cNvPr>
          <p:cNvSpPr>
            <a:spLocks noGrp="1"/>
          </p:cNvSpPr>
          <p:nvPr>
            <p:ph type="title"/>
          </p:nvPr>
        </p:nvSpPr>
        <p:spPr/>
        <p:txBody>
          <a:bodyPr/>
          <a:lstStyle/>
          <a:p>
            <a:r>
              <a:rPr lang="cs-CZ" dirty="0"/>
              <a:t>1989</a:t>
            </a:r>
            <a:endParaRPr lang="en-US" dirty="0"/>
          </a:p>
        </p:txBody>
      </p:sp>
      <p:sp>
        <p:nvSpPr>
          <p:cNvPr id="3" name="Zástupný obsah 2">
            <a:extLst>
              <a:ext uri="{FF2B5EF4-FFF2-40B4-BE49-F238E27FC236}">
                <a16:creationId xmlns:a16="http://schemas.microsoft.com/office/drawing/2014/main" id="{D8665838-1B90-4EEC-BCD2-DADC530088B2}"/>
              </a:ext>
            </a:extLst>
          </p:cNvPr>
          <p:cNvSpPr>
            <a:spLocks noGrp="1"/>
          </p:cNvSpPr>
          <p:nvPr>
            <p:ph idx="1"/>
          </p:nvPr>
        </p:nvSpPr>
        <p:spPr/>
        <p:txBody>
          <a:bodyPr/>
          <a:lstStyle/>
          <a:p>
            <a:r>
              <a:rPr lang="cs-CZ" dirty="0"/>
              <a:t>1987-89 – GT KS </a:t>
            </a:r>
            <a:r>
              <a:rPr lang="cs-CZ" dirty="0" err="1"/>
              <a:t>Zhao</a:t>
            </a:r>
            <a:r>
              <a:rPr lang="cs-CZ" dirty="0"/>
              <a:t> </a:t>
            </a:r>
            <a:r>
              <a:rPr lang="cs-CZ" dirty="0" err="1"/>
              <a:t>Ziyang</a:t>
            </a:r>
            <a:r>
              <a:rPr lang="cs-CZ" dirty="0"/>
              <a:t> – podpora politických reforem a uvolnění režimu</a:t>
            </a:r>
          </a:p>
          <a:p>
            <a:r>
              <a:rPr lang="cs-CZ" dirty="0"/>
              <a:t>„incident ze 4. června“</a:t>
            </a:r>
          </a:p>
          <a:p>
            <a:r>
              <a:rPr lang="cs-CZ" dirty="0"/>
              <a:t>Post-</a:t>
            </a:r>
            <a:r>
              <a:rPr lang="cs-CZ" dirty="0" err="1"/>
              <a:t>Tiananmenské</a:t>
            </a:r>
            <a:r>
              <a:rPr lang="cs-CZ" dirty="0"/>
              <a:t> utužení režimu – na několik let de facto návrat k centrálnímu plánování</a:t>
            </a:r>
          </a:p>
          <a:p>
            <a:r>
              <a:rPr lang="cs-CZ" dirty="0"/>
              <a:t>1992 – „Jižní turné“ </a:t>
            </a:r>
            <a:r>
              <a:rPr lang="cs-CZ" dirty="0" err="1"/>
              <a:t>Denga</a:t>
            </a:r>
            <a:r>
              <a:rPr lang="cs-CZ" dirty="0"/>
              <a:t> &gt; </a:t>
            </a:r>
            <a:r>
              <a:rPr lang="cs-CZ"/>
              <a:t>obnova reforem</a:t>
            </a:r>
            <a:endParaRPr lang="cs-CZ" dirty="0"/>
          </a:p>
        </p:txBody>
      </p:sp>
    </p:spTree>
    <p:extLst>
      <p:ext uri="{BB962C8B-B14F-4D97-AF65-F5344CB8AC3E}">
        <p14:creationId xmlns:p14="http://schemas.microsoft.com/office/powerpoint/2010/main" val="10774533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0540B-B864-412A-B36E-861162E26BA1}"/>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B9590F3D-43B4-489B-B1F1-29A6A006DDFC}"/>
              </a:ext>
            </a:extLst>
          </p:cNvPr>
          <p:cNvSpPr>
            <a:spLocks noGrp="1"/>
          </p:cNvSpPr>
          <p:nvPr>
            <p:ph idx="1"/>
          </p:nvPr>
        </p:nvSpPr>
        <p:spPr/>
        <p:txBody>
          <a:bodyPr/>
          <a:lstStyle/>
          <a:p>
            <a:r>
              <a:rPr lang="cs-CZ" dirty="0"/>
              <a:t>Po roce 1992 návrat k reformám, </a:t>
            </a:r>
            <a:r>
              <a:rPr lang="cs-CZ" b="1" dirty="0"/>
              <a:t>ovšem jiný přístup</a:t>
            </a:r>
          </a:p>
        </p:txBody>
      </p:sp>
    </p:spTree>
    <p:extLst>
      <p:ext uri="{BB962C8B-B14F-4D97-AF65-F5344CB8AC3E}">
        <p14:creationId xmlns:p14="http://schemas.microsoft.com/office/powerpoint/2010/main" val="4126300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0540B-B864-412A-B36E-861162E26BA1}"/>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B9590F3D-43B4-489B-B1F1-29A6A006DDFC}"/>
              </a:ext>
            </a:extLst>
          </p:cNvPr>
          <p:cNvSpPr>
            <a:spLocks noGrp="1"/>
          </p:cNvSpPr>
          <p:nvPr>
            <p:ph idx="1"/>
          </p:nvPr>
        </p:nvSpPr>
        <p:spPr/>
        <p:txBody>
          <a:bodyPr/>
          <a:lstStyle/>
          <a:p>
            <a:r>
              <a:rPr lang="cs-CZ" dirty="0"/>
              <a:t>Po roce 1992 návrat k reformám, </a:t>
            </a:r>
            <a:r>
              <a:rPr lang="cs-CZ" b="1" dirty="0"/>
              <a:t>ovšem jiný přístup</a:t>
            </a:r>
          </a:p>
          <a:p>
            <a:r>
              <a:rPr lang="cs-CZ" dirty="0" err="1"/>
              <a:t>Jiang</a:t>
            </a:r>
            <a:r>
              <a:rPr lang="cs-CZ" dirty="0"/>
              <a:t> </a:t>
            </a:r>
            <a:r>
              <a:rPr lang="cs-CZ" dirty="0" err="1"/>
              <a:t>Zenmin</a:t>
            </a:r>
            <a:r>
              <a:rPr lang="cs-CZ" dirty="0"/>
              <a:t> a </a:t>
            </a:r>
            <a:r>
              <a:rPr lang="cs-CZ" dirty="0" err="1"/>
              <a:t>Zhu</a:t>
            </a:r>
            <a:r>
              <a:rPr lang="cs-CZ" dirty="0"/>
              <a:t> </a:t>
            </a:r>
            <a:r>
              <a:rPr lang="cs-CZ" dirty="0" err="1"/>
              <a:t>Rongji</a:t>
            </a:r>
            <a:r>
              <a:rPr lang="cs-CZ" dirty="0"/>
              <a:t> – straničtí vládcové Šanghaje – nejméně tržního města v Číně</a:t>
            </a:r>
          </a:p>
        </p:txBody>
      </p:sp>
    </p:spTree>
    <p:extLst>
      <p:ext uri="{BB962C8B-B14F-4D97-AF65-F5344CB8AC3E}">
        <p14:creationId xmlns:p14="http://schemas.microsoft.com/office/powerpoint/2010/main" val="13968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289260-BF25-4002-8931-694E2C0A32DC}"/>
              </a:ext>
            </a:extLst>
          </p:cNvPr>
          <p:cNvSpPr>
            <a:spLocks noGrp="1"/>
          </p:cNvSpPr>
          <p:nvPr>
            <p:ph type="title"/>
          </p:nvPr>
        </p:nvSpPr>
        <p:spPr/>
        <p:txBody>
          <a:bodyPr/>
          <a:lstStyle/>
          <a:p>
            <a:endParaRPr lang="en-US"/>
          </a:p>
        </p:txBody>
      </p:sp>
      <p:pic>
        <p:nvPicPr>
          <p:cNvPr id="5" name="Zástupný obsah 4" descr="Obsah obrázku mapa&#10;&#10;Popis byl vytvořen automaticky">
            <a:extLst>
              <a:ext uri="{FF2B5EF4-FFF2-40B4-BE49-F238E27FC236}">
                <a16:creationId xmlns:a16="http://schemas.microsoft.com/office/drawing/2014/main" id="{B41AB601-5FE8-4470-A6C6-8027F7F4E2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4716" y="823546"/>
            <a:ext cx="6107642" cy="5669329"/>
          </a:xfrm>
        </p:spPr>
      </p:pic>
    </p:spTree>
    <p:extLst>
      <p:ext uri="{BB962C8B-B14F-4D97-AF65-F5344CB8AC3E}">
        <p14:creationId xmlns:p14="http://schemas.microsoft.com/office/powerpoint/2010/main" val="15697766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0540B-B864-412A-B36E-861162E26BA1}"/>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B9590F3D-43B4-489B-B1F1-29A6A006DDFC}"/>
              </a:ext>
            </a:extLst>
          </p:cNvPr>
          <p:cNvSpPr>
            <a:spLocks noGrp="1"/>
          </p:cNvSpPr>
          <p:nvPr>
            <p:ph idx="1"/>
          </p:nvPr>
        </p:nvSpPr>
        <p:spPr/>
        <p:txBody>
          <a:bodyPr/>
          <a:lstStyle/>
          <a:p>
            <a:r>
              <a:rPr lang="cs-CZ" dirty="0"/>
              <a:t>Po roce 1992 návrat k reformám, </a:t>
            </a:r>
            <a:r>
              <a:rPr lang="cs-CZ" b="1" dirty="0"/>
              <a:t>ovšem jiný přístup</a:t>
            </a:r>
          </a:p>
          <a:p>
            <a:r>
              <a:rPr lang="cs-CZ" dirty="0" err="1"/>
              <a:t>Jiang</a:t>
            </a:r>
            <a:r>
              <a:rPr lang="cs-CZ" dirty="0"/>
              <a:t> </a:t>
            </a:r>
            <a:r>
              <a:rPr lang="cs-CZ" dirty="0" err="1"/>
              <a:t>Zenmin</a:t>
            </a:r>
            <a:r>
              <a:rPr lang="cs-CZ" dirty="0"/>
              <a:t> a </a:t>
            </a:r>
            <a:r>
              <a:rPr lang="cs-CZ" dirty="0" err="1"/>
              <a:t>Zhu</a:t>
            </a:r>
            <a:r>
              <a:rPr lang="cs-CZ" dirty="0"/>
              <a:t> </a:t>
            </a:r>
            <a:r>
              <a:rPr lang="cs-CZ" dirty="0" err="1"/>
              <a:t>Rongji</a:t>
            </a:r>
            <a:r>
              <a:rPr lang="cs-CZ" dirty="0"/>
              <a:t> – straničtí vládcové Šanghaje – nejméně tržního města v Číně</a:t>
            </a:r>
          </a:p>
          <a:p>
            <a:r>
              <a:rPr lang="cs-CZ" dirty="0"/>
              <a:t>Upřednostnění měst a zdanění venkova, </a:t>
            </a:r>
            <a:r>
              <a:rPr lang="cs-CZ" b="1" dirty="0"/>
              <a:t>důraz na průmyslovou politiku a FDI </a:t>
            </a:r>
            <a:r>
              <a:rPr lang="cs-CZ" dirty="0"/>
              <a:t>(vs. domácí kapitalismus v 80. letech)</a:t>
            </a:r>
          </a:p>
        </p:txBody>
      </p:sp>
    </p:spTree>
    <p:extLst>
      <p:ext uri="{BB962C8B-B14F-4D97-AF65-F5344CB8AC3E}">
        <p14:creationId xmlns:p14="http://schemas.microsoft.com/office/powerpoint/2010/main" val="7805945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0540B-B864-412A-B36E-861162E26BA1}"/>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B9590F3D-43B4-489B-B1F1-29A6A006DDFC}"/>
              </a:ext>
            </a:extLst>
          </p:cNvPr>
          <p:cNvSpPr>
            <a:spLocks noGrp="1"/>
          </p:cNvSpPr>
          <p:nvPr>
            <p:ph idx="1"/>
          </p:nvPr>
        </p:nvSpPr>
        <p:spPr/>
        <p:txBody>
          <a:bodyPr/>
          <a:lstStyle/>
          <a:p>
            <a:r>
              <a:rPr lang="cs-CZ" dirty="0"/>
              <a:t>Po roce 1992 návrat k reformám, </a:t>
            </a:r>
            <a:r>
              <a:rPr lang="cs-CZ" b="1" dirty="0"/>
              <a:t>ovšem jiný přístup</a:t>
            </a:r>
          </a:p>
          <a:p>
            <a:r>
              <a:rPr lang="cs-CZ" dirty="0" err="1"/>
              <a:t>Jiang</a:t>
            </a:r>
            <a:r>
              <a:rPr lang="cs-CZ" dirty="0"/>
              <a:t> </a:t>
            </a:r>
            <a:r>
              <a:rPr lang="cs-CZ" dirty="0" err="1"/>
              <a:t>Zenmin</a:t>
            </a:r>
            <a:r>
              <a:rPr lang="cs-CZ" dirty="0"/>
              <a:t> a </a:t>
            </a:r>
            <a:r>
              <a:rPr lang="cs-CZ" dirty="0" err="1"/>
              <a:t>Zhu</a:t>
            </a:r>
            <a:r>
              <a:rPr lang="cs-CZ" dirty="0"/>
              <a:t> </a:t>
            </a:r>
            <a:r>
              <a:rPr lang="cs-CZ" dirty="0" err="1"/>
              <a:t>Rongji</a:t>
            </a:r>
            <a:r>
              <a:rPr lang="cs-CZ" dirty="0"/>
              <a:t> – straničtí vládcové Šanghaje – nejméně tržního města v Číně</a:t>
            </a:r>
          </a:p>
          <a:p>
            <a:r>
              <a:rPr lang="cs-CZ" dirty="0"/>
              <a:t>Upřednostnění měst a zdanění venkova, </a:t>
            </a:r>
            <a:r>
              <a:rPr lang="cs-CZ" b="1" dirty="0"/>
              <a:t>důraz na průmyslovou politiku a FDI </a:t>
            </a:r>
            <a:r>
              <a:rPr lang="cs-CZ" dirty="0"/>
              <a:t>(vs. domácí kapitalismus v 80. letech)</a:t>
            </a:r>
          </a:p>
          <a:p>
            <a:r>
              <a:rPr lang="cs-CZ" dirty="0"/>
              <a:t>Transformace státních podniků na akciové společnosti – ale zachování kontrolního podílu státu! </a:t>
            </a:r>
          </a:p>
          <a:p>
            <a:endParaRPr lang="cs-CZ" dirty="0"/>
          </a:p>
        </p:txBody>
      </p:sp>
    </p:spTree>
    <p:extLst>
      <p:ext uri="{BB962C8B-B14F-4D97-AF65-F5344CB8AC3E}">
        <p14:creationId xmlns:p14="http://schemas.microsoft.com/office/powerpoint/2010/main" val="10629607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0540B-B864-412A-B36E-861162E26BA1}"/>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B9590F3D-43B4-489B-B1F1-29A6A006DDFC}"/>
              </a:ext>
            </a:extLst>
          </p:cNvPr>
          <p:cNvSpPr>
            <a:spLocks noGrp="1"/>
          </p:cNvSpPr>
          <p:nvPr>
            <p:ph idx="1"/>
          </p:nvPr>
        </p:nvSpPr>
        <p:spPr/>
        <p:txBody>
          <a:bodyPr/>
          <a:lstStyle/>
          <a:p>
            <a:r>
              <a:rPr lang="cs-CZ" dirty="0"/>
              <a:t>Po roce 1992 návrat k reformám, </a:t>
            </a:r>
            <a:r>
              <a:rPr lang="cs-CZ" b="1" dirty="0"/>
              <a:t>ovšem jiný přístup</a:t>
            </a:r>
          </a:p>
          <a:p>
            <a:r>
              <a:rPr lang="cs-CZ" dirty="0" err="1"/>
              <a:t>Jiang</a:t>
            </a:r>
            <a:r>
              <a:rPr lang="cs-CZ" dirty="0"/>
              <a:t> </a:t>
            </a:r>
            <a:r>
              <a:rPr lang="cs-CZ" dirty="0" err="1"/>
              <a:t>Zenmin</a:t>
            </a:r>
            <a:r>
              <a:rPr lang="cs-CZ" dirty="0"/>
              <a:t> a </a:t>
            </a:r>
            <a:r>
              <a:rPr lang="cs-CZ" dirty="0" err="1"/>
              <a:t>Zhu</a:t>
            </a:r>
            <a:r>
              <a:rPr lang="cs-CZ" dirty="0"/>
              <a:t> </a:t>
            </a:r>
            <a:r>
              <a:rPr lang="cs-CZ" dirty="0" err="1"/>
              <a:t>Rongji</a:t>
            </a:r>
            <a:r>
              <a:rPr lang="cs-CZ" dirty="0"/>
              <a:t> – straničtí vládcové Šanghaje – nejméně tržního města v Číně</a:t>
            </a:r>
          </a:p>
          <a:p>
            <a:r>
              <a:rPr lang="cs-CZ" dirty="0"/>
              <a:t>Upřednostnění měst a zdanění venkova, </a:t>
            </a:r>
            <a:r>
              <a:rPr lang="cs-CZ" b="1" dirty="0"/>
              <a:t>důraz na průmyslovou politiku a FDI </a:t>
            </a:r>
            <a:r>
              <a:rPr lang="cs-CZ" dirty="0"/>
              <a:t>(vs. domácí kapitalismus v 80. letech)</a:t>
            </a:r>
          </a:p>
          <a:p>
            <a:r>
              <a:rPr lang="cs-CZ" dirty="0"/>
              <a:t>Transformace státních podniků na akciové společnosti – ale zachování kontrolního podílu státu! </a:t>
            </a:r>
          </a:p>
          <a:p>
            <a:r>
              <a:rPr lang="cs-CZ" dirty="0"/>
              <a:t>Obrovské investice do infrastruktury, především ve městech</a:t>
            </a:r>
          </a:p>
        </p:txBody>
      </p:sp>
    </p:spTree>
    <p:extLst>
      <p:ext uri="{BB962C8B-B14F-4D97-AF65-F5344CB8AC3E}">
        <p14:creationId xmlns:p14="http://schemas.microsoft.com/office/powerpoint/2010/main" val="3887906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2E10C-1002-40AE-B7D4-C7131B560E82}"/>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882F4CB-3E27-4B8B-BEB8-DBB0E8E11A6B}"/>
              </a:ext>
            </a:extLst>
          </p:cNvPr>
          <p:cNvSpPr>
            <a:spLocks noGrp="1"/>
          </p:cNvSpPr>
          <p:nvPr>
            <p:ph idx="1"/>
          </p:nvPr>
        </p:nvSpPr>
        <p:spPr/>
        <p:txBody>
          <a:bodyPr/>
          <a:lstStyle/>
          <a:p>
            <a:r>
              <a:rPr lang="cs-CZ" dirty="0" err="1"/>
              <a:t>Huang</a:t>
            </a:r>
            <a:r>
              <a:rPr lang="cs-CZ" dirty="0"/>
              <a:t> – kritický pohled</a:t>
            </a:r>
          </a:p>
        </p:txBody>
      </p:sp>
    </p:spTree>
    <p:extLst>
      <p:ext uri="{BB962C8B-B14F-4D97-AF65-F5344CB8AC3E}">
        <p14:creationId xmlns:p14="http://schemas.microsoft.com/office/powerpoint/2010/main" val="28602332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2E10C-1002-40AE-B7D4-C7131B560E82}"/>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882F4CB-3E27-4B8B-BEB8-DBB0E8E11A6B}"/>
              </a:ext>
            </a:extLst>
          </p:cNvPr>
          <p:cNvSpPr>
            <a:spLocks noGrp="1"/>
          </p:cNvSpPr>
          <p:nvPr>
            <p:ph idx="1"/>
          </p:nvPr>
        </p:nvSpPr>
        <p:spPr/>
        <p:txBody>
          <a:bodyPr/>
          <a:lstStyle/>
          <a:p>
            <a:r>
              <a:rPr lang="cs-CZ" dirty="0"/>
              <a:t>Rychlý růst HDP</a:t>
            </a:r>
          </a:p>
          <a:p>
            <a:r>
              <a:rPr lang="cs-CZ" dirty="0"/>
              <a:t>Ale obrovský rozdíl mezi venkovem a městy, velká míra korupce</a:t>
            </a:r>
          </a:p>
        </p:txBody>
      </p:sp>
    </p:spTree>
    <p:extLst>
      <p:ext uri="{BB962C8B-B14F-4D97-AF65-F5344CB8AC3E}">
        <p14:creationId xmlns:p14="http://schemas.microsoft.com/office/powerpoint/2010/main" val="2173425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2E10C-1002-40AE-B7D4-C7131B560E82}"/>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882F4CB-3E27-4B8B-BEB8-DBB0E8E11A6B}"/>
              </a:ext>
            </a:extLst>
          </p:cNvPr>
          <p:cNvSpPr>
            <a:spLocks noGrp="1"/>
          </p:cNvSpPr>
          <p:nvPr>
            <p:ph idx="1"/>
          </p:nvPr>
        </p:nvSpPr>
        <p:spPr/>
        <p:txBody>
          <a:bodyPr/>
          <a:lstStyle/>
          <a:p>
            <a:r>
              <a:rPr lang="cs-CZ" dirty="0"/>
              <a:t>Rychlý růst HDP</a:t>
            </a:r>
          </a:p>
          <a:p>
            <a:r>
              <a:rPr lang="cs-CZ" dirty="0"/>
              <a:t>Ale obrovský rozdíl mezi venkovem a městy, velká míra korupce</a:t>
            </a:r>
          </a:p>
          <a:p>
            <a:r>
              <a:rPr lang="cs-CZ" dirty="0"/>
              <a:t>Obrovský podíl investic a malý podíl spotřeby na HDP (stát staví rychlovlaky, ale mzdy stagnují)</a:t>
            </a:r>
          </a:p>
        </p:txBody>
      </p:sp>
    </p:spTree>
    <p:extLst>
      <p:ext uri="{BB962C8B-B14F-4D97-AF65-F5344CB8AC3E}">
        <p14:creationId xmlns:p14="http://schemas.microsoft.com/office/powerpoint/2010/main" val="34246263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2E10C-1002-40AE-B7D4-C7131B560E82}"/>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882F4CB-3E27-4B8B-BEB8-DBB0E8E11A6B}"/>
              </a:ext>
            </a:extLst>
          </p:cNvPr>
          <p:cNvSpPr>
            <a:spLocks noGrp="1"/>
          </p:cNvSpPr>
          <p:nvPr>
            <p:ph idx="1"/>
          </p:nvPr>
        </p:nvSpPr>
        <p:spPr/>
        <p:txBody>
          <a:bodyPr/>
          <a:lstStyle/>
          <a:p>
            <a:r>
              <a:rPr lang="cs-CZ" dirty="0"/>
              <a:t>Rychlý růst HDP</a:t>
            </a:r>
          </a:p>
          <a:p>
            <a:r>
              <a:rPr lang="cs-CZ" dirty="0"/>
              <a:t>Ale obrovský rozdíl mezi venkovem a městy, velká míra korupce</a:t>
            </a:r>
          </a:p>
          <a:p>
            <a:r>
              <a:rPr lang="cs-CZ" dirty="0"/>
              <a:t>Obrovský podíl investic a malý podíl spotřeby na HDP (stát staví rychlovlaky, ale mzdy stagnují)</a:t>
            </a:r>
          </a:p>
          <a:p>
            <a:r>
              <a:rPr lang="cs-CZ" dirty="0"/>
              <a:t>Šanghaj jako výkladní skříň – dotovaná zbytkem země!</a:t>
            </a:r>
          </a:p>
        </p:txBody>
      </p:sp>
    </p:spTree>
    <p:extLst>
      <p:ext uri="{BB962C8B-B14F-4D97-AF65-F5344CB8AC3E}">
        <p14:creationId xmlns:p14="http://schemas.microsoft.com/office/powerpoint/2010/main" val="40159063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2E10C-1002-40AE-B7D4-C7131B560E82}"/>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882F4CB-3E27-4B8B-BEB8-DBB0E8E11A6B}"/>
              </a:ext>
            </a:extLst>
          </p:cNvPr>
          <p:cNvSpPr>
            <a:spLocks noGrp="1"/>
          </p:cNvSpPr>
          <p:nvPr>
            <p:ph idx="1"/>
          </p:nvPr>
        </p:nvSpPr>
        <p:spPr/>
        <p:txBody>
          <a:bodyPr/>
          <a:lstStyle/>
          <a:p>
            <a:r>
              <a:rPr lang="cs-CZ" dirty="0"/>
              <a:t>Rychlý růst HDP</a:t>
            </a:r>
          </a:p>
          <a:p>
            <a:r>
              <a:rPr lang="cs-CZ" dirty="0"/>
              <a:t>Ale obrovský rozdíl mezi venkovem a městy, velká míra korupce</a:t>
            </a:r>
          </a:p>
          <a:p>
            <a:r>
              <a:rPr lang="cs-CZ" dirty="0"/>
              <a:t>Obrovský podíl investic a malý podíl spotřeby na HDP (stát staví rychlovlaky, ale mzdy stagnují)</a:t>
            </a:r>
          </a:p>
          <a:p>
            <a:r>
              <a:rPr lang="cs-CZ" dirty="0"/>
              <a:t>Šanghaj jako výkladní skříň – dotovaná zbytkem země!</a:t>
            </a:r>
          </a:p>
          <a:p>
            <a:r>
              <a:rPr lang="cs-CZ" b="1" dirty="0"/>
              <a:t>Úpadek drobného podnikání, místo toho nadnárodní korporace a velké státní podniky</a:t>
            </a:r>
          </a:p>
          <a:p>
            <a:r>
              <a:rPr lang="cs-CZ" dirty="0"/>
              <a:t>= „státní kapitalismus“</a:t>
            </a:r>
            <a:endParaRPr lang="en-US" dirty="0"/>
          </a:p>
        </p:txBody>
      </p:sp>
    </p:spTree>
    <p:extLst>
      <p:ext uri="{BB962C8B-B14F-4D97-AF65-F5344CB8AC3E}">
        <p14:creationId xmlns:p14="http://schemas.microsoft.com/office/powerpoint/2010/main" val="94485998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D95524-0AA4-4BB1-8F3A-E122937F5BC9}"/>
              </a:ext>
            </a:extLst>
          </p:cNvPr>
          <p:cNvSpPr>
            <a:spLocks noGrp="1"/>
          </p:cNvSpPr>
          <p:nvPr>
            <p:ph type="title"/>
          </p:nvPr>
        </p:nvSpPr>
        <p:spPr/>
        <p:txBody>
          <a:bodyPr/>
          <a:lstStyle/>
          <a:p>
            <a:r>
              <a:rPr lang="cs-CZ" dirty="0"/>
              <a:t>„Státní kapitalismus“</a:t>
            </a:r>
            <a:endParaRPr lang="en-US" dirty="0"/>
          </a:p>
        </p:txBody>
      </p:sp>
      <p:sp>
        <p:nvSpPr>
          <p:cNvPr id="3" name="Zástupný obsah 2">
            <a:extLst>
              <a:ext uri="{FF2B5EF4-FFF2-40B4-BE49-F238E27FC236}">
                <a16:creationId xmlns:a16="http://schemas.microsoft.com/office/drawing/2014/main" id="{BEF3A9B5-2907-4C13-9C07-C42BB0EAB9E9}"/>
              </a:ext>
            </a:extLst>
          </p:cNvPr>
          <p:cNvSpPr>
            <a:spLocks noGrp="1"/>
          </p:cNvSpPr>
          <p:nvPr>
            <p:ph idx="1"/>
          </p:nvPr>
        </p:nvSpPr>
        <p:spPr/>
        <p:txBody>
          <a:bodyPr/>
          <a:lstStyle/>
          <a:p>
            <a:r>
              <a:rPr lang="cs-CZ" dirty="0"/>
              <a:t>= hospodářský systém </a:t>
            </a:r>
            <a:r>
              <a:rPr lang="cs-CZ" b="1" dirty="0"/>
              <a:t>dominovaný státem</a:t>
            </a:r>
            <a:r>
              <a:rPr lang="cs-CZ" dirty="0"/>
              <a:t>, jehož cílem </a:t>
            </a:r>
            <a:r>
              <a:rPr lang="cs-CZ" b="1" dirty="0"/>
              <a:t>není</a:t>
            </a:r>
            <a:r>
              <a:rPr lang="cs-CZ" dirty="0"/>
              <a:t> dosažení sociální rovnosti (x komunismus i liberální kapitalismus)</a:t>
            </a:r>
          </a:p>
        </p:txBody>
      </p:sp>
    </p:spTree>
    <p:extLst>
      <p:ext uri="{BB962C8B-B14F-4D97-AF65-F5344CB8AC3E}">
        <p14:creationId xmlns:p14="http://schemas.microsoft.com/office/powerpoint/2010/main" val="227320387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p:txBody>
      </p:sp>
    </p:spTree>
    <p:extLst>
      <p:ext uri="{BB962C8B-B14F-4D97-AF65-F5344CB8AC3E}">
        <p14:creationId xmlns:p14="http://schemas.microsoft.com/office/powerpoint/2010/main" val="3215310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B87035-30CE-4AA5-8147-CD0D06F63CD0}"/>
              </a:ext>
            </a:extLst>
          </p:cNvPr>
          <p:cNvSpPr>
            <a:spLocks noGrp="1"/>
          </p:cNvSpPr>
          <p:nvPr>
            <p:ph type="title"/>
          </p:nvPr>
        </p:nvSpPr>
        <p:spPr/>
        <p:txBody>
          <a:bodyPr/>
          <a:lstStyle/>
          <a:p>
            <a:endParaRPr lang="en-US"/>
          </a:p>
        </p:txBody>
      </p:sp>
      <p:pic>
        <p:nvPicPr>
          <p:cNvPr id="9" name="Zástupný obsah 8" descr="Obsah obrázku mapa&#10;&#10;Popis byl vytvořen automaticky">
            <a:extLst>
              <a:ext uri="{FF2B5EF4-FFF2-40B4-BE49-F238E27FC236}">
                <a16:creationId xmlns:a16="http://schemas.microsoft.com/office/drawing/2014/main" id="{7579B196-DB9C-470C-B982-A206032EC02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28827" y="1262803"/>
            <a:ext cx="5757085" cy="5037450"/>
          </a:xfrm>
        </p:spPr>
      </p:pic>
    </p:spTree>
    <p:extLst>
      <p:ext uri="{BB962C8B-B14F-4D97-AF65-F5344CB8AC3E}">
        <p14:creationId xmlns:p14="http://schemas.microsoft.com/office/powerpoint/2010/main" val="1334961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a:p>
            <a:r>
              <a:rPr lang="cs-CZ" dirty="0"/>
              <a:t>80. léta – malé a technologicky primitivní podnikání</a:t>
            </a:r>
          </a:p>
        </p:txBody>
      </p:sp>
    </p:spTree>
    <p:extLst>
      <p:ext uri="{BB962C8B-B14F-4D97-AF65-F5344CB8AC3E}">
        <p14:creationId xmlns:p14="http://schemas.microsoft.com/office/powerpoint/2010/main" val="9327022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a:p>
            <a:r>
              <a:rPr lang="cs-CZ" dirty="0"/>
              <a:t>80. léta – malé a technologicky primitivní podnikání</a:t>
            </a:r>
          </a:p>
          <a:p>
            <a:r>
              <a:rPr lang="cs-CZ" dirty="0"/>
              <a:t>90. léta chápe jako prohloubení reforem a </a:t>
            </a:r>
            <a:r>
              <a:rPr lang="cs-CZ" b="1" dirty="0"/>
              <a:t>zrychlení modernizace</a:t>
            </a:r>
          </a:p>
        </p:txBody>
      </p:sp>
    </p:spTree>
    <p:extLst>
      <p:ext uri="{BB962C8B-B14F-4D97-AF65-F5344CB8AC3E}">
        <p14:creationId xmlns:p14="http://schemas.microsoft.com/office/powerpoint/2010/main" val="37507816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a:p>
            <a:r>
              <a:rPr lang="cs-CZ" dirty="0"/>
              <a:t>80. léta – malé a technologicky primitivní podnikání</a:t>
            </a:r>
          </a:p>
          <a:p>
            <a:r>
              <a:rPr lang="cs-CZ" dirty="0"/>
              <a:t>90. léta chápe jako prohloubení reforem a </a:t>
            </a:r>
            <a:r>
              <a:rPr lang="cs-CZ" b="1" dirty="0"/>
              <a:t>zrychlení modernizace</a:t>
            </a:r>
          </a:p>
          <a:p>
            <a:r>
              <a:rPr lang="cs-CZ" dirty="0"/>
              <a:t>– stát začal investovat do infrastruktury, zdravotnictví a školství, podporoval rozvoj pokročilého průmyslu</a:t>
            </a:r>
          </a:p>
        </p:txBody>
      </p:sp>
    </p:spTree>
    <p:extLst>
      <p:ext uri="{BB962C8B-B14F-4D97-AF65-F5344CB8AC3E}">
        <p14:creationId xmlns:p14="http://schemas.microsoft.com/office/powerpoint/2010/main" val="40543127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a:p>
            <a:r>
              <a:rPr lang="cs-CZ" dirty="0"/>
              <a:t>80. léta – malé a technologicky primitivní podnikání</a:t>
            </a:r>
          </a:p>
          <a:p>
            <a:r>
              <a:rPr lang="cs-CZ" dirty="0"/>
              <a:t>90. léta chápe jako prohloubení reforem a </a:t>
            </a:r>
            <a:r>
              <a:rPr lang="cs-CZ" b="1" dirty="0"/>
              <a:t>zrychlení modernizace</a:t>
            </a:r>
          </a:p>
          <a:p>
            <a:r>
              <a:rPr lang="cs-CZ" dirty="0"/>
              <a:t>– stát začal investovat do infrastruktury, zdravotnictví a školství, podporoval rozvoj pokročilého průmyslu</a:t>
            </a:r>
          </a:p>
          <a:p>
            <a:r>
              <a:rPr lang="cs-CZ" b="1" dirty="0"/>
              <a:t>Liberalizace podle něj pokračovala</a:t>
            </a:r>
            <a:r>
              <a:rPr lang="cs-CZ" dirty="0"/>
              <a:t>, stát ji pouze doplňoval strategickými investicemi</a:t>
            </a:r>
          </a:p>
        </p:txBody>
      </p:sp>
    </p:spTree>
    <p:extLst>
      <p:ext uri="{BB962C8B-B14F-4D97-AF65-F5344CB8AC3E}">
        <p14:creationId xmlns:p14="http://schemas.microsoft.com/office/powerpoint/2010/main" val="34540241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8ABB8-1B40-41C3-A92B-96C8ABB79E6D}"/>
              </a:ext>
            </a:extLst>
          </p:cNvPr>
          <p:cNvSpPr>
            <a:spLocks noGrp="1"/>
          </p:cNvSpPr>
          <p:nvPr>
            <p:ph type="title"/>
          </p:nvPr>
        </p:nvSpPr>
        <p:spPr/>
        <p:txBody>
          <a:bodyPr/>
          <a:lstStyle/>
          <a:p>
            <a:r>
              <a:rPr lang="cs-CZ" dirty="0"/>
              <a:t>90. léta</a:t>
            </a:r>
            <a:endParaRPr lang="en-US" dirty="0"/>
          </a:p>
        </p:txBody>
      </p:sp>
      <p:sp>
        <p:nvSpPr>
          <p:cNvPr id="3" name="Zástupný obsah 2">
            <a:extLst>
              <a:ext uri="{FF2B5EF4-FFF2-40B4-BE49-F238E27FC236}">
                <a16:creationId xmlns:a16="http://schemas.microsoft.com/office/drawing/2014/main" id="{D01AEBC5-B74D-4229-9301-DEE17DE7FB85}"/>
              </a:ext>
            </a:extLst>
          </p:cNvPr>
          <p:cNvSpPr>
            <a:spLocks noGrp="1"/>
          </p:cNvSpPr>
          <p:nvPr>
            <p:ph idx="1"/>
          </p:nvPr>
        </p:nvSpPr>
        <p:spPr/>
        <p:txBody>
          <a:bodyPr/>
          <a:lstStyle/>
          <a:p>
            <a:r>
              <a:rPr lang="cs-CZ" dirty="0" err="1"/>
              <a:t>Barry</a:t>
            </a:r>
            <a:r>
              <a:rPr lang="cs-CZ" dirty="0"/>
              <a:t> </a:t>
            </a:r>
            <a:r>
              <a:rPr lang="cs-CZ" dirty="0" err="1"/>
              <a:t>Naughton</a:t>
            </a:r>
            <a:r>
              <a:rPr lang="cs-CZ" dirty="0"/>
              <a:t> – mnohem smířlivější pohled</a:t>
            </a:r>
          </a:p>
          <a:p>
            <a:r>
              <a:rPr lang="cs-CZ" dirty="0"/>
              <a:t>80. léta – malé a technologicky primitivní podnikání</a:t>
            </a:r>
          </a:p>
          <a:p>
            <a:r>
              <a:rPr lang="cs-CZ" dirty="0"/>
              <a:t>90. léta chápe jako prohloubení reforem a </a:t>
            </a:r>
            <a:r>
              <a:rPr lang="cs-CZ" b="1" dirty="0"/>
              <a:t>zrychlení modernizace</a:t>
            </a:r>
          </a:p>
          <a:p>
            <a:r>
              <a:rPr lang="cs-CZ" dirty="0"/>
              <a:t>– stát začal investovat do infrastruktury, zdravotnictví a školství, podporoval rozvoj pokročilého průmyslu</a:t>
            </a:r>
          </a:p>
          <a:p>
            <a:r>
              <a:rPr lang="cs-CZ" b="1" dirty="0"/>
              <a:t>Liberalizace podle něj pokračovala</a:t>
            </a:r>
            <a:r>
              <a:rPr lang="cs-CZ" dirty="0"/>
              <a:t>, stát ji pouze doplňoval strategickými investicemi</a:t>
            </a:r>
          </a:p>
          <a:p>
            <a:r>
              <a:rPr lang="cs-CZ" dirty="0"/>
              <a:t>Potřeba vyhnout se </a:t>
            </a:r>
            <a:r>
              <a:rPr lang="cs-CZ" dirty="0" err="1"/>
              <a:t>middle-income</a:t>
            </a:r>
            <a:r>
              <a:rPr lang="cs-CZ" dirty="0"/>
              <a:t> trap</a:t>
            </a:r>
          </a:p>
        </p:txBody>
      </p:sp>
    </p:spTree>
    <p:extLst>
      <p:ext uri="{BB962C8B-B14F-4D97-AF65-F5344CB8AC3E}">
        <p14:creationId xmlns:p14="http://schemas.microsoft.com/office/powerpoint/2010/main" val="123132438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0E94F-AF81-4896-BC2A-B8EAA49B912A}"/>
              </a:ext>
            </a:extLst>
          </p:cNvPr>
          <p:cNvSpPr>
            <a:spLocks noGrp="1"/>
          </p:cNvSpPr>
          <p:nvPr>
            <p:ph type="title"/>
          </p:nvPr>
        </p:nvSpPr>
        <p:spPr/>
        <p:txBody>
          <a:bodyPr/>
          <a:lstStyle/>
          <a:p>
            <a:r>
              <a:rPr lang="cs-CZ" dirty="0"/>
              <a:t>Přelom tisíciletí</a:t>
            </a:r>
            <a:endParaRPr lang="en-US" dirty="0"/>
          </a:p>
        </p:txBody>
      </p:sp>
      <p:sp>
        <p:nvSpPr>
          <p:cNvPr id="3" name="Zástupný obsah 2">
            <a:extLst>
              <a:ext uri="{FF2B5EF4-FFF2-40B4-BE49-F238E27FC236}">
                <a16:creationId xmlns:a16="http://schemas.microsoft.com/office/drawing/2014/main" id="{B7173B27-76D7-4865-8B60-A53E557C51E5}"/>
              </a:ext>
            </a:extLst>
          </p:cNvPr>
          <p:cNvSpPr>
            <a:spLocks noGrp="1"/>
          </p:cNvSpPr>
          <p:nvPr>
            <p:ph idx="1"/>
          </p:nvPr>
        </p:nvSpPr>
        <p:spPr/>
        <p:txBody>
          <a:bodyPr/>
          <a:lstStyle/>
          <a:p>
            <a:r>
              <a:rPr lang="cs-CZ" b="1" dirty="0"/>
              <a:t>Vrchol liberálního přístupu</a:t>
            </a:r>
          </a:p>
        </p:txBody>
      </p:sp>
    </p:spTree>
    <p:extLst>
      <p:ext uri="{BB962C8B-B14F-4D97-AF65-F5344CB8AC3E}">
        <p14:creationId xmlns:p14="http://schemas.microsoft.com/office/powerpoint/2010/main" val="42820958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0E94F-AF81-4896-BC2A-B8EAA49B912A}"/>
              </a:ext>
            </a:extLst>
          </p:cNvPr>
          <p:cNvSpPr>
            <a:spLocks noGrp="1"/>
          </p:cNvSpPr>
          <p:nvPr>
            <p:ph type="title"/>
          </p:nvPr>
        </p:nvSpPr>
        <p:spPr/>
        <p:txBody>
          <a:bodyPr/>
          <a:lstStyle/>
          <a:p>
            <a:r>
              <a:rPr lang="cs-CZ" dirty="0"/>
              <a:t>Přelom tisíciletí</a:t>
            </a:r>
            <a:endParaRPr lang="en-US" dirty="0"/>
          </a:p>
        </p:txBody>
      </p:sp>
      <p:sp>
        <p:nvSpPr>
          <p:cNvPr id="3" name="Zástupný obsah 2">
            <a:extLst>
              <a:ext uri="{FF2B5EF4-FFF2-40B4-BE49-F238E27FC236}">
                <a16:creationId xmlns:a16="http://schemas.microsoft.com/office/drawing/2014/main" id="{B7173B27-76D7-4865-8B60-A53E557C51E5}"/>
              </a:ext>
            </a:extLst>
          </p:cNvPr>
          <p:cNvSpPr>
            <a:spLocks noGrp="1"/>
          </p:cNvSpPr>
          <p:nvPr>
            <p:ph idx="1"/>
          </p:nvPr>
        </p:nvSpPr>
        <p:spPr/>
        <p:txBody>
          <a:bodyPr/>
          <a:lstStyle/>
          <a:p>
            <a:r>
              <a:rPr lang="cs-CZ" b="1" dirty="0"/>
              <a:t>Vrchol liberálního přístupu </a:t>
            </a:r>
          </a:p>
          <a:p>
            <a:r>
              <a:rPr lang="cs-CZ" dirty="0"/>
              <a:t>De facto konec přímých zásahů centrální vlády do ekonomiky</a:t>
            </a:r>
          </a:p>
          <a:p>
            <a:r>
              <a:rPr lang="cs-CZ" dirty="0"/>
              <a:t>Z pětiletých plánů se staly nezávazné proklamace cílů</a:t>
            </a:r>
          </a:p>
        </p:txBody>
      </p:sp>
    </p:spTree>
    <p:extLst>
      <p:ext uri="{BB962C8B-B14F-4D97-AF65-F5344CB8AC3E}">
        <p14:creationId xmlns:p14="http://schemas.microsoft.com/office/powerpoint/2010/main" val="81292882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0970CA-340C-4F45-812A-99069F4CB387}"/>
              </a:ext>
            </a:extLst>
          </p:cNvPr>
          <p:cNvSpPr>
            <a:spLocks noGrp="1"/>
          </p:cNvSpPr>
          <p:nvPr>
            <p:ph type="title"/>
          </p:nvPr>
        </p:nvSpPr>
        <p:spPr/>
        <p:txBody>
          <a:bodyPr/>
          <a:lstStyle/>
          <a:p>
            <a:endParaRPr lang="en-US"/>
          </a:p>
        </p:txBody>
      </p:sp>
      <p:sp>
        <p:nvSpPr>
          <p:cNvPr id="3" name="Zástupný obsah 2">
            <a:extLst>
              <a:ext uri="{FF2B5EF4-FFF2-40B4-BE49-F238E27FC236}">
                <a16:creationId xmlns:a16="http://schemas.microsoft.com/office/drawing/2014/main" id="{E6F61143-AFE0-4D3D-AE54-964CC5FFDE85}"/>
              </a:ext>
            </a:extLst>
          </p:cNvPr>
          <p:cNvSpPr>
            <a:spLocks noGrp="1"/>
          </p:cNvSpPr>
          <p:nvPr>
            <p:ph idx="1"/>
          </p:nvPr>
        </p:nvSpPr>
        <p:spPr/>
        <p:txBody>
          <a:bodyPr/>
          <a:lstStyle/>
          <a:p>
            <a:r>
              <a:rPr lang="cs-CZ" dirty="0"/>
              <a:t>2001 – vstup Číny do WTO</a:t>
            </a:r>
            <a:endParaRPr lang="en-US" dirty="0"/>
          </a:p>
        </p:txBody>
      </p:sp>
    </p:spTree>
    <p:extLst>
      <p:ext uri="{BB962C8B-B14F-4D97-AF65-F5344CB8AC3E}">
        <p14:creationId xmlns:p14="http://schemas.microsoft.com/office/powerpoint/2010/main" val="2398960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Žádost – už 1986!</a:t>
            </a:r>
          </a:p>
        </p:txBody>
      </p:sp>
    </p:spTree>
    <p:extLst>
      <p:ext uri="{BB962C8B-B14F-4D97-AF65-F5344CB8AC3E}">
        <p14:creationId xmlns:p14="http://schemas.microsoft.com/office/powerpoint/2010/main" val="42832006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AA144-D953-476C-8F28-B8E4CB65BC3A}"/>
              </a:ext>
            </a:extLst>
          </p:cNvPr>
          <p:cNvSpPr>
            <a:spLocks noGrp="1"/>
          </p:cNvSpPr>
          <p:nvPr>
            <p:ph type="title"/>
          </p:nvPr>
        </p:nvSpPr>
        <p:spPr/>
        <p:txBody>
          <a:bodyPr/>
          <a:lstStyle/>
          <a:p>
            <a:r>
              <a:rPr lang="cs-CZ" dirty="0"/>
              <a:t>Vstup Číny do WTO</a:t>
            </a:r>
            <a:endParaRPr lang="en-US" dirty="0"/>
          </a:p>
        </p:txBody>
      </p:sp>
      <p:sp>
        <p:nvSpPr>
          <p:cNvPr id="3" name="Zástupný obsah 2">
            <a:extLst>
              <a:ext uri="{FF2B5EF4-FFF2-40B4-BE49-F238E27FC236}">
                <a16:creationId xmlns:a16="http://schemas.microsoft.com/office/drawing/2014/main" id="{C238CE17-5587-4507-A561-082A166BCAEB}"/>
              </a:ext>
            </a:extLst>
          </p:cNvPr>
          <p:cNvSpPr>
            <a:spLocks noGrp="1"/>
          </p:cNvSpPr>
          <p:nvPr>
            <p:ph idx="1"/>
          </p:nvPr>
        </p:nvSpPr>
        <p:spPr/>
        <p:txBody>
          <a:bodyPr/>
          <a:lstStyle/>
          <a:p>
            <a:r>
              <a:rPr lang="cs-CZ" dirty="0"/>
              <a:t>Žádost – už 1986!</a:t>
            </a:r>
          </a:p>
          <a:p>
            <a:r>
              <a:rPr lang="cs-CZ" dirty="0"/>
              <a:t>Rozhodující – postoj USA</a:t>
            </a:r>
          </a:p>
        </p:txBody>
      </p:sp>
    </p:spTree>
    <p:extLst>
      <p:ext uri="{BB962C8B-B14F-4D97-AF65-F5344CB8AC3E}">
        <p14:creationId xmlns:p14="http://schemas.microsoft.com/office/powerpoint/2010/main" val="134619416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4126</Words>
  <Application>Microsoft Office PowerPoint</Application>
  <PresentationFormat>Širokoúhlá obrazovka</PresentationFormat>
  <Paragraphs>421</Paragraphs>
  <Slides>129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129</vt:i4>
      </vt:variant>
    </vt:vector>
  </HeadingPairs>
  <TitlesOfParts>
    <vt:vector size="134" baseType="lpstr">
      <vt:lpstr>Arial</vt:lpstr>
      <vt:lpstr>Calibri</vt:lpstr>
      <vt:lpstr>Calibri Light</vt:lpstr>
      <vt:lpstr>Times New Roman</vt:lpstr>
      <vt:lpstr>Motiv Office</vt:lpstr>
      <vt:lpstr>Reformy v Číně</vt:lpstr>
      <vt:lpstr>Prezentace aplikace PowerPoint</vt:lpstr>
      <vt:lpstr>Prezentace aplikace PowerPoint</vt:lpstr>
      <vt:lpstr>Prezentace aplikace PowerPoint</vt:lpstr>
      <vt:lpstr>Prezentace aplikace PowerPoint</vt:lpstr>
      <vt:lpstr>Dnešní hodina</vt:lpstr>
      <vt:lpstr>Prezentace aplikace PowerPoint</vt:lpstr>
      <vt:lpstr>Prezentace aplikace PowerPoint</vt:lpstr>
      <vt:lpstr>Prezentace aplikace PowerPoint</vt:lpstr>
      <vt:lpstr>Prezentace aplikace PowerPoint</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Geneze myšlenek komunismu</vt:lpstr>
      <vt:lpstr>Prezentace aplikace PowerPoint</vt:lpstr>
      <vt:lpstr>Centrální plánování</vt:lpstr>
      <vt:lpstr>Centrální plánování</vt:lpstr>
      <vt:lpstr>Centrální plánování</vt:lpstr>
      <vt:lpstr>Centrální plánování</vt:lpstr>
      <vt:lpstr>Centrální plánování</vt:lpstr>
      <vt:lpstr>Centrální plánování</vt:lpstr>
      <vt:lpstr>Geneze myšlenek komunismu</vt:lpstr>
      <vt:lpstr>Čínská lidová republika</vt:lpstr>
      <vt:lpstr>Čínská lidová republika</vt:lpstr>
      <vt:lpstr>Čínská lidová republika</vt:lpstr>
      <vt:lpstr>Čínská lidová republika</vt:lpstr>
      <vt:lpstr>Čínská lidová republika</vt:lpstr>
      <vt:lpstr>Prezentace aplikace PowerPoint</vt:lpstr>
      <vt:lpstr>Čínská lidová republika</vt:lpstr>
      <vt:lpstr>Reformy</vt:lpstr>
      <vt:lpstr>Reformy</vt:lpstr>
      <vt:lpstr>Reformy</vt:lpstr>
      <vt:lpstr>Reformy</vt:lpstr>
      <vt:lpstr>Reformy</vt:lpstr>
      <vt:lpstr>Prezentace aplikace PowerPoint</vt:lpstr>
      <vt:lpstr>Reformy</vt:lpstr>
      <vt:lpstr>80. léta</vt:lpstr>
      <vt:lpstr>80. léta</vt:lpstr>
      <vt:lpstr>80. léta</vt:lpstr>
      <vt:lpstr>80. léta</vt:lpstr>
      <vt:lpstr>80. léta</vt:lpstr>
      <vt:lpstr>80. léta</vt:lpstr>
      <vt:lpstr>Reformy</vt:lpstr>
      <vt:lpstr>Prezentace aplikace PowerPoint</vt:lpstr>
      <vt:lpstr>Reformy</vt:lpstr>
      <vt:lpstr>Reformy</vt:lpstr>
      <vt:lpstr>Reformy</vt:lpstr>
      <vt:lpstr>Reformy</vt:lpstr>
      <vt:lpstr>Reformy</vt:lpstr>
      <vt:lpstr>Reformy</vt:lpstr>
      <vt:lpstr>Problém s daty</vt:lpstr>
      <vt:lpstr>Problém s daty</vt:lpstr>
      <vt:lpstr>Problém s daty</vt:lpstr>
      <vt:lpstr>Problém s daty</vt:lpstr>
      <vt:lpstr>Problém s daty</vt:lpstr>
      <vt:lpstr>Problém s daty</vt:lpstr>
      <vt:lpstr>Prezentace aplikace PowerPoint</vt:lpstr>
      <vt:lpstr>1989</vt:lpstr>
      <vt:lpstr>1989</vt:lpstr>
      <vt:lpstr>1989</vt:lpstr>
      <vt:lpstr>90. léta</vt:lpstr>
      <vt:lpstr>90. léta</vt:lpstr>
      <vt:lpstr>90. léta</vt:lpstr>
      <vt:lpstr>90. léta</vt:lpstr>
      <vt:lpstr>90. léta</vt:lpstr>
      <vt:lpstr>90. léta</vt:lpstr>
      <vt:lpstr>90. léta</vt:lpstr>
      <vt:lpstr>90. léta</vt:lpstr>
      <vt:lpstr>90. léta</vt:lpstr>
      <vt:lpstr>90. léta</vt:lpstr>
      <vt:lpstr>„Státní kapitalismus“</vt:lpstr>
      <vt:lpstr>90. léta</vt:lpstr>
      <vt:lpstr>90. léta</vt:lpstr>
      <vt:lpstr>90. léta</vt:lpstr>
      <vt:lpstr>90. léta</vt:lpstr>
      <vt:lpstr>90. léta</vt:lpstr>
      <vt:lpstr>90. léta</vt:lpstr>
      <vt:lpstr>Přelom tisíciletí</vt:lpstr>
      <vt:lpstr>Přelom tisíciletí</vt:lpstr>
      <vt:lpstr>Prezentace aplikace PowerPoint</vt:lpstr>
      <vt:lpstr>Vstup Číny do WTO</vt:lpstr>
      <vt:lpstr>Vstup Číny do WTO</vt:lpstr>
      <vt:lpstr>Prezentace aplikace PowerPoint</vt:lpstr>
      <vt:lpstr>Vstup Číny do WTO</vt:lpstr>
      <vt:lpstr>Vstup Číny do WTO</vt:lpstr>
      <vt:lpstr>Vstup Číny do WTO</vt:lpstr>
      <vt:lpstr>Vstup Číny do WTO</vt:lpstr>
      <vt:lpstr>Vstup Číny do WTO</vt:lpstr>
      <vt:lpstr>Vstup Číny do WTO</vt:lpstr>
      <vt:lpstr>Vstup Číny do WTO</vt:lpstr>
      <vt:lpstr>Vstup Číny do WTO</vt:lpstr>
      <vt:lpstr>Vstup Číny do WTO</vt:lpstr>
      <vt:lpstr>Vstup Číny do WTO</vt:lpstr>
      <vt:lpstr>Vstup Číny do WTO</vt:lpstr>
      <vt:lpstr>Vstup Číny do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Čína ve WTO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Čína ve WTO</dc:title>
  <dc:creator>Svatoň</dc:creator>
  <cp:lastModifiedBy>Svatoň</cp:lastModifiedBy>
  <cp:revision>98</cp:revision>
  <dcterms:created xsi:type="dcterms:W3CDTF">2021-04-13T11:43:34Z</dcterms:created>
  <dcterms:modified xsi:type="dcterms:W3CDTF">2021-05-07T08:01:34Z</dcterms:modified>
</cp:coreProperties>
</file>