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3" r:id="rId9"/>
    <p:sldId id="262" r:id="rId10"/>
    <p:sldId id="273" r:id="rId11"/>
    <p:sldId id="274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 autoAdjust="0"/>
  </p:normalViewPr>
  <p:slideViewPr>
    <p:cSldViewPr snapToGrid="0">
      <p:cViewPr varScale="1">
        <p:scale>
          <a:sx n="103" d="100"/>
          <a:sy n="103" d="100"/>
        </p:scale>
        <p:origin x="150" y="5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8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6"/>
    </p:cViewPr>
  </p:sorter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11E4A-8D92-4AD4-BF6B-0595175C8E6D}" type="datetimeFigureOut">
              <a:rPr lang="cs-CZ" smtClean="0"/>
              <a:pPr/>
              <a:t>20. 4. 2021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F8400-1345-4F3A-8947-2C1FCC01A7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76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F8400-1345-4F3A-8947-2C1FCC01A76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05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14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10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29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83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64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91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46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61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6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7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18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E2CB5-4158-4A54-AE5D-6EB412186992}" type="datetimeFigureOut">
              <a:rPr lang="cs-CZ" smtClean="0"/>
              <a:pPr/>
              <a:t>20. 4. 2021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5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inženýrství v postkomunistických zemích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Předmět POL276</a:t>
            </a:r>
          </a:p>
          <a:p>
            <a:r>
              <a:rPr lang="cs-CZ" dirty="0"/>
              <a:t>Volební inženýrství</a:t>
            </a:r>
          </a:p>
        </p:txBody>
      </p:sp>
    </p:spTree>
    <p:extLst>
      <p:ext uri="{BB962C8B-B14F-4D97-AF65-F5344CB8AC3E}">
        <p14:creationId xmlns:p14="http://schemas.microsoft.com/office/powerpoint/2010/main" val="3313210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2b</a:t>
            </a:r>
          </a:p>
        </p:txBody>
      </p:sp>
      <p:pic>
        <p:nvPicPr>
          <p:cNvPr id="4" name="Graf 1"/>
          <p:cNvPicPr>
            <a:picLocks noGrp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382" y="1874983"/>
            <a:ext cx="784167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2c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223" y="1825625"/>
            <a:ext cx="7739553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Rumunská reforma 2008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(Možná) až příliš sofistikovaný systém s nečekaným účinkem</a:t>
            </a:r>
          </a:p>
          <a:p>
            <a:r>
              <a:rPr lang="cs-CZ" dirty="0"/>
              <a:t>Cíl: zvýšit vazbu mezi voličem a zvoleným kandidátem při současném zachování poměrnosti celkových výstupů voleb</a:t>
            </a:r>
          </a:p>
          <a:p>
            <a:r>
              <a:rPr lang="cs-CZ" dirty="0"/>
              <a:t>Prostředek. Velmi specifická varianta personalizovaného poměrného volebního systému</a:t>
            </a:r>
          </a:p>
          <a:p>
            <a:pPr lvl="1"/>
            <a:r>
              <a:rPr lang="cs-CZ" dirty="0"/>
              <a:t>klasický MMP přidělí (fixní) část mandátů většinově, ale o výsledku rozhodne poměrná distribuce</a:t>
            </a:r>
          </a:p>
          <a:p>
            <a:pPr lvl="1"/>
            <a:r>
              <a:rPr lang="cs-CZ" dirty="0"/>
              <a:t>rumunská varianta umožňuje, aby byly většinově přiděleny všechny mandáty, ovšem teoreticky nemusí být přidělen ani jeden</a:t>
            </a:r>
          </a:p>
        </p:txBody>
      </p:sp>
    </p:spTree>
    <p:extLst>
      <p:ext uri="{BB962C8B-B14F-4D97-AF65-F5344CB8AC3E}">
        <p14:creationId xmlns:p14="http://schemas.microsoft.com/office/powerpoint/2010/main" val="302187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Parametry reformy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Rumunsko rozděleno na jednomandátové obvody (první úroveň), každý obvod součástí staršího </a:t>
            </a:r>
            <a:r>
              <a:rPr lang="cs-CZ" dirty="0" err="1"/>
              <a:t>vícemandátového</a:t>
            </a:r>
            <a:r>
              <a:rPr lang="cs-CZ" dirty="0"/>
              <a:t> obvodu (druhá úroveň)</a:t>
            </a:r>
          </a:p>
          <a:p>
            <a:r>
              <a:rPr lang="cs-CZ" dirty="0"/>
              <a:t>Volič hlasuje pro jednoho z kandidátů v jednomandátovém obvodu</a:t>
            </a:r>
          </a:p>
          <a:p>
            <a:r>
              <a:rPr lang="cs-CZ" dirty="0"/>
              <a:t>Mandát získává na první úrovni kandidát pouze se ziskem nadpoloviční většiny hlasů v obvodu</a:t>
            </a:r>
          </a:p>
          <a:p>
            <a:r>
              <a:rPr lang="cs-CZ" dirty="0"/>
              <a:t>Nepřidělené mandáty posléze rozděleny na druhé (regionální) úrovni a třetí (celostátní) úrovni poměrně</a:t>
            </a:r>
          </a:p>
          <a:p>
            <a:r>
              <a:rPr lang="cs-CZ" dirty="0"/>
              <a:t>Další skrutinia přihlížejí k tomu, kolik hlasů získal kandidát ve svém obvodu</a:t>
            </a:r>
          </a:p>
        </p:txBody>
      </p:sp>
    </p:spTree>
    <p:extLst>
      <p:ext uri="{BB962C8B-B14F-4D97-AF65-F5344CB8AC3E}">
        <p14:creationId xmlns:p14="http://schemas.microsoft.com/office/powerpoint/2010/main" val="1529309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Hypotetický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Desetimandátový</a:t>
            </a:r>
            <a:r>
              <a:rPr lang="cs-CZ" dirty="0"/>
              <a:t> regionální obvod, strany A, B a C, rozdělený na deset jednomandátových obvodů (první úroveň)</a:t>
            </a:r>
          </a:p>
          <a:p>
            <a:r>
              <a:rPr lang="cs-CZ" dirty="0"/>
              <a:t>Kandidát strany A zvítězil nadpoloviční většinou ve dvou obvodech, kandidát strany C v jednom obvodě, v regionu zbývá rozdělit 7 mandátů</a:t>
            </a:r>
          </a:p>
          <a:p>
            <a:r>
              <a:rPr lang="cs-CZ" dirty="0"/>
              <a:t>V regionu získaly strany A </a:t>
            </a:r>
            <a:r>
              <a:rPr lang="cs-CZ" dirty="0" err="1"/>
              <a:t>a</a:t>
            </a:r>
            <a:r>
              <a:rPr lang="cs-CZ" dirty="0"/>
              <a:t> B 40 % hlasů a strana C 20 %, tj. měly by mít celkem strana A </a:t>
            </a:r>
            <a:r>
              <a:rPr lang="cs-CZ" dirty="0" err="1"/>
              <a:t>a</a:t>
            </a:r>
            <a:r>
              <a:rPr lang="cs-CZ" dirty="0"/>
              <a:t> B po 4 mandátech a strana C 2 mandáty</a:t>
            </a:r>
          </a:p>
          <a:p>
            <a:r>
              <a:rPr lang="cs-CZ" dirty="0"/>
              <a:t>Tj. straně A se doplní 2 mandáty, straně B 4 mandáty a straně C 1 mandát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397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Personalizace v hypotetickém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7 mandátů z druhého (regionálního) skrutinia se postupně dělí mezi strany tak, aby:</a:t>
            </a:r>
          </a:p>
          <a:p>
            <a:pPr lvl="1"/>
            <a:r>
              <a:rPr lang="cs-CZ" dirty="0"/>
              <a:t>z každého jednomandátového obvodu byl zvolen jen jeden kandidát, přednost má u kandidát s vyšším počtem hlasů před kandidátem s nižším počtem hlasů                            zvýhodněni jsou kandidáti, kteří své straně přinesli více hlasů, a je vyšší pravděpodobnost, že bude zvolen kandidát z prvního místa svého jednomandátového obvodu </a:t>
            </a:r>
          </a:p>
          <a:p>
            <a:r>
              <a:rPr lang="cs-CZ" dirty="0"/>
              <a:t>Okolnosti, které umožní zvolení kandidáta, který nebyl ve svém obvodu první:</a:t>
            </a:r>
          </a:p>
          <a:p>
            <a:pPr lvl="1"/>
            <a:r>
              <a:rPr lang="cs-CZ" dirty="0"/>
              <a:t>strana s větším počtem vítězství vyčerpá celkový počet mandátů, které má získat (např. kdyby strana A měla nejsilnějšího kandidáta v pěti obvodech, přičemž ale v příkladu má dostat jen 4 mandáty)</a:t>
            </a:r>
          </a:p>
          <a:p>
            <a:pPr lvl="1"/>
            <a:r>
              <a:rPr lang="cs-CZ" dirty="0"/>
              <a:t>některý z kandidátů na druhém (třetím…) místě má více hlasů než kandidát stejné strany, který byl ve svém obvodu první</a:t>
            </a:r>
          </a:p>
          <a:p>
            <a:pPr lvl="1"/>
            <a:r>
              <a:rPr lang="cs-CZ" dirty="0"/>
              <a:t>mandát v daném obvodu již připadl kandidátovi jiné strany, který byl ale až druhý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9797142" y="2687216"/>
            <a:ext cx="895740" cy="2239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440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Dva problémy/chyby v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 problém – ne všechny mandáty byly obsazeny vítězi z daných obvodů, tj. část voličů ne zcela pochopila, proč je jejich obvod reprezentován druhým (třetím…) kandidátem</a:t>
            </a:r>
          </a:p>
          <a:p>
            <a:r>
              <a:rPr lang="cs-CZ" dirty="0"/>
              <a:t>Do budoucna i větší problém (projeví se v roce 2012) – systém umožňuje „nakynutí“ parlamentu:</a:t>
            </a:r>
          </a:p>
          <a:p>
            <a:pPr lvl="1"/>
            <a:r>
              <a:rPr lang="cs-CZ" dirty="0"/>
              <a:t>Minimální počet poslanců byl 315 + (až) 18 mandátů pro menšiny</a:t>
            </a:r>
          </a:p>
          <a:p>
            <a:pPr lvl="1"/>
            <a:r>
              <a:rPr lang="cs-CZ" dirty="0"/>
              <a:t>V roce 2012 bylo zvoleno 412 poslanců (bez menšinových 394)</a:t>
            </a:r>
          </a:p>
          <a:p>
            <a:r>
              <a:rPr lang="cs-CZ" dirty="0"/>
              <a:t>Hlavním důvodem drtivé vítězství unie PSD a PSL (58,63 % hlasů, 273, tj. 66,26 % mandátů)</a:t>
            </a:r>
          </a:p>
        </p:txBody>
      </p:sp>
    </p:spTree>
    <p:extLst>
      <p:ext uri="{BB962C8B-B14F-4D97-AF65-F5344CB8AC3E}">
        <p14:creationId xmlns:p14="http://schemas.microsoft.com/office/powerpoint/2010/main" val="3569820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Vznik přesahujících mandátů v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Zpět k hypotetickému příkladu</a:t>
            </a:r>
          </a:p>
          <a:p>
            <a:pPr lvl="1"/>
            <a:r>
              <a:rPr lang="cs-CZ" dirty="0" err="1"/>
              <a:t>Desetimandátový</a:t>
            </a:r>
            <a:r>
              <a:rPr lang="cs-CZ" dirty="0"/>
              <a:t> regionální obvod, strany A, B a C, rozdělený na deset jednomandátových obvodů (první úroveň)</a:t>
            </a:r>
          </a:p>
          <a:p>
            <a:pPr lvl="1"/>
            <a:r>
              <a:rPr lang="cs-CZ" dirty="0"/>
              <a:t>Kandidát strany A zvítězil nadpoloviční většinou v šesti obvodech, kandidát strany C v jednom obvodě, v regionu zbývá rozdělit 3 mandáty</a:t>
            </a:r>
          </a:p>
          <a:p>
            <a:pPr lvl="1"/>
            <a:r>
              <a:rPr lang="cs-CZ" dirty="0"/>
              <a:t>V regionu získala strana A 50 % hlasů, strana B 40 % hlasů a strana C 10 %, tj. měly by mít celkem strana A 5, strana B 4 mandát a strana C 1 mandát</a:t>
            </a:r>
          </a:p>
          <a:p>
            <a:pPr lvl="1"/>
            <a:r>
              <a:rPr lang="cs-CZ" dirty="0"/>
              <a:t>Strana A ale získala 6 mandátů v obvodech, k tomu strana B dostane 4 mandáty a straně C zůstane její 1 mandát = dohromady 11 mandátů </a:t>
            </a:r>
            <a:r>
              <a:rPr lang="cs-CZ"/>
              <a:t>v obvodě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331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Příloha 1</a:t>
            </a:r>
            <a:br>
              <a:rPr lang="cs-CZ" dirty="0"/>
            </a:br>
            <a:r>
              <a:rPr lang="cs-CZ" sz="1600" dirty="0"/>
              <a:t>(příklad distribuce mandátů na regionální úrovni dle rumunského volebního zákona z roku 2008)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473" y="1825625"/>
            <a:ext cx="10888825" cy="4556514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Desetimandátový</a:t>
            </a:r>
            <a:r>
              <a:rPr lang="cs-CZ" dirty="0"/>
              <a:t> regionální obvod, rozdělený na deset jednomandátových obvodů (1-10), strany A, B a C, celkem by v regionální obvodě měly získat strany A </a:t>
            </a:r>
            <a:r>
              <a:rPr lang="cs-CZ" dirty="0" err="1"/>
              <a:t>a</a:t>
            </a:r>
            <a:r>
              <a:rPr lang="cs-CZ" dirty="0"/>
              <a:t> B 4 a strana C 2 mandáty</a:t>
            </a:r>
          </a:p>
          <a:p>
            <a:pPr marL="2880000" lvl="1" indent="-108000"/>
            <a:r>
              <a:rPr lang="cs-CZ" dirty="0"/>
              <a:t>přiděleny tři přímé mandáty (P) v obvodech 3, 4 a 9, kde vítěz získal nadpoloviční většinu</a:t>
            </a:r>
          </a:p>
          <a:p>
            <a:pPr marL="2880000" lvl="1" indent="-108000"/>
            <a:r>
              <a:rPr lang="cs-CZ" dirty="0"/>
              <a:t>strana A má 2 a strana C 1 přímý mandát; zbývá přidělit 7 mandátů (2 x A, 4 x B a 1 x C), </a:t>
            </a:r>
          </a:p>
          <a:p>
            <a:pPr marL="2880000" lvl="1" indent="-108000"/>
            <a:r>
              <a:rPr lang="cs-CZ" dirty="0"/>
              <a:t>nezvolení kandidáti jsou seřazeni dle počtu hlasů</a:t>
            </a:r>
          </a:p>
          <a:p>
            <a:pPr marL="2880000" lvl="1" indent="-108000"/>
            <a:r>
              <a:rPr lang="cs-CZ" dirty="0"/>
              <a:t>první ze sedmi mandátů (1) získá v obvodě 6 kandidát strany B (4800 je aktuálně nejvíce)</a:t>
            </a:r>
          </a:p>
          <a:p>
            <a:pPr marL="2880000" lvl="1" indent="-108000"/>
            <a:r>
              <a:rPr lang="cs-CZ" dirty="0"/>
              <a:t>druhý získá kandidát strany B v obvodě 5 za 4600 hlasů</a:t>
            </a:r>
          </a:p>
          <a:p>
            <a:pPr marL="2880000" lvl="1" indent="-108000"/>
            <a:r>
              <a:rPr lang="cs-CZ" dirty="0"/>
              <a:t>kandidát strany A v obvodě 6 (4600 hlasů, aktuálně nejvíce) je vyřazen, obvod 6 je již zastoupen kandidátem strany B, totéž se stane jeho kolegovi v obvodě 5 (4400 hlasů)</a:t>
            </a:r>
          </a:p>
          <a:p>
            <a:pPr marL="2880000" lvl="1" indent="-108000"/>
            <a:r>
              <a:rPr lang="cs-CZ" dirty="0"/>
              <a:t>třetí a čtvrtý mandát získají kandidáti strany B v obvodech 10 a 2, strana získala své čtyři mandáty</a:t>
            </a:r>
          </a:p>
          <a:p>
            <a:pPr marL="2880000" lvl="1" indent="-108000"/>
            <a:r>
              <a:rPr lang="cs-CZ" dirty="0"/>
              <a:t>pátý mandát získá kandidát strany A v obvodě 1, i když byl druhý – silnější byl kandidát strany B, která ale již nemá dostat další mandáty</a:t>
            </a:r>
          </a:p>
          <a:p>
            <a:pPr marL="2880000" lvl="1" indent="-108000"/>
            <a:r>
              <a:rPr lang="cs-CZ" dirty="0"/>
              <a:t>šestý mandát získá kandidát strany A v obvodě 7 (měl sice silnějšího kolegu v obvodě 2, ale ten již byl zastoupen stranou B), strana A naplnila své čtyři mandáty</a:t>
            </a:r>
          </a:p>
          <a:p>
            <a:pPr marL="2880000" lvl="1" indent="-108000"/>
            <a:r>
              <a:rPr lang="cs-CZ" dirty="0"/>
              <a:t>sedmý mandát musí připadnout straně C (musí dostat druhý mandát) a obvodu 8 (ještě zde nebyl zvolen poslanec), zvolen je tak kandidát, který byl v obvodě až třetí</a:t>
            </a:r>
          </a:p>
          <a:p>
            <a:pPr marL="2880000" lvl="1" indent="-108000"/>
            <a:r>
              <a:rPr lang="cs-CZ" dirty="0"/>
              <a:t>z 10 mandátů byly 3 přiděleny jako přímé, 5 získali kandidáti na prvním a po jednom z druhého a třetího místa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608177"/>
              </p:ext>
            </p:extLst>
          </p:nvPr>
        </p:nvGraphicFramePr>
        <p:xfrm>
          <a:off x="662474" y="2453947"/>
          <a:ext cx="2864497" cy="3470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Obvod/Strana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4100 (5)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4200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3600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4300 (4)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5200 (P)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5100 (P)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4400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4600 (2)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4800 (1)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3500 (6)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2400 (7)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6000 (P)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4400 (3)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</a:t>
                      </a:r>
                      <a:r>
                        <a:rPr lang="cs-CZ" sz="1100">
                          <a:effectLst/>
                        </a:rPr>
                        <a:t>0000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368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</a:t>
            </a:r>
            <a:br>
              <a:rPr lang="cs-CZ" dirty="0"/>
            </a:br>
            <a:r>
              <a:rPr lang="cs-CZ" sz="3200" dirty="0"/>
              <a:t>Grafy promítané v rámci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82607" y="3511550"/>
            <a:ext cx="7059211" cy="317015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84" y="1452644"/>
            <a:ext cx="4520705" cy="301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f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165" y="8987746"/>
            <a:ext cx="4996446" cy="255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2" y="1452644"/>
            <a:ext cx="5715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 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220" y="4466447"/>
            <a:ext cx="5423235" cy="2789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97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Úvodní poznámka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současnosti je (minimálně dle některých autorů) sporné mluvit o postkomunistických zemích jako o něčem specifickém, resp. stále používat toto označení pro skupinu zemí, v nichž na přelomu 80. a 90. let padla komunistická diktatura. Prezentace nemíní jejich pohled ani potvrzovat, ani rozporovat, tj. termín postkomunistické země není užit pro zpochybnění tohoto názoru. Důvodem je, že mluvíme-li o volebních reformách v tomto regionu, nelze pomíjet období, v němž lze o postkomunistických zemích mluvit bez jakýchkoliv výhrad jako o postkomunistických, navíc tento termín je ve srovnání s alternativami stručnější a nevyžaduje další vysvětlování, které země jsou jím míněny.</a:t>
            </a:r>
          </a:p>
        </p:txBody>
      </p:sp>
    </p:spTree>
    <p:extLst>
      <p:ext uri="{BB962C8B-B14F-4D97-AF65-F5344CB8AC3E}">
        <p14:creationId xmlns:p14="http://schemas.microsoft.com/office/powerpoint/2010/main" val="416170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Region s vysokým počtem volebních reforem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Žádná země dnes nepoužívá stejný volební systém jako v prvních (částečně) svobodných volbách (i v Bělorusku, kde se stále volí dvoukolovým většinovým systémem, se „alespoň“ měnily počty poslanců a podmínky pro platnost voleb)</a:t>
            </a:r>
          </a:p>
          <a:p>
            <a:r>
              <a:rPr lang="cs-CZ" dirty="0"/>
              <a:t>Jen polovina z 20 zemí má v současné době parlament, který byl již popáté zvolen dle stejných pravidel (konalo se 8 – 12 parlamentních voleb), přičemž odhlížíme od změn ve financování stran či preferenčních hlasech</a:t>
            </a:r>
          </a:p>
          <a:p>
            <a:r>
              <a:rPr lang="cs-CZ" dirty="0"/>
              <a:t>2 země mají nový volební systém, 4 používají současný volební systém méně než 10 let (pozn.: část z nich se ale vrátila k již dříve zavedenému systému)</a:t>
            </a:r>
          </a:p>
          <a:p>
            <a:r>
              <a:rPr lang="cs-CZ" dirty="0"/>
              <a:t>Počet reforem postupně klesá</a:t>
            </a:r>
          </a:p>
        </p:txBody>
      </p:sp>
    </p:spTree>
    <p:extLst>
      <p:ext uri="{BB962C8B-B14F-4D97-AF65-F5344CB8AC3E}">
        <p14:creationId xmlns:p14="http://schemas.microsoft.com/office/powerpoint/2010/main" val="157319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Albánské volby v roce 2013 (osmé po prvních svobodných) byly první, které se konaly dle stejného volebního systému jako minulé</a:t>
            </a:r>
          </a:p>
          <a:p>
            <a:r>
              <a:rPr lang="cs-CZ" dirty="0"/>
              <a:t>6 zemí má od roku 1990 zkušenosti s většinovým, smíšeným i poměrným volebním systémem (Albánie, Chorvatsko, Makedonie, Moldávie, Rusko a Ukrajina)</a:t>
            </a:r>
          </a:p>
        </p:txBody>
      </p:sp>
    </p:spTree>
    <p:extLst>
      <p:ext uri="{BB962C8B-B14F-4D97-AF65-F5344CB8AC3E}">
        <p14:creationId xmlns:p14="http://schemas.microsoft.com/office/powerpoint/2010/main" val="425197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Trend volebních reforem v postkomunistických zemích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polovině 90. let konstatován následující trend: (dvoukolový) většinový systém              smíšený volební systém              (listinný) poměrný volební systém               změny pravidel v neprospěch malých stran (při zachování poměrného volebního systému)</a:t>
            </a:r>
          </a:p>
          <a:p>
            <a:r>
              <a:rPr lang="cs-CZ" dirty="0"/>
              <a:t>Vysvětlení hledáno ve způsobu přechodu k demokracii (resp. v tom, zda měly při přijímání volebního zákona rozhodující vliv staré elity či opozice):</a:t>
            </a:r>
          </a:p>
          <a:p>
            <a:pPr lvl="1"/>
            <a:r>
              <a:rPr lang="cs-CZ" dirty="0"/>
              <a:t>dosavadní elity – většinový systém (země </a:t>
            </a:r>
            <a:r>
              <a:rPr lang="cs-CZ" dirty="0" err="1"/>
              <a:t>býv</a:t>
            </a:r>
            <a:r>
              <a:rPr lang="cs-CZ" dirty="0"/>
              <a:t>. SSSR)</a:t>
            </a:r>
          </a:p>
          <a:p>
            <a:pPr lvl="1"/>
            <a:r>
              <a:rPr lang="cs-CZ" dirty="0"/>
              <a:t>opozice – poměrný volební systém (ČSSR)</a:t>
            </a:r>
          </a:p>
          <a:p>
            <a:pPr lvl="1"/>
            <a:r>
              <a:rPr lang="cs-CZ" dirty="0"/>
              <a:t>vliv obou skupin – smíšený volební systém (Maďarsko)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685591" y="221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8182947" y="221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781813" y="25970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1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 stále platný?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reformy je obtížné posoudit (Srbsko 2000)</a:t>
            </a:r>
          </a:p>
          <a:p>
            <a:r>
              <a:rPr lang="cs-CZ" dirty="0"/>
              <a:t>Lze zpochybnit v roce 2001 (Polsko mění listinný poměrný volební systém ve prospěch malých stran)</a:t>
            </a:r>
          </a:p>
          <a:p>
            <a:r>
              <a:rPr lang="cs-CZ" dirty="0"/>
              <a:t>Více příkladů po roce 2008:</a:t>
            </a:r>
          </a:p>
          <a:p>
            <a:pPr lvl="1"/>
            <a:r>
              <a:rPr lang="cs-CZ" dirty="0"/>
              <a:t>2008 – Rumunsko (pro dvoje volby) zavádí personalizovaný poměrný volební systém</a:t>
            </a:r>
          </a:p>
          <a:p>
            <a:pPr lvl="1"/>
            <a:r>
              <a:rPr lang="cs-CZ" dirty="0"/>
              <a:t>2009 – Bulharsko (pro jedny volby) použije navrstvující smíšený systém (ale s velmi malým podílem většinové složky)</a:t>
            </a:r>
          </a:p>
          <a:p>
            <a:pPr lvl="1"/>
            <a:r>
              <a:rPr lang="cs-CZ" dirty="0"/>
              <a:t>2012 a 2016 – Ukrajina a Rusko se vrátí k navrstvujícímu smíšenému systému</a:t>
            </a:r>
          </a:p>
          <a:p>
            <a:pPr lvl="1"/>
            <a:r>
              <a:rPr lang="cs-CZ" dirty="0"/>
              <a:t>2019 – Moldávie poprvé volí navrstvujícím smíšeným systémem</a:t>
            </a:r>
          </a:p>
        </p:txBody>
      </p:sp>
    </p:spTree>
    <p:extLst>
      <p:ext uri="{BB962C8B-B14F-4D97-AF65-F5344CB8AC3E}">
        <p14:creationId xmlns:p14="http://schemas.microsoft.com/office/powerpoint/2010/main" val="234380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2a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6233" y="1459593"/>
            <a:ext cx="6045257" cy="395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Většinový volební systém?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Prozatím nebyl nikde znovuzaveden</a:t>
            </a:r>
          </a:p>
          <a:p>
            <a:r>
              <a:rPr lang="cs-CZ" dirty="0"/>
              <a:t>Má své příznivce</a:t>
            </a:r>
          </a:p>
          <a:p>
            <a:r>
              <a:rPr lang="cs-CZ" dirty="0"/>
              <a:t>Nejblíže k němu mělo dvakrát Rumunsko</a:t>
            </a:r>
          </a:p>
          <a:p>
            <a:pPr lvl="1"/>
            <a:r>
              <a:rPr lang="cs-CZ" dirty="0"/>
              <a:t>2007 – 81,36 % hlasujících voličů podpořilo v referendu návrh prezidenta na zavedení dvoukolového většinového systému (při účasti 26,51 % referendum neplatné)</a:t>
            </a:r>
          </a:p>
          <a:p>
            <a:pPr lvl="1"/>
            <a:r>
              <a:rPr lang="cs-CZ" dirty="0"/>
              <a:t>2012 – v květnu prosadila vládní koalice zavedení FPTP (pro prosincové volby), v červnu změnu </a:t>
            </a:r>
            <a:r>
              <a:rPr lang="cs-CZ"/>
              <a:t>zhatil Ústavní 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341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Vybrané menší reformy po roce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Zrušení klausule pro menšinové strany v Srbsku</a:t>
            </a:r>
          </a:p>
          <a:p>
            <a:pPr lvl="1"/>
            <a:r>
              <a:rPr lang="cs-CZ" dirty="0"/>
              <a:t>Do parlamentu vstupuje řada stran s minimem mandátů, problém statutu menšinové strany (2012: Žádná z nabízených odpovědí - </a:t>
            </a:r>
            <a:r>
              <a:rPr lang="cs-CZ" u="none" strike="noStrike" dirty="0" err="1">
                <a:effectLst/>
              </a:rPr>
              <a:t>Nijedan</a:t>
            </a:r>
            <a:r>
              <a:rPr lang="cs-CZ" u="none" strike="noStrike" dirty="0">
                <a:effectLst/>
              </a:rPr>
              <a:t> od </a:t>
            </a:r>
            <a:r>
              <a:rPr lang="cs-CZ" u="none" strike="noStrike" dirty="0" err="1">
                <a:effectLst/>
              </a:rPr>
              <a:t>ponuđenih</a:t>
            </a:r>
            <a:r>
              <a:rPr lang="cs-CZ" u="none" strike="noStrike" dirty="0">
                <a:effectLst/>
              </a:rPr>
              <a:t> </a:t>
            </a:r>
            <a:r>
              <a:rPr lang="cs-CZ" u="none" strike="noStrike" dirty="0" err="1">
                <a:effectLst/>
              </a:rPr>
              <a:t>odgovora</a:t>
            </a:r>
            <a:r>
              <a:rPr lang="cs-CZ" dirty="0"/>
              <a:t>)</a:t>
            </a:r>
          </a:p>
          <a:p>
            <a:r>
              <a:rPr lang="cs-CZ" dirty="0"/>
              <a:t>Klausule 3 % pro přístup ke kompenzačním mandátům v Bosně a Hercegovině</a:t>
            </a:r>
          </a:p>
          <a:p>
            <a:pPr lvl="1"/>
            <a:r>
              <a:rPr lang="cs-CZ" dirty="0"/>
              <a:t>Ve velmi poměrném systému (</a:t>
            </a:r>
            <a:r>
              <a:rPr lang="cs-CZ" dirty="0" err="1"/>
              <a:t>Sainte-Laguë</a:t>
            </a:r>
            <a:r>
              <a:rPr lang="cs-CZ" dirty="0"/>
              <a:t>, efekt malých obvodů redukován velkým podílem kompenzačních mandátů)</a:t>
            </a:r>
          </a:p>
          <a:p>
            <a:pPr lvl="1"/>
            <a:r>
              <a:rPr lang="cs-CZ" dirty="0"/>
              <a:t>Značně se snižuje počet výrazně </a:t>
            </a:r>
            <a:r>
              <a:rPr lang="cs-CZ" dirty="0" err="1"/>
              <a:t>nadreprezentovaných</a:t>
            </a:r>
            <a:r>
              <a:rPr lang="cs-CZ" dirty="0"/>
              <a:t> malých stran</a:t>
            </a:r>
          </a:p>
          <a:p>
            <a:r>
              <a:rPr lang="cs-CZ" dirty="0"/>
              <a:t>„Specifická“ změna v přepočtu hlasů na mandáty v Moldávii (v letech 2010-2014)</a:t>
            </a:r>
          </a:p>
          <a:p>
            <a:pPr lvl="1"/>
            <a:r>
              <a:rPr lang="cs-CZ" dirty="0"/>
              <a:t>Viditelné zvýhodnění menších stran (mandáty jsou v prvním skrutiniu „virtuálně“ přiděleny i stranám, které nepřekročily klausuli; následně jsou tyto mandáty rozděleny paritně mezi parlamentní strany)</a:t>
            </a:r>
          </a:p>
        </p:txBody>
      </p:sp>
    </p:spTree>
    <p:extLst>
      <p:ext uri="{BB962C8B-B14F-4D97-AF65-F5344CB8AC3E}">
        <p14:creationId xmlns:p14="http://schemas.microsoft.com/office/powerpoint/2010/main" val="4134754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1698</Words>
  <Application>Microsoft Office PowerPoint</Application>
  <PresentationFormat>Širokoúhlá obrazovka</PresentationFormat>
  <Paragraphs>143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Volební inženýrství v postkomunistických zemích</vt:lpstr>
      <vt:lpstr>Úvodní poznámka</vt:lpstr>
      <vt:lpstr>Region s vysokým počtem volebních reforem</vt:lpstr>
      <vt:lpstr>Příklady</vt:lpstr>
      <vt:lpstr>Trend volebních reforem v postkomunistických zemích</vt:lpstr>
      <vt:lpstr>Je stále platný?</vt:lpstr>
      <vt:lpstr>Příloha 2a</vt:lpstr>
      <vt:lpstr>Většinový volební systém?</vt:lpstr>
      <vt:lpstr>Vybrané menší reformy po roce 2000</vt:lpstr>
      <vt:lpstr>Příloha 2b</vt:lpstr>
      <vt:lpstr>Příloha 2c</vt:lpstr>
      <vt:lpstr>Rumunská reforma 2008</vt:lpstr>
      <vt:lpstr>Parametry reformy</vt:lpstr>
      <vt:lpstr>Hypotetický příklad</vt:lpstr>
      <vt:lpstr>Personalizace v hypotetickém příkladu</vt:lpstr>
      <vt:lpstr>Dva problémy/chyby v systému</vt:lpstr>
      <vt:lpstr>Vznik přesahujících mandátů v systému</vt:lpstr>
      <vt:lpstr>Příloha 1 (příklad distribuce mandátů na regionální úrovni dle rumunského volebního zákona z roku 2008)</vt:lpstr>
      <vt:lpstr>Příloha 2 Grafy promítané v rámci přednášky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inženýrství v postkomunistických zemích</dc:title>
  <dc:creator>Jakub Šedo</dc:creator>
  <cp:lastModifiedBy>Jakub Šedo</cp:lastModifiedBy>
  <cp:revision>48</cp:revision>
  <dcterms:created xsi:type="dcterms:W3CDTF">2017-03-30T09:39:20Z</dcterms:created>
  <dcterms:modified xsi:type="dcterms:W3CDTF">2021-04-20T17:52:22Z</dcterms:modified>
</cp:coreProperties>
</file>