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2" r:id="rId4"/>
    <p:sldId id="269" r:id="rId5"/>
    <p:sldId id="287" r:id="rId6"/>
    <p:sldId id="273" r:id="rId7"/>
    <p:sldId id="270" r:id="rId8"/>
    <p:sldId id="263" r:id="rId9"/>
    <p:sldId id="261" r:id="rId10"/>
    <p:sldId id="266" r:id="rId11"/>
    <p:sldId id="259" r:id="rId12"/>
    <p:sldId id="265" r:id="rId13"/>
    <p:sldId id="281" r:id="rId14"/>
    <p:sldId id="282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875D-BF1E-4F6D-ACE2-247D6FDB0008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D25-E90F-49A5-97F6-3106743379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3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1D25-E90F-49A5-97F6-31067433790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A3BF-9F39-482B-98F8-732FE297535A}" type="datetimeFigureOut">
              <a:rPr lang="cs-CZ" smtClean="0"/>
              <a:pPr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at.cz/xqw/xervlet/pssenat/htmlhled?action=doc&amp;value=8695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Haettenschweiler" panose="020B0706040902060204" pitchFamily="34" charset="0"/>
                <a:ea typeface="Gungsuh" panose="02030600000101010101" pitchFamily="18" charset="-127"/>
              </a:rPr>
              <a:t>(</a:t>
            </a:r>
            <a:r>
              <a:rPr lang="cs-CZ" dirty="0">
                <a:latin typeface="Agency FB" panose="020B0503020202020204" pitchFamily="34" charset="0"/>
                <a:ea typeface="Gungsuh" panose="02030600000101010101" pitchFamily="18" charset="-127"/>
              </a:rPr>
              <a:t>Pokusy o) Reformy směrem k většinovým systémům, strategie stran a personalizace volby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latin typeface="Agency FB" panose="020B0503020202020204" pitchFamily="34" charset="0"/>
                <a:ea typeface="Gungsuh" panose="02030600000101010101" pitchFamily="18" charset="-127"/>
              </a:rPr>
              <a:t>POLb1122, 5.5.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Přímá volba poslanců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Iniciativa „občanské společnosti“ (</a:t>
            </a:r>
            <a:r>
              <a:rPr lang="cs-CZ" b="1" dirty="0">
                <a:latin typeface="Agency FB" panose="020B0503020202020204" pitchFamily="34" charset="0"/>
              </a:rPr>
              <a:t>kultura, akademická sféra, průmysl</a:t>
            </a:r>
            <a:r>
              <a:rPr lang="cs-CZ" dirty="0">
                <a:latin typeface="Agency FB" panose="020B0503020202020204" pitchFamily="34" charset="0"/>
              </a:rPr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2708920"/>
          <a:ext cx="6240016" cy="387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154">
                <a:tc>
                  <a:txBody>
                    <a:bodyPr/>
                    <a:lstStyle/>
                    <a:p>
                      <a:r>
                        <a:rPr lang="cs-CZ" dirty="0"/>
                        <a:t>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/>
                        <a:t>Přílišný vliv stran na složení parlamentu,</a:t>
                      </a:r>
                      <a:r>
                        <a:rPr lang="cs-CZ" sz="1600" baseline="0" dirty="0"/>
                        <a:t> lobbysmus, morální úpadek politiky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Jednomandátové obvody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/>
                        <a:t>Nízká personální</a:t>
                      </a:r>
                      <a:r>
                        <a:rPr lang="cs-CZ" sz="1600" baseline="0" dirty="0"/>
                        <a:t> soutěživost vede k nízké kvalitě kandidátů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Jednomandátové</a:t>
                      </a:r>
                      <a:r>
                        <a:rPr lang="cs-CZ" sz="1600" baseline="0" dirty="0"/>
                        <a:t> obvody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188">
                <a:tc>
                  <a:txBody>
                    <a:bodyPr/>
                    <a:lstStyle/>
                    <a:p>
                      <a:r>
                        <a:rPr lang="cs-CZ" sz="1600" dirty="0"/>
                        <a:t>Volič nemá v politice zastání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Míň voličů na jednoho zvoleného kandidáta (menší obvody)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/>
                        <a:t>„Osobnosti“ se dnes štítí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 zemích s VVS (Kanada, GB) jsou</a:t>
                      </a:r>
                      <a:r>
                        <a:rPr lang="cs-CZ" sz="1600" baseline="0" dirty="0"/>
                        <a:t> osobnosti snáze inkorporovány do stran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gency FB" panose="020B0503020202020204" pitchFamily="34" charset="0"/>
              </a:rPr>
              <a:t>Přímá volba poslanců- argumenty pro a proti reformě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05901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AKCESCHOPNOST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VYLOUČENÍ MENŠIN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baseline="0" dirty="0"/>
                        <a:t>OMEZENÍ ÚLOHY „SELEKTORŮ“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POPULISTIČTÍ KANDIDÁTI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„OSOBNOSTI“, VLASTNÍ NÁZOR, IMUNNÍ</a:t>
                      </a:r>
                      <a:r>
                        <a:rPr lang="cs-CZ" baseline="0" dirty="0"/>
                        <a:t> VŮČI KORUPCI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OBTÍŽNÉ HLEDÁNÍ VĚTŠINY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OSOBNOSTI PROSAZUJÍ VEŘEJNÝ ZÁJEM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OSOBNOSTI PROSAZUJÍ LOKÁLNÍ ZÁJMY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AKCESCHOPNÁ</a:t>
                      </a:r>
                      <a:r>
                        <a:rPr lang="cs-CZ" baseline="0" dirty="0"/>
                        <a:t> VLÁDA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VŠEHO SCHOPNÁ VLÁDA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NEJDŮLEŽITĚJŠÍ INSTITUCIONÁLNÍ PRVEK, NAPRAVÍ POLITICKOU KULTURU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„NIC SE NEZMĚNÍ“, JE TŘEBA ZMĚNIT MENTALITU LIDÍ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Zeman (2013)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46962"/>
              </p:ext>
            </p:extLst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PERSONÁLNÍ VYPRÁZDNĚNOST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SNÍŽENÍ HRANICE PRO UPLATNĚNÍ PREFERENČNÍCH HLASŮ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ANONYMITA KANDIDÁTŮ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MENŠÍ VOLEBNÍ OBVODY (M=5)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NUTNOST VOLIT KANDIDÁTY POUZE JEDNÉ STRANY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PANAŠOVÁNÍ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3861047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Nebojí se prý, že by to přespříliš posílilo velké strany na úkor malých. </a:t>
            </a:r>
            <a:r>
              <a:rPr lang="cs-CZ" b="1" i="1" dirty="0">
                <a:latin typeface="Agency FB" panose="020B0503020202020204" pitchFamily="34" charset="0"/>
              </a:rPr>
              <a:t>»Ano, posiluje to silné strany, ale panašování je zase oslabuje. Výsledek by byl neutrální,«</a:t>
            </a:r>
            <a:r>
              <a:rPr lang="cs-CZ" b="1" dirty="0">
                <a:latin typeface="Agency FB" panose="020B0503020202020204" pitchFamily="34" charset="0"/>
              </a:rPr>
              <a:t> řekl Zeman na tiskové konferenci po svém vystoupení v Konírně.</a:t>
            </a:r>
            <a:endParaRPr lang="cs-CZ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Babiš (2013/2015</a:t>
            </a:r>
            <a:r>
              <a:rPr lang="cs-CZ" dirty="0">
                <a:latin typeface="Haettenschweiler" panose="020B0706040902060204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JEDEN</a:t>
                      </a:r>
                      <a:r>
                        <a:rPr lang="cs-CZ" baseline="0" dirty="0"/>
                        <a:t> ČLOVĚK NEMŮŽE BÝT ZODPOVĚDNÝ ZA VŠECHNO, MUSÍ DĚLAT KOMPROMISY/NEMŮŽE VLÁDNOUT JEDEN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VĚTŠINOVÝ</a:t>
                      </a:r>
                      <a:r>
                        <a:rPr lang="cs-CZ" baseline="0" dirty="0"/>
                        <a:t> VOLEBNÍ SYSTÉM, UMOŽŇUJÍCÍ JEDNOBAREVNOU VLÁDU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9499"/>
            <a:ext cx="5101680" cy="37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B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80928"/>
            <a:ext cx="2582858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00200"/>
            <a:ext cx="835292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5400" dirty="0">
                <a:latin typeface="Agency FB" panose="020B0503020202020204" pitchFamily="34" charset="0"/>
              </a:rPr>
              <a:t>"Mě baví většinový systém ve Spojených státech. Když nastoupil prezident </a:t>
            </a:r>
            <a:r>
              <a:rPr lang="cs-CZ" sz="5400" dirty="0" err="1">
                <a:latin typeface="Agency FB" panose="020B0503020202020204" pitchFamily="34" charset="0"/>
              </a:rPr>
              <a:t>Trump</a:t>
            </a:r>
            <a:r>
              <a:rPr lang="cs-CZ" sz="5400" dirty="0">
                <a:latin typeface="Agency FB" panose="020B0503020202020204" pitchFamily="34" charset="0"/>
              </a:rPr>
              <a:t>, hned šel do kanceláře a rozhodoval. Neměl koaliční jednání, komise, rady.„ (A. Babiš, 2017)</a:t>
            </a:r>
          </a:p>
        </p:txBody>
      </p:sp>
    </p:spTree>
    <p:extLst>
      <p:ext uri="{BB962C8B-B14F-4D97-AF65-F5344CB8AC3E}">
        <p14:creationId xmlns:p14="http://schemas.microsoft.com/office/powerpoint/2010/main" val="342265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Dienstbier a kol. (2018): Senát PČR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35309"/>
              </p:ext>
            </p:extLst>
          </p:nvPr>
        </p:nvGraphicFramePr>
        <p:xfrm>
          <a:off x="1524000" y="140208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116824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06956362"/>
                    </a:ext>
                  </a:extLst>
                </a:gridCol>
              </a:tblGrid>
              <a:tr h="283180">
                <a:tc>
                  <a:txBody>
                    <a:bodyPr/>
                    <a:lstStyle/>
                    <a:p>
                      <a:r>
                        <a:rPr lang="cs-CZ" dirty="0"/>
                        <a:t>PROBLÉM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1474"/>
                  </a:ext>
                </a:extLst>
              </a:tr>
              <a:tr h="698252">
                <a:tc>
                  <a:txBody>
                    <a:bodyPr/>
                    <a:lstStyle/>
                    <a:p>
                      <a:r>
                        <a:rPr lang="cs-CZ" cap="small" dirty="0"/>
                        <a:t>Nízká volební</a:t>
                      </a:r>
                      <a:r>
                        <a:rPr lang="cs-CZ" cap="small" baseline="0" dirty="0"/>
                        <a:t> účast ve druhém kole senátních voleb</a:t>
                      </a:r>
                      <a:endParaRPr lang="cs-CZ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cap="small" dirty="0"/>
                        <a:t>Senátní volby</a:t>
                      </a:r>
                      <a:r>
                        <a:rPr lang="cs-CZ" cap="small" baseline="0" dirty="0"/>
                        <a:t> konané limitovaným alternativním hlasováním</a:t>
                      </a:r>
                      <a:endParaRPr lang="cs-CZ" cap="smal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3724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350100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gency FB" panose="020B0503020202020204" pitchFamily="34" charset="0"/>
              </a:rPr>
              <a:t>Nízká účast ve srovnání s volbami do jiných zastupitelských sborů má vícero příčin. Může k nim patřit obecně nižší motivace k volbě do Senátu nebo skutečnost, že voliči mají pocit, že v České republice se koná příliš mnoho voleb, v případě druhého kola voleb do Senátu jde o druhé hlasování během jednoho týdne. Důvodem je na základě zkušenosti prakticky všech senátorů z kampaně mezi prvním a druhým kolem voleb do Senátu nepochybně i skutečnost, že řada voličů vůbec netuší, že se druhé kolo koná, protože na rozdíl od prvního kola před druhým kolem neobdrží do schránek informaci o konání voleb a volební lístky. Nízká účast v druhém kole voleb je zdrojem zpochybňování legitimity Senátu. (Důvodová zpráva </a:t>
            </a:r>
            <a:r>
              <a:rPr lang="cs-CZ" b="1" i="1" dirty="0">
                <a:hlinkClick r:id="rId2"/>
              </a:rPr>
              <a:t>http://www.senat.cz/xqw/xervlet/pssenat/htmlhled?action=doc&amp;value=86951</a:t>
            </a:r>
            <a:r>
              <a:rPr lang="cs-CZ" b="1" i="1" dirty="0"/>
              <a:t> ). Zamítnuto v prvním čtení.</a:t>
            </a:r>
          </a:p>
        </p:txBody>
      </p:sp>
    </p:spTree>
    <p:extLst>
      <p:ext uri="{BB962C8B-B14F-4D97-AF65-F5344CB8AC3E}">
        <p14:creationId xmlns:p14="http://schemas.microsoft.com/office/powerpoint/2010/main" val="171474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79A52-0055-4423-ADC5-B8B3ADA1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ÚS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F44C2-FBCC-4C19-90E5-B9621CF4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Úprava opačným směrem</a:t>
            </a:r>
          </a:p>
          <a:p>
            <a:r>
              <a:rPr lang="cs-CZ" dirty="0">
                <a:latin typeface="Agency FB" panose="020B0503020202020204" pitchFamily="34" charset="0"/>
              </a:rPr>
              <a:t>Personalizace spíš okrajové téma v nálezu (spravedlivější krajská a stranická reprezentace)</a:t>
            </a:r>
          </a:p>
          <a:p>
            <a:r>
              <a:rPr lang="cs-CZ" dirty="0">
                <a:latin typeface="Agency FB" panose="020B0503020202020204" pitchFamily="34" charset="0"/>
              </a:rPr>
              <a:t>Alternativní návrhy argumentovaly personalizací (jeden obvod např.), nejde o </a:t>
            </a:r>
            <a:r>
              <a:rPr lang="cs-CZ" dirty="0" err="1">
                <a:latin typeface="Agency FB" panose="020B0503020202020204" pitchFamily="34" charset="0"/>
              </a:rPr>
              <a:t>většinovější</a:t>
            </a:r>
            <a:r>
              <a:rPr lang="cs-CZ" dirty="0">
                <a:latin typeface="Agency FB" panose="020B0503020202020204" pitchFamily="34" charset="0"/>
              </a:rPr>
              <a:t> pravidlo, spíš o lepší výsledek toho, kdo to navrhuje.</a:t>
            </a:r>
          </a:p>
        </p:txBody>
      </p:sp>
    </p:spTree>
    <p:extLst>
      <p:ext uri="{BB962C8B-B14F-4D97-AF65-F5344CB8AC3E}">
        <p14:creationId xmlns:p14="http://schemas.microsoft.com/office/powerpoint/2010/main" val="308630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B469C-DC10-4372-B1EE-6FEEF600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Titulek HN</a:t>
            </a:r>
          </a:p>
        </p:txBody>
      </p:sp>
      <p:pic>
        <p:nvPicPr>
          <p:cNvPr id="5" name="Zástupný obsah 4" descr="Obsah obrázku text, osoba, oblek&#10;&#10;Popis byl vytvořen automaticky">
            <a:extLst>
              <a:ext uri="{FF2B5EF4-FFF2-40B4-BE49-F238E27FC236}">
                <a16:creationId xmlns:a16="http://schemas.microsoft.com/office/drawing/2014/main" id="{894D9110-44F0-47F1-89B3-2867373CE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807"/>
            <a:ext cx="8229600" cy="3714749"/>
          </a:xfrm>
        </p:spPr>
      </p:pic>
    </p:spTree>
    <p:extLst>
      <p:ext uri="{BB962C8B-B14F-4D97-AF65-F5344CB8AC3E}">
        <p14:creationId xmlns:p14="http://schemas.microsoft.com/office/powerpoint/2010/main" val="28833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Častý argument pro </a:t>
            </a:r>
            <a:r>
              <a:rPr lang="cs-CZ" b="1" dirty="0" err="1">
                <a:latin typeface="Agency FB" panose="020B0503020202020204" pitchFamily="34" charset="0"/>
              </a:rPr>
              <a:t>většinovější</a:t>
            </a:r>
            <a:r>
              <a:rPr lang="cs-CZ" b="1" dirty="0">
                <a:latin typeface="Agency FB" panose="020B0503020202020204" pitchFamily="34" charset="0"/>
              </a:rPr>
              <a:t> pravidla: Personalizace volby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Haettenschweiler" panose="020B0706040902060204" pitchFamily="34" charset="0"/>
            </a:endParaRPr>
          </a:p>
          <a:p>
            <a:r>
              <a:rPr lang="cs-CZ" dirty="0">
                <a:latin typeface="Agency FB" panose="020B0503020202020204" pitchFamily="34" charset="0"/>
              </a:rPr>
              <a:t>Akademický zájem o personalizaci volby: Lijphart 1985, Grofman 1999, Shugart 2005.</a:t>
            </a:r>
          </a:p>
          <a:p>
            <a:r>
              <a:rPr lang="cs-CZ" dirty="0" err="1">
                <a:latin typeface="Agency FB" panose="020B0503020202020204" pitchFamily="34" charset="0"/>
              </a:rPr>
              <a:t>Grofman</a:t>
            </a:r>
            <a:r>
              <a:rPr lang="cs-CZ" dirty="0">
                <a:latin typeface="Agency FB" panose="020B0503020202020204" pitchFamily="34" charset="0"/>
              </a:rPr>
              <a:t> 1999: Politické důsledky toho, zda voliči volí strany (celé kandidátky) a/nebo kandidáty, jsou </a:t>
            </a:r>
            <a:r>
              <a:rPr lang="cs-CZ" b="1" dirty="0">
                <a:latin typeface="Agency FB" panose="020B0503020202020204" pitchFamily="34" charset="0"/>
              </a:rPr>
              <a:t>větší, </a:t>
            </a:r>
            <a:r>
              <a:rPr lang="cs-CZ" dirty="0">
                <a:latin typeface="Agency FB" panose="020B0503020202020204" pitchFamily="34" charset="0"/>
              </a:rPr>
              <a:t>než jestli volí většinovým a/nebo poměrným systémem</a:t>
            </a:r>
          </a:p>
          <a:p>
            <a:r>
              <a:rPr lang="cs-CZ" dirty="0">
                <a:latin typeface="Agency FB" panose="020B0503020202020204" pitchFamily="34" charset="0"/>
              </a:rPr>
              <a:t>Existují vztahy mezi charakterem personalizace, volebním systémem a strategiemi strany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Dimenze zkoumání personalizace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Zkoumá se jako personální dimenze volebního procesu („</a:t>
            </a:r>
            <a:r>
              <a:rPr lang="cs-CZ" b="1" dirty="0" err="1">
                <a:latin typeface="Agency FB" panose="020B0503020202020204" pitchFamily="34" charset="0"/>
              </a:rPr>
              <a:t>personal</a:t>
            </a:r>
            <a:r>
              <a:rPr lang="cs-CZ" b="1" dirty="0">
                <a:latin typeface="Agency FB" panose="020B0503020202020204" pitchFamily="34" charset="0"/>
              </a:rPr>
              <a:t> </a:t>
            </a:r>
            <a:r>
              <a:rPr lang="cs-CZ" b="1" dirty="0" err="1">
                <a:latin typeface="Agency FB" panose="020B0503020202020204" pitchFamily="34" charset="0"/>
              </a:rPr>
              <a:t>vote</a:t>
            </a:r>
            <a:r>
              <a:rPr lang="cs-CZ" b="1" dirty="0">
                <a:latin typeface="Agency FB" panose="020B0503020202020204" pitchFamily="34" charset="0"/>
              </a:rPr>
              <a:t>“)</a:t>
            </a:r>
          </a:p>
          <a:p>
            <a:r>
              <a:rPr lang="cs-CZ" b="1" dirty="0">
                <a:latin typeface="Agency FB" panose="020B0503020202020204" pitchFamily="34" charset="0"/>
              </a:rPr>
              <a:t>Sociodemografické efekty </a:t>
            </a:r>
            <a:r>
              <a:rPr lang="cs-CZ" dirty="0">
                <a:latin typeface="Agency FB" panose="020B0503020202020204" pitchFamily="34" charset="0"/>
              </a:rPr>
              <a:t>(reprezentace různých skupin- geografická, věk, ženy)</a:t>
            </a:r>
          </a:p>
          <a:p>
            <a:r>
              <a:rPr lang="cs-CZ" b="1" dirty="0">
                <a:latin typeface="Agency FB" panose="020B0503020202020204" pitchFamily="34" charset="0"/>
              </a:rPr>
              <a:t>Hlasování o kandidátech </a:t>
            </a:r>
            <a:r>
              <a:rPr lang="cs-CZ" b="1" i="1" dirty="0">
                <a:latin typeface="Agency FB" panose="020B0503020202020204" pitchFamily="34" charset="0"/>
              </a:rPr>
              <a:t>(</a:t>
            </a:r>
            <a:r>
              <a:rPr lang="cs-CZ" b="1" i="1" dirty="0" err="1">
                <a:latin typeface="Agency FB" panose="020B0503020202020204" pitchFamily="34" charset="0"/>
              </a:rPr>
              <a:t>personal</a:t>
            </a:r>
            <a:r>
              <a:rPr lang="cs-CZ" b="1" i="1" dirty="0">
                <a:latin typeface="Agency FB" panose="020B0503020202020204" pitchFamily="34" charset="0"/>
              </a:rPr>
              <a:t> </a:t>
            </a:r>
            <a:r>
              <a:rPr lang="cs-CZ" b="1" i="1" dirty="0" err="1">
                <a:latin typeface="Agency FB" panose="020B0503020202020204" pitchFamily="34" charset="0"/>
              </a:rPr>
              <a:t>vote</a:t>
            </a:r>
            <a:r>
              <a:rPr lang="cs-CZ" b="1" i="1" dirty="0">
                <a:latin typeface="Agency FB" panose="020B0503020202020204" pitchFamily="34" charset="0"/>
              </a:rPr>
              <a:t>)-</a:t>
            </a:r>
            <a:r>
              <a:rPr lang="cs-CZ" dirty="0">
                <a:latin typeface="Agency FB" panose="020B0503020202020204" pitchFamily="34" charset="0"/>
              </a:rPr>
              <a:t> praktický aspekt, jací kandidáti mají větší šanci na zvolení (místo narození, zastávání veřejného úřadu, povolání, místo bydliště), „kvality kandidátů“</a:t>
            </a:r>
          </a:p>
          <a:p>
            <a:r>
              <a:rPr lang="cs-CZ" b="1" dirty="0">
                <a:latin typeface="Agency FB" panose="020B0503020202020204" pitchFamily="34" charset="0"/>
              </a:rPr>
              <a:t>Vztah kandidáta, volebního obvodu a volebního procesu- </a:t>
            </a:r>
            <a:r>
              <a:rPr lang="cs-CZ" dirty="0">
                <a:latin typeface="Agency FB" panose="020B0503020202020204" pitchFamily="34" charset="0"/>
              </a:rPr>
              <a:t>mění se nějak povaha přijímaných politik, podle toho, jak velkému elektorátu se politik zodpovídá a jak k němu má „blízko“?</a:t>
            </a:r>
          </a:p>
        </p:txBody>
      </p:sp>
    </p:spTree>
    <p:extLst>
      <p:ext uri="{BB962C8B-B14F-4D97-AF65-F5344CB8AC3E}">
        <p14:creationId xmlns:p14="http://schemas.microsoft.com/office/powerpoint/2010/main" val="165669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gency FB" panose="020B0503020202020204" pitchFamily="34" charset="0"/>
              </a:rPr>
              <a:t>Důležitost personálních charakteristik kandidátů </a:t>
            </a:r>
            <a:r>
              <a:rPr lang="cs-CZ" b="1" dirty="0">
                <a:latin typeface="Agency FB" panose="020B0503020202020204" pitchFamily="34" charset="0"/>
              </a:rPr>
              <a:t>pro ně samé i pro strany </a:t>
            </a:r>
            <a:r>
              <a:rPr lang="cs-CZ" dirty="0">
                <a:latin typeface="Agency FB" panose="020B0503020202020204" pitchFamily="34" charset="0"/>
              </a:rPr>
              <a:t>a typ volebních systémů (Shugart-Carey 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6604"/>
            <a:ext cx="5904656" cy="45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78B53-23B7-4B79-867C-90BE5582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cs-CZ" dirty="0">
                <a:latin typeface="Agency FB" panose="020B0503020202020204" pitchFamily="34" charset="0"/>
              </a:rPr>
              <a:t>Příklad strategických úvah, souvisejících s personalizací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7D092-96A1-420A-9EB5-6FFADE7B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>
                <a:latin typeface="Agency FB" panose="020B0503020202020204" pitchFamily="34" charset="0"/>
              </a:rPr>
              <a:t>TOP09 v Praze a Dominik Feri</a:t>
            </a:r>
          </a:p>
        </p:txBody>
      </p:sp>
    </p:spTree>
    <p:extLst>
      <p:ext uri="{BB962C8B-B14F-4D97-AF65-F5344CB8AC3E}">
        <p14:creationId xmlns:p14="http://schemas.microsoft.com/office/powerpoint/2010/main" val="104489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ČR: Diskurz reforem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Agency FB" panose="020B0503020202020204" pitchFamily="34" charset="0"/>
              </a:rPr>
              <a:t>Paradox: skrze větší </a:t>
            </a:r>
            <a:r>
              <a:rPr lang="cs-CZ" b="1" dirty="0">
                <a:latin typeface="Agency FB" panose="020B0503020202020204" pitchFamily="34" charset="0"/>
              </a:rPr>
              <a:t>personalizaci volby </a:t>
            </a:r>
            <a:r>
              <a:rPr lang="cs-CZ" dirty="0">
                <a:latin typeface="Agency FB" panose="020B0503020202020204" pitchFamily="34" charset="0"/>
              </a:rPr>
              <a:t>byly často odůvodňovány návrhy na změny volebního systému směrem k </a:t>
            </a:r>
            <a:r>
              <a:rPr lang="cs-CZ" b="1" dirty="0">
                <a:latin typeface="Agency FB" panose="020B0503020202020204" pitchFamily="34" charset="0"/>
              </a:rPr>
              <a:t>většinovému</a:t>
            </a:r>
            <a:r>
              <a:rPr lang="cs-CZ" dirty="0">
                <a:latin typeface="Agency FB" panose="020B0503020202020204" pitchFamily="34" charset="0"/>
              </a:rPr>
              <a:t>.</a:t>
            </a:r>
          </a:p>
          <a:p>
            <a:r>
              <a:rPr lang="cs-CZ" dirty="0">
                <a:latin typeface="Agency FB" panose="020B0503020202020204" pitchFamily="34" charset="0"/>
              </a:rPr>
              <a:t>Úvahy o personalizaci často souvisí s maximalizací zisku (konkrétní strany)</a:t>
            </a:r>
          </a:p>
          <a:p>
            <a:r>
              <a:rPr lang="cs-CZ" dirty="0">
                <a:latin typeface="Agency FB" panose="020B0503020202020204" pitchFamily="34" charset="0"/>
              </a:rPr>
              <a:t>Cílem předkladatelů obvykle ale nebyla personalizace, ta byla jen fíkovým listem.</a:t>
            </a:r>
          </a:p>
        </p:txBody>
      </p:sp>
    </p:spTree>
    <p:extLst>
      <p:ext uri="{BB962C8B-B14F-4D97-AF65-F5344CB8AC3E}">
        <p14:creationId xmlns:p14="http://schemas.microsoft.com/office/powerpoint/2010/main" val="403251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Havel 1991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Jednomandátové obvody, zajišťující volbu osobností.</a:t>
            </a:r>
          </a:p>
          <a:p>
            <a:r>
              <a:rPr lang="cs-CZ" dirty="0">
                <a:latin typeface="Agency FB" panose="020B0503020202020204" pitchFamily="34" charset="0"/>
              </a:rPr>
              <a:t>Doplňkové hlasování (volič má dva hlasy), minimálně 40% na zvolení</a:t>
            </a:r>
          </a:p>
          <a:p>
            <a:r>
              <a:rPr lang="cs-CZ" dirty="0">
                <a:latin typeface="Agency FB" panose="020B0503020202020204" pitchFamily="34" charset="0"/>
              </a:rPr>
              <a:t>Zbytek rozdělen stranám (ne nezávislým kandidátům) , které zdolaly klauzuli 5%, ve 3.skrutiniu </a:t>
            </a:r>
            <a:r>
              <a:rPr lang="cs-CZ" dirty="0" err="1">
                <a:latin typeface="Agency FB" panose="020B0503020202020204" pitchFamily="34" charset="0"/>
              </a:rPr>
              <a:t>D´Hondtem</a:t>
            </a:r>
            <a:endParaRPr lang="cs-CZ" dirty="0">
              <a:latin typeface="Agency FB" panose="020B0503020202020204" pitchFamily="34" charset="0"/>
            </a:endParaRPr>
          </a:p>
          <a:p>
            <a:endParaRPr lang="cs-CZ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gency FB" panose="020B0503020202020204" pitchFamily="34" charset="0"/>
              </a:rPr>
              <a:t>„poměrný volební systém preferuje strany před osobnostmi“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gency FB" panose="020B0503020202020204" pitchFamily="34" charset="0"/>
              </a:rPr>
              <a:t>vs. Rumunsko 2012 (nerealizováno)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42 volebních krajů, každý s jednomandátovými obvody</a:t>
            </a:r>
          </a:p>
          <a:p>
            <a:r>
              <a:rPr lang="cs-CZ" dirty="0">
                <a:latin typeface="Agency FB" panose="020B0503020202020204" pitchFamily="34" charset="0"/>
              </a:rPr>
              <a:t>klauzule 5% nebo 6 přímých mandátů</a:t>
            </a:r>
          </a:p>
          <a:p>
            <a:r>
              <a:rPr lang="cs-CZ" dirty="0">
                <a:latin typeface="Agency FB" panose="020B0503020202020204" pitchFamily="34" charset="0"/>
              </a:rPr>
              <a:t>Kandidáti s více než 50% hlasů získávají mandát (pokud strana překročila klauzuli)</a:t>
            </a:r>
          </a:p>
          <a:p>
            <a:r>
              <a:rPr lang="cs-CZ" dirty="0">
                <a:latin typeface="Agency FB" panose="020B0503020202020204" pitchFamily="34" charset="0"/>
              </a:rPr>
              <a:t>Zbytek křesel podobně jako ve Skotsku na úrovni volebních krajů, nerozdělené nejlepším stranám na národní úrovni).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gency FB" panose="020B0503020202020204" pitchFamily="34" charset="0"/>
              </a:rPr>
              <a:t>Topolánek (senát 2000, obhajoba reformy, vzešlé z opoziční smlouvy)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19135"/>
              </p:ext>
            </p:extLst>
          </p:nvPr>
        </p:nvGraphicFramePr>
        <p:xfrm>
          <a:off x="2195736" y="2060848"/>
          <a:ext cx="41148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BENEFITY: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Posílení odpovědnosti a kontroly poslanců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Zvýšení vlivu voličů na výsledek voleb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Zvýšení</a:t>
                      </a:r>
                      <a:r>
                        <a:rPr lang="cs-CZ" b="1" baseline="0" dirty="0"/>
                        <a:t> konkurence a kvality poslanců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Oslabení antisystémových</a:t>
                      </a:r>
                      <a:r>
                        <a:rPr lang="cs-CZ" b="1" baseline="0" dirty="0"/>
                        <a:t> stran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Snadnější vytvoření</a:t>
                      </a:r>
                      <a:r>
                        <a:rPr lang="cs-CZ" b="1" baseline="0" dirty="0"/>
                        <a:t> programově pevných vlád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Akceschopné vlády, vzniklé rozhodnutím voličů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12981</TotalTime>
  <Words>921</Words>
  <Application>Microsoft Office PowerPoint</Application>
  <PresentationFormat>Předvádění na obrazovce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Agency FB</vt:lpstr>
      <vt:lpstr>Arial</vt:lpstr>
      <vt:lpstr>Calibri</vt:lpstr>
      <vt:lpstr>Haettenschweiler</vt:lpstr>
      <vt:lpstr>Office Theme</vt:lpstr>
      <vt:lpstr>(Pokusy o) Reformy směrem k většinovým systémům, strategie stran a personalizace volby</vt:lpstr>
      <vt:lpstr>Častý argument pro většinovější pravidla: Personalizace volby</vt:lpstr>
      <vt:lpstr>Dimenze zkoumání personalizace</vt:lpstr>
      <vt:lpstr>Důležitost personálních charakteristik kandidátů pro ně samé i pro strany a typ volebních systémů (Shugart-Carey 1995)</vt:lpstr>
      <vt:lpstr>Příklad strategických úvah, souvisejících s personalizací</vt:lpstr>
      <vt:lpstr>ČR: Diskurz reforem</vt:lpstr>
      <vt:lpstr>Havel 1991</vt:lpstr>
      <vt:lpstr>vs. Rumunsko 2012 (nerealizováno)</vt:lpstr>
      <vt:lpstr>Topolánek (senát 2000, obhajoba reformy, vzešlé z opoziční smlouvy)</vt:lpstr>
      <vt:lpstr>Přímá volba poslanců (2012)</vt:lpstr>
      <vt:lpstr>Přímá volba poslanců- argumenty pro a proti reformě</vt:lpstr>
      <vt:lpstr>Zeman (2013)</vt:lpstr>
      <vt:lpstr>Babiš (2013/2015)</vt:lpstr>
      <vt:lpstr>Prezentace aplikace PowerPoint</vt:lpstr>
      <vt:lpstr>Dienstbier a kol. (2018): Senát PČR</vt:lpstr>
      <vt:lpstr>ÚS 2021</vt:lpstr>
      <vt:lpstr>Příklad: Titulek HN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(Pokusy o) Reformy směrem k většinovým systémům</dc:title>
  <dc:creator>Roman Chytilek</dc:creator>
  <cp:lastModifiedBy>Roman Chytilek</cp:lastModifiedBy>
  <cp:revision>274</cp:revision>
  <dcterms:created xsi:type="dcterms:W3CDTF">2013-05-12T14:01:29Z</dcterms:created>
  <dcterms:modified xsi:type="dcterms:W3CDTF">2021-05-12T06:49:59Z</dcterms:modified>
</cp:coreProperties>
</file>