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5" d="100"/>
          <a:sy n="75" d="100"/>
        </p:scale>
        <p:origin x="10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POLb1123, 6.4. 2021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 hra s nemovitostmi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K,L, M= velká koalice, K nebo L nebo M= jednočlenná koalice</a:t>
            </a:r>
          </a:p>
          <a:p>
            <a:r>
              <a:rPr lang="cs-CZ" dirty="0"/>
              <a:t>Jak musí být rozděleny zisky mezi hráče velké koalice, aby byla dohoda stabilní?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Jádro kooperativní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Jádrem (</a:t>
            </a:r>
            <a:r>
              <a:rPr lang="cs-CZ" b="1" i="1" dirty="0"/>
              <a:t>the core</a:t>
            </a:r>
            <a:r>
              <a:rPr lang="cs-CZ" dirty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/>
              <a:t>Jádro představuje možný přístup k řešení kooperativních 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hra s nemovitostmi (II.)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Zde je jádrem velké koalice prázdná množina imputací, velká koalice nemá takovou hodnotu, aby bylo možné zaplatit všem tak, aby někdo z hráčů neměl pobídky jednostranně z dohody odstoupit.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Typické znaky koaličních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Neanalyzují, co koalice „dělá“, jen její vytvoření</a:t>
            </a:r>
          </a:p>
          <a:p>
            <a:r>
              <a:rPr lang="cs-CZ" dirty="0"/>
              <a:t>Jsou </a:t>
            </a:r>
            <a:r>
              <a:rPr lang="cs-CZ" b="1" dirty="0"/>
              <a:t>superaditivní</a:t>
            </a:r>
            <a:r>
              <a:rPr lang="cs-CZ" dirty="0"/>
              <a:t>- pokud se spojí dvě koalice, je hodnota nové koalice stejná nebo větší než předchozích dvou</a:t>
            </a:r>
          </a:p>
          <a:p>
            <a:r>
              <a:rPr lang="cs-CZ" b="1" dirty="0"/>
              <a:t>Vedlejší platby </a:t>
            </a:r>
            <a:r>
              <a:rPr lang="cs-CZ" dirty="0"/>
              <a:t>(hráči si platí za zaujetí určitých strategií)</a:t>
            </a:r>
          </a:p>
          <a:p>
            <a:r>
              <a:rPr lang="cs-CZ" dirty="0"/>
              <a:t>Mají buďto </a:t>
            </a:r>
            <a:r>
              <a:rPr lang="cs-CZ" b="1" dirty="0"/>
              <a:t>přenosný</a:t>
            </a:r>
            <a:r>
              <a:rPr lang="cs-CZ" dirty="0"/>
              <a:t> nebo </a:t>
            </a:r>
            <a:r>
              <a:rPr lang="cs-CZ" b="1" dirty="0"/>
              <a:t>nepřenosný užitek </a:t>
            </a:r>
            <a:r>
              <a:rPr lang="cs-CZ" dirty="0"/>
              <a:t>(u přenosného užitku jsou zisky snadno korelovány s penězi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Shapleyho hodnota </a:t>
            </a:r>
            <a:r>
              <a:rPr lang="cs-CZ" dirty="0"/>
              <a:t>(jiné vyjednávací řešení koaličních her než </a:t>
            </a:r>
            <a:r>
              <a:rPr lang="cs-CZ" i="1" dirty="0"/>
              <a:t>jádro</a:t>
            </a:r>
            <a:r>
              <a:rPr lang="cs-CZ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K,M,L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L,K,M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L,M,K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M,K,L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M,L,K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/>
              <a:t>krátkozraký, </a:t>
            </a:r>
            <a:r>
              <a:rPr lang="cs-CZ" dirty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Hry s nepřenositelným užitkem: příklad s hudebníky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Bluegrass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Jazz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Folk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(A,B,C,D)- všechny žánry</a:t>
            </a:r>
          </a:p>
          <a:p>
            <a:r>
              <a:rPr lang="cs-CZ" dirty="0"/>
              <a:t>(A,B,C)- Jazz, Country, Folk</a:t>
            </a:r>
          </a:p>
          <a:p>
            <a:r>
              <a:rPr lang="cs-CZ" dirty="0"/>
              <a:t>(A,B,D)- Country, Folk</a:t>
            </a:r>
          </a:p>
          <a:p>
            <a:r>
              <a:rPr lang="cs-CZ" dirty="0"/>
              <a:t>(A,C,D)- Jazz, Country, Folk</a:t>
            </a:r>
          </a:p>
          <a:p>
            <a:r>
              <a:rPr lang="cs-CZ" dirty="0"/>
              <a:t>(B,C,D)- Jazz, Country Folk</a:t>
            </a:r>
          </a:p>
          <a:p>
            <a:r>
              <a:rPr lang="cs-CZ" dirty="0"/>
              <a:t>Dvoj a jednočlenné koalice- Country nebo Folk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 koalice A,B,D jádrem?</a:t>
            </a:r>
          </a:p>
          <a:p>
            <a:r>
              <a:rPr lang="cs-CZ" dirty="0"/>
              <a:t>Je koalice A,B,C jádrem?</a:t>
            </a:r>
          </a:p>
          <a:p>
            <a:r>
              <a:rPr lang="cs-CZ" dirty="0"/>
              <a:t>Má situace nějaké jádro?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Každá z koalice vede k určitému </a:t>
            </a:r>
            <a:r>
              <a:rPr lang="cs-CZ" b="1" dirty="0"/>
              <a:t>preferenčnímu profilu</a:t>
            </a:r>
            <a:r>
              <a:rPr lang="cs-CZ" dirty="0"/>
              <a:t>, příklad A,B,D k profilu (3,4,3) nebo (5,3,4). </a:t>
            </a:r>
          </a:p>
          <a:p>
            <a:r>
              <a:rPr lang="cs-CZ" dirty="0"/>
              <a:t>Koalice koordinuje své strategie, aby dosáhla určitého výsledku (</a:t>
            </a:r>
            <a:r>
              <a:rPr lang="cs-CZ" b="1" dirty="0"/>
              <a:t>efektivní</a:t>
            </a:r>
            <a:r>
              <a:rPr lang="cs-CZ" dirty="0"/>
              <a:t> koalice pro určitý výsledek)</a:t>
            </a:r>
          </a:p>
          <a:p>
            <a:r>
              <a:rPr lang="cs-CZ" dirty="0"/>
              <a:t>Výběr strategií závisí na preferencích členů koalice</a:t>
            </a:r>
          </a:p>
          <a:p>
            <a:r>
              <a:rPr lang="cs-CZ" dirty="0"/>
              <a:t>Koaliční hra reprezentovaná tímto způsobem, je </a:t>
            </a:r>
            <a:r>
              <a:rPr lang="cs-CZ" b="1" dirty="0"/>
              <a:t>koalice v efektivní formě</a:t>
            </a:r>
          </a:p>
          <a:p>
            <a:r>
              <a:rPr lang="cs-CZ" dirty="0"/>
              <a:t>Výsledkem her s nepřenositelnými užitky složitý objekt (v tomto případě různé typy kapel)</a:t>
            </a:r>
          </a:p>
          <a:p>
            <a:r>
              <a:rPr lang="cs-CZ" b="1" dirty="0"/>
              <a:t>Jádrem</a:t>
            </a:r>
            <a:r>
              <a:rPr lang="cs-CZ" dirty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Kooperativní hry více než dvou hráčů v politice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Př.</a:t>
            </a:r>
            <a:r>
              <a:rPr lang="cs-CZ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Vypočtěte Shapley-Shubikův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závaznou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hráči 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U 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Navržen J. Banzhafem (advokát v oblasti </a:t>
            </a:r>
            <a:r>
              <a:rPr lang="cs-CZ" sz="2000" i="1">
                <a:latin typeface="Calibri" pitchFamily="34" charset="0"/>
              </a:rPr>
              <a:t>public health</a:t>
            </a:r>
            <a:r>
              <a:rPr lang="cs-CZ" sz="200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>
                <a:latin typeface="Calibri" pitchFamily="34" charset="0"/>
              </a:rPr>
              <a:t>Nassau County).</a:t>
            </a:r>
            <a:endParaRPr lang="cs-CZ" sz="200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>
                <a:latin typeface="Calibri" pitchFamily="34" charset="0"/>
              </a:rPr>
              <a:t>Určí se </a:t>
            </a:r>
            <a:r>
              <a:rPr lang="cs-CZ" sz="2000" b="1">
                <a:latin typeface="Calibri" pitchFamily="34" charset="0"/>
              </a:rPr>
              <a:t>všechny</a:t>
            </a:r>
            <a:r>
              <a:rPr lang="cs-CZ" sz="200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>
                <a:latin typeface="Calibri" pitchFamily="34" charset="0"/>
              </a:rPr>
              <a:t>Sečte se počet sub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>
                <a:latin typeface="Calibri" pitchFamily="34" charset="0"/>
              </a:rPr>
              <a:t>Příklad: Vypočtěte </a:t>
            </a:r>
            <a:r>
              <a:rPr lang="cs-CZ" sz="3200" dirty="0" err="1">
                <a:latin typeface="Calibri" pitchFamily="34" charset="0"/>
              </a:rPr>
              <a:t>Banzhafův</a:t>
            </a:r>
            <a:r>
              <a:rPr lang="cs-CZ" sz="3200" dirty="0">
                <a:latin typeface="Calibri" pitchFamily="34" charset="0"/>
              </a:rPr>
              <a:t>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KSČM:26, </a:t>
            </a:r>
            <a:r>
              <a:rPr lang="cs-CZ" dirty="0" err="1">
                <a:latin typeface="Calibri" pitchFamily="34" charset="0"/>
              </a:rPr>
              <a:t>Melčák</a:t>
            </a:r>
            <a:r>
              <a:rPr lang="cs-CZ" dirty="0">
                <a:latin typeface="Calibri" pitchFamily="34" charset="0"/>
              </a:rPr>
              <a:t>/Pohanka:2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Vyzkoušejte si online třeba zde: </a:t>
            </a: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>
                <a:latin typeface="Calibri" pitchFamily="34" charset="0"/>
              </a:rPr>
              <a:t>Příklad: vypočtěte Banzhafův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(většina 15, ODS: 10, ČSSD:5, Líšeňský Blok: 5, KDU: 4, KSČM:3, ZB: 2)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koalice s vyrovnanou silou hráčů (McCain: 433-436)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Hlasů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Křesťanstí demokrati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Konzervativní v morálních otázkách, umírněná</a:t>
                      </a:r>
                      <a:r>
                        <a:rPr lang="cs-CZ" baseline="0" dirty="0"/>
                        <a:t> ekonomicky, podporující small business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Sociální demokraté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Podporouje dělníky, kontrolu ekonomiky,</a:t>
                      </a:r>
                      <a:r>
                        <a:rPr lang="cs-CZ" baseline="0" dirty="0"/>
                        <a:t> neutrální v mprálních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malou</a:t>
                      </a:r>
                      <a:r>
                        <a:rPr lang="cs-CZ" baseline="0" dirty="0"/>
                        <a:t> vládu, extrémně libertariánská v morálních otázkách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Témata: jaká vnikne koalice? (vedlejší platby zakázány)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72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Socialisté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Volný obchod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Výhody same-sex partnerů v systému sociálního zabezpečení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Omezení</a:t>
                      </a:r>
                      <a:r>
                        <a:rPr lang="cs-CZ" b="1" baseline="0" dirty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Přímé platby farmářům, kteří bojují s importem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Koalice a zisky aktérů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Složení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Projde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(C,S,R)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(C,R)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(S,R)</a:t>
                      </a:r>
                      <a:r>
                        <a:rPr lang="cs-CZ" baseline="0" dirty="0"/>
                        <a:t> (C)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(C,S) (R)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(C)</a:t>
                      </a:r>
                      <a:r>
                        <a:rPr lang="cs-CZ" baseline="0" dirty="0"/>
                        <a:t> (S) (R)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Pouze koalice 4 je stabilní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23850" y="3860800"/>
            <a:ext cx="2519363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Nekooperativní výsledek je (nechá si-nechá si)- ekvilibrium, není Pareto-optimální.</a:t>
            </a:r>
          </a:p>
          <a:p>
            <a:pPr>
              <a:spcBef>
                <a:spcPct val="50000"/>
              </a:spcBef>
            </a:pPr>
            <a:r>
              <a:rPr lang="cs-CZ">
                <a:latin typeface="Calibri" pitchFamily="34" charset="0"/>
              </a:rPr>
              <a:t>„Kooperativní výsledek“ (dá-dá) je Pareto-optimální.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2263775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Vyjednávání v kooperativních hrách: jiný pohled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Závazná dohoda znamená, že hráči vystupují jako </a:t>
            </a:r>
            <a:r>
              <a:rPr lang="cs-CZ" b="1" dirty="0"/>
              <a:t>koalice (</a:t>
            </a:r>
            <a:r>
              <a:rPr lang="cs-CZ" dirty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/>
              <a:t>Je naznačená dohoda jedinou, kterou mohli Pepa a Franta uzavřít, aby šlo o kooperativní hru/řešení?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Alokace (Imputace)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 plateb členům koalice se nazývá </a:t>
            </a:r>
            <a:r>
              <a:rPr lang="cs-CZ" b="1" dirty="0"/>
              <a:t>imputace</a:t>
            </a:r>
          </a:p>
          <a:p>
            <a:endParaRPr lang="cs-CZ" b="1" dirty="0"/>
          </a:p>
          <a:p>
            <a:r>
              <a:rPr lang="cs-CZ" dirty="0"/>
              <a:t>Množina imputací bývá obvykle poměrně velká, typicky ji omezují: </a:t>
            </a:r>
            <a:r>
              <a:rPr lang="cs-CZ" b="1" dirty="0"/>
              <a:t>tlaky ostatních prodávajících/kupujících, jak je pociťována férovost, vyjednávání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hrách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Důležité je, že každý z hráčů </a:t>
            </a:r>
            <a:r>
              <a:rPr lang="cs-CZ" sz="2800" b="1" dirty="0">
                <a:latin typeface="Calibri" pitchFamily="34" charset="0"/>
              </a:rPr>
              <a:t>může výsledek vyjednávání (dohodu) odmítnout</a:t>
            </a:r>
            <a:r>
              <a:rPr lang="cs-CZ" sz="2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vláda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Vyjednávací řešení (vlastnosti)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Nash</a:t>
            </a:r>
            <a:r>
              <a:rPr lang="cs-CZ" dirty="0"/>
              <a:t>: je rozdělena veškerá nadhodnota</a:t>
            </a:r>
          </a:p>
          <a:p>
            <a:endParaRPr lang="cs-CZ" dirty="0"/>
          </a:p>
          <a:p>
            <a:r>
              <a:rPr lang="cs-CZ" b="1" dirty="0" err="1"/>
              <a:t>Kalai-Smorodinsky</a:t>
            </a:r>
            <a:r>
              <a:rPr lang="cs-CZ" dirty="0"/>
              <a:t>: přírůstek je dělen férově</a:t>
            </a:r>
          </a:p>
          <a:p>
            <a:endParaRPr lang="cs-CZ" dirty="0"/>
          </a:p>
          <a:p>
            <a:r>
              <a:rPr lang="cs-CZ" b="1" dirty="0" err="1"/>
              <a:t>Kalai</a:t>
            </a:r>
            <a:r>
              <a:rPr lang="cs-CZ" dirty="0"/>
              <a:t>: navržené dělení respektuje princip, že dohoda je lepší než nedohoda</a:t>
            </a:r>
          </a:p>
          <a:p>
            <a:endParaRPr lang="cs-CZ" dirty="0"/>
          </a:p>
          <a:p>
            <a:r>
              <a:rPr lang="cs-CZ" b="1" dirty="0" err="1"/>
              <a:t>Rubinstein</a:t>
            </a:r>
            <a:r>
              <a:rPr lang="cs-CZ" b="1" dirty="0"/>
              <a:t>: </a:t>
            </a:r>
            <a:r>
              <a:rPr lang="cs-CZ" dirty="0"/>
              <a:t>při tom, jak je nadhodnota dělena, záleží na pořadí, v němž je vyjednává.</a:t>
            </a:r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10869</TotalTime>
  <Words>2194</Words>
  <Application>Microsoft Office PowerPoint</Application>
  <PresentationFormat>Předvádění na obrazovce (4:3)</PresentationFormat>
  <Paragraphs>328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Kooperativní hry</vt:lpstr>
      <vt:lpstr>Kooperativní hry a kooperativní řešení</vt:lpstr>
      <vt:lpstr>Kooperativní hry dvou hráčů</vt:lpstr>
      <vt:lpstr>Vyjednávání v kooperativních hrách: jiný pohled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43</cp:revision>
  <dcterms:created xsi:type="dcterms:W3CDTF">2012-04-17T04:23:48Z</dcterms:created>
  <dcterms:modified xsi:type="dcterms:W3CDTF">2021-04-13T13:42:53Z</dcterms:modified>
</cp:coreProperties>
</file>