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984" r:id="rId2"/>
    <p:sldMasterId id="2147484008" r:id="rId3"/>
    <p:sldMasterId id="2147484020" r:id="rId4"/>
    <p:sldMasterId id="2147484080" r:id="rId5"/>
    <p:sldMasterId id="2147484092" r:id="rId6"/>
    <p:sldMasterId id="2147484104" r:id="rId7"/>
    <p:sldMasterId id="2147484116" r:id="rId8"/>
    <p:sldMasterId id="2147484128" r:id="rId9"/>
    <p:sldMasterId id="2147484176" r:id="rId10"/>
    <p:sldMasterId id="2147484224" r:id="rId11"/>
    <p:sldMasterId id="2147484236" r:id="rId12"/>
    <p:sldMasterId id="2147484248" r:id="rId13"/>
    <p:sldMasterId id="2147484260" r:id="rId14"/>
    <p:sldMasterId id="2147484272" r:id="rId15"/>
    <p:sldMasterId id="2147484284" r:id="rId16"/>
    <p:sldMasterId id="2147484320" r:id="rId17"/>
  </p:sldMasterIdLst>
  <p:notesMasterIdLst>
    <p:notesMasterId r:id="rId60"/>
  </p:notesMasterIdLst>
  <p:sldIdLst>
    <p:sldId id="256" r:id="rId18"/>
    <p:sldId id="367" r:id="rId19"/>
    <p:sldId id="364" r:id="rId20"/>
    <p:sldId id="366" r:id="rId21"/>
    <p:sldId id="368" r:id="rId22"/>
    <p:sldId id="369" r:id="rId23"/>
    <p:sldId id="370" r:id="rId24"/>
    <p:sldId id="371" r:id="rId25"/>
    <p:sldId id="372" r:id="rId26"/>
    <p:sldId id="390" r:id="rId27"/>
    <p:sldId id="373" r:id="rId28"/>
    <p:sldId id="307" r:id="rId29"/>
    <p:sldId id="317" r:id="rId30"/>
    <p:sldId id="320" r:id="rId31"/>
    <p:sldId id="375" r:id="rId32"/>
    <p:sldId id="381" r:id="rId33"/>
    <p:sldId id="391" r:id="rId34"/>
    <p:sldId id="323" r:id="rId35"/>
    <p:sldId id="383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85" r:id="rId44"/>
    <p:sldId id="389" r:id="rId45"/>
    <p:sldId id="336" r:id="rId46"/>
    <p:sldId id="340" r:id="rId47"/>
    <p:sldId id="387" r:id="rId48"/>
    <p:sldId id="350" r:id="rId49"/>
    <p:sldId id="337" r:id="rId50"/>
    <p:sldId id="338" r:id="rId51"/>
    <p:sldId id="352" r:id="rId52"/>
    <p:sldId id="339" r:id="rId53"/>
    <p:sldId id="345" r:id="rId54"/>
    <p:sldId id="346" r:id="rId55"/>
    <p:sldId id="349" r:id="rId56"/>
    <p:sldId id="347" r:id="rId57"/>
    <p:sldId id="348" r:id="rId58"/>
    <p:sldId id="357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7C80"/>
    <a:srgbClr val="3399FF"/>
    <a:srgbClr val="990033"/>
    <a:srgbClr val="FF9933"/>
    <a:srgbClr val="FF505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03226\Desktop\Politol&#243;gia\Bakal&#225;rske%20predmety\Slovak%20Politics\Predn&#225;&#353;ky\1989%20-%201992\hzds%20fu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52;kola\Politol&#243;gia\Bakal&#225;rske%20predmety\Slovak%20Politics\Predn&#225;&#353;ky\Me&#269;iar\Podpor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1-4CFC-4499-BCBE-AEE1C229900C}"/>
              </c:ext>
            </c:extLst>
          </c:dPt>
          <c:dPt>
            <c:idx val="2"/>
            <c:invertIfNegative val="0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3-4CFC-4499-BCBE-AEE1C229900C}"/>
              </c:ext>
            </c:extLst>
          </c:dPt>
          <c:dPt>
            <c:idx val="3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5-4CFC-4499-BCBE-AEE1C229900C}"/>
              </c:ext>
            </c:extLst>
          </c:dPt>
          <c:dPt>
            <c:idx val="4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7-4CFC-4499-BCBE-AEE1C229900C}"/>
              </c:ext>
            </c:extLst>
          </c:dPt>
          <c:dPt>
            <c:idx val="5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9-4CFC-4499-BCBE-AEE1C229900C}"/>
              </c:ext>
            </c:extLst>
          </c:dPt>
          <c:cat>
            <c:strRef>
              <c:f>List1!$C$3:$C$8</c:f>
              <c:strCache>
                <c:ptCount val="6"/>
                <c:pt idx="0">
                  <c:v>Elections 1992</c:v>
                </c:pt>
                <c:pt idx="1">
                  <c:v>Oct 1993</c:v>
                </c:pt>
                <c:pt idx="2">
                  <c:v>Jan 1994</c:v>
                </c:pt>
                <c:pt idx="3">
                  <c:v>Mar 1994</c:v>
                </c:pt>
                <c:pt idx="4">
                  <c:v>Aug 1994</c:v>
                </c:pt>
                <c:pt idx="5">
                  <c:v>Elections 1994</c:v>
                </c:pt>
              </c:strCache>
            </c:strRef>
          </c:cat>
          <c:val>
            <c:numRef>
              <c:f>List1!$D$3:$D$8</c:f>
              <c:numCache>
                <c:formatCode>General</c:formatCode>
                <c:ptCount val="6"/>
                <c:pt idx="0">
                  <c:v>37.300000000000011</c:v>
                </c:pt>
                <c:pt idx="1">
                  <c:v>17.3</c:v>
                </c:pt>
                <c:pt idx="2">
                  <c:v>17.2</c:v>
                </c:pt>
                <c:pt idx="3">
                  <c:v>24.6</c:v>
                </c:pt>
                <c:pt idx="4">
                  <c:v>28.5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FC-4499-BCBE-AEE1C2299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1872"/>
        <c:axId val="33553408"/>
      </c:barChart>
      <c:catAx>
        <c:axId val="3355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33553408"/>
        <c:crosses val="autoZero"/>
        <c:auto val="1"/>
        <c:lblAlgn val="ctr"/>
        <c:lblOffset val="100"/>
        <c:noMultiLvlLbl val="0"/>
      </c:catAx>
      <c:valAx>
        <c:axId val="3355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3355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5050"/>
            </a:solidFill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7EB-4058-B569-165B1D026B0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7EB-4058-B569-165B1D026B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List1!$C$3:$C$5</c:f>
              <c:strCache>
                <c:ptCount val="3"/>
                <c:pt idx="0">
                  <c:v>HZDS + SNS</c:v>
                </c:pt>
                <c:pt idx="1">
                  <c:v>Moravčík's government</c:v>
                </c:pt>
                <c:pt idx="2">
                  <c:v>ZRS</c:v>
                </c:pt>
              </c:strCache>
            </c:strRef>
          </c:cat>
          <c:val>
            <c:numRef>
              <c:f>List1!$D$3:$D$5</c:f>
              <c:numCache>
                <c:formatCode>General</c:formatCode>
                <c:ptCount val="3"/>
                <c:pt idx="0">
                  <c:v>70</c:v>
                </c:pt>
                <c:pt idx="1">
                  <c:v>67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B-4058-B569-165B1D026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2800"/>
          </a:pPr>
          <a:endParaRPr lang="sk-SK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List2!$C$3</c:f>
              <c:strCache>
                <c:ptCount val="1"/>
                <c:pt idx="0">
                  <c:v>Government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List2!$B$4:$B$19</c:f>
              <c:strCache>
                <c:ptCount val="16"/>
                <c:pt idx="0">
                  <c:v>Elections 94</c:v>
                </c:pt>
                <c:pt idx="1">
                  <c:v>Jun 95</c:v>
                </c:pt>
                <c:pt idx="2">
                  <c:v>Feb 96</c:v>
                </c:pt>
                <c:pt idx="3">
                  <c:v>Apr 96</c:v>
                </c:pt>
                <c:pt idx="4">
                  <c:v>Jun 96</c:v>
                </c:pt>
                <c:pt idx="5">
                  <c:v>Sep 96</c:v>
                </c:pt>
                <c:pt idx="6">
                  <c:v>Nov 96</c:v>
                </c:pt>
                <c:pt idx="7">
                  <c:v>Jan 97</c:v>
                </c:pt>
                <c:pt idx="8">
                  <c:v>Feb 97</c:v>
                </c:pt>
                <c:pt idx="9">
                  <c:v>Mar 97</c:v>
                </c:pt>
                <c:pt idx="10">
                  <c:v>Jul 97</c:v>
                </c:pt>
                <c:pt idx="11">
                  <c:v>Oct 97</c:v>
                </c:pt>
                <c:pt idx="12">
                  <c:v>Jan 98</c:v>
                </c:pt>
                <c:pt idx="13">
                  <c:v>Mar 98</c:v>
                </c:pt>
                <c:pt idx="14">
                  <c:v>Apr 98</c:v>
                </c:pt>
                <c:pt idx="15">
                  <c:v>May 98</c:v>
                </c:pt>
              </c:strCache>
            </c:strRef>
          </c:cat>
          <c:val>
            <c:numRef>
              <c:f>List2!$C$4:$C$19</c:f>
              <c:numCache>
                <c:formatCode>General</c:formatCode>
                <c:ptCount val="16"/>
                <c:pt idx="0">
                  <c:v>47.7</c:v>
                </c:pt>
                <c:pt idx="1">
                  <c:v>36.200000000000003</c:v>
                </c:pt>
                <c:pt idx="2">
                  <c:v>41.4</c:v>
                </c:pt>
                <c:pt idx="3">
                  <c:v>43.1</c:v>
                </c:pt>
                <c:pt idx="4">
                  <c:v>39.5</c:v>
                </c:pt>
                <c:pt idx="5">
                  <c:v>37.700000000000003</c:v>
                </c:pt>
                <c:pt idx="6">
                  <c:v>35.200000000000003</c:v>
                </c:pt>
                <c:pt idx="7">
                  <c:v>34.300000000000011</c:v>
                </c:pt>
                <c:pt idx="8">
                  <c:v>36.4</c:v>
                </c:pt>
                <c:pt idx="9">
                  <c:v>37</c:v>
                </c:pt>
                <c:pt idx="10">
                  <c:v>38.800000000000011</c:v>
                </c:pt>
                <c:pt idx="11">
                  <c:v>36.700000000000003</c:v>
                </c:pt>
                <c:pt idx="12">
                  <c:v>36.4</c:v>
                </c:pt>
                <c:pt idx="13">
                  <c:v>33.300000000000011</c:v>
                </c:pt>
                <c:pt idx="14">
                  <c:v>31.5</c:v>
                </c:pt>
                <c:pt idx="15">
                  <c:v>33.200000000000003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C8-4DDA-B69D-7BAE9DD5271B}"/>
            </c:ext>
          </c:extLst>
        </c:ser>
        <c:ser>
          <c:idx val="1"/>
          <c:order val="1"/>
          <c:tx>
            <c:strRef>
              <c:f>List2!$D$3</c:f>
              <c:strCache>
                <c:ptCount val="1"/>
                <c:pt idx="0">
                  <c:v>Opposition</c:v>
                </c:pt>
              </c:strCache>
            </c:strRef>
          </c:tx>
          <c:spPr>
            <a:ln w="571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13"/>
            <c:marker>
              <c:symbol val="circle"/>
              <c:size val="16"/>
              <c:spPr>
                <a:solidFill>
                  <a:srgbClr val="0070C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9C8-4DDA-B69D-7BAE9DD5271B}"/>
              </c:ext>
            </c:extLst>
          </c:dPt>
          <c:dLbls>
            <c:dLbl>
              <c:idx val="13"/>
              <c:layout>
                <c:manualLayout>
                  <c:x val="-8.2868728226222294E-2"/>
                  <c:y val="-5.0694973887390485E-2"/>
                </c:manualLayout>
              </c:layout>
              <c:tx>
                <c:rich>
                  <a:bodyPr/>
                  <a:lstStyle/>
                  <a:p>
                    <a:r>
                      <a:rPr lang="en-US" sz="2000" noProof="0" dirty="0"/>
                      <a:t>SOP added</a:t>
                    </a:r>
                    <a:endParaRPr lang="en-US" noProof="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9C8-4DDA-B69D-7BAE9DD52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List2!$B$4:$B$19</c:f>
              <c:strCache>
                <c:ptCount val="16"/>
                <c:pt idx="0">
                  <c:v>Elections 94</c:v>
                </c:pt>
                <c:pt idx="1">
                  <c:v>Jun 95</c:v>
                </c:pt>
                <c:pt idx="2">
                  <c:v>Feb 96</c:v>
                </c:pt>
                <c:pt idx="3">
                  <c:v>Apr 96</c:v>
                </c:pt>
                <c:pt idx="4">
                  <c:v>Jun 96</c:v>
                </c:pt>
                <c:pt idx="5">
                  <c:v>Sep 96</c:v>
                </c:pt>
                <c:pt idx="6">
                  <c:v>Nov 96</c:v>
                </c:pt>
                <c:pt idx="7">
                  <c:v>Jan 97</c:v>
                </c:pt>
                <c:pt idx="8">
                  <c:v>Feb 97</c:v>
                </c:pt>
                <c:pt idx="9">
                  <c:v>Mar 97</c:v>
                </c:pt>
                <c:pt idx="10">
                  <c:v>Jul 97</c:v>
                </c:pt>
                <c:pt idx="11">
                  <c:v>Oct 97</c:v>
                </c:pt>
                <c:pt idx="12">
                  <c:v>Jan 98</c:v>
                </c:pt>
                <c:pt idx="13">
                  <c:v>Mar 98</c:v>
                </c:pt>
                <c:pt idx="14">
                  <c:v>Apr 98</c:v>
                </c:pt>
                <c:pt idx="15">
                  <c:v>May 98</c:v>
                </c:pt>
              </c:strCache>
            </c:strRef>
          </c:cat>
          <c:val>
            <c:numRef>
              <c:f>List2!$D$4:$D$19</c:f>
              <c:numCache>
                <c:formatCode>General</c:formatCode>
                <c:ptCount val="16"/>
                <c:pt idx="0">
                  <c:v>39.300000000000011</c:v>
                </c:pt>
                <c:pt idx="1">
                  <c:v>41.6</c:v>
                </c:pt>
                <c:pt idx="2">
                  <c:v>54.6</c:v>
                </c:pt>
                <c:pt idx="3">
                  <c:v>53.2</c:v>
                </c:pt>
                <c:pt idx="4">
                  <c:v>56.3</c:v>
                </c:pt>
                <c:pt idx="5">
                  <c:v>58</c:v>
                </c:pt>
                <c:pt idx="6">
                  <c:v>59.5</c:v>
                </c:pt>
                <c:pt idx="7">
                  <c:v>60</c:v>
                </c:pt>
                <c:pt idx="8">
                  <c:v>58.4</c:v>
                </c:pt>
                <c:pt idx="9">
                  <c:v>58</c:v>
                </c:pt>
                <c:pt idx="10">
                  <c:v>56.7</c:v>
                </c:pt>
                <c:pt idx="11">
                  <c:v>53.8</c:v>
                </c:pt>
                <c:pt idx="12">
                  <c:v>54.8</c:v>
                </c:pt>
                <c:pt idx="13">
                  <c:v>59.2</c:v>
                </c:pt>
                <c:pt idx="14">
                  <c:v>61</c:v>
                </c:pt>
                <c:pt idx="15">
                  <c:v>59.7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C8-4DDA-B69D-7BAE9DD52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40192"/>
        <c:axId val="33241728"/>
      </c:lineChart>
      <c:catAx>
        <c:axId val="3324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33241728"/>
        <c:crosses val="autoZero"/>
        <c:auto val="1"/>
        <c:lblAlgn val="ctr"/>
        <c:lblOffset val="100"/>
        <c:noMultiLvlLbl val="0"/>
      </c:catAx>
      <c:valAx>
        <c:axId val="3324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33240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479326145333452"/>
          <c:y val="1.3395138478836121E-2"/>
          <c:w val="0.55199648096914267"/>
          <c:h val="7.8142878312901662E-2"/>
        </c:manualLayout>
      </c:layout>
      <c:overlay val="0"/>
      <c:txPr>
        <a:bodyPr/>
        <a:lstStyle/>
        <a:p>
          <a:pPr>
            <a:defRPr sz="24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List3!$D$2</c:f>
              <c:strCache>
                <c:ptCount val="1"/>
                <c:pt idx="0">
                  <c:v>HZDS</c:v>
                </c:pt>
              </c:strCache>
            </c:strRef>
          </c:tx>
          <c:spPr>
            <a:ln w="28575"/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5.4166666666666682E-2"/>
                  <c:y val="6.469589547287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35-449D-BF16-B57A3A332E8F}"/>
                </c:ext>
              </c:extLst>
            </c:dLbl>
            <c:dLbl>
              <c:idx val="1"/>
              <c:layout>
                <c:manualLayout>
                  <c:x val="-3.5833333333333342E-2"/>
                  <c:y val="-4.9473331832195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35-449D-BF16-B57A3A332E8F}"/>
                </c:ext>
              </c:extLst>
            </c:dLbl>
            <c:dLbl>
              <c:idx val="2"/>
              <c:layout>
                <c:manualLayout>
                  <c:x val="-8.2500000000000004E-2"/>
                  <c:y val="-3.26197792300191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35-449D-BF16-B57A3A332E8F}"/>
                </c:ext>
              </c:extLst>
            </c:dLbl>
            <c:dLbl>
              <c:idx val="3"/>
              <c:layout>
                <c:manualLayout>
                  <c:x val="-3.4166666666666595E-2"/>
                  <c:y val="-6.034659157553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35-449D-BF16-B57A3A332E8F}"/>
                </c:ext>
              </c:extLst>
            </c:dLbl>
            <c:dLbl>
              <c:idx val="4"/>
              <c:layout>
                <c:manualLayout>
                  <c:x val="-3.2500000000000001E-2"/>
                  <c:y val="-7.3938166254709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35-449D-BF16-B57A3A332E8F}"/>
                </c:ext>
              </c:extLst>
            </c:dLbl>
            <c:dLbl>
              <c:idx val="5"/>
              <c:layout>
                <c:manualLayout>
                  <c:x val="-3.7500000000000006E-2"/>
                  <c:y val="-5.4909961703865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35-449D-BF16-B57A3A332E8F}"/>
                </c:ext>
              </c:extLst>
            </c:dLbl>
            <c:dLbl>
              <c:idx val="6"/>
              <c:layout>
                <c:manualLayout>
                  <c:x val="-3.0833333333333341E-2"/>
                  <c:y val="-4.4036701960525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35-449D-BF16-B57A3A332E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List3!$C$3:$C$9</c:f>
              <c:numCache>
                <c:formatCode>General</c:formatCode>
                <c:ptCount val="7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2012</c:v>
                </c:pt>
              </c:numCache>
            </c:numRef>
          </c:xVal>
          <c:yVal>
            <c:numRef>
              <c:f>List3!$D$3:$D$9</c:f>
              <c:numCache>
                <c:formatCode>General</c:formatCode>
                <c:ptCount val="7"/>
                <c:pt idx="0">
                  <c:v>37.300000000000011</c:v>
                </c:pt>
                <c:pt idx="1">
                  <c:v>34.96</c:v>
                </c:pt>
                <c:pt idx="2">
                  <c:v>27</c:v>
                </c:pt>
                <c:pt idx="3">
                  <c:v>19.5</c:v>
                </c:pt>
                <c:pt idx="4">
                  <c:v>8.7900000000000009</c:v>
                </c:pt>
                <c:pt idx="5">
                  <c:v>4.3199999999999994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535-449D-BF16-B57A3A332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83392"/>
        <c:axId val="33558912"/>
      </c:scatterChart>
      <c:valAx>
        <c:axId val="33483392"/>
        <c:scaling>
          <c:orientation val="minMax"/>
          <c:max val="2014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33558912"/>
        <c:crosses val="autoZero"/>
        <c:crossBetween val="midCat"/>
        <c:majorUnit val="4"/>
      </c:valAx>
      <c:valAx>
        <c:axId val="3355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33483392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0AE38-443C-4BB5-961A-98704E9F96B6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DC9D-C63C-4423-88A5-2FA5E5044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DC9D-C63C-4423-88A5-2FA5E50448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DC9D-C63C-4423-88A5-2FA5E50448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46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715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33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433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49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95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438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53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737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6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169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26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584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7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812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610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71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638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350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38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22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621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955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01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902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94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315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137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85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343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7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084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23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976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007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35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30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390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12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884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0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0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42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53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84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55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1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579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99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362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8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619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924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64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820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93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234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45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843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18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52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0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29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208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485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209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185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620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779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75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767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6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7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7327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273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247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300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641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893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113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677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7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5378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04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7686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0937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015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324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621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36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143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25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4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5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15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2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54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0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1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38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77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85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60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7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88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93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1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55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2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37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37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49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08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1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0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98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31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44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94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5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2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3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8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1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19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55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40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7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21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5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27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3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56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1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19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5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40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7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21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5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27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3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89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56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16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193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5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40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74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212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15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4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6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027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177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882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58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460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4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018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89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9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190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01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808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054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548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230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343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247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598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6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29.03.2021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1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2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9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04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67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45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8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6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87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9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43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8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8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8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55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7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851648" cy="2345432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</a:t>
            </a:r>
            <a:r>
              <a:rPr lang="cs-CZ" sz="66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Vladimír Mečiar and </a:t>
            </a:r>
            <a:r>
              <a:rPr lang="cs-CZ" sz="66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cs-CZ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cs-CZ" sz="6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4652" y="6165304"/>
            <a:ext cx="7854696" cy="69269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Peter Spáč</a:t>
            </a:r>
          </a:p>
        </p:txBody>
      </p:sp>
      <p:pic>
        <p:nvPicPr>
          <p:cNvPr id="2052" name="Picture 4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84" y="-1"/>
            <a:ext cx="3032217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yden.cz/obrazek/201207/5014e14c629ba/crop-231075-meci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33" y="-21281"/>
            <a:ext cx="6137967" cy="29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7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8640"/>
            <a:ext cx="87249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Government</a:t>
            </a:r>
            <a:r>
              <a:rPr lang="cs-CZ" dirty="0"/>
              <a:t> after elections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Prime Minister – </a:t>
            </a:r>
            <a:r>
              <a:rPr lang="en-US" dirty="0" err="1"/>
              <a:t>Vladim</a:t>
            </a:r>
            <a:r>
              <a:rPr lang="sk-SK" dirty="0" err="1"/>
              <a:t>ír</a:t>
            </a:r>
            <a:r>
              <a:rPr lang="sk-SK" dirty="0"/>
              <a:t> Mečiar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strength of a bulldog: </a:t>
            </a:r>
            <a:r>
              <a:rPr lang="en-US" i="1" dirty="0"/>
              <a:t>`All will go on vacation…after two years!`</a:t>
            </a:r>
            <a:endParaRPr lang="sk-SK" i="1" dirty="0"/>
          </a:p>
          <a:p>
            <a:endParaRPr lang="en-US" dirty="0"/>
          </a:p>
          <a:p>
            <a:r>
              <a:rPr lang="en-US" dirty="0"/>
              <a:t>Conflict between VPN’s liberal leadership and</a:t>
            </a:r>
            <a:r>
              <a:rPr lang="sk-SK" dirty="0"/>
              <a:t> Mečiar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ym typeface="Wingdings" pitchFamily="2" charset="2"/>
              </a:rPr>
              <a:t>Office of P</a:t>
            </a:r>
            <a:r>
              <a:rPr lang="sk-SK" dirty="0" err="1">
                <a:sym typeface="Wingdings" pitchFamily="2" charset="2"/>
              </a:rPr>
              <a:t>rime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</a:t>
            </a:r>
            <a:r>
              <a:rPr lang="sk-SK" dirty="0" err="1">
                <a:sym typeface="Wingdings" pitchFamily="2" charset="2"/>
              </a:rPr>
              <a:t>inister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given to Christian Democrats (KDH)</a:t>
            </a:r>
          </a:p>
          <a:p>
            <a:pPr lvl="1"/>
            <a:r>
              <a:rPr lang="en-US" dirty="0">
                <a:sym typeface="Wingdings" pitchFamily="2" charset="2"/>
              </a:rPr>
              <a:t>VPN leader </a:t>
            </a:r>
            <a:r>
              <a:rPr lang="sk-SK" dirty="0">
                <a:sym typeface="Wingdings" pitchFamily="2" charset="2"/>
              </a:rPr>
              <a:t>Fedor Gál</a:t>
            </a:r>
            <a:r>
              <a:rPr lang="en-US" dirty="0">
                <a:sym typeface="Wingdings" pitchFamily="2" charset="2"/>
              </a:rPr>
              <a:t> ostracized and later decided to leave the country</a:t>
            </a:r>
            <a:endParaRPr lang="en-US" dirty="0"/>
          </a:p>
          <a:p>
            <a:endParaRPr lang="en-US" dirty="0"/>
          </a:p>
          <a:p>
            <a:r>
              <a:rPr lang="cs-CZ" dirty="0">
                <a:sym typeface="Wingdings" pitchFamily="2" charset="2"/>
              </a:rPr>
              <a:t>1991 – Mečiar </a:t>
            </a:r>
            <a:r>
              <a:rPr lang="cs-CZ" dirty="0" err="1">
                <a:sym typeface="Wingdings" pitchFamily="2" charset="2"/>
              </a:rPr>
              <a:t>creates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Movement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for</a:t>
            </a:r>
            <a:r>
              <a:rPr lang="cs-CZ" dirty="0">
                <a:sym typeface="Wingdings" pitchFamily="2" charset="2"/>
              </a:rPr>
              <a:t> a </a:t>
            </a:r>
            <a:r>
              <a:rPr lang="cs-CZ" dirty="0" err="1">
                <a:sym typeface="Wingdings" pitchFamily="2" charset="2"/>
              </a:rPr>
              <a:t>Democratic</a:t>
            </a:r>
            <a:r>
              <a:rPr lang="cs-CZ" dirty="0">
                <a:sym typeface="Wingdings" pitchFamily="2" charset="2"/>
              </a:rPr>
              <a:t> Slovakia (</a:t>
            </a:r>
            <a:r>
              <a:rPr lang="cs-CZ" b="1" dirty="0">
                <a:sym typeface="Wingdings" pitchFamily="2" charset="2"/>
              </a:rPr>
              <a:t>HZDS</a:t>
            </a:r>
            <a:r>
              <a:rPr lang="cs-CZ" dirty="0">
                <a:sym typeface="Wingdings" pitchFamily="2" charset="2"/>
              </a:rPr>
              <a:t>)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reform</a:t>
            </a:r>
            <a:endParaRPr lang="cs-CZ" dirty="0"/>
          </a:p>
          <a:p>
            <a:pPr lvl="1"/>
            <a:r>
              <a:rPr lang="en-US" dirty="0"/>
              <a:t>P</a:t>
            </a:r>
            <a:r>
              <a:rPr lang="cs-CZ" dirty="0" err="1"/>
              <a:t>opulism</a:t>
            </a:r>
            <a:endParaRPr lang="cs-CZ" dirty="0"/>
          </a:p>
          <a:p>
            <a:pPr lvl="1"/>
            <a:r>
              <a:rPr lang="en-US" dirty="0"/>
              <a:t>N</a:t>
            </a:r>
            <a:r>
              <a:rPr lang="cs-CZ" dirty="0" err="1"/>
              <a:t>ationalism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4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/>
              <a:t>Elections 1992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96858"/>
              </p:ext>
            </p:extLst>
          </p:nvPr>
        </p:nvGraphicFramePr>
        <p:xfrm>
          <a:off x="539552" y="1340768"/>
          <a:ext cx="8208912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Hungarian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parties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HZDS first rule </a:t>
            </a:r>
            <a:r>
              <a:rPr lang="sk-SK" sz="4000" dirty="0"/>
              <a:t>(1992-1994)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Type of government?</a:t>
            </a:r>
          </a:p>
          <a:p>
            <a:pPr lvl="1"/>
            <a:r>
              <a:rPr lang="en-US" dirty="0"/>
              <a:t>Officially HZDS ruled alone</a:t>
            </a:r>
          </a:p>
          <a:p>
            <a:pPr lvl="1"/>
            <a:r>
              <a:rPr lang="cs-CZ" dirty="0"/>
              <a:t>HZDS </a:t>
            </a:r>
            <a:r>
              <a:rPr lang="en-US" dirty="0"/>
              <a:t>backed</a:t>
            </a:r>
            <a:r>
              <a:rPr lang="cs-CZ" dirty="0"/>
              <a:t> by 2 independent</a:t>
            </a:r>
            <a:r>
              <a:rPr lang="en-US" dirty="0"/>
              <a:t>s</a:t>
            </a:r>
            <a:r>
              <a:rPr lang="cs-CZ" dirty="0"/>
              <a:t> and </a:t>
            </a:r>
            <a:r>
              <a:rPr lang="en-US" dirty="0"/>
              <a:t>also by nationalist </a:t>
            </a:r>
            <a:r>
              <a:rPr lang="cs-CZ" dirty="0"/>
              <a:t>SNS and</a:t>
            </a:r>
            <a:r>
              <a:rPr lang="en-US" dirty="0"/>
              <a:t> leftist</a:t>
            </a:r>
            <a:r>
              <a:rPr lang="cs-CZ" dirty="0"/>
              <a:t> SD</a:t>
            </a:r>
            <a:r>
              <a:rPr lang="en-US" dirty="0"/>
              <a:t>L</a:t>
            </a:r>
          </a:p>
          <a:p>
            <a:pPr lvl="1"/>
            <a:r>
              <a:rPr lang="en-US" dirty="0"/>
              <a:t>One minister from SNS</a:t>
            </a:r>
          </a:p>
          <a:p>
            <a:endParaRPr lang="en-US" dirty="0"/>
          </a:p>
          <a:p>
            <a:r>
              <a:rPr lang="en-US" dirty="0"/>
              <a:t>Problematic features of the political style:</a:t>
            </a:r>
          </a:p>
          <a:p>
            <a:pPr lvl="1"/>
            <a:r>
              <a:rPr lang="en-US" dirty="0"/>
              <a:t>University of </a:t>
            </a:r>
            <a:r>
              <a:rPr lang="en-US" dirty="0" err="1"/>
              <a:t>Trnava</a:t>
            </a:r>
            <a:endParaRPr lang="en-US" dirty="0"/>
          </a:p>
          <a:p>
            <a:pPr lvl="1"/>
            <a:r>
              <a:rPr lang="en-US" dirty="0"/>
              <a:t>Internal confrontations of </a:t>
            </a:r>
            <a:r>
              <a:rPr lang="en-US" dirty="0" err="1"/>
              <a:t>Mečiar</a:t>
            </a:r>
            <a:r>
              <a:rPr lang="en-US" dirty="0"/>
              <a:t> with other party officials</a:t>
            </a:r>
            <a:r>
              <a:rPr lang="sk-SK" dirty="0"/>
              <a:t> </a:t>
            </a:r>
            <a:r>
              <a:rPr lang="sk-SK" dirty="0">
                <a:sym typeface="Wingdings" pitchFamily="2" charset="2"/>
              </a:rPr>
              <a:t> </a:t>
            </a:r>
            <a:r>
              <a:rPr lang="sk-SK" dirty="0" err="1">
                <a:sym typeface="Wingdings" pitchFamily="2" charset="2"/>
              </a:rPr>
              <a:t>always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ending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with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their </a:t>
            </a:r>
            <a:r>
              <a:rPr lang="sk-SK" dirty="0" err="1">
                <a:sym typeface="Wingdings" pitchFamily="2" charset="2"/>
              </a:rPr>
              <a:t>departure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from</a:t>
            </a:r>
            <a:r>
              <a:rPr lang="sk-SK" dirty="0">
                <a:sym typeface="Wingdings" pitchFamily="2" charset="2"/>
              </a:rPr>
              <a:t> HZDS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i.lidovky.cz/09/122/lngal/GLU2fc846_knaz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50" y="0"/>
            <a:ext cx="2470144" cy="20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2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idoxia.files.wordpress.com/2010/03/steam-rol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82" y="-1"/>
            <a:ext cx="2618818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End of government in 1994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1993 – Michal </a:t>
            </a:r>
            <a:r>
              <a:rPr lang="en-US" dirty="0" err="1"/>
              <a:t>Kov</a:t>
            </a:r>
            <a:r>
              <a:rPr lang="sk-SK" dirty="0" err="1"/>
              <a:t>áč</a:t>
            </a:r>
            <a:r>
              <a:rPr lang="en-US" dirty="0"/>
              <a:t> elected for president:</a:t>
            </a:r>
          </a:p>
          <a:p>
            <a:pPr lvl="1"/>
            <a:r>
              <a:rPr lang="en-US" dirty="0"/>
              <a:t>Candidate of HZDS</a:t>
            </a:r>
          </a:p>
          <a:p>
            <a:pPr lvl="1"/>
            <a:r>
              <a:rPr lang="en-US" dirty="0"/>
              <a:t>Very soon </a:t>
            </a:r>
            <a:r>
              <a:rPr lang="en-US" dirty="0" err="1"/>
              <a:t>bec</a:t>
            </a:r>
            <a:r>
              <a:rPr lang="cs-CZ" dirty="0"/>
              <a:t>a</a:t>
            </a:r>
            <a:r>
              <a:rPr lang="en-US" dirty="0"/>
              <a:t>me independent and later an arch-enemy of Me</a:t>
            </a:r>
            <a:r>
              <a:rPr lang="sk-SK" dirty="0"/>
              <a:t>čiar</a:t>
            </a:r>
            <a:endParaRPr lang="en-US" dirty="0"/>
          </a:p>
          <a:p>
            <a:endParaRPr lang="en-US" dirty="0"/>
          </a:p>
          <a:p>
            <a:r>
              <a:rPr lang="en-US" dirty="0"/>
              <a:t>Publication of Me</a:t>
            </a:r>
            <a:r>
              <a:rPr lang="sk-SK" dirty="0"/>
              <a:t>čiar</a:t>
            </a:r>
            <a:r>
              <a:rPr lang="en-US" dirty="0"/>
              <a:t>’s private </a:t>
            </a:r>
            <a:r>
              <a:rPr lang="sk-SK" dirty="0"/>
              <a:t>„</a:t>
            </a:r>
            <a:r>
              <a:rPr lang="en-US" dirty="0"/>
              <a:t>steamroll</a:t>
            </a:r>
            <a:r>
              <a:rPr lang="sk-SK" dirty="0"/>
              <a:t>“</a:t>
            </a:r>
            <a:r>
              <a:rPr lang="en-US" dirty="0"/>
              <a:t> speech about gaining total power in the state</a:t>
            </a:r>
            <a:endParaRPr lang="sk-SK" dirty="0"/>
          </a:p>
          <a:p>
            <a:pPr lvl="1"/>
            <a:endParaRPr lang="en-US" dirty="0"/>
          </a:p>
          <a:p>
            <a:r>
              <a:rPr lang="en-US" dirty="0"/>
              <a:t>Spring 1994:</a:t>
            </a:r>
          </a:p>
          <a:p>
            <a:pPr lvl="1"/>
            <a:r>
              <a:rPr lang="en-US" dirty="0"/>
              <a:t>President’s criticism of HZDS in parliamentary report</a:t>
            </a:r>
            <a:endParaRPr lang="sk-SK" dirty="0"/>
          </a:p>
          <a:p>
            <a:pPr lvl="1"/>
            <a:r>
              <a:rPr lang="en-US" dirty="0"/>
              <a:t>Government did not survive a vote of no confidence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23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Interim government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Prime Minister – </a:t>
            </a:r>
            <a:r>
              <a:rPr lang="sk-SK" dirty="0"/>
              <a:t>Jozef Moravčík</a:t>
            </a:r>
            <a:endParaRPr lang="en-US" dirty="0"/>
          </a:p>
          <a:p>
            <a:r>
              <a:rPr lang="en-US" dirty="0"/>
              <a:t>In office only for several months</a:t>
            </a:r>
          </a:p>
          <a:p>
            <a:endParaRPr lang="en-US" dirty="0"/>
          </a:p>
          <a:p>
            <a:r>
              <a:rPr lang="en-US" dirty="0"/>
              <a:t>Very heterogeneous coalition:</a:t>
            </a:r>
          </a:p>
          <a:p>
            <a:pPr lvl="1"/>
            <a:r>
              <a:rPr lang="en-US" dirty="0"/>
              <a:t>Christian democrats - KDH</a:t>
            </a:r>
          </a:p>
          <a:p>
            <a:pPr lvl="1"/>
            <a:r>
              <a:rPr lang="en-US" dirty="0"/>
              <a:t>Ex-communists – SDL</a:t>
            </a:r>
          </a:p>
          <a:p>
            <a:pPr lvl="1"/>
            <a:r>
              <a:rPr lang="en-US" dirty="0"/>
              <a:t>Former HZDS members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/>
              <a:t> Democratic Union </a:t>
            </a:r>
            <a:r>
              <a:rPr lang="sk-SK" dirty="0"/>
              <a:t>(D</a:t>
            </a:r>
            <a:r>
              <a:rPr lang="en-US" dirty="0"/>
              <a:t>U</a:t>
            </a:r>
            <a:r>
              <a:rPr lang="sk-SK" dirty="0"/>
              <a:t>)</a:t>
            </a:r>
          </a:p>
          <a:p>
            <a:pPr lvl="1"/>
            <a:r>
              <a:rPr lang="en-US" dirty="0"/>
              <a:t>Supported by Hungarian parties</a:t>
            </a:r>
            <a:endParaRPr lang="sk-SK" dirty="0"/>
          </a:p>
          <a:p>
            <a:endParaRPr lang="sk-SK" dirty="0"/>
          </a:p>
          <a:p>
            <a:r>
              <a:rPr lang="sk-SK" dirty="0"/>
              <a:t>Mečiar: </a:t>
            </a:r>
            <a:r>
              <a:rPr lang="sk-SK" u="sng" dirty="0"/>
              <a:t>„</a:t>
            </a:r>
            <a:r>
              <a:rPr lang="en-US" i="1" u="sng" dirty="0"/>
              <a:t>This is not a Slovak government. This is a rule of foreigners in Slovakia.</a:t>
            </a:r>
            <a:r>
              <a:rPr lang="sk-SK" u="sng" dirty="0"/>
              <a:t>“</a:t>
            </a:r>
            <a:endParaRPr lang="en-US" u="sng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21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Support of HZDS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316542"/>
              </p:ext>
            </p:extLst>
          </p:nvPr>
        </p:nvGraphicFramePr>
        <p:xfrm>
          <a:off x="395536" y="1321594"/>
          <a:ext cx="8352927" cy="498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3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1994 Election</a:t>
            </a:r>
          </a:p>
        </p:txBody>
      </p:sp>
      <p:pic>
        <p:nvPicPr>
          <p:cNvPr id="2050" name="Picture 2" descr="Vladimír Mečiar s manželkou potom, ako mu vraj nedovolili voliť. Foto – TASR">
            <a:extLst>
              <a:ext uri="{FF2B5EF4-FFF2-40B4-BE49-F238E27FC236}">
                <a16:creationId xmlns:a16="http://schemas.microsoft.com/office/drawing/2014/main" id="{6E08B1F0-5B6B-498A-888A-33E97F19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00808"/>
            <a:ext cx="65722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6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/>
              <a:t>Early </a:t>
            </a:r>
            <a:r>
              <a:rPr lang="cs-CZ" sz="4400" dirty="0" err="1"/>
              <a:t>election</a:t>
            </a:r>
            <a:r>
              <a:rPr lang="cs-CZ" sz="4400" dirty="0"/>
              <a:t> 1994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56841"/>
              </p:ext>
            </p:extLst>
          </p:nvPr>
        </p:nvGraphicFramePr>
        <p:xfrm>
          <a:off x="539552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34,96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(SV)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Hungarian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parties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151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/>
              <a:t>Early </a:t>
            </a:r>
            <a:r>
              <a:rPr lang="cs-CZ" sz="4400" dirty="0" err="1"/>
              <a:t>election</a:t>
            </a:r>
            <a:r>
              <a:rPr lang="cs-CZ" sz="4400" dirty="0"/>
              <a:t> 1994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08545"/>
              </p:ext>
            </p:extLst>
          </p:nvPr>
        </p:nvGraphicFramePr>
        <p:xfrm>
          <a:off x="539552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34,96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(SV)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Hungarian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parties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66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Beginning of the story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5040560"/>
          </a:xfrm>
        </p:spPr>
        <p:txBody>
          <a:bodyPr>
            <a:normAutofit/>
          </a:bodyPr>
          <a:lstStyle/>
          <a:p>
            <a:r>
              <a:rPr lang="en-US" sz="2800" dirty="0"/>
              <a:t>Born </a:t>
            </a:r>
            <a:r>
              <a:rPr lang="en-US" dirty="0"/>
              <a:t>in</a:t>
            </a:r>
            <a:r>
              <a:rPr lang="en-US" sz="2800" dirty="0"/>
              <a:t> 1942</a:t>
            </a:r>
          </a:p>
          <a:p>
            <a:endParaRPr lang="en-US" sz="2800" dirty="0"/>
          </a:p>
          <a:p>
            <a:r>
              <a:rPr lang="en-US" dirty="0"/>
              <a:t>Communist party:</a:t>
            </a:r>
          </a:p>
          <a:p>
            <a:pPr lvl="1"/>
            <a:r>
              <a:rPr lang="en-US" dirty="0"/>
              <a:t>Active member of the Communist youth organization</a:t>
            </a:r>
          </a:p>
          <a:p>
            <a:pPr lvl="1"/>
            <a:r>
              <a:rPr lang="en-US" dirty="0"/>
              <a:t>1962 – joined ranks of the party</a:t>
            </a:r>
          </a:p>
          <a:p>
            <a:pPr lvl="1"/>
            <a:r>
              <a:rPr lang="en-US" dirty="0"/>
              <a:t>1970 – excluded from the party</a:t>
            </a:r>
          </a:p>
          <a:p>
            <a:endParaRPr lang="en-US" sz="3000" dirty="0"/>
          </a:p>
          <a:p>
            <a:r>
              <a:rPr lang="en-US" dirty="0"/>
              <a:t>1970s and 1980s:</a:t>
            </a:r>
          </a:p>
          <a:p>
            <a:pPr lvl="1"/>
            <a:r>
              <a:rPr lang="en-US" dirty="0"/>
              <a:t>Graduated from Law faculty</a:t>
            </a:r>
          </a:p>
          <a:p>
            <a:pPr lvl="1"/>
            <a:r>
              <a:rPr lang="en-US" dirty="0"/>
              <a:t>Company lawyer until the end of this period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  <p:pic>
        <p:nvPicPr>
          <p:cNvPr id="6146" name="Picture 2" descr="http://www.rapiraboxing.co.nz/wp-content/uploads/2013/12/Boxing-Glo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35864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halfblondemoron.files.wordpress.com/2011/05/communism-sickle-s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821284" cy="82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1.bp.blogspot.com/-zOsZnbcbie8/TrWEb7E-hQI/AAAAAAAARzo/LAsQ9ETtwRc/s1600/Christian-Cross_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1294337" cy="97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bmlfuw.gv.at/.imaging/stk/lmat/bildLarge/dms/lmat/greentec/abfall-ressourcen/verpackungen/rechtsinformation/bekanntmachungen/paragraph1/document/paragraph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36" y="1556791"/>
            <a:ext cx="1283738" cy="9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2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Autofit/>
          </a:bodyPr>
          <a:lstStyle/>
          <a:p>
            <a:r>
              <a:rPr lang="sk-SK" sz="4400" dirty="0" err="1"/>
              <a:t>Early</a:t>
            </a:r>
            <a:r>
              <a:rPr lang="sk-SK" sz="4400" dirty="0"/>
              <a:t> e</a:t>
            </a:r>
            <a:r>
              <a:rPr lang="en-US" sz="4400" dirty="0"/>
              <a:t>lections 1994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79059"/>
              </p:ext>
            </p:extLst>
          </p:nvPr>
        </p:nvGraphicFramePr>
        <p:xfrm>
          <a:off x="251520" y="1484784"/>
          <a:ext cx="8640960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292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1994 - 1998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/>
          </a:bodyPr>
          <a:lstStyle/>
          <a:p>
            <a:endParaRPr lang="sk-SK" dirty="0"/>
          </a:p>
          <a:p>
            <a:r>
              <a:rPr lang="en-US" dirty="0"/>
              <a:t>Prime Minister – </a:t>
            </a:r>
            <a:r>
              <a:rPr lang="en-US" dirty="0" err="1"/>
              <a:t>Vladim</a:t>
            </a:r>
            <a:r>
              <a:rPr lang="sk-SK" dirty="0" err="1"/>
              <a:t>ír</a:t>
            </a:r>
            <a:r>
              <a:rPr lang="sk-SK" dirty="0"/>
              <a:t> Mečiar</a:t>
            </a:r>
            <a:endParaRPr lang="en-US" dirty="0"/>
          </a:p>
          <a:p>
            <a:endParaRPr lang="en-US" dirty="0"/>
          </a:p>
          <a:p>
            <a:r>
              <a:rPr lang="sk-SK" dirty="0" err="1"/>
              <a:t>Extremely</a:t>
            </a:r>
            <a:r>
              <a:rPr lang="en-US" dirty="0"/>
              <a:t> heterogeneous coalition</a:t>
            </a:r>
            <a:endParaRPr lang="sk-SK" dirty="0"/>
          </a:p>
          <a:p>
            <a:endParaRPr lang="sk-SK" dirty="0"/>
          </a:p>
          <a:p>
            <a:r>
              <a:rPr lang="en-US" dirty="0"/>
              <a:t>Dominance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HZDS</a:t>
            </a:r>
          </a:p>
          <a:p>
            <a:endParaRPr lang="sk-SK" dirty="0"/>
          </a:p>
          <a:p>
            <a:r>
              <a:rPr lang="sk-SK" dirty="0"/>
              <a:t>Most </a:t>
            </a:r>
            <a:r>
              <a:rPr lang="sk-SK" dirty="0" err="1"/>
              <a:t>problematic</a:t>
            </a:r>
            <a:r>
              <a:rPr lang="sk-SK" dirty="0"/>
              <a:t> Slovak </a:t>
            </a:r>
            <a:r>
              <a:rPr lang="sk-SK" dirty="0" err="1"/>
              <a:t>government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1993 </a:t>
            </a:r>
            <a:r>
              <a:rPr lang="sk-SK" dirty="0" err="1"/>
              <a:t>until</a:t>
            </a:r>
            <a:r>
              <a:rPr lang="sk-SK" dirty="0"/>
              <a:t> </a:t>
            </a:r>
            <a:r>
              <a:rPr lang="sk-SK" dirty="0" err="1"/>
              <a:t>now</a:t>
            </a:r>
            <a:endParaRPr lang="sk-SK" dirty="0"/>
          </a:p>
          <a:p>
            <a:endParaRPr lang="sk-SK" dirty="0"/>
          </a:p>
          <a:p>
            <a:r>
              <a:rPr lang="sk-SK" i="1" dirty="0"/>
              <a:t>„</a:t>
            </a:r>
            <a:r>
              <a:rPr lang="en-US" i="1" dirty="0"/>
              <a:t>This is not a </a:t>
            </a:r>
            <a:r>
              <a:rPr lang="sk-SK" i="1" dirty="0"/>
              <a:t>P</a:t>
            </a:r>
            <a:r>
              <a:rPr lang="en-US" i="1" dirty="0"/>
              <a:t>rime </a:t>
            </a:r>
            <a:r>
              <a:rPr lang="sk-SK" i="1" dirty="0"/>
              <a:t>M</a:t>
            </a:r>
            <a:r>
              <a:rPr lang="en-US" i="1" dirty="0" err="1"/>
              <a:t>inister</a:t>
            </a:r>
            <a:r>
              <a:rPr lang="en-US" i="1" dirty="0"/>
              <a:t>. This is a boomerang.</a:t>
            </a:r>
            <a:r>
              <a:rPr lang="sk-SK" i="1" dirty="0"/>
              <a:t>“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				        </a:t>
            </a:r>
            <a:r>
              <a:rPr lang="sk-SK" dirty="0"/>
              <a:t>(Milan Markovič</a:t>
            </a:r>
            <a:r>
              <a:rPr lang="en-US" dirty="0"/>
              <a:t>, com</a:t>
            </a:r>
            <a:r>
              <a:rPr lang="sk-SK" dirty="0" err="1"/>
              <a:t>edian</a:t>
            </a:r>
            <a:r>
              <a:rPr lang="sk-SK" dirty="0"/>
              <a:t>)</a:t>
            </a:r>
          </a:p>
          <a:p>
            <a:endParaRPr lang="sk-SK" dirty="0"/>
          </a:p>
          <a:p>
            <a:endParaRPr lang="en-US" dirty="0"/>
          </a:p>
          <a:p>
            <a:endParaRPr lang="sk-SK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www.e-polis.cz/pic/vladimir-meciar-politik-predvolebna-kampan-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10" y="1"/>
            <a:ext cx="311178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boomerangs.yolasite.com/resources/boomera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1978340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02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r>
              <a:rPr lang="en-US" sz="4400" dirty="0"/>
              <a:t>Coalition partners of HZDS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SNS:</a:t>
            </a:r>
          </a:p>
          <a:p>
            <a:pPr lvl="1"/>
            <a:r>
              <a:rPr lang="en-US" dirty="0"/>
              <a:t>1993 – </a:t>
            </a:r>
            <a:r>
              <a:rPr lang="en-US" dirty="0" err="1"/>
              <a:t>Ján</a:t>
            </a:r>
            <a:r>
              <a:rPr lang="en-US" dirty="0"/>
              <a:t> </a:t>
            </a:r>
            <a:r>
              <a:rPr lang="en-US" dirty="0" err="1"/>
              <a:t>Slota</a:t>
            </a:r>
            <a:r>
              <a:rPr lang="en-US" dirty="0"/>
              <a:t> elected as leader</a:t>
            </a:r>
          </a:p>
          <a:p>
            <a:pPr lvl="1"/>
            <a:r>
              <a:rPr lang="en-US" dirty="0"/>
              <a:t>Far right party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ZRS (Association of Slovak Workers):</a:t>
            </a:r>
          </a:p>
          <a:p>
            <a:pPr lvl="1"/>
            <a:r>
              <a:rPr lang="en-US" dirty="0"/>
              <a:t>Created in 1994 by secession from SDL</a:t>
            </a:r>
          </a:p>
          <a:p>
            <a:pPr lvl="1"/>
            <a:r>
              <a:rPr lang="en-US" dirty="0"/>
              <a:t>Radical left, populism</a:t>
            </a:r>
          </a:p>
          <a:p>
            <a:pPr lvl="1"/>
            <a:r>
              <a:rPr lang="en-US" dirty="0"/>
              <a:t>Leader – </a:t>
            </a:r>
            <a:r>
              <a:rPr lang="sk-SK" dirty="0"/>
              <a:t>Ján Ľupták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2050" name="Picture 2" descr="http://i.lidovky.cz/10/034/lngal/MTR3221a7_p201003110568801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86647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topky.sk/6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905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02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– problematic features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Mastery of state and its institutions</a:t>
            </a:r>
          </a:p>
          <a:p>
            <a:endParaRPr lang="en-US" dirty="0"/>
          </a:p>
          <a:p>
            <a:r>
              <a:rPr lang="en-US" dirty="0"/>
              <a:t>2. Economic policy</a:t>
            </a:r>
          </a:p>
          <a:p>
            <a:endParaRPr lang="en-US" dirty="0"/>
          </a:p>
          <a:p>
            <a:r>
              <a:rPr lang="en-US" dirty="0"/>
              <a:t>3. Power performance and </a:t>
            </a:r>
            <a:r>
              <a:rPr lang="en-US" dirty="0" err="1"/>
              <a:t>clientelism</a:t>
            </a:r>
            <a:endParaRPr lang="en-US" dirty="0"/>
          </a:p>
          <a:p>
            <a:endParaRPr lang="en-US" dirty="0"/>
          </a:p>
          <a:p>
            <a:r>
              <a:rPr lang="en-US" dirty="0"/>
              <a:t>4. Me</a:t>
            </a:r>
            <a:r>
              <a:rPr lang="sk-SK" dirty="0"/>
              <a:t>čiar</a:t>
            </a:r>
            <a:r>
              <a:rPr lang="en-US" dirty="0"/>
              <a:t> as the leading factor</a:t>
            </a:r>
          </a:p>
          <a:p>
            <a:endParaRPr lang="en-US" dirty="0"/>
          </a:p>
          <a:p>
            <a:r>
              <a:rPr lang="en-US" dirty="0"/>
              <a:t>5. Public media</a:t>
            </a:r>
          </a:p>
          <a:p>
            <a:endParaRPr lang="en-US" dirty="0"/>
          </a:p>
          <a:p>
            <a:r>
              <a:rPr lang="en-US" dirty="0"/>
              <a:t>6. Search for enemies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202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1. Mastery of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Traditions of power control:</a:t>
            </a:r>
          </a:p>
          <a:p>
            <a:pPr lvl="1"/>
            <a:r>
              <a:rPr lang="en-US" dirty="0"/>
              <a:t>Independent audit institutions</a:t>
            </a:r>
          </a:p>
          <a:p>
            <a:pPr lvl="1"/>
            <a:r>
              <a:rPr lang="en-US" dirty="0"/>
              <a:t>Independent media</a:t>
            </a:r>
          </a:p>
          <a:p>
            <a:pPr lvl="1"/>
            <a:r>
              <a:rPr lang="en-US" dirty="0"/>
              <a:t>PR electoral system transformed into parliamentary committees</a:t>
            </a:r>
          </a:p>
          <a:p>
            <a:endParaRPr lang="en-US" dirty="0"/>
          </a:p>
          <a:p>
            <a:r>
              <a:rPr lang="en-US" dirty="0"/>
              <a:t>No respect to these traditions</a:t>
            </a:r>
          </a:p>
          <a:p>
            <a:endParaRPr lang="en-US" dirty="0"/>
          </a:p>
          <a:p>
            <a:r>
              <a:rPr lang="en-US" dirty="0"/>
              <a:t>In accordance with </a:t>
            </a:r>
            <a:r>
              <a:rPr lang="sk-SK" dirty="0"/>
              <a:t>Mečiar</a:t>
            </a:r>
            <a:r>
              <a:rPr lang="en-US" dirty="0"/>
              <a:t>’s </a:t>
            </a:r>
            <a:r>
              <a:rPr lang="sk-SK" dirty="0"/>
              <a:t>„</a:t>
            </a:r>
            <a:r>
              <a:rPr lang="en-US" dirty="0"/>
              <a:t>steamroll</a:t>
            </a:r>
            <a:r>
              <a:rPr lang="sk-SK" dirty="0"/>
              <a:t>“ </a:t>
            </a:r>
            <a:r>
              <a:rPr lang="sk-SK" dirty="0" err="1"/>
              <a:t>speech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20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1. Mastery of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November 1994:</a:t>
            </a:r>
          </a:p>
          <a:p>
            <a:pPr lvl="1"/>
            <a:r>
              <a:rPr lang="sk-SK" dirty="0"/>
              <a:t>„</a:t>
            </a:r>
            <a:r>
              <a:rPr lang="en-US" i="1" dirty="0"/>
              <a:t>The long parliamentary night</a:t>
            </a:r>
            <a:r>
              <a:rPr lang="sk-SK" dirty="0"/>
              <a:t>“</a:t>
            </a:r>
          </a:p>
          <a:p>
            <a:pPr lvl="1"/>
            <a:r>
              <a:rPr lang="sk-SK" dirty="0"/>
              <a:t>„</a:t>
            </a:r>
            <a:r>
              <a:rPr lang="en-US" i="1" dirty="0"/>
              <a:t>Night of the long knives</a:t>
            </a:r>
            <a:r>
              <a:rPr lang="sk-SK" dirty="0"/>
              <a:t>“</a:t>
            </a:r>
            <a:endParaRPr lang="en-US" dirty="0"/>
          </a:p>
          <a:p>
            <a:endParaRPr lang="en-US" dirty="0"/>
          </a:p>
          <a:p>
            <a:r>
              <a:rPr lang="en-US" dirty="0"/>
              <a:t>Demonstration of power in parliament:</a:t>
            </a:r>
          </a:p>
          <a:p>
            <a:pPr lvl="1"/>
            <a:r>
              <a:rPr lang="en-US" dirty="0"/>
              <a:t>Opposition MPs granted </a:t>
            </a:r>
            <a:r>
              <a:rPr lang="sk-SK" dirty="0" err="1"/>
              <a:t>only</a:t>
            </a:r>
            <a:r>
              <a:rPr lang="sk-SK" dirty="0"/>
              <a:t> </a:t>
            </a:r>
            <a:r>
              <a:rPr lang="en-US" dirty="0"/>
              <a:t>low rank positions</a:t>
            </a:r>
          </a:p>
          <a:p>
            <a:pPr lvl="1"/>
            <a:r>
              <a:rPr lang="en-US" dirty="0"/>
              <a:t>Full power in parliamentary control committees</a:t>
            </a:r>
          </a:p>
          <a:p>
            <a:pPr lvl="1"/>
            <a:r>
              <a:rPr lang="en-US" dirty="0"/>
              <a:t>Change of leadership in media, General Attorney, National Audit Office etc.</a:t>
            </a:r>
            <a:r>
              <a:rPr lang="sk-SK" dirty="0"/>
              <a:t> (38 </a:t>
            </a:r>
            <a:r>
              <a:rPr lang="sk-SK" dirty="0" err="1"/>
              <a:t>offices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en-US" dirty="0"/>
              <a:t>Violation of laws and constitution</a:t>
            </a:r>
            <a:endParaRPr lang="sk-SK" dirty="0"/>
          </a:p>
          <a:p>
            <a:endParaRPr lang="en-US" dirty="0"/>
          </a:p>
          <a:p>
            <a:r>
              <a:rPr lang="sk-SK" dirty="0"/>
              <a:t>Mečiar: </a:t>
            </a:r>
            <a:r>
              <a:rPr lang="sk-SK" u="sng" dirty="0"/>
              <a:t>„</a:t>
            </a:r>
            <a:r>
              <a:rPr lang="en-US" i="1" u="sng" dirty="0"/>
              <a:t>The elections are over. Get used to it</a:t>
            </a:r>
            <a:r>
              <a:rPr lang="sk-SK" u="sng" dirty="0"/>
              <a:t>“</a:t>
            </a:r>
            <a:endParaRPr lang="en-US" u="sng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5122" name="Picture 2" descr="http://www.knife-depot.com/blog/wp-content/uploads/2011/06/United-Cutlery-GH0947B-rw-14249-4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04" y="44333"/>
            <a:ext cx="2520571" cy="25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0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2. Economic policy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/>
              <a:t>Vast privatization of state property</a:t>
            </a:r>
          </a:p>
          <a:p>
            <a:endParaRPr lang="en-US" dirty="0"/>
          </a:p>
          <a:p>
            <a:r>
              <a:rPr lang="en-US" dirty="0"/>
              <a:t>Aim to create a Slovak </a:t>
            </a:r>
            <a:r>
              <a:rPr lang="sk-SK" dirty="0"/>
              <a:t>„</a:t>
            </a:r>
            <a:r>
              <a:rPr lang="en-US" dirty="0"/>
              <a:t>capital-generating</a:t>
            </a:r>
            <a:r>
              <a:rPr lang="sk-SK" dirty="0"/>
              <a:t>“</a:t>
            </a:r>
            <a:r>
              <a:rPr lang="en-US" dirty="0"/>
              <a:t> class</a:t>
            </a:r>
          </a:p>
          <a:p>
            <a:endParaRPr lang="en-US" dirty="0"/>
          </a:p>
          <a:p>
            <a:r>
              <a:rPr lang="en-US" dirty="0"/>
              <a:t>The real story:</a:t>
            </a:r>
          </a:p>
          <a:p>
            <a:pPr lvl="1"/>
            <a:r>
              <a:rPr lang="en-US" dirty="0"/>
              <a:t>Unprofitable sells to people connected to the governmental parties</a:t>
            </a:r>
          </a:p>
          <a:p>
            <a:pPr lvl="1"/>
            <a:r>
              <a:rPr lang="en-US" dirty="0"/>
              <a:t>Direct sells without competition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74609"/>
              </p:ext>
            </p:extLst>
          </p:nvPr>
        </p:nvGraphicFramePr>
        <p:xfrm>
          <a:off x="323528" y="5373216"/>
          <a:ext cx="835292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Price as %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of value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74,67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28,17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18,02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 descr="http://shyjumathew.com/blog/wp-content/uploads/2012/08/money-b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0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East Slovakian Ironworks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r>
              <a:rPr lang="sk-SK" dirty="0" err="1"/>
              <a:t>March</a:t>
            </a:r>
            <a:r>
              <a:rPr lang="sk-SK" dirty="0"/>
              <a:t> 1994</a:t>
            </a:r>
            <a:r>
              <a:rPr lang="en-US" dirty="0"/>
              <a:t> (the day of </a:t>
            </a:r>
            <a:r>
              <a:rPr lang="sk-SK" dirty="0"/>
              <a:t>Mečiar</a:t>
            </a:r>
            <a:r>
              <a:rPr lang="en-US" dirty="0"/>
              <a:t>`s fall)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S</a:t>
            </a:r>
            <a:r>
              <a:rPr lang="en-US" dirty="0"/>
              <a:t>ell of 10 % of shares to </a:t>
            </a:r>
            <a:r>
              <a:rPr lang="sk-SK" dirty="0"/>
              <a:t>Mečiar</a:t>
            </a:r>
            <a:r>
              <a:rPr lang="en-US" dirty="0"/>
              <a:t>’s friend Alexander </a:t>
            </a:r>
            <a:r>
              <a:rPr lang="sk-SK" dirty="0" err="1"/>
              <a:t>Rezeš</a:t>
            </a:r>
            <a:endParaRPr lang="sk-SK" dirty="0"/>
          </a:p>
          <a:p>
            <a:pPr lvl="1"/>
            <a:r>
              <a:rPr lang="en-US" dirty="0"/>
              <a:t>His company was created on the same day</a:t>
            </a:r>
          </a:p>
          <a:p>
            <a:endParaRPr lang="en-US" dirty="0"/>
          </a:p>
          <a:p>
            <a:r>
              <a:rPr lang="sk-SK" dirty="0" err="1"/>
              <a:t>Rezeš</a:t>
            </a:r>
            <a:r>
              <a:rPr lang="en-US" dirty="0"/>
              <a:t> became member of </a:t>
            </a:r>
            <a:r>
              <a:rPr lang="sk-SK" dirty="0"/>
              <a:t>Mečiar</a:t>
            </a:r>
            <a:r>
              <a:rPr lang="en-US" dirty="0"/>
              <a:t>`s government after election 1994 and the state sold him further shares</a:t>
            </a:r>
            <a:endParaRPr lang="sk-SK" dirty="0"/>
          </a:p>
          <a:p>
            <a:endParaRPr lang="sk-SK" dirty="0"/>
          </a:p>
          <a:p>
            <a:r>
              <a:rPr lang="en-US" dirty="0"/>
              <a:t>1997 – </a:t>
            </a:r>
            <a:r>
              <a:rPr lang="en-US" dirty="0" err="1"/>
              <a:t>Rezeš</a:t>
            </a:r>
            <a:r>
              <a:rPr lang="en-US" dirty="0"/>
              <a:t> controlled about half of the shares</a:t>
            </a:r>
            <a:r>
              <a:rPr lang="sk-SK" dirty="0"/>
              <a:t> (</a:t>
            </a:r>
            <a:r>
              <a:rPr lang="sk-SK" dirty="0" err="1"/>
              <a:t>f.e</a:t>
            </a:r>
            <a:r>
              <a:rPr lang="sk-SK" dirty="0"/>
              <a:t>. </a:t>
            </a:r>
            <a:r>
              <a:rPr lang="sk-SK" dirty="0" err="1"/>
              <a:t>bought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football</a:t>
            </a:r>
            <a:r>
              <a:rPr lang="sk-SK" dirty="0"/>
              <a:t> </a:t>
            </a:r>
            <a:r>
              <a:rPr lang="sk-SK" dirty="0" err="1"/>
              <a:t>club</a:t>
            </a:r>
            <a:r>
              <a:rPr lang="sk-SK" dirty="0"/>
              <a:t> Sparta </a:t>
            </a:r>
            <a:r>
              <a:rPr lang="sk-SK" dirty="0" err="1"/>
              <a:t>Prague</a:t>
            </a:r>
            <a:r>
              <a:rPr lang="sk-SK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After 1998 – risk of bankrupt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company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sold</a:t>
            </a:r>
            <a:r>
              <a:rPr lang="sk-SK" dirty="0">
                <a:sym typeface="Wingdings" pitchFamily="2" charset="2"/>
              </a:rPr>
              <a:t> to U.S. </a:t>
            </a:r>
            <a:r>
              <a:rPr lang="sk-SK" dirty="0" err="1">
                <a:sym typeface="Wingdings" pitchFamily="2" charset="2"/>
              </a:rPr>
              <a:t>Steel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42" name="Picture 2" descr="http://upload.wikimedia.org/wikipedia/en/thumb/a/ae/Sparta_Prague_logo.svg/1024px-Sparta_Prague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97604" cy="159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3. Power performance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Forced stability of parliamentary groups:</a:t>
            </a:r>
          </a:p>
          <a:p>
            <a:pPr lvl="1"/>
            <a:r>
              <a:rPr lang="en-US" dirty="0"/>
              <a:t>Contracts with MPs</a:t>
            </a:r>
            <a:endParaRPr lang="sk-SK" dirty="0"/>
          </a:p>
          <a:p>
            <a:pPr lvl="1"/>
            <a:r>
              <a:rPr lang="en-US" dirty="0"/>
              <a:t>Exclusion of disloyal MPs from the parliament</a:t>
            </a:r>
          </a:p>
          <a:p>
            <a:endParaRPr lang="en-US" dirty="0"/>
          </a:p>
          <a:p>
            <a:r>
              <a:rPr lang="en-US" dirty="0"/>
              <a:t>Colonization of the state service:</a:t>
            </a:r>
          </a:p>
          <a:p>
            <a:pPr lvl="1"/>
            <a:r>
              <a:rPr lang="en-US" dirty="0"/>
              <a:t>New territorial division of Slovakia</a:t>
            </a:r>
          </a:p>
          <a:p>
            <a:pPr lvl="1"/>
            <a:r>
              <a:rPr lang="en-US" dirty="0"/>
              <a:t>Assignments only of fully loyal people or party members to this positions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rise of HZDS membership</a:t>
            </a:r>
            <a:endParaRPr lang="en-US" dirty="0"/>
          </a:p>
          <a:p>
            <a:endParaRPr lang="en-US" dirty="0"/>
          </a:p>
          <a:p>
            <a:r>
              <a:rPr lang="en-US" dirty="0"/>
              <a:t>Vast </a:t>
            </a:r>
            <a:r>
              <a:rPr lang="en-US" dirty="0" err="1"/>
              <a:t>clientelism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Creation of alternative professional associations (journalists, towns, NGOs)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0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4. </a:t>
            </a:r>
            <a:r>
              <a:rPr lang="sk-SK" sz="4000" dirty="0"/>
              <a:t>Mečiar</a:t>
            </a:r>
            <a:r>
              <a:rPr lang="en-US" sz="4000" dirty="0"/>
              <a:t> as the leading factor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important person in the government and HZDS</a:t>
            </a:r>
          </a:p>
          <a:p>
            <a:endParaRPr lang="en-US" dirty="0"/>
          </a:p>
          <a:p>
            <a:r>
              <a:rPr lang="en-US" dirty="0"/>
              <a:t>A sole decision maker</a:t>
            </a:r>
          </a:p>
          <a:p>
            <a:endParaRPr lang="en-US" dirty="0"/>
          </a:p>
          <a:p>
            <a:r>
              <a:rPr lang="en-US" dirty="0"/>
              <a:t>Highest popularity of all during most of the 90s</a:t>
            </a:r>
          </a:p>
          <a:p>
            <a:endParaRPr lang="en-US" dirty="0"/>
          </a:p>
          <a:p>
            <a:r>
              <a:rPr lang="en-US" dirty="0"/>
              <a:t>Close to a personality cult among his supporters</a:t>
            </a:r>
          </a:p>
          <a:p>
            <a:endParaRPr lang="en-US" dirty="0"/>
          </a:p>
          <a:p>
            <a:r>
              <a:rPr lang="en-US" dirty="0"/>
              <a:t>Direct contact with voters on regular mass meetings</a:t>
            </a:r>
          </a:p>
          <a:p>
            <a:endParaRPr lang="en-US" dirty="0"/>
          </a:p>
          <a:p>
            <a:r>
              <a:rPr lang="sk-SK" i="1" dirty="0"/>
              <a:t>„</a:t>
            </a:r>
            <a:r>
              <a:rPr lang="en-US" i="1" dirty="0"/>
              <a:t>The father of the nation</a:t>
            </a:r>
            <a:r>
              <a:rPr lang="sk-SK" i="1" dirty="0"/>
              <a:t>“</a:t>
            </a:r>
            <a:r>
              <a:rPr lang="en-US" i="1" dirty="0"/>
              <a:t>, </a:t>
            </a:r>
            <a:r>
              <a:rPr lang="sk-SK" i="1" dirty="0"/>
              <a:t>„</a:t>
            </a:r>
            <a:r>
              <a:rPr lang="en-US" i="1" dirty="0"/>
              <a:t>Only he</a:t>
            </a:r>
            <a:r>
              <a:rPr lang="sk-SK" i="1" dirty="0"/>
              <a:t>“</a:t>
            </a:r>
            <a:r>
              <a:rPr lang="en-US" i="1" dirty="0"/>
              <a:t> (</a:t>
            </a:r>
            <a:r>
              <a:rPr lang="en-US" i="1" dirty="0" err="1"/>
              <a:t>LenOn</a:t>
            </a:r>
            <a:r>
              <a:rPr lang="en-US" i="1" dirty="0"/>
              <a:t> </a:t>
            </a:r>
            <a:r>
              <a:rPr lang="en-US" dirty="0"/>
              <a:t>in Slovak</a:t>
            </a:r>
            <a:r>
              <a:rPr lang="en-US" i="1" dirty="0"/>
              <a:t>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Tough times after 1968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504056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  <p:pic>
        <p:nvPicPr>
          <p:cNvPr id="1026" name="Picture 2" descr="http://static.classistatic.de/imagegallery/trabant/601/trabant-601-tra_p601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744416" cy="24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itchencabinetkings.com/blog/wp-content/uploads/rubber-dipped-toothbru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1887"/>
            <a:ext cx="3170329" cy="43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O.CZ | Speciál Srpen 68: Tanky před okny, samopaly namířené proti dětem.  Příběhy pamětníků ožívají">
            <a:extLst>
              <a:ext uri="{FF2B5EF4-FFF2-40B4-BE49-F238E27FC236}">
                <a16:creationId xmlns:a16="http://schemas.microsoft.com/office/drawing/2014/main" id="{BA9B7204-8609-40E9-92BC-10695F4AF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25078"/>
            <a:ext cx="4648313" cy="261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isoft.szm.com/images/babk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37926"/>
            <a:ext cx="6588223" cy="37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.cas.sk/img/4/gallery/1263185_vladimir-meciar-hzds-koniec-odchod-bratisla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.nol.hu/media/picture/41/46/47/000474641-8025-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1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gosko-galeria.szm.com/images/vladimirmeci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130828"/>
            <a:ext cx="2555775" cy="37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The peak of world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HZDS - `</a:t>
            </a:r>
            <a:r>
              <a:rPr lang="en-US" i="1" dirty="0"/>
              <a:t>Where no political party has gone before</a:t>
            </a:r>
            <a:r>
              <a:rPr lang="en-US" dirty="0"/>
              <a:t>`</a:t>
            </a:r>
          </a:p>
          <a:p>
            <a:endParaRPr lang="en-US" dirty="0"/>
          </a:p>
          <a:p>
            <a:r>
              <a:rPr lang="en-US" dirty="0"/>
              <a:t>1998 – successful expedition to climb Mt. Everest</a:t>
            </a:r>
          </a:p>
          <a:p>
            <a:endParaRPr lang="en-US" dirty="0"/>
          </a:p>
          <a:p>
            <a:r>
              <a:rPr lang="en-US" dirty="0"/>
              <a:t>After successful climb three flags have been installed on the top – Chinese, Slovak and HZDS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www.fggam.org/wp-content/uploads/2014/04/Mount-Eve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98" y="188640"/>
            <a:ext cx="37302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18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5. State owned media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Full control of these media acquired during the long parliamentary night in November 1994</a:t>
            </a:r>
          </a:p>
          <a:p>
            <a:endParaRPr lang="en-US" dirty="0"/>
          </a:p>
          <a:p>
            <a:r>
              <a:rPr lang="en-US" dirty="0"/>
              <a:t>The nationwide Slovak television:</a:t>
            </a:r>
          </a:p>
          <a:p>
            <a:pPr lvl="1"/>
            <a:r>
              <a:rPr lang="en-US" dirty="0"/>
              <a:t>Absolute support during years 1994 – 1998</a:t>
            </a:r>
          </a:p>
          <a:p>
            <a:pPr lvl="1"/>
            <a:r>
              <a:rPr lang="en-US" dirty="0"/>
              <a:t>Propagation during campaign 1998 – more than 4x more time devoted to government than the opposition</a:t>
            </a:r>
          </a:p>
          <a:p>
            <a:pPr lvl="1"/>
            <a:r>
              <a:rPr lang="en-US" dirty="0"/>
              <a:t>Journalists moderated HZDS campaign meetings (!)</a:t>
            </a:r>
          </a:p>
          <a:p>
            <a:endParaRPr lang="en-US" dirty="0"/>
          </a:p>
          <a:p>
            <a:r>
              <a:rPr lang="en-US" dirty="0"/>
              <a:t>Minor newspapers (The Slovak Republic), party magazines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4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6. Search for enemies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b="1" dirty="0"/>
              <a:t>Opposition:</a:t>
            </a:r>
          </a:p>
          <a:p>
            <a:pPr lvl="1"/>
            <a:r>
              <a:rPr lang="en-US" dirty="0"/>
              <a:t>Not allowed to exercise real control of the politics</a:t>
            </a:r>
          </a:p>
          <a:p>
            <a:pPr lvl="1"/>
            <a:r>
              <a:rPr lang="en-US" dirty="0"/>
              <a:t>Aim of HZDS to exclude DU from parliament</a:t>
            </a:r>
          </a:p>
          <a:p>
            <a:pPr lvl="1"/>
            <a:r>
              <a:rPr lang="en-US" dirty="0"/>
              <a:t>Portrayed as the enemies of the country</a:t>
            </a:r>
          </a:p>
          <a:p>
            <a:pPr lvl="1"/>
            <a:endParaRPr lang="en-US" dirty="0"/>
          </a:p>
          <a:p>
            <a:r>
              <a:rPr lang="en-US" b="1" dirty="0"/>
              <a:t>President:</a:t>
            </a:r>
          </a:p>
          <a:p>
            <a:pPr lvl="1"/>
            <a:r>
              <a:rPr lang="en-US" dirty="0"/>
              <a:t>No. 1 personal enemy of Me</a:t>
            </a:r>
            <a:r>
              <a:rPr lang="cs-CZ" dirty="0" err="1"/>
              <a:t>čiar</a:t>
            </a:r>
            <a:endParaRPr lang="en-US" dirty="0"/>
          </a:p>
          <a:p>
            <a:pPr lvl="1"/>
            <a:r>
              <a:rPr lang="en-US" dirty="0"/>
              <a:t>Government had no power to force him to resign</a:t>
            </a:r>
            <a:endParaRPr lang="cs-CZ" dirty="0"/>
          </a:p>
          <a:p>
            <a:pPr lvl="1"/>
            <a:r>
              <a:rPr lang="en-US" dirty="0"/>
              <a:t>Graduation of </a:t>
            </a:r>
            <a:r>
              <a:rPr lang="en-US" dirty="0" err="1"/>
              <a:t>confrontatio</a:t>
            </a:r>
            <a:r>
              <a:rPr lang="sk-SK" dirty="0"/>
              <a:t>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334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6. Search for enemies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A clear sign of Me</a:t>
            </a:r>
            <a:r>
              <a:rPr lang="sk-SK" dirty="0"/>
              <a:t>čiar</a:t>
            </a:r>
            <a:r>
              <a:rPr lang="en-US" dirty="0"/>
              <a:t>’s style of politics</a:t>
            </a:r>
          </a:p>
          <a:p>
            <a:endParaRPr lang="en-US" dirty="0"/>
          </a:p>
          <a:p>
            <a:r>
              <a:rPr lang="en-US" b="1" dirty="0"/>
              <a:t>Internal enemies:</a:t>
            </a:r>
          </a:p>
          <a:p>
            <a:pPr lvl="1"/>
            <a:r>
              <a:rPr lang="en-US" dirty="0"/>
              <a:t>Hungarians, opposition, president</a:t>
            </a:r>
          </a:p>
          <a:p>
            <a:pPr lvl="1"/>
            <a:r>
              <a:rPr lang="en-US" dirty="0" err="1"/>
              <a:t>Mečiar</a:t>
            </a:r>
            <a:r>
              <a:rPr lang="en-US" dirty="0"/>
              <a:t> revealed 9 attempts of his assassination</a:t>
            </a:r>
          </a:p>
          <a:p>
            <a:endParaRPr lang="en-US" dirty="0"/>
          </a:p>
          <a:p>
            <a:r>
              <a:rPr lang="en-US" b="1" dirty="0"/>
              <a:t>External enemies:</a:t>
            </a:r>
          </a:p>
          <a:p>
            <a:pPr lvl="1"/>
            <a:r>
              <a:rPr lang="en-US" dirty="0"/>
              <a:t>EU, NATO – application of double standard</a:t>
            </a:r>
          </a:p>
          <a:p>
            <a:endParaRPr lang="en-US" dirty="0"/>
          </a:p>
          <a:p>
            <a:r>
              <a:rPr lang="en-US" b="1" dirty="0"/>
              <a:t>Combination:</a:t>
            </a:r>
          </a:p>
          <a:p>
            <a:pPr lvl="1"/>
            <a:r>
              <a:rPr lang="en-US" dirty="0"/>
              <a:t>Conspiracy theories about aims to end the government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334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lidovky.cz/09/122/lngal/GLU2fc846_knaz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470144" cy="20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yden.cz/obrazek/4a977a38d3315/weissis4-4a977e657b5f1_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466" y="1271280"/>
            <a:ext cx="3020556" cy="2013704"/>
          </a:xfrm>
          <a:prstGeom prst="rect">
            <a:avLst/>
          </a:prstGeom>
          <a:noFill/>
        </p:spPr>
      </p:pic>
      <p:pic>
        <p:nvPicPr>
          <p:cNvPr id="9" name="Picture 2" descr="http://czechfolks.com/plus/wp-content/uploads/2009/10/carnogursky-ja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286" y="4118461"/>
            <a:ext cx="3034735" cy="2276051"/>
          </a:xfrm>
          <a:prstGeom prst="rect">
            <a:avLst/>
          </a:prstGeom>
          <a:noFill/>
        </p:spPr>
      </p:pic>
      <p:pic>
        <p:nvPicPr>
          <p:cNvPr id="6146" name="Picture 2" descr="http://latimesblogs.latimes.com/.a/6a00d8341c630a53ef0120a88f1a87970b-600w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9725"/>
            <a:ext cx="3091061" cy="38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/>
          <p:cNvSpPr txBox="1">
            <a:spLocks/>
          </p:cNvSpPr>
          <p:nvPr/>
        </p:nvSpPr>
        <p:spPr>
          <a:xfrm>
            <a:off x="457200" y="332656"/>
            <a:ext cx="8229600" cy="71095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The masterplan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696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Impact of the government 1994 -98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Economic problems</a:t>
            </a:r>
          </a:p>
          <a:p>
            <a:endParaRPr lang="en-US" dirty="0"/>
          </a:p>
          <a:p>
            <a:r>
              <a:rPr lang="en-US" b="1" dirty="0"/>
              <a:t>Character of the regime:</a:t>
            </a:r>
          </a:p>
          <a:p>
            <a:pPr lvl="1"/>
            <a:r>
              <a:rPr lang="en-US" dirty="0"/>
              <a:t>Definitely not a liberal democracy neither an authoritarian regime</a:t>
            </a:r>
          </a:p>
          <a:p>
            <a:pPr lvl="1"/>
            <a:r>
              <a:rPr lang="en-US" dirty="0"/>
              <a:t>Possibly a hybrid regime</a:t>
            </a:r>
          </a:p>
          <a:p>
            <a:endParaRPr lang="en-US" dirty="0"/>
          </a:p>
          <a:p>
            <a:r>
              <a:rPr lang="en-US" b="1" dirty="0"/>
              <a:t>Devastated foreign image:</a:t>
            </a:r>
          </a:p>
          <a:p>
            <a:pPr lvl="1"/>
            <a:r>
              <a:rPr lang="en-US" dirty="0"/>
              <a:t>Isolation, exclusion from integration to EU and NATO</a:t>
            </a:r>
          </a:p>
          <a:p>
            <a:pPr lvl="1"/>
            <a:r>
              <a:rPr lang="en-US" dirty="0" err="1"/>
              <a:t>Madelaine</a:t>
            </a:r>
            <a:r>
              <a:rPr lang="en-US" dirty="0"/>
              <a:t> Albright called Slovakia a </a:t>
            </a:r>
            <a:r>
              <a:rPr lang="sk-SK" dirty="0"/>
              <a:t>„</a:t>
            </a:r>
            <a:r>
              <a:rPr lang="en-US" i="1" u="sng" dirty="0"/>
              <a:t>black hole on the map of Europe</a:t>
            </a:r>
            <a:r>
              <a:rPr lang="sk-SK" dirty="0"/>
              <a:t>“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334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0.huu.cz/images/media0:4d1397166f5c3.jpg/arm%20wrestlers%20wrest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Party system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Extremely polarized</a:t>
            </a:r>
          </a:p>
          <a:p>
            <a:endParaRPr lang="en-US" dirty="0"/>
          </a:p>
          <a:p>
            <a:r>
              <a:rPr lang="en-US" dirty="0"/>
              <a:t>Division into two blocs – pro-Me</a:t>
            </a:r>
            <a:r>
              <a:rPr lang="sk-SK" dirty="0"/>
              <a:t>čiar</a:t>
            </a:r>
            <a:r>
              <a:rPr lang="en-US" dirty="0"/>
              <a:t> and anti</a:t>
            </a:r>
            <a:r>
              <a:rPr lang="sk-SK" dirty="0"/>
              <a:t>-Mečiar</a:t>
            </a:r>
          </a:p>
          <a:p>
            <a:endParaRPr lang="sk-SK" dirty="0"/>
          </a:p>
          <a:p>
            <a:r>
              <a:rPr lang="en-US" dirty="0"/>
              <a:t>Party of the Civic Understanding (SOP):</a:t>
            </a:r>
          </a:p>
          <a:p>
            <a:pPr lvl="1"/>
            <a:r>
              <a:rPr lang="en-US" dirty="0"/>
              <a:t>Leader – Rudolf Schuster (ex-communist, popular mayor of </a:t>
            </a:r>
            <a:r>
              <a:rPr lang="en-US" dirty="0" err="1"/>
              <a:t>Ko</a:t>
            </a:r>
            <a:r>
              <a:rPr lang="sk-SK" dirty="0"/>
              <a:t>šic</a:t>
            </a:r>
            <a:r>
              <a:rPr lang="en-US" dirty="0"/>
              <a:t>e)</a:t>
            </a:r>
          </a:p>
          <a:p>
            <a:pPr lvl="1"/>
            <a:r>
              <a:rPr lang="en-US" dirty="0"/>
              <a:t>Vague ideology, populism</a:t>
            </a:r>
          </a:p>
          <a:p>
            <a:pPr lvl="1"/>
            <a:r>
              <a:rPr lang="en-US" dirty="0"/>
              <a:t>Aim – to fill the position between the blocs</a:t>
            </a:r>
          </a:p>
          <a:p>
            <a:pPr lvl="1"/>
            <a:r>
              <a:rPr lang="en-US" dirty="0">
                <a:sym typeface="Wingdings" pitchFamily="2" charset="2"/>
              </a:rPr>
              <a:t>Forced to choose  anti-</a:t>
            </a:r>
            <a:r>
              <a:rPr lang="en-US" dirty="0" err="1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 bloc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77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Party system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Integration and cooperation of opposition</a:t>
            </a:r>
          </a:p>
          <a:p>
            <a:endParaRPr lang="en-US" dirty="0"/>
          </a:p>
          <a:p>
            <a:r>
              <a:rPr lang="en-US" dirty="0"/>
              <a:t>Slovak Democratic Coalition (SDK):</a:t>
            </a:r>
          </a:p>
          <a:p>
            <a:pPr lvl="1"/>
            <a:r>
              <a:rPr lang="en-US" dirty="0"/>
              <a:t>KDH, DU, DS, social democrats, greens</a:t>
            </a:r>
          </a:p>
          <a:p>
            <a:pPr lvl="1"/>
            <a:r>
              <a:rPr lang="en-US" dirty="0"/>
              <a:t>Prevailing </a:t>
            </a:r>
            <a:r>
              <a:rPr lang="en-US" dirty="0" err="1"/>
              <a:t>centre</a:t>
            </a:r>
            <a:r>
              <a:rPr lang="en-US" dirty="0"/>
              <a:t>-right orientation</a:t>
            </a:r>
          </a:p>
          <a:p>
            <a:pPr lvl="1"/>
            <a:endParaRPr lang="en-US" dirty="0"/>
          </a:p>
          <a:p>
            <a:r>
              <a:rPr lang="en-US" dirty="0"/>
              <a:t>Opposition more popular than government </a:t>
            </a:r>
            <a:r>
              <a:rPr lang="en-US" dirty="0">
                <a:sym typeface="Wingdings" pitchFamily="2" charset="2"/>
              </a:rPr>
              <a:t> electoral reform only</a:t>
            </a:r>
            <a:r>
              <a:rPr lang="sk-SK" b="1" dirty="0">
                <a:sym typeface="Wingdings" pitchFamily="2" charset="2"/>
              </a:rPr>
              <a:t> </a:t>
            </a:r>
            <a:r>
              <a:rPr lang="sk-SK" b="1" dirty="0" err="1">
                <a:sym typeface="Wingdings" pitchFamily="2" charset="2"/>
              </a:rPr>
              <a:t>few</a:t>
            </a:r>
            <a:r>
              <a:rPr lang="en-US" b="1" dirty="0">
                <a:sym typeface="Wingdings" pitchFamily="2" charset="2"/>
              </a:rPr>
              <a:t> months</a:t>
            </a:r>
            <a:r>
              <a:rPr lang="en-US" dirty="0">
                <a:sym typeface="Wingdings" pitchFamily="2" charset="2"/>
              </a:rPr>
              <a:t> before elections aimed against coalitions (SDK, Hungarians)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Transformation of these coalitions into single parties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652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Public support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014748"/>
              </p:ext>
            </p:extLst>
          </p:nvPr>
        </p:nvGraphicFramePr>
        <p:xfrm>
          <a:off x="107504" y="908720"/>
          <a:ext cx="8856984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71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The career leap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5040560"/>
          </a:xfrm>
        </p:spPr>
        <p:txBody>
          <a:bodyPr>
            <a:normAutofit/>
          </a:bodyPr>
          <a:lstStyle/>
          <a:p>
            <a:r>
              <a:rPr lang="en-US" dirty="0"/>
              <a:t>Reconstruction of Slovak government in 1989</a:t>
            </a:r>
          </a:p>
          <a:p>
            <a:endParaRPr lang="en-US" dirty="0"/>
          </a:p>
          <a:p>
            <a:r>
              <a:rPr lang="en-US" dirty="0"/>
              <a:t>Nearly a contest to find a proper person to lead the Ministry of Interior</a:t>
            </a:r>
          </a:p>
          <a:p>
            <a:endParaRPr lang="en-US" dirty="0"/>
          </a:p>
          <a:p>
            <a:r>
              <a:rPr lang="sk-SK" dirty="0"/>
              <a:t>Mečiar</a:t>
            </a:r>
            <a:r>
              <a:rPr lang="en-US" dirty="0"/>
              <a:t> as one of the candidates:</a:t>
            </a:r>
          </a:p>
          <a:p>
            <a:pPr lvl="1"/>
            <a:r>
              <a:rPr lang="en-US" dirty="0"/>
              <a:t>Alleged support of Alexander </a:t>
            </a:r>
            <a:r>
              <a:rPr lang="sk-SK" dirty="0"/>
              <a:t>Dubček</a:t>
            </a:r>
            <a:endParaRPr lang="en-US" dirty="0"/>
          </a:p>
          <a:p>
            <a:pPr lvl="1"/>
            <a:r>
              <a:rPr lang="en-US" dirty="0"/>
              <a:t>Excellent overview about the ministry and its structures</a:t>
            </a:r>
          </a:p>
          <a:p>
            <a:endParaRPr lang="en-US" dirty="0"/>
          </a:p>
          <a:p>
            <a:r>
              <a:rPr lang="sk-SK" dirty="0"/>
              <a:t>Mečiar</a:t>
            </a:r>
            <a:r>
              <a:rPr lang="en-US" dirty="0"/>
              <a:t> selected and became member of the government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15759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adari.sk/wp-content/themes/madari/functions/timthumb.php?src=http://madari.sk/files/2012/05/mkp-logo-1024x478.jpg&amp;w=400&amp;h=2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23042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sk-SK" sz="4000" dirty="0"/>
              <a:t>„</a:t>
            </a:r>
            <a:r>
              <a:rPr lang="en-US" sz="4000" dirty="0"/>
              <a:t>map</a:t>
            </a:r>
            <a:r>
              <a:rPr lang="sk-SK" sz="4000" dirty="0"/>
              <a:t>“</a:t>
            </a:r>
            <a:r>
              <a:rPr lang="en-US" sz="4000" dirty="0"/>
              <a:t> of the party system in 1998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Pro</a:t>
            </a:r>
            <a:r>
              <a:rPr lang="sk-SK" dirty="0"/>
              <a:t>-Mečiar bloc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HZDS</a:t>
            </a:r>
          </a:p>
          <a:p>
            <a:pPr lvl="1"/>
            <a:r>
              <a:rPr lang="en-US" dirty="0"/>
              <a:t>SNS</a:t>
            </a:r>
          </a:p>
          <a:p>
            <a:pPr lvl="1"/>
            <a:r>
              <a:rPr lang="en-US" dirty="0"/>
              <a:t>ZRS</a:t>
            </a:r>
          </a:p>
          <a:p>
            <a:endParaRPr lang="en-US" dirty="0"/>
          </a:p>
          <a:p>
            <a:r>
              <a:rPr lang="en-US" dirty="0"/>
              <a:t>Anti</a:t>
            </a:r>
            <a:r>
              <a:rPr lang="sk-SK" dirty="0"/>
              <a:t>-Mečiar</a:t>
            </a:r>
            <a:r>
              <a:rPr lang="en-US" dirty="0"/>
              <a:t> bloc:</a:t>
            </a:r>
          </a:p>
          <a:p>
            <a:pPr lvl="1"/>
            <a:r>
              <a:rPr lang="en-US" dirty="0"/>
              <a:t>SDK</a:t>
            </a:r>
          </a:p>
          <a:p>
            <a:pPr lvl="1"/>
            <a:r>
              <a:rPr lang="en-US" dirty="0"/>
              <a:t>SDL</a:t>
            </a:r>
          </a:p>
          <a:p>
            <a:pPr lvl="1"/>
            <a:r>
              <a:rPr lang="en-US" dirty="0"/>
              <a:t>SOP</a:t>
            </a:r>
          </a:p>
          <a:p>
            <a:pPr lvl="1"/>
            <a:r>
              <a:rPr lang="en-US" dirty="0"/>
              <a:t>SMK</a:t>
            </a:r>
            <a:r>
              <a:rPr lang="sk-SK" dirty="0"/>
              <a:t> (</a:t>
            </a:r>
            <a:r>
              <a:rPr lang="en-US" dirty="0"/>
              <a:t>Party of the Hungarian Coalition</a:t>
            </a:r>
            <a:r>
              <a:rPr lang="sk-SK" dirty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44" y="1196752"/>
            <a:ext cx="133394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espravy.sk/public/media/logo_sn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39" y="1340768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zrs.zvolen.szm.com/pictures/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884979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upernavigator.sk/logos/12017/120172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50" y="4437112"/>
            <a:ext cx="1464027" cy="8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85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Elections</a:t>
            </a:r>
            <a:r>
              <a:rPr lang="cs-CZ" sz="4400" dirty="0"/>
              <a:t> 1998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53830"/>
              </p:ext>
            </p:extLst>
          </p:nvPr>
        </p:nvGraphicFramePr>
        <p:xfrm>
          <a:off x="539552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26,33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843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The fate of </a:t>
            </a:r>
            <a:r>
              <a:rPr lang="sk-SK" sz="4000" dirty="0"/>
              <a:t>Mečiar</a:t>
            </a:r>
            <a:endParaRPr lang="en-US" sz="40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58752"/>
              </p:ext>
            </p:extLst>
          </p:nvPr>
        </p:nvGraphicFramePr>
        <p:xfrm>
          <a:off x="323528" y="1412776"/>
          <a:ext cx="8424936" cy="488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http://hnonline.sk/sites/default/files/attachments/images/490/31763490-meciar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101416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sme.sk/cdata/5/63/6354885/luxc-r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61" y="3717032"/>
            <a:ext cx="20147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.ct24.cz/cache/616x411/article/38/3791/379082.jpg?134314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2956"/>
            <a:ext cx="23009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A new star in politics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5040560"/>
          </a:xfrm>
        </p:spPr>
        <p:txBody>
          <a:bodyPr>
            <a:normAutofit/>
          </a:bodyPr>
          <a:lstStyle/>
          <a:p>
            <a:r>
              <a:rPr lang="en-US" dirty="0"/>
              <a:t>Rising popularity of </a:t>
            </a:r>
            <a:r>
              <a:rPr lang="sk-SK" dirty="0"/>
              <a:t>Mečiar</a:t>
            </a:r>
            <a:endParaRPr lang="en-US" dirty="0"/>
          </a:p>
          <a:p>
            <a:endParaRPr lang="en-US" dirty="0"/>
          </a:p>
          <a:p>
            <a:r>
              <a:rPr lang="en-US" dirty="0"/>
              <a:t>VPN`s demonstration </a:t>
            </a:r>
            <a:r>
              <a:rPr lang="en-US" i="1" dirty="0"/>
              <a:t>`Let`s tell the truth`:</a:t>
            </a:r>
          </a:p>
          <a:p>
            <a:pPr lvl="1"/>
            <a:r>
              <a:rPr lang="en-US" dirty="0"/>
              <a:t>Beginning of 1990</a:t>
            </a:r>
            <a:endParaRPr lang="cs-CZ" dirty="0"/>
          </a:p>
          <a:p>
            <a:pPr lvl="1"/>
            <a:r>
              <a:rPr lang="en-US" dirty="0"/>
              <a:t>Called against the communists who did not allow VPN`s leader to became chairman of Slovak parliament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 warned those </a:t>
            </a:r>
            <a:r>
              <a:rPr lang="en-US" i="1" dirty="0"/>
              <a:t>`who misused their positions that there is enough </a:t>
            </a:r>
            <a:r>
              <a:rPr lang="sk-SK" i="1" dirty="0" err="1"/>
              <a:t>room</a:t>
            </a:r>
            <a:r>
              <a:rPr lang="en-US" i="1" dirty="0"/>
              <a:t> in the prisons`</a:t>
            </a:r>
          </a:p>
          <a:p>
            <a:endParaRPr lang="en-US" i="1" dirty="0"/>
          </a:p>
          <a:p>
            <a:endParaRPr lang="en-US" dirty="0"/>
          </a:p>
          <a:p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6571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A new star in politics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435280" cy="504056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Riot in </a:t>
            </a:r>
            <a:r>
              <a:rPr lang="en-US" dirty="0" err="1"/>
              <a:t>Leopoldov</a:t>
            </a:r>
            <a:r>
              <a:rPr lang="en-US" dirty="0"/>
              <a:t> prison in Spring 1990: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Prisoners demanded amnesty and demolished the facility</a:t>
            </a:r>
          </a:p>
          <a:p>
            <a:pPr lvl="1"/>
            <a:r>
              <a:rPr lang="en-US" dirty="0"/>
              <a:t>Lt. </a:t>
            </a:r>
            <a:r>
              <a:rPr lang="sk-SK" dirty="0"/>
              <a:t>Sámel</a:t>
            </a:r>
            <a:r>
              <a:rPr lang="en-US" dirty="0"/>
              <a:t> (from federal ministry) chosen to lead the intervention against the riot</a:t>
            </a:r>
          </a:p>
          <a:p>
            <a:pPr lvl="1"/>
            <a:r>
              <a:rPr lang="en-US" dirty="0"/>
              <a:t>Expected casualties – 200-250 on both sides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 refused to directly take part in the intervention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  <p:pic>
        <p:nvPicPr>
          <p:cNvPr id="4098" name="Picture 2" descr="Nejagresivnější skupina vězňů se zabarikádovala na střeše jedné z vězeňských budo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jagresivnější skupina vězňů se zabarikádovala na střeše jedné z vězeňských budo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jagresivnější skupina vězňů se zabarikádovala na střeše jedné z vězeňských budo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jagresivnější skupina vězňů se zabarikádovala na střeše jedné z vězeňských budov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7" y="116632"/>
            <a:ext cx="3787961" cy="20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1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A new star in politics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435280" cy="5040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March 28 – the intervention</a:t>
            </a:r>
          </a:p>
          <a:p>
            <a:pPr lvl="1"/>
            <a:r>
              <a:rPr lang="en-US" dirty="0"/>
              <a:t>Prisoners asked to surrender (only 172 out of 1,006 did)</a:t>
            </a:r>
          </a:p>
          <a:p>
            <a:pPr lvl="1"/>
            <a:r>
              <a:rPr lang="sk-SK" dirty="0"/>
              <a:t>Sámel</a:t>
            </a:r>
            <a:r>
              <a:rPr lang="en-US" dirty="0"/>
              <a:t> demanded that Slovak government (in fact </a:t>
            </a:r>
            <a:r>
              <a:rPr lang="sk-SK" dirty="0"/>
              <a:t>Mečiar</a:t>
            </a:r>
            <a:r>
              <a:rPr lang="en-US" dirty="0"/>
              <a:t>) approves to conduct the charge</a:t>
            </a:r>
          </a:p>
          <a:p>
            <a:pPr lvl="1"/>
            <a:r>
              <a:rPr lang="en-US" dirty="0"/>
              <a:t>In the following fight the riot was suppressed with only one dead prisoner</a:t>
            </a:r>
          </a:p>
          <a:p>
            <a:endParaRPr lang="en-US" dirty="0"/>
          </a:p>
          <a:p>
            <a:r>
              <a:rPr lang="en-US" dirty="0"/>
              <a:t>Later events:</a:t>
            </a:r>
          </a:p>
          <a:p>
            <a:pPr lvl="1"/>
            <a:r>
              <a:rPr lang="en-US" dirty="0"/>
              <a:t>The intervention interpreted as a great success</a:t>
            </a:r>
          </a:p>
          <a:p>
            <a:pPr lvl="1"/>
            <a:r>
              <a:rPr lang="en-US" dirty="0"/>
              <a:t>Lt.</a:t>
            </a:r>
            <a:r>
              <a:rPr lang="sk-SK" dirty="0"/>
              <a:t> Sámel</a:t>
            </a:r>
            <a:r>
              <a:rPr lang="en-US" dirty="0"/>
              <a:t> promoted to general</a:t>
            </a:r>
          </a:p>
          <a:p>
            <a:pPr lvl="1"/>
            <a:r>
              <a:rPr lang="en-US" dirty="0"/>
              <a:t>1992 during the trial with prisoners</a:t>
            </a:r>
            <a:r>
              <a:rPr lang="sk-SK" dirty="0"/>
              <a:t> Mečiar</a:t>
            </a:r>
            <a:r>
              <a:rPr lang="en-US" dirty="0"/>
              <a:t> stated that </a:t>
            </a:r>
            <a:r>
              <a:rPr lang="en-US" i="1" dirty="0"/>
              <a:t>`he personally had to take command in the intervention`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5712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A new star in politics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435280" cy="5040560"/>
          </a:xfrm>
        </p:spPr>
        <p:txBody>
          <a:bodyPr>
            <a:normAutofit/>
          </a:bodyPr>
          <a:lstStyle/>
          <a:p>
            <a:r>
              <a:rPr lang="en-US" dirty="0"/>
              <a:t>Rising popularity of </a:t>
            </a:r>
            <a:r>
              <a:rPr lang="sk-SK" dirty="0"/>
              <a:t>Mečiar</a:t>
            </a:r>
            <a:r>
              <a:rPr lang="en-US" dirty="0"/>
              <a:t> in the society</a:t>
            </a:r>
          </a:p>
          <a:p>
            <a:endParaRPr lang="en-US" dirty="0"/>
          </a:p>
          <a:p>
            <a:r>
              <a:rPr lang="en-US" dirty="0"/>
              <a:t>An unknown member of the new government in 1989</a:t>
            </a:r>
          </a:p>
          <a:p>
            <a:endParaRPr lang="en-US" dirty="0"/>
          </a:p>
          <a:p>
            <a:r>
              <a:rPr lang="en-US" dirty="0"/>
              <a:t>Public surveys:</a:t>
            </a:r>
          </a:p>
          <a:p>
            <a:pPr lvl="1"/>
            <a:r>
              <a:rPr lang="en-US" dirty="0"/>
              <a:t>April 1990 – No. 7 in highest popularity</a:t>
            </a:r>
          </a:p>
          <a:p>
            <a:pPr lvl="1"/>
            <a:r>
              <a:rPr lang="en-US" dirty="0"/>
              <a:t>May 1990 – No. 4</a:t>
            </a:r>
          </a:p>
          <a:p>
            <a:pPr lvl="1"/>
            <a:endParaRPr lang="en-US" dirty="0"/>
          </a:p>
          <a:p>
            <a:r>
              <a:rPr lang="en-US" dirty="0"/>
              <a:t>After election 1990 one of three candidates of VPN for Prime Minister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4311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/>
              <a:t>Elections 1990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2990"/>
              </p:ext>
            </p:extLst>
          </p:nvPr>
        </p:nvGraphicFramePr>
        <p:xfrm>
          <a:off x="539552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VPN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29,4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KSČ /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Hungarian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parties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Green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0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1758</TotalTime>
  <Words>1756</Words>
  <Application>Microsoft Office PowerPoint</Application>
  <PresentationFormat>Prezentácia na obrazovke (4:3)</PresentationFormat>
  <Paragraphs>875</Paragraphs>
  <Slides>42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17</vt:i4>
      </vt:variant>
      <vt:variant>
        <vt:lpstr>Nadpisy snímok</vt:lpstr>
      </vt:variant>
      <vt:variant>
        <vt:i4>42</vt:i4>
      </vt:variant>
    </vt:vector>
  </HeadingPairs>
  <TitlesOfParts>
    <vt:vector size="63" baseType="lpstr">
      <vt:lpstr>Calibri</vt:lpstr>
      <vt:lpstr>Constantia</vt:lpstr>
      <vt:lpstr>Times New Roman</vt:lpstr>
      <vt:lpstr>Wingdings 2</vt:lpstr>
      <vt:lpstr>Tok</vt:lpstr>
      <vt:lpstr>15_Tok</vt:lpstr>
      <vt:lpstr>2_Tok</vt:lpstr>
      <vt:lpstr>3_Tok</vt:lpstr>
      <vt:lpstr>6_Tok</vt:lpstr>
      <vt:lpstr>7_Tok</vt:lpstr>
      <vt:lpstr>8_Tok</vt:lpstr>
      <vt:lpstr>9_Tok</vt:lpstr>
      <vt:lpstr>10_Tok</vt:lpstr>
      <vt:lpstr>14_Tok</vt:lpstr>
      <vt:lpstr>19_Tok</vt:lpstr>
      <vt:lpstr>20_Tok</vt:lpstr>
      <vt:lpstr>18_Tok</vt:lpstr>
      <vt:lpstr>21_Tok</vt:lpstr>
      <vt:lpstr>22_Tok</vt:lpstr>
      <vt:lpstr>17_Tok</vt:lpstr>
      <vt:lpstr>23_Tok</vt:lpstr>
      <vt:lpstr> Era of Vladimír Mečiar and its end</vt:lpstr>
      <vt:lpstr>Beginning of the story</vt:lpstr>
      <vt:lpstr>Tough times after 1968</vt:lpstr>
      <vt:lpstr>The career leap</vt:lpstr>
      <vt:lpstr>A new star in politics</vt:lpstr>
      <vt:lpstr>A new star in politics</vt:lpstr>
      <vt:lpstr>A new star in politics</vt:lpstr>
      <vt:lpstr>A new star in politics</vt:lpstr>
      <vt:lpstr>Elections 1990</vt:lpstr>
      <vt:lpstr>Prezentácia programu PowerPoint</vt:lpstr>
      <vt:lpstr>Government after elections</vt:lpstr>
      <vt:lpstr>Elections 1992</vt:lpstr>
      <vt:lpstr>HZDS first rule (1992-1994)</vt:lpstr>
      <vt:lpstr>End of government in 1994</vt:lpstr>
      <vt:lpstr>Interim government</vt:lpstr>
      <vt:lpstr>Support of HZDS</vt:lpstr>
      <vt:lpstr>1994 Election</vt:lpstr>
      <vt:lpstr>Early election 1994</vt:lpstr>
      <vt:lpstr>Early election 1994</vt:lpstr>
      <vt:lpstr>Early elections 1994</vt:lpstr>
      <vt:lpstr>Government 1994 - 1998</vt:lpstr>
      <vt:lpstr>Coalition partners of HZDS</vt:lpstr>
      <vt:lpstr>Government – problematic features</vt:lpstr>
      <vt:lpstr>1. Mastery of state</vt:lpstr>
      <vt:lpstr>1. Mastery of state</vt:lpstr>
      <vt:lpstr>2. Economic policy</vt:lpstr>
      <vt:lpstr>East Slovakian Ironworks</vt:lpstr>
      <vt:lpstr>3. Power performance</vt:lpstr>
      <vt:lpstr>4. Mečiar as the leading factor</vt:lpstr>
      <vt:lpstr>Prezentácia programu PowerPoint</vt:lpstr>
      <vt:lpstr>The peak of world</vt:lpstr>
      <vt:lpstr>5. State owned media</vt:lpstr>
      <vt:lpstr>6. Search for enemies</vt:lpstr>
      <vt:lpstr>6. Search for enemies</vt:lpstr>
      <vt:lpstr>Prezentácia programu PowerPoint</vt:lpstr>
      <vt:lpstr>Impact of the government 1994 -98</vt:lpstr>
      <vt:lpstr>Party system</vt:lpstr>
      <vt:lpstr>Party system</vt:lpstr>
      <vt:lpstr>Public support</vt:lpstr>
      <vt:lpstr>The „map“ of the party system in 1998</vt:lpstr>
      <vt:lpstr>Elections 1998</vt:lpstr>
      <vt:lpstr>The fate of Mečiar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politics  before 1989</dc:title>
  <dc:creator>Peter Spáč</dc:creator>
  <cp:lastModifiedBy>Peter Spáč</cp:lastModifiedBy>
  <cp:revision>227</cp:revision>
  <dcterms:created xsi:type="dcterms:W3CDTF">2013-02-08T14:01:45Z</dcterms:created>
  <dcterms:modified xsi:type="dcterms:W3CDTF">2021-03-29T12:44:15Z</dcterms:modified>
</cp:coreProperties>
</file>