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0" r:id="rId38"/>
    <p:sldId id="295" r:id="rId39"/>
    <p:sldId id="296" r:id="rId40"/>
    <p:sldId id="297" r:id="rId41"/>
    <p:sldId id="302" r:id="rId42"/>
    <p:sldId id="298" r:id="rId43"/>
    <p:sldId id="299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Nacionalizmus\LSNS%20sup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Hárok1!$B$3</c:f>
              <c:strCache>
                <c:ptCount val="1"/>
                <c:pt idx="0">
                  <c:v>Vote share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Hárok1!$A$4:$A$7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Hárok1!$B$4:$B$7</c:f>
              <c:numCache>
                <c:formatCode>General</c:formatCode>
                <c:ptCount val="4"/>
                <c:pt idx="0">
                  <c:v>1.33</c:v>
                </c:pt>
                <c:pt idx="1">
                  <c:v>1.58</c:v>
                </c:pt>
                <c:pt idx="2">
                  <c:v>8.0399999999999991</c:v>
                </c:pt>
                <c:pt idx="3">
                  <c:v>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1-4622-89A3-66AF599F4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33296"/>
        <c:axId val="417331328"/>
      </c:barChart>
      <c:catAx>
        <c:axId val="4173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331328"/>
        <c:crosses val="autoZero"/>
        <c:auto val="1"/>
        <c:lblAlgn val="ctr"/>
        <c:lblOffset val="100"/>
        <c:noMultiLvlLbl val="0"/>
      </c:catAx>
      <c:valAx>
        <c:axId val="41733132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333296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BE-443B-A282-85B195FCFD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BE-443B-A282-85B195FCFD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BE-443B-A282-85B195FCFD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E-443B-A282-85B195FCFD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BE-443B-A282-85B195FCFD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BE-443B-A282-85B195FCFD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E-443B-A282-85B195FCFDD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BE-443B-A282-85B195FCFDD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BE-443B-A282-85B195FCFDD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BE-443B-A282-85B195FCFDD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BE-443B-A282-85B195FCFDD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BE-443B-A282-85B195FCFDD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BE-443B-A282-85B195FCFDD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EBE-443B-A282-85B195FCFDD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EBE-443B-A282-85B195FCFDD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BE-443B-A282-85B195FCFDD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EBE-443B-A282-85B195FCFDD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E-443B-A282-85B195FCFDD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EBE-443B-A282-85B195FCFDD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BE-443B-A282-85B195FCFDD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EBE-443B-A282-85B195FCFDD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EBE-443B-A282-85B195FCFDD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BE-443B-A282-85B195FCFDD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EBE-443B-A282-85B195FCFDD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BE-443B-A282-85B195FCFDD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EBE-443B-A282-85B195FCFDD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EBE-443B-A282-85B195FCFDD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BE-443B-A282-85B195FCFDD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BE-443B-A282-85B195FCFDD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BE-443B-A282-85B195FCFDD7}"/>
                </c:ext>
              </c:extLst>
            </c:dLbl>
            <c:dLbl>
              <c:idx val="30"/>
              <c:layout>
                <c:manualLayout>
                  <c:x val="-0.15757064210335348"/>
                  <c:y val="-0.1454687681927909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After</a:t>
                    </a:r>
                    <a:r>
                      <a:rPr lang="en-US" sz="1600" b="1" baseline="0" dirty="0"/>
                      <a:t> 2016 election</a:t>
                    </a:r>
                    <a:endParaRPr lang="en-US" sz="1600" b="1" dirty="0"/>
                  </a:p>
                </c:rich>
              </c:tx>
              <c:spPr>
                <a:xfrm>
                  <a:off x="2926091" y="892609"/>
                  <a:ext cx="1333881" cy="623844"/>
                </a:xfrm>
                <a:solidFill>
                  <a:prstClr val="whit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371"/>
                        <a:gd name="adj2" fmla="val 11875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2589959556409"/>
                      <c:h val="0.131112935381728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0-0EBE-443B-A282-85B195FCFDD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EBE-443B-A282-85B195FCFDD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EBE-443B-A282-85B195FCFDD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EBE-443B-A282-85B195FCFDD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EBE-443B-A282-85B195FCFDD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EBE-443B-A282-85B195FCFDD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EBE-443B-A282-85B195FCFDD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EBE-443B-A282-85B195FCFDD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EBE-443B-A282-85B195FCFDD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EBE-443B-A282-85B195FCFDD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EBE-443B-A282-85B195FCFDD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EBE-443B-A282-85B195FCFDD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EBE-443B-A282-85B195FCFDD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EBE-443B-A282-85B195FCFDD7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EBE-443B-A282-85B195FCFDD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EBE-443B-A282-85B195FCFDD7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EBE-443B-A282-85B195FCFDD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EBE-443B-A282-85B195FCFDD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EBE-443B-A282-85B195FCFDD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EBE-443B-A282-85B195FCFDD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EBE-443B-A282-85B195FCFDD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EBE-443B-A282-85B195FCFDD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EBE-443B-A282-85B195FCFDD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EBE-443B-A282-85B195FCFDD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EBE-443B-A282-85B195FCFDD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EBE-443B-A282-85B195FCFDD7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EBE-443B-A282-85B195FCFDD7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EBE-443B-A282-85B195FCFDD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EBE-443B-A282-85B195FCFDD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EBE-443B-A282-85B195FCFDD7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EBE-443B-A282-85B195FCFDD7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EBE-443B-A282-85B195FCFDD7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EBE-443B-A282-85B195FCFDD7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EBE-443B-A282-85B195FCFDD7}"/>
                </c:ext>
              </c:extLst>
            </c:dLbl>
            <c:dLbl>
              <c:idx val="64"/>
              <c:layout>
                <c:manualLayout>
                  <c:x val="-0.17216051637218266"/>
                  <c:y val="5.47176100541690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After</a:t>
                    </a:r>
                    <a:r>
                      <a:rPr lang="en-US" sz="1600" b="1" baseline="0" dirty="0"/>
                      <a:t> 2020 election</a:t>
                    </a:r>
                    <a:endParaRPr lang="en-US" sz="1600" b="1" dirty="0"/>
                  </a:p>
                </c:rich>
              </c:tx>
              <c:spPr>
                <a:solidFill>
                  <a:prstClr val="white"/>
                </a:solidFill>
                <a:ln w="190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675400984887739"/>
                      <c:h val="0.120436328541890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42-0EBE-443B-A282-85B195FCFDD7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EBE-443B-A282-85B195FCFDD7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EBE-443B-A282-85B195FCFDD7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EBE-443B-A282-85B195FCFDD7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EBE-443B-A282-85B195FCFDD7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EBE-443B-A282-85B195FCFDD7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0EBE-443B-A282-85B195FCFDD7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0EBE-443B-A282-85B195FCFDD7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EBE-443B-A282-85B195FCFDD7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0EBE-443B-A282-85B195FCFDD7}"/>
                </c:ext>
              </c:extLst>
            </c:dLbl>
            <c:dLbl>
              <c:idx val="74"/>
              <c:layout>
                <c:manualLayout>
                  <c:x val="-8.4037675788455182E-2"/>
                  <c:y val="0.1307885388727267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Wait for it</a:t>
                    </a:r>
                  </a:p>
                </c:rich>
              </c:tx>
              <c:spPr>
                <a:xfrm>
                  <a:off x="8714790" y="3213832"/>
                  <a:ext cx="1251644" cy="865143"/>
                </a:xfrm>
                <a:solidFill>
                  <a:prstClr val="white"/>
                </a:solidFill>
                <a:ln w="19050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421"/>
                        <a:gd name="adj2" fmla="val -7134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503199111391647"/>
                      <c:h val="0.181826817870958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4C-0EBE-443B-A282-85B195FCFDD7}"/>
                </c:ext>
              </c:extLst>
            </c:dLbl>
            <c:spPr>
              <a:solidFill>
                <a:prstClr val="white"/>
              </a:solidFill>
              <a:ln w="19050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Hárok1!$C$2:$C$76</c:f>
              <c:strCache>
                <c:ptCount val="75"/>
                <c:pt idx="0">
                  <c:v>6/2012</c:v>
                </c:pt>
                <c:pt idx="1">
                  <c:v>8/2012</c:v>
                </c:pt>
                <c:pt idx="2">
                  <c:v>9/2012</c:v>
                </c:pt>
                <c:pt idx="3">
                  <c:v>11/2012</c:v>
                </c:pt>
                <c:pt idx="4">
                  <c:v>12/2012</c:v>
                </c:pt>
                <c:pt idx="5">
                  <c:v>1/2013</c:v>
                </c:pt>
                <c:pt idx="6">
                  <c:v>2/2013</c:v>
                </c:pt>
                <c:pt idx="7">
                  <c:v>3/2013</c:v>
                </c:pt>
                <c:pt idx="8">
                  <c:v>4/2013</c:v>
                </c:pt>
                <c:pt idx="9">
                  <c:v>5/2013</c:v>
                </c:pt>
                <c:pt idx="10">
                  <c:v>10/2013</c:v>
                </c:pt>
                <c:pt idx="11">
                  <c:v>2/2014</c:v>
                </c:pt>
                <c:pt idx="12">
                  <c:v>5/2014</c:v>
                </c:pt>
                <c:pt idx="13">
                  <c:v>6/2014</c:v>
                </c:pt>
                <c:pt idx="14">
                  <c:v>8/2014</c:v>
                </c:pt>
                <c:pt idx="15">
                  <c:v>9/2014</c:v>
                </c:pt>
                <c:pt idx="16">
                  <c:v>10/2014</c:v>
                </c:pt>
                <c:pt idx="17">
                  <c:v>11/2014</c:v>
                </c:pt>
                <c:pt idx="18">
                  <c:v>12/2014</c:v>
                </c:pt>
                <c:pt idx="19">
                  <c:v>2/2015</c:v>
                </c:pt>
                <c:pt idx="20">
                  <c:v>4/2015</c:v>
                </c:pt>
                <c:pt idx="21">
                  <c:v>5/2015</c:v>
                </c:pt>
                <c:pt idx="22">
                  <c:v>6/2015</c:v>
                </c:pt>
                <c:pt idx="23">
                  <c:v>8/2015</c:v>
                </c:pt>
                <c:pt idx="24">
                  <c:v>9/2015</c:v>
                </c:pt>
                <c:pt idx="25">
                  <c:v>10/2015</c:v>
                </c:pt>
                <c:pt idx="26">
                  <c:v>11/2015</c:v>
                </c:pt>
                <c:pt idx="27">
                  <c:v>12/2015</c:v>
                </c:pt>
                <c:pt idx="28">
                  <c:v>1/2016</c:v>
                </c:pt>
                <c:pt idx="29">
                  <c:v>2/2016</c:v>
                </c:pt>
                <c:pt idx="30">
                  <c:v>5/2016</c:v>
                </c:pt>
                <c:pt idx="31">
                  <c:v>6/2016</c:v>
                </c:pt>
                <c:pt idx="32">
                  <c:v>8/2016</c:v>
                </c:pt>
                <c:pt idx="33">
                  <c:v>9/2016</c:v>
                </c:pt>
                <c:pt idx="34">
                  <c:v>10/2016</c:v>
                </c:pt>
                <c:pt idx="35">
                  <c:v>11/2016</c:v>
                </c:pt>
                <c:pt idx="36">
                  <c:v>1/2017</c:v>
                </c:pt>
                <c:pt idx="37">
                  <c:v>2/2017</c:v>
                </c:pt>
                <c:pt idx="38">
                  <c:v>4/2017</c:v>
                </c:pt>
                <c:pt idx="39">
                  <c:v>6/2017</c:v>
                </c:pt>
                <c:pt idx="40">
                  <c:v>7/2017</c:v>
                </c:pt>
                <c:pt idx="41">
                  <c:v>9/2017</c:v>
                </c:pt>
                <c:pt idx="42">
                  <c:v>10/2017</c:v>
                </c:pt>
                <c:pt idx="43">
                  <c:v>11/2017</c:v>
                </c:pt>
                <c:pt idx="44">
                  <c:v>1/2018</c:v>
                </c:pt>
                <c:pt idx="45">
                  <c:v>3/2018</c:v>
                </c:pt>
                <c:pt idx="46">
                  <c:v>4/2018</c:v>
                </c:pt>
                <c:pt idx="47">
                  <c:v>6/2018</c:v>
                </c:pt>
                <c:pt idx="48">
                  <c:v>8/2018</c:v>
                </c:pt>
                <c:pt idx="49">
                  <c:v>9/2018</c:v>
                </c:pt>
                <c:pt idx="50">
                  <c:v>11/2018</c:v>
                </c:pt>
                <c:pt idx="51">
                  <c:v>12/2018</c:v>
                </c:pt>
                <c:pt idx="52">
                  <c:v>1/2019</c:v>
                </c:pt>
                <c:pt idx="53">
                  <c:v>2/2019</c:v>
                </c:pt>
                <c:pt idx="54">
                  <c:v>3/2019</c:v>
                </c:pt>
                <c:pt idx="55">
                  <c:v>4/2019</c:v>
                </c:pt>
                <c:pt idx="56">
                  <c:v>6/2019</c:v>
                </c:pt>
                <c:pt idx="57">
                  <c:v>8/2019</c:v>
                </c:pt>
                <c:pt idx="58">
                  <c:v>9/2019</c:v>
                </c:pt>
                <c:pt idx="59">
                  <c:v>10/2019</c:v>
                </c:pt>
                <c:pt idx="60">
                  <c:v>11/2019</c:v>
                </c:pt>
                <c:pt idx="61">
                  <c:v>12/2019</c:v>
                </c:pt>
                <c:pt idx="62">
                  <c:v>1/2020</c:v>
                </c:pt>
                <c:pt idx="63">
                  <c:v>2/2020</c:v>
                </c:pt>
                <c:pt idx="64">
                  <c:v>3/2020</c:v>
                </c:pt>
                <c:pt idx="65">
                  <c:v>4/2020</c:v>
                </c:pt>
                <c:pt idx="66">
                  <c:v>5/2020</c:v>
                </c:pt>
                <c:pt idx="67">
                  <c:v>6/2020</c:v>
                </c:pt>
                <c:pt idx="68">
                  <c:v>8/2020</c:v>
                </c:pt>
                <c:pt idx="69">
                  <c:v>10/2020</c:v>
                </c:pt>
                <c:pt idx="70">
                  <c:v>11/2020</c:v>
                </c:pt>
                <c:pt idx="71">
                  <c:v>12/2020</c:v>
                </c:pt>
                <c:pt idx="72">
                  <c:v>1/2021</c:v>
                </c:pt>
                <c:pt idx="73">
                  <c:v>2/2021</c:v>
                </c:pt>
                <c:pt idx="74">
                  <c:v>4/2021</c:v>
                </c:pt>
              </c:strCache>
            </c:strRef>
          </c:cat>
          <c:val>
            <c:numRef>
              <c:f>Hárok1!$D$2:$D$76</c:f>
              <c:numCache>
                <c:formatCode>General</c:formatCode>
                <c:ptCount val="75"/>
                <c:pt idx="0">
                  <c:v>0.7</c:v>
                </c:pt>
                <c:pt idx="1">
                  <c:v>2</c:v>
                </c:pt>
                <c:pt idx="2">
                  <c:v>0.5</c:v>
                </c:pt>
                <c:pt idx="3">
                  <c:v>2.1</c:v>
                </c:pt>
                <c:pt idx="4">
                  <c:v>1.4</c:v>
                </c:pt>
                <c:pt idx="5">
                  <c:v>1</c:v>
                </c:pt>
                <c:pt idx="6">
                  <c:v>1.4</c:v>
                </c:pt>
                <c:pt idx="7">
                  <c:v>0.8</c:v>
                </c:pt>
                <c:pt idx="8">
                  <c:v>1.3</c:v>
                </c:pt>
                <c:pt idx="9">
                  <c:v>1</c:v>
                </c:pt>
                <c:pt idx="10">
                  <c:v>2.2000000000000002</c:v>
                </c:pt>
                <c:pt idx="11">
                  <c:v>3.1</c:v>
                </c:pt>
                <c:pt idx="12">
                  <c:v>3</c:v>
                </c:pt>
                <c:pt idx="13">
                  <c:v>1.7</c:v>
                </c:pt>
                <c:pt idx="14">
                  <c:v>1.7</c:v>
                </c:pt>
                <c:pt idx="15">
                  <c:v>2.2999999999999998</c:v>
                </c:pt>
                <c:pt idx="16">
                  <c:v>1.7</c:v>
                </c:pt>
                <c:pt idx="17">
                  <c:v>1.5</c:v>
                </c:pt>
                <c:pt idx="18">
                  <c:v>0.9</c:v>
                </c:pt>
                <c:pt idx="19">
                  <c:v>1.5</c:v>
                </c:pt>
                <c:pt idx="20">
                  <c:v>0.7</c:v>
                </c:pt>
                <c:pt idx="21">
                  <c:v>0.7</c:v>
                </c:pt>
                <c:pt idx="22">
                  <c:v>1.2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1</c:v>
                </c:pt>
                <c:pt idx="26">
                  <c:v>1.4</c:v>
                </c:pt>
                <c:pt idx="27">
                  <c:v>1.9</c:v>
                </c:pt>
                <c:pt idx="28">
                  <c:v>1.4</c:v>
                </c:pt>
                <c:pt idx="29">
                  <c:v>2</c:v>
                </c:pt>
                <c:pt idx="30">
                  <c:v>8.9</c:v>
                </c:pt>
                <c:pt idx="31">
                  <c:v>8.4</c:v>
                </c:pt>
                <c:pt idx="32">
                  <c:v>8.9</c:v>
                </c:pt>
                <c:pt idx="33">
                  <c:v>8.3000000000000007</c:v>
                </c:pt>
                <c:pt idx="34">
                  <c:v>8.4</c:v>
                </c:pt>
                <c:pt idx="35">
                  <c:v>8.8000000000000007</c:v>
                </c:pt>
                <c:pt idx="36">
                  <c:v>10.199999999999999</c:v>
                </c:pt>
                <c:pt idx="37">
                  <c:v>10.4</c:v>
                </c:pt>
                <c:pt idx="38">
                  <c:v>10.1</c:v>
                </c:pt>
                <c:pt idx="39">
                  <c:v>10.9</c:v>
                </c:pt>
                <c:pt idx="40">
                  <c:v>9.1</c:v>
                </c:pt>
                <c:pt idx="41">
                  <c:v>10.4</c:v>
                </c:pt>
                <c:pt idx="42">
                  <c:v>10.1</c:v>
                </c:pt>
                <c:pt idx="43">
                  <c:v>8.4</c:v>
                </c:pt>
                <c:pt idx="44">
                  <c:v>8.1</c:v>
                </c:pt>
                <c:pt idx="45">
                  <c:v>10.1</c:v>
                </c:pt>
                <c:pt idx="46">
                  <c:v>9.3000000000000007</c:v>
                </c:pt>
                <c:pt idx="47">
                  <c:v>9.6999999999999993</c:v>
                </c:pt>
                <c:pt idx="48">
                  <c:v>10.1</c:v>
                </c:pt>
                <c:pt idx="49">
                  <c:v>10</c:v>
                </c:pt>
                <c:pt idx="50">
                  <c:v>9.8000000000000007</c:v>
                </c:pt>
                <c:pt idx="51">
                  <c:v>9.1999999999999993</c:v>
                </c:pt>
                <c:pt idx="52">
                  <c:v>8.4</c:v>
                </c:pt>
                <c:pt idx="53">
                  <c:v>11.7</c:v>
                </c:pt>
                <c:pt idx="54">
                  <c:v>11.8</c:v>
                </c:pt>
                <c:pt idx="55">
                  <c:v>10.5</c:v>
                </c:pt>
                <c:pt idx="56">
                  <c:v>12.6</c:v>
                </c:pt>
                <c:pt idx="57">
                  <c:v>12.1</c:v>
                </c:pt>
                <c:pt idx="58">
                  <c:v>10.6</c:v>
                </c:pt>
                <c:pt idx="59">
                  <c:v>10.199999999999999</c:v>
                </c:pt>
                <c:pt idx="60">
                  <c:v>10.3</c:v>
                </c:pt>
                <c:pt idx="61">
                  <c:v>11.8</c:v>
                </c:pt>
                <c:pt idx="62">
                  <c:v>13.6</c:v>
                </c:pt>
                <c:pt idx="63">
                  <c:v>12.2</c:v>
                </c:pt>
                <c:pt idx="64">
                  <c:v>7.3</c:v>
                </c:pt>
                <c:pt idx="65">
                  <c:v>9.1999999999999993</c:v>
                </c:pt>
                <c:pt idx="66">
                  <c:v>9.6999999999999993</c:v>
                </c:pt>
                <c:pt idx="67">
                  <c:v>9.6</c:v>
                </c:pt>
                <c:pt idx="68">
                  <c:v>8.5</c:v>
                </c:pt>
                <c:pt idx="69">
                  <c:v>9.8000000000000007</c:v>
                </c:pt>
                <c:pt idx="70">
                  <c:v>9.6</c:v>
                </c:pt>
                <c:pt idx="71">
                  <c:v>8.1999999999999993</c:v>
                </c:pt>
                <c:pt idx="72">
                  <c:v>9.6999999999999993</c:v>
                </c:pt>
                <c:pt idx="73">
                  <c:v>6.6</c:v>
                </c:pt>
                <c:pt idx="74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E-443B-A282-85B195FCF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825368"/>
        <c:axId val="333821760"/>
      </c:lineChart>
      <c:catAx>
        <c:axId val="33382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3821760"/>
        <c:crosses val="autoZero"/>
        <c:auto val="1"/>
        <c:lblAlgn val="ctr"/>
        <c:lblOffset val="100"/>
        <c:noMultiLvlLbl val="0"/>
      </c:catAx>
      <c:valAx>
        <c:axId val="3338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382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2A5E8-03FD-444A-88EF-78D8C5F0E7B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5852-DD47-47BC-AADE-A9E81BC1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5852-DD47-47BC-AADE-A9E81BC19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D1C5B-6F31-4FBE-89C8-9E5DFD9D2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466C64-7A08-4CF6-88DE-A6937216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37E7A0-51E7-4D9D-A30C-FC4A78DF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FD367E3-7621-43A7-B8BC-96CA1863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5467E0-12C5-4647-B84C-FD3152CF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8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44A41-39AB-4492-ABFB-AAE5B9BD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D62A2BE-E45C-4DE8-B850-60A687B2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480F5B-6A1C-4642-891E-BE13922D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BC0991-1724-47F2-8B1E-89470F3F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06486C-E317-40E8-9BAB-645B26DA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FF9BB77-D004-4EAF-8AB0-09502FE92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A75027-DE19-451E-A6E9-F8DD9DC7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068455-32FB-4732-83AB-7138D3BD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1E9B70-716D-46FB-8406-6734CA3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26770D-7544-488B-AC33-BFA2C4DF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D8B0B-C16F-43AA-A281-085F496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7B2D5-9683-489A-B87C-AE074B10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3A778C-427A-4A9A-A94B-7E1B98E3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6CE48C-86A8-4A1D-8A2F-69E0E835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2DBF5A-C12D-45AB-80E3-7F90BA46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430D1-9DE1-4442-B3E6-41D679AB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2B6032-A597-4FDB-883C-708852F9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7F1C1C-53AB-4CA5-81FE-D4B362C8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2F6506-CE8C-471D-A7B0-824DDE4A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2BE916-F7C2-4CBD-8E3C-A5679C7D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DA2CA-8AA9-4292-AAA9-C55376DA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CDF42B-43BB-42CD-B517-22C3F66B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67AFB1-CF5C-464E-877F-905E6AB5D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C032CB-2849-421C-96B4-4DC0D1B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662266-3A5D-4D5E-87C4-2D9C95F4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278AC7-07E6-42DB-AA5E-8E60340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40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E61C0-19E5-4272-B562-FBC2BCD3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1FA78E-241E-43C3-BA16-944A8EFC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C7BCE-D94F-4E0D-BC23-40600D50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ADE2C0-E6F3-48EC-80AD-6E11535EC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E533CE2-E2DC-41AD-B8DE-D383FBC6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7186C00-6A77-4B36-A366-BAAD54A0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4C58B7D-62DA-475C-AD08-89CD6CCC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6593A06-FDFA-4D71-9D25-C909716D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72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2C3BB-D775-412F-BB7C-2271DE13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7AD2408-B933-42D3-A4AF-7E516F7A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3030427-8C85-4DE5-8185-E23D409C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2F0B38-0D59-4F5C-9B1D-C204D63E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5B5E981-9EE0-40F5-A9F8-81A7FBF2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B988674-B985-4526-9D0E-FC479433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41E6FB-1D46-41E3-A03F-22C27E8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2FDB8-3A1C-4701-B039-1E15297B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49B789-8914-4050-95C5-564498B6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7CCCF4-EF69-41FB-BF7A-3AC9063DF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C544D4D-F5E7-4D4A-8533-EAC87DE5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CB3744-241E-4F71-8846-312F559A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663249E-B9F1-4288-87ED-363E8AAB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4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88019-4446-4FF2-A8E8-DD78AD6E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76F5EA9-BA7B-4978-96E9-EF38C410A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5397FF-226A-4324-ACAA-9FAE5C07D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71CC5C-62F0-4BC3-B090-2FF6E50E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0F3218-AD45-4B34-AB27-786FB3A6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5B5390-68F2-4BDE-9248-05BE30D7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9219EB7-CCE9-47D9-B5CF-CAEE5AA9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9FB980-9F8E-4AA9-8A1B-E8BF0015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A40492-AD94-4AD8-ABCC-9C141947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7063-E2B1-4FBB-ABE2-AA29B69779ED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BAE98D-112D-4AF5-88C7-1ABF44059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BE9C13-E74E-4094-BEDD-554FAC12E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5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abs/10.1080/10758216.2020.186990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64BE6-DE7A-4C79-9D51-214C6514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 and Extremism</a:t>
            </a:r>
            <a:r>
              <a:rPr lang="sk-SK" dirty="0"/>
              <a:t> in Slovak </a:t>
            </a:r>
            <a:r>
              <a:rPr lang="en-US" dirty="0"/>
              <a:t>Politics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A6B575-8E09-48E9-BD66-BEEF9D0CB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Peter Spáč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9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2657-8348-4BCA-9E7D-CC54ECD4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37AD7D-2CC1-4A8E-B6F1-FB51318C9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second attempt of full integration</a:t>
            </a:r>
          </a:p>
          <a:p>
            <a:endParaRPr lang="en-US" dirty="0"/>
          </a:p>
          <a:p>
            <a:r>
              <a:rPr lang="en-US" dirty="0"/>
              <a:t>Most-Hid, SMK and a third less relevant party</a:t>
            </a:r>
          </a:p>
          <a:p>
            <a:endParaRPr lang="en-US" dirty="0"/>
          </a:p>
          <a:p>
            <a:r>
              <a:rPr lang="en-US" dirty="0"/>
              <a:t>March 2021 – announcement of Alliance party</a:t>
            </a:r>
          </a:p>
          <a:p>
            <a:endParaRPr lang="en-US" dirty="0"/>
          </a:p>
          <a:p>
            <a:r>
              <a:rPr lang="en-US" dirty="0"/>
              <a:t>April 2021 – 5 per cent in polls</a:t>
            </a:r>
          </a:p>
        </p:txBody>
      </p:sp>
    </p:spTree>
    <p:extLst>
      <p:ext uri="{BB962C8B-B14F-4D97-AF65-F5344CB8AC3E}">
        <p14:creationId xmlns:p14="http://schemas.microsoft.com/office/powerpoint/2010/main" val="148369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F2967-7E02-41B4-8ED4-242A9BAE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Hungarians an Issue?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F965F0-F462-453B-9788-7C1B489E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features:</a:t>
            </a:r>
          </a:p>
          <a:p>
            <a:pPr lvl="1"/>
            <a:r>
              <a:rPr lang="en-US" dirty="0"/>
              <a:t>Reflection of historical issues in present time (Treaty of Trianon, </a:t>
            </a:r>
            <a:r>
              <a:rPr lang="en-US" dirty="0" err="1"/>
              <a:t>Beneš</a:t>
            </a:r>
            <a:r>
              <a:rPr lang="en-US" dirty="0"/>
              <a:t> decrees)</a:t>
            </a:r>
          </a:p>
          <a:p>
            <a:pPr lvl="1"/>
            <a:r>
              <a:rPr lang="en-US" dirty="0"/>
              <a:t>Changing intensity of mutual tension</a:t>
            </a:r>
          </a:p>
          <a:p>
            <a:endParaRPr lang="en-US" dirty="0"/>
          </a:p>
          <a:p>
            <a:r>
              <a:rPr lang="en-US" b="1" dirty="0"/>
              <a:t>3 models of relations:</a:t>
            </a:r>
          </a:p>
          <a:p>
            <a:pPr lvl="1"/>
            <a:r>
              <a:rPr lang="en-US" dirty="0"/>
              <a:t>International (Hungary – Slovakia)</a:t>
            </a:r>
          </a:p>
          <a:p>
            <a:pPr lvl="1"/>
            <a:r>
              <a:rPr lang="en-US" dirty="0"/>
              <a:t>Domestic (Slovakia – Hungarian minority)</a:t>
            </a:r>
          </a:p>
          <a:p>
            <a:pPr lvl="1"/>
            <a:r>
              <a:rPr lang="en-US" dirty="0"/>
              <a:t>National (Hungarian minority – Hungary)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7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92102-0B16-4230-81B9-DB0E01F0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26C98E-E3BE-4F95-BC94-7124FCBC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 topic for the radicals</a:t>
            </a:r>
          </a:p>
          <a:p>
            <a:endParaRPr lang="en-US" dirty="0"/>
          </a:p>
          <a:p>
            <a:r>
              <a:rPr lang="en-US" dirty="0"/>
              <a:t>Relevance of the topic neutralized with entry of Slovakia and Hungary to the EU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Does anyone understand that since Trianon we do not have our home? Todays Hungary is not a real home even for those who live there, but it is only a </a:t>
            </a:r>
            <a:r>
              <a:rPr lang="sk-SK" b="1" i="1" dirty="0"/>
              <a:t>„</a:t>
            </a:r>
            <a:r>
              <a:rPr lang="en-US" b="1" i="1" dirty="0"/>
              <a:t>residual</a:t>
            </a:r>
            <a:r>
              <a:rPr lang="sk-SK" b="1" i="1" dirty="0"/>
              <a:t>“</a:t>
            </a:r>
            <a:r>
              <a:rPr lang="en-US" i="1" dirty="0"/>
              <a:t> country</a:t>
            </a:r>
            <a:r>
              <a:rPr lang="sk-SK" i="1" dirty="0"/>
              <a:t>“</a:t>
            </a:r>
            <a:endParaRPr lang="en-US" i="1" dirty="0"/>
          </a:p>
          <a:p>
            <a:pPr marL="0" indent="0" algn="r">
              <a:buNone/>
            </a:pPr>
            <a:r>
              <a:rPr lang="en-US" dirty="0" err="1"/>
              <a:t>Mikl</a:t>
            </a:r>
            <a:r>
              <a:rPr lang="sk-SK" dirty="0" err="1"/>
              <a:t>ós</a:t>
            </a:r>
            <a:r>
              <a:rPr lang="en-US" dirty="0"/>
              <a:t> </a:t>
            </a:r>
            <a:r>
              <a:rPr lang="en-US" dirty="0" err="1"/>
              <a:t>Duray</a:t>
            </a:r>
            <a:r>
              <a:rPr lang="en-US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266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5B8C0-4A75-4CE3-B0C1-54C26273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35A24F-78C0-4169-986C-6292DB90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topic stressed more in the 90s than in the present</a:t>
            </a:r>
          </a:p>
          <a:p>
            <a:endParaRPr lang="en-US" dirty="0"/>
          </a:p>
          <a:p>
            <a:r>
              <a:rPr lang="en-US" dirty="0"/>
              <a:t>Different understanding of the word </a:t>
            </a:r>
            <a:r>
              <a:rPr lang="sk-SK" dirty="0"/>
              <a:t>„</a:t>
            </a:r>
            <a:r>
              <a:rPr lang="en-US" dirty="0"/>
              <a:t>autonomy</a:t>
            </a:r>
            <a:r>
              <a:rPr lang="sk-SK" dirty="0"/>
              <a:t>“</a:t>
            </a:r>
            <a:r>
              <a:rPr lang="en-US" dirty="0"/>
              <a:t> and its content by Hungarian politicians</a:t>
            </a:r>
          </a:p>
          <a:p>
            <a:endParaRPr lang="en-US" dirty="0"/>
          </a:p>
          <a:p>
            <a:r>
              <a:rPr lang="en-US" dirty="0"/>
              <a:t>Autonomy of culture and schools vs. territorial autonomy</a:t>
            </a:r>
          </a:p>
          <a:p>
            <a:endParaRPr lang="en-US" dirty="0"/>
          </a:p>
          <a:p>
            <a:r>
              <a:rPr lang="en-US" dirty="0"/>
              <a:t>Approval of Hungarian politicians </a:t>
            </a:r>
            <a:r>
              <a:rPr lang="en-US" b="1" dirty="0"/>
              <a:t>not to open</a:t>
            </a:r>
            <a:r>
              <a:rPr lang="en-US" dirty="0"/>
              <a:t> this topic allowed them to participate on government after 1998</a:t>
            </a:r>
          </a:p>
        </p:txBody>
      </p:sp>
    </p:spTree>
    <p:extLst>
      <p:ext uri="{BB962C8B-B14F-4D97-AF65-F5344CB8AC3E}">
        <p14:creationId xmlns:p14="http://schemas.microsoft.com/office/powerpoint/2010/main" val="391762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74EDF-730E-4A22-9638-6323878E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Hungarian Exterritorial Laws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358A90-FD18-44DC-B4F6-F5B4E6C3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i="1" dirty="0"/>
              <a:t>In a legal sense, in accordance with the Constitution, I want to act as the head</a:t>
            </a:r>
            <a:r>
              <a:rPr lang="sk-SK" sz="2800" i="1" dirty="0"/>
              <a:t> </a:t>
            </a:r>
            <a:r>
              <a:rPr lang="en-US" sz="2800" i="1" dirty="0"/>
              <a:t>of the government of all the citizens of this 10 million strong country, but inspirit and sentiment as the </a:t>
            </a:r>
            <a:r>
              <a:rPr lang="en-US" sz="2800" b="1" i="1" dirty="0"/>
              <a:t>prime minister of 15 million Hungarians</a:t>
            </a:r>
            <a:r>
              <a:rPr lang="en-US" sz="2800" i="1" dirty="0"/>
              <a:t>.”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800" dirty="0"/>
              <a:t>		</a:t>
            </a:r>
            <a:r>
              <a:rPr lang="sk-SK" sz="2400" dirty="0" err="1"/>
              <a:t>József</a:t>
            </a:r>
            <a:r>
              <a:rPr lang="sk-SK" sz="2400" dirty="0"/>
              <a:t> </a:t>
            </a:r>
            <a:r>
              <a:rPr lang="sk-SK" sz="2400" dirty="0" err="1"/>
              <a:t>Antall</a:t>
            </a:r>
            <a:r>
              <a:rPr lang="sk-SK" sz="2400" dirty="0"/>
              <a:t>, </a:t>
            </a:r>
            <a:r>
              <a:rPr lang="en-US" sz="2400" dirty="0"/>
              <a:t>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r>
              <a:rPr lang="en-US" sz="2400" dirty="0"/>
              <a:t> in early </a:t>
            </a:r>
            <a:r>
              <a:rPr lang="sk-SK" sz="2400" dirty="0"/>
              <a:t>90</a:t>
            </a:r>
            <a:r>
              <a:rPr lang="en-US" sz="2400" dirty="0"/>
              <a:t>s</a:t>
            </a:r>
            <a:endParaRPr lang="sk-SK" sz="24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b="1" i="1" dirty="0"/>
              <a:t>14-15 million Hungarians</a:t>
            </a:r>
            <a:r>
              <a:rPr lang="en-US" sz="2800" i="1" dirty="0"/>
              <a:t> can do much more than 10 million”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400" dirty="0"/>
              <a:t>Viktor </a:t>
            </a:r>
            <a:r>
              <a:rPr lang="sk-SK" sz="2400" dirty="0" err="1"/>
              <a:t>Orbán</a:t>
            </a:r>
            <a:r>
              <a:rPr lang="sk-SK" sz="2400" dirty="0"/>
              <a:t>, </a:t>
            </a:r>
            <a:r>
              <a:rPr lang="en-US" sz="2400" dirty="0"/>
              <a:t>current 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04D55-842A-406A-93D3-0852B050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Hungarian Exterritorial Laws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498985-8AD6-432D-9365-BE4CD20C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b="1" dirty="0"/>
              <a:t>Foreign IDs (2002):</a:t>
            </a:r>
          </a:p>
          <a:p>
            <a:pPr marL="731520" lvl="1" indent="-283464">
              <a:defRPr/>
            </a:pPr>
            <a:r>
              <a:rPr lang="en-US" dirty="0"/>
              <a:t>Available for </a:t>
            </a:r>
            <a:r>
              <a:rPr lang="sk-SK" dirty="0"/>
              <a:t>„</a:t>
            </a:r>
            <a:r>
              <a:rPr lang="en-US" dirty="0"/>
              <a:t>minority</a:t>
            </a:r>
            <a:r>
              <a:rPr lang="sk-SK" dirty="0"/>
              <a:t>“</a:t>
            </a:r>
            <a:r>
              <a:rPr lang="en-US" dirty="0"/>
              <a:t> Hungarians except from Austria</a:t>
            </a:r>
          </a:p>
          <a:p>
            <a:pPr marL="731520" lvl="1" indent="-283464">
              <a:defRPr/>
            </a:pPr>
            <a:r>
              <a:rPr lang="en-US" dirty="0"/>
              <a:t>Financial advantages directly from Hungary</a:t>
            </a:r>
          </a:p>
          <a:p>
            <a:pPr marL="731520" lvl="1" indent="-283464">
              <a:defRPr/>
            </a:pPr>
            <a:r>
              <a:rPr lang="en-US" dirty="0"/>
              <a:t>Some SMK officials got these IDs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Dual citizenship (2010):</a:t>
            </a:r>
          </a:p>
          <a:p>
            <a:pPr marL="731520" lvl="1" indent="-283464">
              <a:defRPr/>
            </a:pPr>
            <a:r>
              <a:rPr lang="en-US" dirty="0"/>
              <a:t>Possibility to gain also a Hungarian citizenship</a:t>
            </a:r>
          </a:p>
          <a:p>
            <a:pPr marL="731520" lvl="1" indent="-283464">
              <a:defRPr/>
            </a:pPr>
            <a:r>
              <a:rPr lang="en-US" dirty="0"/>
              <a:t>Slovakia adopted a counter-law leading to abandoning the Slovak citizenship</a:t>
            </a:r>
          </a:p>
          <a:p>
            <a:pPr marL="731520" lvl="1" indent="-283464">
              <a:defRPr/>
            </a:pPr>
            <a:r>
              <a:rPr lang="en-US" dirty="0"/>
              <a:t>Until 2012 – about 200 thousand requests (minimum from Slovakia)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E60DB1-BC15-4305-94F8-69A9C11A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393" y="256667"/>
            <a:ext cx="2647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17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F907A-3B79-4C82-8701-B5F6DDDB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Anti-Hungarian Nationalism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22A49C-EC68-4421-BF91-3A1AF8789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Playing with the so called </a:t>
            </a:r>
            <a:r>
              <a:rPr lang="sk-SK" sz="2800" dirty="0"/>
              <a:t>„</a:t>
            </a:r>
            <a:r>
              <a:rPr lang="en-US" sz="2800" i="1" dirty="0"/>
              <a:t>Hungarian card</a:t>
            </a:r>
            <a:r>
              <a:rPr lang="sk-SK" sz="2800" dirty="0"/>
              <a:t>“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b="1" dirty="0"/>
              <a:t>Various ways of usage</a:t>
            </a:r>
            <a:r>
              <a:rPr lang="cs-CZ" sz="2800" b="1" dirty="0"/>
              <a:t>:</a:t>
            </a:r>
            <a:endParaRPr lang="en-US" sz="2800" b="1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Electoral campaign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Daily politics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Reactions on Hungarian political actions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Suitable way how to overlay other negative problems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BC4AC-9C71-46BF-AC12-CF8A85AD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79" y="365125"/>
            <a:ext cx="2637199" cy="34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AB259-95B5-4B7A-A49C-BC81ED1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510CA-6D91-42B3-BFA8-6BD90AE9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dirty="0"/>
              <a:t>Created in 1990, claims a link with historical SNS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Radical right party:</a:t>
            </a:r>
          </a:p>
          <a:p>
            <a:pPr marL="731520" lvl="1" indent="-283464">
              <a:defRPr/>
            </a:pPr>
            <a:r>
              <a:rPr lang="en-US" dirty="0"/>
              <a:t>Nationalism, xenophobia</a:t>
            </a:r>
          </a:p>
          <a:p>
            <a:pPr marL="731520" lvl="1" indent="-283464">
              <a:defRPr/>
            </a:pPr>
            <a:r>
              <a:rPr lang="en-US" dirty="0"/>
              <a:t>Topics – Hungarians, Roma, LGBTI, against NATO, reserved towards EU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Main leaders until 2012:</a:t>
            </a:r>
          </a:p>
          <a:p>
            <a:pPr marL="731520" lvl="1" indent="-283464">
              <a:defRPr/>
            </a:pPr>
            <a:r>
              <a:rPr lang="sk-SK" b="1" dirty="0"/>
              <a:t>Ján Slota (</a:t>
            </a:r>
            <a:r>
              <a:rPr lang="sk-SK" b="1" dirty="0" err="1"/>
              <a:t>excluded</a:t>
            </a:r>
            <a:r>
              <a:rPr lang="sk-SK" b="1" dirty="0"/>
              <a:t>)</a:t>
            </a:r>
          </a:p>
          <a:p>
            <a:pPr marL="731520" lvl="1" indent="-283464">
              <a:defRPr/>
            </a:pPr>
            <a:r>
              <a:rPr lang="sk-SK" dirty="0"/>
              <a:t>Anna </a:t>
            </a:r>
            <a:r>
              <a:rPr lang="sk-SK" dirty="0" err="1"/>
              <a:t>Belousovová</a:t>
            </a:r>
            <a:r>
              <a:rPr lang="en-US" dirty="0"/>
              <a:t> (excluded)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EBAB-E959-459A-8284-378AC22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912" y="192830"/>
            <a:ext cx="3222540" cy="18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FA1229E-0387-44F7-927D-523F0E02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268" y="4648200"/>
            <a:ext cx="1910865" cy="2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794CE-88CB-452F-898B-5329296D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7133" y="4648200"/>
            <a:ext cx="1579417" cy="21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50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AB259-95B5-4B7A-A49C-BC81ED1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510CA-6D91-42B3-BFA8-6BD90AE9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b="1" dirty="0"/>
              <a:t>Development:</a:t>
            </a:r>
          </a:p>
          <a:p>
            <a:pPr marL="731520" lvl="1" indent="-283464">
              <a:defRPr/>
            </a:pPr>
            <a:r>
              <a:rPr lang="en-US" dirty="0"/>
              <a:t>Early years – searching for identity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</a:t>
            </a:r>
            <a:r>
              <a:rPr lang="en-US" dirty="0"/>
              <a:t>adicalization since 1994</a:t>
            </a:r>
          </a:p>
          <a:p>
            <a:pPr marL="731520" lvl="1" indent="-283464">
              <a:defRPr/>
            </a:pPr>
            <a:r>
              <a:rPr lang="en-US" dirty="0"/>
              <a:t>2001 – separation, </a:t>
            </a:r>
            <a:r>
              <a:rPr lang="en-US" dirty="0" err="1"/>
              <a:t>Slota</a:t>
            </a:r>
            <a:r>
              <a:rPr lang="en-US" dirty="0"/>
              <a:t> creates the True SNS (PSNS)</a:t>
            </a:r>
          </a:p>
          <a:p>
            <a:pPr marL="731520" lvl="1" indent="-283464">
              <a:defRPr/>
            </a:pPr>
            <a:r>
              <a:rPr lang="en-US" dirty="0"/>
              <a:t>2003 – unification after unsuccessful 2002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Position in the system:</a:t>
            </a:r>
          </a:p>
          <a:p>
            <a:pPr marL="731520" lvl="1" indent="-283464">
              <a:defRPr/>
            </a:pPr>
            <a:r>
              <a:rPr lang="en-US" dirty="0"/>
              <a:t>Participation in governments: 1994-1998 (PM </a:t>
            </a:r>
            <a:r>
              <a:rPr lang="sk-SK" dirty="0"/>
              <a:t>Mečiar</a:t>
            </a:r>
            <a:r>
              <a:rPr lang="en-US" dirty="0"/>
              <a:t>), 2006-2010 (Fico), 2016-2020 (Fico/Pellegrini)</a:t>
            </a:r>
          </a:p>
          <a:p>
            <a:pPr marL="731520" lvl="1" indent="-283464">
              <a:defRPr/>
            </a:pPr>
            <a:r>
              <a:rPr lang="en-US" dirty="0"/>
              <a:t>Since 2020 not in parliament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EBAB-E959-459A-8284-378AC22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712" y="192830"/>
            <a:ext cx="3222540" cy="18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60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25C80-9200-41BE-83BA-FB3A54AB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Electoral Campaign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8792B2-087F-4961-AB7D-A3009FF9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2006:</a:t>
            </a:r>
          </a:p>
          <a:p>
            <a:pPr lvl="1"/>
            <a:r>
              <a:rPr lang="en-US" sz="2400" i="1" dirty="0"/>
              <a:t>We are Slovaks. A Slovak government for Slovaks </a:t>
            </a:r>
            <a:r>
              <a:rPr lang="en-US" sz="2400" dirty="0"/>
              <a:t>(name of manifesto)</a:t>
            </a:r>
            <a:endParaRPr lang="en-US" dirty="0"/>
          </a:p>
          <a:p>
            <a:pPr lvl="1"/>
            <a:r>
              <a:rPr lang="en-US" dirty="0"/>
              <a:t>After 8 years of SMK in the government</a:t>
            </a:r>
          </a:p>
          <a:p>
            <a:endParaRPr lang="en-US" dirty="0"/>
          </a:p>
          <a:p>
            <a:r>
              <a:rPr lang="en-US" dirty="0"/>
              <a:t>2010:</a:t>
            </a:r>
          </a:p>
          <a:p>
            <a:pPr lvl="1"/>
            <a:r>
              <a:rPr lang="en-US" dirty="0"/>
              <a:t>Higher intensity of hatred due to decline of party support</a:t>
            </a:r>
          </a:p>
          <a:p>
            <a:pPr lvl="1"/>
            <a:r>
              <a:rPr lang="en-US" dirty="0"/>
              <a:t>Hungarians as a threat and as an enemy of the country</a:t>
            </a:r>
          </a:p>
          <a:p>
            <a:pPr lvl="1"/>
            <a:r>
              <a:rPr lang="en-US" dirty="0"/>
              <a:t>Racial hatred included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30BF0-5C87-4CD1-AC91-59D99553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 of the Constitution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658C28-2398-41A6-85D5-038C6D46A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/>
              <a:t>„</a:t>
            </a:r>
            <a:r>
              <a:rPr lang="en-US" b="1" i="1" dirty="0"/>
              <a:t>We, the Slovak Nation</a:t>
            </a:r>
            <a:r>
              <a:rPr lang="en-US" i="1" dirty="0"/>
              <a:t>,</a:t>
            </a:r>
            <a:endParaRPr lang="sk-SK" i="1" dirty="0"/>
          </a:p>
          <a:p>
            <a:pPr marL="0" indent="0">
              <a:buNone/>
            </a:pPr>
            <a:r>
              <a:rPr lang="en-US" i="1" dirty="0"/>
              <a:t>bearing in mind the political and cultural heritage of our predecessors, the experience gained through centuries of struggle for our national existence, and statehood…</a:t>
            </a:r>
            <a:r>
              <a:rPr lang="sk-SK" i="1" dirty="0"/>
              <a:t>“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sk-SK" i="1" dirty="0"/>
              <a:t>„</a:t>
            </a:r>
            <a:r>
              <a:rPr lang="en-US" i="1" dirty="0"/>
              <a:t>…</a:t>
            </a:r>
            <a:r>
              <a:rPr lang="en-US" b="1" i="1" dirty="0"/>
              <a:t>together with members of national minorities and ethnic groups</a:t>
            </a:r>
            <a:r>
              <a:rPr lang="en-US" i="1" dirty="0"/>
              <a:t> living on the territory of the Slovak Republic</a:t>
            </a:r>
            <a:r>
              <a:rPr lang="sk-SK" i="1" dirty="0"/>
              <a:t>“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BF93C-C3D3-4EB5-A785-3D2DAC6DA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874" r="-2" b="1438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CFE58-7332-4B7A-BEB5-1B521E20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5820" r="2" b="1341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6B2BFE-B6B8-4F20-A2E7-0E3C114F5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2" b="4813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CD1DBC3-3620-49D1-90BA-9391D5E0A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8342" r="2" b="2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069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AB0F1E5-97EA-46BE-95F7-136615F1F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533" b="-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E1455-D2B7-4BBF-8013-9E11871F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 Slota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BAEF7D-CA64-467A-8ED8-E14B1B45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The most visible representative of Slovak nationalism</a:t>
            </a:r>
            <a:r>
              <a:rPr lang="cs-CZ" sz="2600" dirty="0"/>
              <a:t> </a:t>
            </a:r>
            <a:r>
              <a:rPr lang="en-US" sz="2600" dirty="0"/>
              <a:t>until</a:t>
            </a:r>
            <a:r>
              <a:rPr lang="cs-CZ" sz="2600" dirty="0"/>
              <a:t> 2010</a:t>
            </a: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Very offensive language towards various social groups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Hungary, its history, symbols and politicians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Hungarian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Roma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LGBTI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Slovak politicians including prominent members of SNS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Media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The list continues…</a:t>
            </a:r>
          </a:p>
          <a:p>
            <a:endParaRPr lang="en-US" dirty="0"/>
          </a:p>
        </p:txBody>
      </p:sp>
      <p:pic>
        <p:nvPicPr>
          <p:cNvPr id="1026" name="Picture 2" descr="Slota rips into Hungarians - spectator.sme.sk">
            <a:extLst>
              <a:ext uri="{FF2B5EF4-FFF2-40B4-BE49-F238E27FC236}">
                <a16:creationId xmlns:a16="http://schemas.microsoft.com/office/drawing/2014/main" id="{1F4A667B-1F42-4053-B0D3-F663CCE7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8" y="144841"/>
            <a:ext cx="3153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4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9B09-33E6-409D-B791-05F16DA3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Tank Attack on Budapest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029C85-BA3A-47A9-A75D-B583B676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Most „popular“ incident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Occurred in 1999 on a meeting of HZDS where he was a guest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err="1"/>
              <a:t>Slota</a:t>
            </a:r>
            <a:r>
              <a:rPr lang="en-US" dirty="0"/>
              <a:t> called for a tank attack on Budapest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sk-SK" i="1" dirty="0"/>
              <a:t>„</a:t>
            </a:r>
            <a:r>
              <a:rPr lang="en-US" i="1" dirty="0"/>
              <a:t>We will not leave it like this, we will go in tanks and we will flatten Budapest</a:t>
            </a:r>
            <a:r>
              <a:rPr lang="sk-SK" i="1" dirty="0"/>
              <a:t>“</a:t>
            </a:r>
            <a:endParaRPr lang="en-US" dirty="0"/>
          </a:p>
        </p:txBody>
      </p:sp>
      <p:pic>
        <p:nvPicPr>
          <p:cNvPr id="4" name="Picture 2" descr="http://www.morozov.com.ua/images/t80ud-01l.jpg">
            <a:extLst>
              <a:ext uri="{FF2B5EF4-FFF2-40B4-BE49-F238E27FC236}">
                <a16:creationId xmlns:a16="http://schemas.microsoft.com/office/drawing/2014/main" id="{B332D01F-D0E6-475D-88BB-D074C93D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89" y="629084"/>
            <a:ext cx="4447241" cy="24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7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EA85A-2741-407A-B051-3B52B853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Today (After </a:t>
            </a:r>
            <a:r>
              <a:rPr lang="en-US" dirty="0" err="1"/>
              <a:t>Slota</a:t>
            </a:r>
            <a:r>
              <a:rPr lang="en-US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57E805-A7EA-42F5-B577-9E4C1FE4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The party officially proclaims to be ‘different’ and ‘renewed’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Leader – Andrej </a:t>
            </a:r>
            <a:r>
              <a:rPr lang="en-US" dirty="0" err="1"/>
              <a:t>Danko</a:t>
            </a: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Many representatives from the 90s remained in the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2016-2020 in government with </a:t>
            </a:r>
            <a:r>
              <a:rPr lang="en-US" b="1" dirty="0"/>
              <a:t>Hungarian</a:t>
            </a:r>
            <a:r>
              <a:rPr lang="en-US" dirty="0"/>
              <a:t> party Bridge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After 2020 elections not in parliament</a:t>
            </a:r>
          </a:p>
          <a:p>
            <a:endParaRPr lang="en-US" dirty="0"/>
          </a:p>
        </p:txBody>
      </p:sp>
      <p:pic>
        <p:nvPicPr>
          <p:cNvPr id="4" name="Picture 2" descr="Výsledek obrázku pro kapitan danko">
            <a:extLst>
              <a:ext uri="{FF2B5EF4-FFF2-40B4-BE49-F238E27FC236}">
                <a16:creationId xmlns:a16="http://schemas.microsoft.com/office/drawing/2014/main" id="{F159E5A9-2DDD-4E05-8523-7CE8E53A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00" y="114006"/>
            <a:ext cx="3826735" cy="21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7818-F61E-4B99-88CB-4826919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3FE8C-382C-417F-B5C5-90F8FB29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Unclear proportion of the population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Official census: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1991 – 75 802 (1,4 %)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2001 – 89 920 (1,7 %)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2011  - 105 738 (2 %)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2021 – still ongoing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Real estimations around 400 000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Geographically concentrated in Central and Eastern Slovakia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CE0C-B46C-45BD-B8C8-3DD1E0E8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0" y="953311"/>
            <a:ext cx="10202211" cy="522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2682591-87E9-4385-AD82-C8E4543F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30" y="4197485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0,73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45B528-EBFA-467A-93BD-078BD9BD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310" y="3982041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2,88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69A218-6CC9-4612-95B9-9E0810E0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192" y="4541196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3,77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238211-6C93-4F70-9616-1EC6959E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336" y="2731851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0,54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0D8E954-7761-4F9B-AA0D-667FD046B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114" y="2101174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2,14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91600E-B022-4770-B4FA-EA5D8693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412" y="3565254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14,68</a:t>
            </a:r>
            <a:endParaRPr kumimoji="0" lang="sk-SK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9E270BB-6C12-4FD9-8A82-C57FF3FD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511" y="3075057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34,5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C844BC-91FC-4F82-A932-8E93D6E5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111" y="1883975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40,76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4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7818-F61E-4B99-88CB-4826919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3FE8C-382C-417F-B5C5-90F8FB29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Very bad public image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Associated features from the majority’s point of view: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Lack of education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Unemployment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Poverty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Bad living conditions and habits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Crimes and misuse of public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4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983EB-4871-4D65-A19A-E58C6B5B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Surveys – </a:t>
            </a:r>
            <a:r>
              <a:rPr lang="sk-SK" sz="3200" dirty="0"/>
              <a:t>„</a:t>
            </a:r>
            <a:r>
              <a:rPr lang="en-US" sz="3200" dirty="0"/>
              <a:t>Who would you </a:t>
            </a:r>
            <a:r>
              <a:rPr lang="en-US" sz="3200" b="1" u="sng" dirty="0"/>
              <a:t>not accept</a:t>
            </a:r>
            <a:r>
              <a:rPr lang="en-US" sz="3200" b="1" dirty="0"/>
              <a:t> </a:t>
            </a:r>
            <a:r>
              <a:rPr lang="en-US" sz="3200" dirty="0"/>
              <a:t>as your neighbor?</a:t>
            </a:r>
            <a:r>
              <a:rPr lang="sk-SK" sz="3200" dirty="0"/>
              <a:t>“</a:t>
            </a:r>
            <a:endParaRPr lang="en-US" sz="3200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BF8B24F-6391-4C3A-9471-3BACF272F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33002"/>
              </p:ext>
            </p:extLst>
          </p:nvPr>
        </p:nvGraphicFramePr>
        <p:xfrm>
          <a:off x="1714500" y="1448553"/>
          <a:ext cx="8763000" cy="518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Drug addict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84,9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88,6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Roma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72,8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82,4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Convicted felon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71,3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Right-wing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extremist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62,0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66,8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Muslim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Homosexual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51,2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Immigrant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35,2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Person of a different race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Jew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29,0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Disabled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01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C2E3D-8F63-40EF-ABD8-E18CA2C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and Politics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D746BE-0381-4CED-845D-4196EC16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 relevant Roma political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Attempts to create such parties end without any success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Compared to Hungarian minority: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Low attachment to the territory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Never a dominating nation in the land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Further reasons: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Lack of organizational skills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Non disciplined voters (low turnout; regular attempts to buy their votes)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E36BF-9AF4-4547-873D-607520AE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Much Nationalism/Extremism?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8AF8C0-8BB2-4C3A-8767-93C66A4A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Slovakia as multiethnic country</a:t>
            </a:r>
          </a:p>
          <a:p>
            <a:endParaRPr lang="en-US" dirty="0"/>
          </a:p>
          <a:p>
            <a:r>
              <a:rPr lang="en-US" dirty="0"/>
              <a:t>Historical tensions and legacies</a:t>
            </a:r>
          </a:p>
          <a:p>
            <a:endParaRPr lang="en-US" dirty="0"/>
          </a:p>
          <a:p>
            <a:r>
              <a:rPr lang="en-US" dirty="0"/>
              <a:t>Recent development</a:t>
            </a:r>
          </a:p>
          <a:p>
            <a:pPr lvl="1"/>
            <a:r>
              <a:rPr lang="en-US" dirty="0"/>
              <a:t>Financial crisis</a:t>
            </a:r>
          </a:p>
          <a:p>
            <a:pPr lvl="1"/>
            <a:r>
              <a:rPr lang="en-US" dirty="0"/>
              <a:t>Migration crisis</a:t>
            </a:r>
          </a:p>
        </p:txBody>
      </p:sp>
    </p:spTree>
    <p:extLst>
      <p:ext uri="{BB962C8B-B14F-4D97-AF65-F5344CB8AC3E}">
        <p14:creationId xmlns:p14="http://schemas.microsoft.com/office/powerpoint/2010/main" val="199378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52A0E-C89B-4190-BE37-66B42A5F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as a </a:t>
            </a:r>
            <a:r>
              <a:rPr lang="en-US" sz="4400" dirty="0"/>
              <a:t>Topic for Nationalists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9261B5-1686-4855-B104-5D60DD8B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Mostly stressed by SNS in the past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Ideas even beyond the principles of democracy or human rights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4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Examples: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Reservations (as Indians in North America)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sk-SK" sz="2400" i="1" dirty="0"/>
              <a:t>„</a:t>
            </a:r>
            <a:r>
              <a:rPr lang="en-US" sz="2400" i="1" dirty="0"/>
              <a:t>A small courtyard and a big whip</a:t>
            </a:r>
            <a:r>
              <a:rPr lang="sk-SK" sz="2400" i="1" dirty="0"/>
              <a:t>“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16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CB367-90A9-41B2-A97F-D320F9C1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campaign in 2010</a:t>
            </a:r>
          </a:p>
        </p:txBody>
      </p:sp>
      <p:pic>
        <p:nvPicPr>
          <p:cNvPr id="4" name="Picture 2" descr="http://img.sk.prg.cmestatic.com/media/images/580xX/May2010/2150962.jpg">
            <a:extLst>
              <a:ext uri="{FF2B5EF4-FFF2-40B4-BE49-F238E27FC236}">
                <a16:creationId xmlns:a16="http://schemas.microsoft.com/office/drawing/2014/main" id="{E5CD8552-DB55-40C3-8983-EDC06860D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370" y="1620449"/>
            <a:ext cx="6819090" cy="5114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69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A5F68-C7C0-4177-AC6A-131C3DA2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People`s Party – Our Slovakia (LSNS)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951BF-B9AE-4F7B-B87B-02B54D48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dirty="0"/>
              <a:t>Leader – Marian </a:t>
            </a:r>
            <a:r>
              <a:rPr lang="en-US" sz="2800" dirty="0" err="1"/>
              <a:t>Kotleba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Emerged in 2010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Previous links with Slovak Brotherhood:</a:t>
            </a:r>
          </a:p>
          <a:p>
            <a:pPr marL="731520" lvl="1" indent="-283464">
              <a:defRPr/>
            </a:pPr>
            <a:r>
              <a:rPr lang="en-US" dirty="0"/>
              <a:t>Electoral failure in 2006</a:t>
            </a:r>
          </a:p>
          <a:p>
            <a:pPr marL="731520" lvl="1" indent="-283464">
              <a:defRPr/>
            </a:pPr>
            <a:r>
              <a:rPr lang="en-US" dirty="0"/>
              <a:t>Dissolved in 2008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s://nacjonalizm.files.wordpress.com/2014/01/nasza-sc582owacja-logo.jpg?w=584">
            <a:extLst>
              <a:ext uri="{FF2B5EF4-FFF2-40B4-BE49-F238E27FC236}">
                <a16:creationId xmlns:a16="http://schemas.microsoft.com/office/drawing/2014/main" id="{47265BE7-933A-455B-88AE-5D57F3E9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6310" y="326315"/>
            <a:ext cx="2381249" cy="2286000"/>
          </a:xfrm>
          <a:prstGeom prst="rect">
            <a:avLst/>
          </a:prstGeom>
          <a:noFill/>
        </p:spPr>
      </p:pic>
      <p:pic>
        <p:nvPicPr>
          <p:cNvPr id="2050" name="Picture 2" descr="Kotlebovci – Ľudová strana Naše Slovensko – Wikipédia">
            <a:extLst>
              <a:ext uri="{FF2B5EF4-FFF2-40B4-BE49-F238E27FC236}">
                <a16:creationId xmlns:a16="http://schemas.microsoft.com/office/drawing/2014/main" id="{90C55E16-A03D-46B4-8261-ED75C8EF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93" y="3599234"/>
            <a:ext cx="2458729" cy="24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9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AB2A4-9C4E-46CA-A08A-329E44C3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8CBF25-1635-49DA-A8F8-81FE7F54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dirty="0"/>
              <a:t>Slovak Brotherhood:</a:t>
            </a:r>
          </a:p>
          <a:p>
            <a:pPr marL="731520" lvl="1" indent="-283464">
              <a:defRPr/>
            </a:pPr>
            <a:r>
              <a:rPr lang="en-US" dirty="0"/>
              <a:t>Various topics</a:t>
            </a:r>
          </a:p>
          <a:p>
            <a:pPr marL="731520" lvl="1" indent="-283464">
              <a:defRPr/>
            </a:pPr>
            <a:r>
              <a:rPr lang="en-US" dirty="0"/>
              <a:t>Slovak wartime state, Hungarians, Roma, NATO…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LSNS:</a:t>
            </a:r>
          </a:p>
          <a:p>
            <a:pPr marL="731520" lvl="1" indent="-283464">
              <a:defRPr/>
            </a:pPr>
            <a:r>
              <a:rPr lang="en-US" dirty="0"/>
              <a:t>Modification of the profile</a:t>
            </a:r>
          </a:p>
          <a:p>
            <a:pPr marL="731520" lvl="1" indent="-283464">
              <a:defRPr/>
            </a:pPr>
            <a:r>
              <a:rPr lang="en-US" u="sng" dirty="0"/>
              <a:t>Primary focus on Roma</a:t>
            </a:r>
            <a:r>
              <a:rPr lang="sk-SK" u="sng" dirty="0"/>
              <a:t> minority</a:t>
            </a:r>
            <a:endParaRPr lang="en-US" u="sng" dirty="0"/>
          </a:p>
          <a:p>
            <a:pPr marL="731520" lvl="1" indent="-283464">
              <a:defRPr/>
            </a:pPr>
            <a:r>
              <a:rPr lang="en-US" dirty="0"/>
              <a:t>Other topics rather secondary</a:t>
            </a:r>
          </a:p>
          <a:p>
            <a:pPr marL="731520" lvl="1" indent="-283464">
              <a:defRPr/>
            </a:pPr>
            <a:r>
              <a:rPr lang="en-US" dirty="0"/>
              <a:t>Change after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4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3CE1D-29AB-4203-A5E9-C28C442C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LSNS and Roma Minority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F4C8C7-444A-412F-BB94-F879CDE5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Party`s framing of the minority:</a:t>
            </a:r>
          </a:p>
          <a:p>
            <a:pPr marL="731520" lvl="1" indent="-283464">
              <a:defRPr/>
            </a:pPr>
            <a:r>
              <a:rPr lang="en-US" dirty="0"/>
              <a:t>Asocial parasites</a:t>
            </a:r>
          </a:p>
          <a:p>
            <a:pPr marL="731520" lvl="1" indent="-283464">
              <a:defRPr/>
            </a:pPr>
            <a:r>
              <a:rPr lang="en-US" dirty="0"/>
              <a:t>Gypsy terrorists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 blames the mainstream parties for being passive and for keeping the majority unprotected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Trips to towns with Roma settlements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err="1"/>
              <a:t>Kotleba’s</a:t>
            </a:r>
            <a:r>
              <a:rPr lang="en-US" dirty="0"/>
              <a:t> purchase of land with an illegal settlement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3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FE9-E599-4EB0-B557-E63B5BFF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8756D2-083A-4ABC-93E0-CAA56898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Initially only minor success in national elections:</a:t>
            </a:r>
          </a:p>
          <a:p>
            <a:pPr marL="731520" lvl="1" indent="-283464">
              <a:defRPr/>
            </a:pPr>
            <a:r>
              <a:rPr lang="en-US" dirty="0"/>
              <a:t>2010 – 1,3 %</a:t>
            </a:r>
          </a:p>
          <a:p>
            <a:pPr marL="731520" lvl="1" indent="-283464">
              <a:defRPr/>
            </a:pPr>
            <a:r>
              <a:rPr lang="en-US" dirty="0"/>
              <a:t>2012 – 1,</a:t>
            </a:r>
            <a:r>
              <a:rPr lang="sk-SK" dirty="0"/>
              <a:t>6</a:t>
            </a:r>
            <a:r>
              <a:rPr lang="en-US" dirty="0"/>
              <a:t> %</a:t>
            </a:r>
          </a:p>
          <a:p>
            <a:pPr marL="82296" indent="0">
              <a:buNone/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Change in 2013 regional election:</a:t>
            </a:r>
          </a:p>
          <a:p>
            <a:pPr marL="731520" lvl="1" indent="-283464">
              <a:defRPr/>
            </a:pPr>
            <a:r>
              <a:rPr lang="en-US" dirty="0" err="1"/>
              <a:t>Kotleba</a:t>
            </a:r>
            <a:r>
              <a:rPr lang="en-US" dirty="0"/>
              <a:t> scored second in the first round</a:t>
            </a:r>
          </a:p>
          <a:p>
            <a:pPr marL="731520" lvl="1" indent="-283464">
              <a:defRPr/>
            </a:pPr>
            <a:r>
              <a:rPr lang="en-US" dirty="0"/>
              <a:t>In runoff </a:t>
            </a:r>
            <a:r>
              <a:rPr lang="en-US" dirty="0" err="1"/>
              <a:t>Kotleba</a:t>
            </a:r>
            <a:r>
              <a:rPr lang="en-US" dirty="0"/>
              <a:t> won over SMER`s incumbent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3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FE9-E599-4EB0-B557-E63B5BFF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General Elections</a:t>
            </a: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F6ABD654-E265-48C7-B48C-5B951835E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325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841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A2002-3E81-44C6-BFA2-B29D5318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6"/>
            <a:ext cx="10515600" cy="1325563"/>
          </a:xfrm>
        </p:spPr>
        <p:txBody>
          <a:bodyPr/>
          <a:lstStyle/>
          <a:p>
            <a:r>
              <a:rPr lang="en-US" dirty="0"/>
              <a:t>Support of LSNS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11F03DF-DBE5-4BD4-8B1C-8ACEE67C5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2056"/>
              </p:ext>
            </p:extLst>
          </p:nvPr>
        </p:nvGraphicFramePr>
        <p:xfrm>
          <a:off x="457200" y="1418896"/>
          <a:ext cx="11261834" cy="517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307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BE707-20AC-4B08-92FC-27F4A62D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in 2016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324293-410B-42BC-987C-C0F0E765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LSNS gained 8 per cent (more than 200 000 votes) and entered parliament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Five times more votes than in 2012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The party </a:t>
            </a:r>
            <a:r>
              <a:rPr lang="en-US" b="1" u="sng" dirty="0"/>
              <a:t>won</a:t>
            </a:r>
            <a:r>
              <a:rPr lang="en-US" dirty="0"/>
              <a:t> among young people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Rise of extremism or adoption of protest image?</a:t>
            </a:r>
          </a:p>
          <a:p>
            <a:pPr marL="731520" lvl="1" indent="-283464">
              <a:defRPr/>
            </a:pPr>
            <a:r>
              <a:rPr lang="en-US" dirty="0"/>
              <a:t>Besides racial hatred, LSNS adopted new topics</a:t>
            </a:r>
          </a:p>
          <a:p>
            <a:pPr marL="731520" lvl="1" indent="-283464">
              <a:defRPr/>
            </a:pPr>
            <a:r>
              <a:rPr lang="en-US" dirty="0"/>
              <a:t>Immigration, populism, anti-elitism, anti-EU, vaccine hesitancy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89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AE5FA-2988-4522-BC69-4B48745F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From Uniforms to Suits</a:t>
            </a:r>
          </a:p>
        </p:txBody>
      </p:sp>
      <p:pic>
        <p:nvPicPr>
          <p:cNvPr id="4" name="Picture 2" descr="Zelená pro Kotlebu. Slovenský nejvyšší soud odmítl rozpustit ...">
            <a:extLst>
              <a:ext uri="{FF2B5EF4-FFF2-40B4-BE49-F238E27FC236}">
                <a16:creationId xmlns:a16="http://schemas.microsoft.com/office/drawing/2014/main" id="{0971250E-CA5D-4670-942A-2F773645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2586"/>
            <a:ext cx="5118963" cy="2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gr.cz/fotky/idnes/15/081/cl6/FKA5d1d05_154951_773899.jpg">
            <a:extLst>
              <a:ext uri="{FF2B5EF4-FFF2-40B4-BE49-F238E27FC236}">
                <a16:creationId xmlns:a16="http://schemas.microsoft.com/office/drawing/2014/main" id="{C62DB4DA-B8EB-4B1B-97D7-0149BCA1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7" y="4152909"/>
            <a:ext cx="3977504" cy="26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aimg.sk/magaziny/8drGhbSMRuiQIvZpWsGmSQ~Mari-n-Kotleba-s-ubuje-na-stavu-SR.png?t=Lzk2eDEyOjU2MHgyNzMvZml0LWluLzgwMHgwL2ZpbHRlcnM6Zm9ybWF0KGpwZWcp&amp;h=ppcJGJ2dHaS3LJPTIXoAIQ&amp;e=2145916800&amp;v=3">
            <a:extLst>
              <a:ext uri="{FF2B5EF4-FFF2-40B4-BE49-F238E27FC236}">
                <a16:creationId xmlns:a16="http://schemas.microsoft.com/office/drawing/2014/main" id="{608F2EB7-D617-4EE3-BE58-FFD6520D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2909"/>
            <a:ext cx="4754252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idnes.cz/13/113/org/MLB4f713f_kotleba.jpg">
            <a:extLst>
              <a:ext uri="{FF2B5EF4-FFF2-40B4-BE49-F238E27FC236}">
                <a16:creationId xmlns:a16="http://schemas.microsoft.com/office/drawing/2014/main" id="{180E8516-6D85-405F-90E2-F6EBF46E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8" y="1132586"/>
            <a:ext cx="3977504" cy="2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56146-1535-4DB7-B470-8DE0083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Minority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89A0B4-7821-476E-9E80-6B1E3AF9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450 000 citizens</a:t>
            </a:r>
          </a:p>
          <a:p>
            <a:r>
              <a:rPr lang="en-US" dirty="0"/>
              <a:t>Concentrated in southern part of Slovakia but this land </a:t>
            </a:r>
            <a:r>
              <a:rPr lang="en-US" b="1" dirty="0"/>
              <a:t>does not</a:t>
            </a:r>
            <a:r>
              <a:rPr lang="en-US" dirty="0"/>
              <a:t> form a solid region</a:t>
            </a:r>
          </a:p>
          <a:p>
            <a:endParaRPr lang="en-US" dirty="0"/>
          </a:p>
          <a:p>
            <a:r>
              <a:rPr lang="en-US" dirty="0"/>
              <a:t>Important issues:</a:t>
            </a:r>
          </a:p>
          <a:p>
            <a:pPr lvl="1"/>
            <a:r>
              <a:rPr lang="en-US" dirty="0"/>
              <a:t>Historical bondage to the territory</a:t>
            </a:r>
          </a:p>
          <a:p>
            <a:pPr lvl="1"/>
            <a:r>
              <a:rPr lang="en-US" dirty="0"/>
              <a:t>Once a dominating nation</a:t>
            </a:r>
          </a:p>
          <a:p>
            <a:pPr lvl="1"/>
            <a:r>
              <a:rPr lang="en-US" dirty="0"/>
              <a:t>Self-awareness</a:t>
            </a:r>
          </a:p>
          <a:p>
            <a:pPr lvl="1"/>
            <a:r>
              <a:rPr lang="en-US" dirty="0"/>
              <a:t>Strong attachment based on ethnicity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4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5D89B-4E54-4A2E-A54D-846D1ED4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2016 - 2020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8924D-F339-4A20-B731-973D77F8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139"/>
          </a:xfrm>
        </p:spPr>
        <p:txBody>
          <a:bodyPr>
            <a:normAutofit/>
          </a:bodyPr>
          <a:lstStyle/>
          <a:p>
            <a:pPr marL="274320" indent="-283464">
              <a:defRPr/>
            </a:pPr>
            <a:r>
              <a:rPr lang="en-US" dirty="0"/>
              <a:t>LSNS started to send patrols to trains into regions with higher share of Roma</a:t>
            </a:r>
          </a:p>
          <a:p>
            <a:pPr marL="274320" indent="-283464">
              <a:defRPr/>
            </a:pPr>
            <a:r>
              <a:rPr lang="en-US" dirty="0"/>
              <a:t>Network of alternative media to mobilize people</a:t>
            </a:r>
          </a:p>
          <a:p>
            <a:pPr marL="274320" indent="-283464">
              <a:defRPr/>
            </a:pPr>
            <a:r>
              <a:rPr lang="en-US" dirty="0"/>
              <a:t>Proclaimed stress on conservative values and lives of </a:t>
            </a:r>
            <a:r>
              <a:rPr lang="en-US" b="1" i="1" dirty="0"/>
              <a:t>decent</a:t>
            </a:r>
            <a:r>
              <a:rPr lang="en-US" i="1" dirty="0"/>
              <a:t> people</a:t>
            </a:r>
            <a:endParaRPr lang="sk-SK" i="1" dirty="0"/>
          </a:p>
          <a:p>
            <a:pPr marL="365760" indent="-283464">
              <a:defRPr/>
            </a:pPr>
            <a:endParaRPr lang="sk-SK" i="1" dirty="0"/>
          </a:p>
        </p:txBody>
      </p:sp>
      <p:pic>
        <p:nvPicPr>
          <p:cNvPr id="4" name="Picture 2" descr="http://static.cdn.markiza.sk/media/a501/image/file/21/0191/vouQ.kotlebova_hliadka_vo_vlakoch.jpg">
            <a:extLst>
              <a:ext uri="{FF2B5EF4-FFF2-40B4-BE49-F238E27FC236}">
                <a16:creationId xmlns:a16="http://schemas.microsoft.com/office/drawing/2014/main" id="{5AE8BA19-CE85-4CA8-BC16-D21F34B3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3962246"/>
            <a:ext cx="5009744" cy="2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tlebove hliadky vo vlakoch by mali od nedele skončiť, inak im hrozí trest">
            <a:extLst>
              <a:ext uri="{FF2B5EF4-FFF2-40B4-BE49-F238E27FC236}">
                <a16:creationId xmlns:a16="http://schemas.microsoft.com/office/drawing/2014/main" id="{7C0294A6-96B0-49BB-B410-679D94A9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03" y="3956031"/>
            <a:ext cx="4587006" cy="28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26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125ED-D3C5-4307-B571-4FBD5A6D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know more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E25116-3BD7-4F13-8125-F072E963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Droid Serif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Droid Serif"/>
              </a:rPr>
              <a:t>From Trivialized Neo-Nazis to Parliament: Explaining the Electoral Success of the Extreme Right Party ĽSNS in Slovakia (2021)</a:t>
            </a:r>
            <a:endParaRPr lang="sk-SK" b="1" i="0" dirty="0">
              <a:solidFill>
                <a:srgbClr val="333333"/>
              </a:solidFill>
              <a:effectLst/>
              <a:latin typeface="Droid Serif"/>
            </a:endParaRPr>
          </a:p>
          <a:p>
            <a:pPr marL="0" indent="0">
              <a:buNone/>
            </a:pPr>
            <a:r>
              <a:rPr lang="sk-SK" dirty="0" err="1"/>
              <a:t>Petr</a:t>
            </a:r>
            <a:r>
              <a:rPr lang="sk-SK" dirty="0"/>
              <a:t> Voda, Alena </a:t>
            </a:r>
            <a:r>
              <a:rPr lang="sk-SK" dirty="0" err="1"/>
              <a:t>Kluknavská</a:t>
            </a:r>
            <a:r>
              <a:rPr lang="sk-SK" dirty="0"/>
              <a:t>, Peter Spáč</a:t>
            </a:r>
            <a:endParaRPr lang="en-US" dirty="0"/>
          </a:p>
          <a:p>
            <a:pPr marL="0" indent="0">
              <a:buNone/>
            </a:pPr>
            <a:r>
              <a:rPr lang="sk-SK" sz="2400" dirty="0">
                <a:hlinkClick r:id="rId2"/>
              </a:rPr>
              <a:t>https://www.tandfonline.com/doi/abs/10.1080/10758216.2020.1869909</a:t>
            </a:r>
            <a:endParaRPr lang="en-US" sz="24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45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A9E09-3280-4C3F-816B-C7001F55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of LSNS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D9E52A-FDB2-4DD0-ABC9-9A88E9FB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 of party rules in January 2021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Kotleba</a:t>
            </a:r>
            <a:r>
              <a:rPr lang="en-US" dirty="0"/>
              <a:t> reinforced his leadership position</a:t>
            </a:r>
          </a:p>
          <a:p>
            <a:endParaRPr lang="en-US" dirty="0"/>
          </a:p>
          <a:p>
            <a:r>
              <a:rPr lang="en-US" dirty="0"/>
              <a:t>Several prominent members left</a:t>
            </a:r>
            <a:r>
              <a:rPr lang="cs-CZ" dirty="0"/>
              <a:t> LSNS</a:t>
            </a:r>
            <a:r>
              <a:rPr lang="en-US" dirty="0"/>
              <a:t> to establish their own party The Republic</a:t>
            </a:r>
          </a:p>
          <a:p>
            <a:endParaRPr lang="en-US" dirty="0"/>
          </a:p>
          <a:p>
            <a:r>
              <a:rPr lang="en-US" dirty="0"/>
              <a:t>LSNS and The Republic below 5 per cent in polls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REPUBLIKA">
            <a:extLst>
              <a:ext uri="{FF2B5EF4-FFF2-40B4-BE49-F238E27FC236}">
                <a16:creationId xmlns:a16="http://schemas.microsoft.com/office/drawing/2014/main" id="{B7EBA36D-34D6-4010-B8A8-6393F692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1" y="68737"/>
            <a:ext cx="3853917" cy="20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9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7CC7E-E434-4DDA-8F62-EF539DD7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Republic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77D35-3E3C-4DB2-9A77-A50821E8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Officially claims to protect traditional, national and Christian values and to fight against corruption</a:t>
            </a:r>
          </a:p>
          <a:p>
            <a:endParaRPr lang="en-US" dirty="0"/>
          </a:p>
          <a:p>
            <a:r>
              <a:rPr lang="en-US" dirty="0"/>
              <a:t>Questionable difference between Republic and LSNS</a:t>
            </a:r>
          </a:p>
        </p:txBody>
      </p:sp>
      <p:pic>
        <p:nvPicPr>
          <p:cNvPr id="4" name="Picture 2" descr="REPUBLIKA">
            <a:extLst>
              <a:ext uri="{FF2B5EF4-FFF2-40B4-BE49-F238E27FC236}">
                <a16:creationId xmlns:a16="http://schemas.microsoft.com/office/drawing/2014/main" id="{5A8FB916-56C0-4C4D-8DDB-EAC018D5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1" y="68737"/>
            <a:ext cx="3853917" cy="20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mazurek">
            <a:extLst>
              <a:ext uri="{FF2B5EF4-FFF2-40B4-BE49-F238E27FC236}">
                <a16:creationId xmlns:a16="http://schemas.microsoft.com/office/drawing/2014/main" id="{D6F529B7-3882-448C-A1EE-FEF87550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3" y="4311364"/>
            <a:ext cx="3918409" cy="24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B1C873F-93B2-4976-8830-1A333D8A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3837"/>
            <a:ext cx="90678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B4DE1-A4D2-4CEA-A284-F9377669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Parties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D9EE45-9432-4647-82B9-9568DEDE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stages:</a:t>
            </a:r>
          </a:p>
          <a:p>
            <a:endParaRPr lang="en-US" dirty="0"/>
          </a:p>
          <a:p>
            <a:pPr lvl="1"/>
            <a:r>
              <a:rPr lang="en-US" dirty="0"/>
              <a:t>1990 – 1998 – cooperation of three independent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1998 – 2009 – integration into a single party (SMK)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2009 – 2021 – split and competition of SMK and Most-Hid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2021 – integration into a single party (Alliance)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D878C-4635-4E6C-935E-B4780335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1990 - 1998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62D4E2-49FA-4C31-96BC-CE1FD9BA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Coexistence: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Hawks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Miklós</a:t>
            </a:r>
            <a:r>
              <a:rPr lang="sk-SK" dirty="0"/>
              <a:t> Duray</a:t>
            </a:r>
          </a:p>
          <a:p>
            <a:endParaRPr lang="sk-SK" dirty="0"/>
          </a:p>
          <a:p>
            <a:r>
              <a:rPr lang="en-US" b="1" dirty="0"/>
              <a:t>Hungarian Christian Democratic Movement: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Moderates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Béla Bugár</a:t>
            </a:r>
          </a:p>
          <a:p>
            <a:endParaRPr lang="sk-SK" dirty="0"/>
          </a:p>
          <a:p>
            <a:r>
              <a:rPr lang="en-US" b="1" dirty="0"/>
              <a:t>Hungarian Civic Party: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Liberals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László Nagy</a:t>
            </a:r>
          </a:p>
          <a:p>
            <a:pPr lvl="1"/>
            <a:endParaRPr lang="sk-SK" dirty="0"/>
          </a:p>
          <a:p>
            <a:r>
              <a:rPr lang="en-US" dirty="0"/>
              <a:t>1994 election – together as the Hungarian Coalition (MK)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34115-5E06-4673-9B03-A8EC087E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498" y="365125"/>
            <a:ext cx="2154034" cy="21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A3BE6A2-7B68-401F-AC9B-FFEF6C73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2644" y="408147"/>
            <a:ext cx="2657194" cy="20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9B964C5-767C-4D31-937C-924922A5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515" y="2859560"/>
            <a:ext cx="3022590" cy="19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8B3C-C69B-4F46-9D32-6366F6AB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1998 - 2009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9F814F-6BFD-4C2C-B2A7-DE976A93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sk-SK" dirty="0"/>
              <a:t>199</a:t>
            </a:r>
            <a:r>
              <a:rPr lang="en-US" dirty="0"/>
              <a:t>8 – </a:t>
            </a:r>
            <a:r>
              <a:rPr lang="sk-SK" dirty="0"/>
              <a:t>Mečiar</a:t>
            </a:r>
            <a:r>
              <a:rPr lang="en-US" dirty="0"/>
              <a:t>’s electoral reform against coalitions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MK transforms to Party of Hungarian Coalition (SMK)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Participation on executive power in both governments led by</a:t>
            </a:r>
            <a:r>
              <a:rPr lang="sk-SK" dirty="0">
                <a:sym typeface="Wingdings" pitchFamily="2" charset="2"/>
              </a:rPr>
              <a:t> Mikuláš Dzurinda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Internal tension after elections 2006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2009 – group led by</a:t>
            </a:r>
            <a:r>
              <a:rPr lang="sk-SK" dirty="0">
                <a:sym typeface="Wingdings" pitchFamily="2" charset="2"/>
              </a:rPr>
              <a:t> Bugár</a:t>
            </a:r>
            <a:r>
              <a:rPr lang="en-US" dirty="0">
                <a:sym typeface="Wingdings" pitchFamily="2" charset="2"/>
              </a:rPr>
              <a:t> leaves SMK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BB8E4F-2B31-4829-BD4C-E6455066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2201" y="214314"/>
            <a:ext cx="3305868" cy="18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45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F5CCF-E56A-4F74-9020-213F3FB7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2009 - 2021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420181-09C8-4947-8394-C2835E03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Competition of two parties:</a:t>
            </a:r>
          </a:p>
          <a:p>
            <a:pPr lvl="1"/>
            <a:r>
              <a:rPr lang="en-US" dirty="0"/>
              <a:t>SMK</a:t>
            </a:r>
          </a:p>
          <a:p>
            <a:pPr lvl="1"/>
            <a:r>
              <a:rPr lang="en-US" dirty="0"/>
              <a:t>The Bridge (Most-H</a:t>
            </a:r>
            <a:r>
              <a:rPr lang="cs-CZ" dirty="0" err="1"/>
              <a:t>íd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Ethnic outbidding</a:t>
            </a:r>
          </a:p>
          <a:p>
            <a:endParaRPr lang="en-US" dirty="0"/>
          </a:p>
          <a:p>
            <a:r>
              <a:rPr lang="en-US" dirty="0"/>
              <a:t>Most-H</a:t>
            </a:r>
            <a:r>
              <a:rPr lang="sk-SK" dirty="0"/>
              <a:t>í</a:t>
            </a:r>
            <a:r>
              <a:rPr lang="en-US" dirty="0"/>
              <a:t>d took the earlier power position of SMK</a:t>
            </a:r>
          </a:p>
          <a:p>
            <a:endParaRPr lang="en-US" dirty="0"/>
          </a:p>
          <a:p>
            <a:r>
              <a:rPr lang="en-US" dirty="0"/>
              <a:t>SMK stays out of parliament</a:t>
            </a:r>
          </a:p>
          <a:p>
            <a:endParaRPr lang="en-US" dirty="0"/>
          </a:p>
          <a:p>
            <a:r>
              <a:rPr lang="en-US" dirty="0"/>
              <a:t>Unsuccessful effort to cooperate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54D74B-5109-43C2-A113-E8E5AF8E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9723" y="230189"/>
            <a:ext cx="4258133" cy="14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4B555F4-59D7-4CDD-9B74-B18288ED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678" y="4426086"/>
            <a:ext cx="3115809" cy="175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32AB73C-AB93-4039-B435-612A9885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914" y="1896894"/>
            <a:ext cx="3092440" cy="20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993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1605</Words>
  <Application>Microsoft Office PowerPoint</Application>
  <PresentationFormat>Širokouhlá</PresentationFormat>
  <Paragraphs>351</Paragraphs>
  <Slides>43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Droid Serif</vt:lpstr>
      <vt:lpstr>Motív Office</vt:lpstr>
      <vt:lpstr>Nationalism and Extremism in Slovak Politics</vt:lpstr>
      <vt:lpstr>Preamble of the Constitution</vt:lpstr>
      <vt:lpstr>Why so Much Nationalism/Extremism?</vt:lpstr>
      <vt:lpstr>Hungarian Minority</vt:lpstr>
      <vt:lpstr>Prezentácia programu PowerPoint</vt:lpstr>
      <vt:lpstr>Hungarian Parties in Slovakia</vt:lpstr>
      <vt:lpstr>1990 - 1998</vt:lpstr>
      <vt:lpstr>1998 - 2009</vt:lpstr>
      <vt:lpstr>2009 - 2021</vt:lpstr>
      <vt:lpstr>2021</vt:lpstr>
      <vt:lpstr>Why are Hungarians an Issue?</vt:lpstr>
      <vt:lpstr>Trianon</vt:lpstr>
      <vt:lpstr>Autonomy</vt:lpstr>
      <vt:lpstr>Hungarian Exterritorial Laws</vt:lpstr>
      <vt:lpstr>Hungarian Exterritorial Laws</vt:lpstr>
      <vt:lpstr>Anti-Hungarian Nationalism</vt:lpstr>
      <vt:lpstr>Slovak National Party</vt:lpstr>
      <vt:lpstr>Slovak National Party</vt:lpstr>
      <vt:lpstr>SNS Electoral Campaign</vt:lpstr>
      <vt:lpstr>Prezentácia programu PowerPoint</vt:lpstr>
      <vt:lpstr>Prezentácia programu PowerPoint</vt:lpstr>
      <vt:lpstr>Ján Slota</vt:lpstr>
      <vt:lpstr>The Tank Attack on Budapest</vt:lpstr>
      <vt:lpstr>SNS Today (After Slota)</vt:lpstr>
      <vt:lpstr>Roma Minority in Slovakia</vt:lpstr>
      <vt:lpstr>Prezentácia programu PowerPoint</vt:lpstr>
      <vt:lpstr>Roma Minority in Slovakia</vt:lpstr>
      <vt:lpstr>Surveys – „Who would you not accept as your neighbor?“</vt:lpstr>
      <vt:lpstr>Roma Minority and Politics</vt:lpstr>
      <vt:lpstr>Roma Minority as a Topic for Nationalists</vt:lpstr>
      <vt:lpstr>SNS campaign in 2010</vt:lpstr>
      <vt:lpstr>People`s Party – Our Slovakia (LSNS)</vt:lpstr>
      <vt:lpstr>Ideology</vt:lpstr>
      <vt:lpstr>LSNS and Roma Minority</vt:lpstr>
      <vt:lpstr>Performance in Elections</vt:lpstr>
      <vt:lpstr>Performance in General Elections</vt:lpstr>
      <vt:lpstr>Support of LSNS</vt:lpstr>
      <vt:lpstr>Breakthrough in 2016 Election</vt:lpstr>
      <vt:lpstr>From Uniforms to Suits</vt:lpstr>
      <vt:lpstr>2016 - 2020</vt:lpstr>
      <vt:lpstr>If you want to know more</vt:lpstr>
      <vt:lpstr>Split of LSNS</vt:lpstr>
      <vt:lpstr>The Republic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and Extremism in Slovak Politics</dc:title>
  <dc:creator>Peter Spáč</dc:creator>
  <cp:lastModifiedBy>Peter Spáč</cp:lastModifiedBy>
  <cp:revision>78</cp:revision>
  <dcterms:created xsi:type="dcterms:W3CDTF">2021-05-17T07:42:55Z</dcterms:created>
  <dcterms:modified xsi:type="dcterms:W3CDTF">2021-05-17T16:32:17Z</dcterms:modified>
</cp:coreProperties>
</file>