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  <p:sldMasterId id="2147483936" r:id="rId12"/>
    <p:sldMasterId id="2147483948" r:id="rId13"/>
    <p:sldMasterId id="2147484068" r:id="rId14"/>
    <p:sldMasterId id="2147484128" r:id="rId15"/>
    <p:sldMasterId id="2147484188" r:id="rId16"/>
    <p:sldMasterId id="2147484236" r:id="rId17"/>
    <p:sldMasterId id="2147484248" r:id="rId18"/>
    <p:sldMasterId id="2147484272" r:id="rId19"/>
    <p:sldMasterId id="2147484284" r:id="rId20"/>
    <p:sldMasterId id="2147484296" r:id="rId21"/>
    <p:sldMasterId id="2147484308" r:id="rId22"/>
    <p:sldMasterId id="2147484320" r:id="rId23"/>
    <p:sldMasterId id="2147484344" r:id="rId24"/>
    <p:sldMasterId id="2147484356" r:id="rId25"/>
    <p:sldMasterId id="2147484368" r:id="rId26"/>
    <p:sldMasterId id="2147484380" r:id="rId27"/>
  </p:sldMasterIdLst>
  <p:notesMasterIdLst>
    <p:notesMasterId r:id="rId93"/>
  </p:notesMasterIdLst>
  <p:sldIdLst>
    <p:sldId id="256" r:id="rId28"/>
    <p:sldId id="257" r:id="rId29"/>
    <p:sldId id="258" r:id="rId30"/>
    <p:sldId id="368" r:id="rId31"/>
    <p:sldId id="260" r:id="rId32"/>
    <p:sldId id="277" r:id="rId33"/>
    <p:sldId id="261" r:id="rId34"/>
    <p:sldId id="262" r:id="rId35"/>
    <p:sldId id="263" r:id="rId36"/>
    <p:sldId id="276" r:id="rId37"/>
    <p:sldId id="264" r:id="rId38"/>
    <p:sldId id="265" r:id="rId39"/>
    <p:sldId id="266" r:id="rId40"/>
    <p:sldId id="267" r:id="rId41"/>
    <p:sldId id="370" r:id="rId42"/>
    <p:sldId id="342" r:id="rId43"/>
    <p:sldId id="373" r:id="rId44"/>
    <p:sldId id="268" r:id="rId45"/>
    <p:sldId id="278" r:id="rId46"/>
    <p:sldId id="313" r:id="rId47"/>
    <p:sldId id="312" r:id="rId48"/>
    <p:sldId id="271" r:id="rId49"/>
    <p:sldId id="343" r:id="rId50"/>
    <p:sldId id="344" r:id="rId51"/>
    <p:sldId id="346" r:id="rId52"/>
    <p:sldId id="347" r:id="rId53"/>
    <p:sldId id="348" r:id="rId54"/>
    <p:sldId id="349" r:id="rId55"/>
    <p:sldId id="350" r:id="rId56"/>
    <p:sldId id="352" r:id="rId57"/>
    <p:sldId id="353" r:id="rId58"/>
    <p:sldId id="354" r:id="rId59"/>
    <p:sldId id="355" r:id="rId60"/>
    <p:sldId id="356" r:id="rId61"/>
    <p:sldId id="357" r:id="rId62"/>
    <p:sldId id="359" r:id="rId63"/>
    <p:sldId id="360" r:id="rId64"/>
    <p:sldId id="361" r:id="rId65"/>
    <p:sldId id="362" r:id="rId66"/>
    <p:sldId id="364" r:id="rId67"/>
    <p:sldId id="365" r:id="rId68"/>
    <p:sldId id="371" r:id="rId69"/>
    <p:sldId id="372" r:id="rId70"/>
    <p:sldId id="366" r:id="rId71"/>
    <p:sldId id="272" r:id="rId72"/>
    <p:sldId id="287" r:id="rId73"/>
    <p:sldId id="314" r:id="rId74"/>
    <p:sldId id="330" r:id="rId75"/>
    <p:sldId id="289" r:id="rId76"/>
    <p:sldId id="280" r:id="rId77"/>
    <p:sldId id="322" r:id="rId78"/>
    <p:sldId id="297" r:id="rId79"/>
    <p:sldId id="332" r:id="rId80"/>
    <p:sldId id="333" r:id="rId81"/>
    <p:sldId id="337" r:id="rId82"/>
    <p:sldId id="335" r:id="rId83"/>
    <p:sldId id="339" r:id="rId84"/>
    <p:sldId id="340" r:id="rId85"/>
    <p:sldId id="369" r:id="rId86"/>
    <p:sldId id="285" r:id="rId87"/>
    <p:sldId id="286" r:id="rId88"/>
    <p:sldId id="308" r:id="rId89"/>
    <p:sldId id="309" r:id="rId90"/>
    <p:sldId id="301" r:id="rId91"/>
    <p:sldId id="310" r:id="rId9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slide" Target="slides/slide6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3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slide" Target="slides/slide56.xml"/><Relationship Id="rId88" Type="http://schemas.openxmlformats.org/officeDocument/2006/relationships/slide" Target="slides/slide61.xml"/><Relationship Id="rId91" Type="http://schemas.openxmlformats.org/officeDocument/2006/relationships/slide" Target="slides/slide64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92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66" Type="http://schemas.openxmlformats.org/officeDocument/2006/relationships/slide" Target="slides/slide39.xml"/><Relationship Id="rId87" Type="http://schemas.openxmlformats.org/officeDocument/2006/relationships/slide" Target="slides/slide60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56" Type="http://schemas.openxmlformats.org/officeDocument/2006/relationships/slide" Target="slides/slide29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934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98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07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2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00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18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69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88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5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98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6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39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447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86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545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86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77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2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9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86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10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35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22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84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79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85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699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0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2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63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76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4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34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547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44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523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82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1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20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80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164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618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3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92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676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8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1643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2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90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612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62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7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002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713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48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465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40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439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830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30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66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1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186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6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857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08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489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16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36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3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06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419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96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7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198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2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381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9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10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500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50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0300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48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52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639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54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90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67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72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25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07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7620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99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009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041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47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05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170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9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86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260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87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462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914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6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046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7298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0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1970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3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50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235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07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4124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870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77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29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7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5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3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5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1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7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3.5.21</a:t>
            </a:fld>
            <a:endParaRPr lang="sk-SK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3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2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1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5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1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1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2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3.5.21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839200" cy="28575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Referendum in Slovakia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  <a:effectLst/>
              </a:rPr>
              <a:t>Power of the People or a Party Instrument?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endParaRPr lang="sk-SK" sz="3200" dirty="0">
              <a:solidFill>
                <a:schemeClr val="bg1"/>
              </a:solidFill>
            </a:endParaRPr>
          </a:p>
          <a:p>
            <a:pPr algn="r"/>
            <a:r>
              <a:rPr lang="sk-SK" sz="3200" dirty="0">
                <a:solidFill>
                  <a:schemeClr val="bg1"/>
                </a:solidFill>
              </a:rPr>
              <a:t>Jakub </a:t>
            </a:r>
            <a:r>
              <a:rPr lang="sk-SK" sz="3200" dirty="0" err="1">
                <a:solidFill>
                  <a:schemeClr val="bg1"/>
                </a:solidFill>
              </a:rPr>
              <a:t>Jusko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Referendum in Slovakia </a:t>
            </a:r>
            <a:br>
              <a:rPr lang="en-US" dirty="0"/>
            </a:br>
            <a:r>
              <a:rPr lang="en-US" dirty="0"/>
              <a:t>since 1993</a:t>
            </a:r>
          </a:p>
        </p:txBody>
      </p:sp>
    </p:spTree>
    <p:extLst>
      <p:ext uri="{BB962C8B-B14F-4D97-AF65-F5344CB8AC3E}">
        <p14:creationId xmlns:p14="http://schemas.microsoft.com/office/powerpoint/2010/main" val="198190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main attributes defined in </a:t>
            </a:r>
            <a:r>
              <a:rPr lang="cs-CZ" dirty="0"/>
              <a:t>C</a:t>
            </a:r>
            <a:r>
              <a:rPr lang="en-US" dirty="0" err="1"/>
              <a:t>onstitution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Obligatory:</a:t>
            </a:r>
          </a:p>
          <a:p>
            <a:pPr lvl="1"/>
            <a:r>
              <a:rPr lang="en-US" dirty="0"/>
              <a:t>Confirmation of a constitutional law on entering into or withdrawing from an </a:t>
            </a:r>
            <a:r>
              <a:rPr lang="en-US" u="sng" dirty="0"/>
              <a:t>alliance with other states</a:t>
            </a:r>
          </a:p>
          <a:p>
            <a:endParaRPr lang="en-US" dirty="0"/>
          </a:p>
          <a:p>
            <a:r>
              <a:rPr lang="en-US" b="1" dirty="0"/>
              <a:t>Facultative:</a:t>
            </a:r>
          </a:p>
          <a:p>
            <a:pPr lvl="1"/>
            <a:r>
              <a:rPr lang="en-US" dirty="0"/>
              <a:t>About </a:t>
            </a:r>
            <a:r>
              <a:rPr lang="sk-SK" dirty="0"/>
              <a:t>„</a:t>
            </a:r>
            <a:r>
              <a:rPr lang="en-US" i="1" dirty="0"/>
              <a:t>important issues of public interest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Excluded issues – basic rights and liberties, taxes, state budget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Initiation:</a:t>
            </a:r>
          </a:p>
          <a:p>
            <a:pPr lvl="1"/>
            <a:r>
              <a:rPr lang="en-US" dirty="0"/>
              <a:t>Petition of at least 350 000 citizens</a:t>
            </a:r>
          </a:p>
          <a:p>
            <a:pPr lvl="1"/>
            <a:r>
              <a:rPr lang="en-US" dirty="0"/>
              <a:t>Resolution of the parliament</a:t>
            </a:r>
          </a:p>
          <a:p>
            <a:endParaRPr lang="en-US" dirty="0"/>
          </a:p>
          <a:p>
            <a:r>
              <a:rPr lang="en-US" b="1" dirty="0"/>
              <a:t>President calls the referendum:</a:t>
            </a:r>
          </a:p>
          <a:p>
            <a:pPr lvl="1"/>
            <a:r>
              <a:rPr lang="en-US" dirty="0"/>
              <a:t>Not within 90 days before parliamentary elections</a:t>
            </a:r>
          </a:p>
          <a:p>
            <a:pPr lvl="1"/>
            <a:r>
              <a:rPr lang="en-US" dirty="0"/>
              <a:t>But it may be held </a:t>
            </a:r>
            <a:r>
              <a:rPr lang="en-US" b="1" dirty="0"/>
              <a:t>on the day </a:t>
            </a:r>
            <a:r>
              <a:rPr lang="en-US" dirty="0"/>
              <a:t>of parliamentary elections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Formal aspects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referendum is valid if:</a:t>
            </a:r>
          </a:p>
          <a:p>
            <a:pPr lvl="1"/>
            <a:r>
              <a:rPr lang="en-US" dirty="0"/>
              <a:t>The turnout reaches at least 50 % + 1 and</a:t>
            </a:r>
          </a:p>
          <a:p>
            <a:pPr lvl="1"/>
            <a:r>
              <a:rPr lang="en-US" dirty="0"/>
              <a:t>A decision is endorsed by at least 50 % + 1 of those who participated</a:t>
            </a:r>
          </a:p>
          <a:p>
            <a:endParaRPr lang="en-US" dirty="0"/>
          </a:p>
          <a:p>
            <a:r>
              <a:rPr lang="en-US" b="1" dirty="0"/>
              <a:t>Effect:</a:t>
            </a:r>
          </a:p>
          <a:p>
            <a:pPr lvl="1"/>
            <a:r>
              <a:rPr lang="en-US" dirty="0"/>
              <a:t>The result is promulgated by the parliament </a:t>
            </a:r>
            <a:r>
              <a:rPr lang="en-US" b="1" dirty="0"/>
              <a:t>as a law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next 3 years</a:t>
            </a:r>
            <a:r>
              <a:rPr lang="en-US" dirty="0"/>
              <a:t> neither the parliament may modify this result nor another referendum on the same issue may be held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What will we track?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</a:t>
            </a:r>
            <a:r>
              <a:rPr lang="en-US" dirty="0"/>
              <a:t> initiated the referendums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</a:t>
            </a:r>
            <a:r>
              <a:rPr lang="en-US" u="sng" dirty="0"/>
              <a:t>official</a:t>
            </a:r>
            <a:r>
              <a:rPr lang="en-US" dirty="0"/>
              <a:t> and </a:t>
            </a:r>
            <a:r>
              <a:rPr lang="en-US" u="sng" dirty="0"/>
              <a:t>real</a:t>
            </a:r>
            <a:r>
              <a:rPr lang="en-US" dirty="0"/>
              <a:t> </a:t>
            </a:r>
            <a:r>
              <a:rPr lang="en-US" b="1" dirty="0"/>
              <a:t>motives</a:t>
            </a:r>
            <a:r>
              <a:rPr lang="en-US" dirty="0"/>
              <a:t> of these subjects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were the </a:t>
            </a:r>
            <a:r>
              <a:rPr lang="en-US" b="1" dirty="0"/>
              <a:t>results</a:t>
            </a:r>
            <a:r>
              <a:rPr lang="en-US" dirty="0"/>
              <a:t> and their impact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D9E50E-22E3-CA40-9B6B-20B977A1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3FF01AE-05AB-934D-85DD-3391572BF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57844"/>
              </p:ext>
            </p:extLst>
          </p:nvPr>
        </p:nvGraphicFramePr>
        <p:xfrm>
          <a:off x="190500" y="545805"/>
          <a:ext cx="8763000" cy="58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1">
                  <a:extLst>
                    <a:ext uri="{9D8B030D-6E8A-4147-A177-3AD203B41FA5}">
                      <a16:colId xmlns:a16="http://schemas.microsoft.com/office/drawing/2014/main" val="3638320737"/>
                    </a:ext>
                  </a:extLst>
                </a:gridCol>
                <a:gridCol w="1060132">
                  <a:extLst>
                    <a:ext uri="{9D8B030D-6E8A-4147-A177-3AD203B41FA5}">
                      <a16:colId xmlns:a16="http://schemas.microsoft.com/office/drawing/2014/main" val="3879434256"/>
                    </a:ext>
                  </a:extLst>
                </a:gridCol>
                <a:gridCol w="3363097">
                  <a:extLst>
                    <a:ext uri="{9D8B030D-6E8A-4147-A177-3AD203B41FA5}">
                      <a16:colId xmlns:a16="http://schemas.microsoft.com/office/drawing/2014/main" val="238482265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6634650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76914927"/>
                    </a:ext>
                  </a:extLst>
                </a:gridCol>
              </a:tblGrid>
              <a:tr h="62650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9741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53808"/>
                  </a:ext>
                </a:extLst>
              </a:tr>
              <a:tr h="796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3429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35294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90896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44320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8274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85720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8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9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305800" cy="457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500" dirty="0"/>
              <a:t>Part I – Referendum as a</a:t>
            </a:r>
            <a:r>
              <a:rPr lang="cs-CZ" sz="3500" dirty="0"/>
              <a:t> part </a:t>
            </a:r>
            <a:r>
              <a:rPr lang="en-US" sz="3500" dirty="0"/>
              <a:t>of</a:t>
            </a:r>
            <a:r>
              <a:rPr lang="cs-CZ" sz="3500" dirty="0"/>
              <a:t> </a:t>
            </a:r>
            <a:r>
              <a:rPr lang="en-US" sz="3500" dirty="0"/>
              <a:t>election</a:t>
            </a:r>
            <a:r>
              <a:rPr lang="cs-CZ" sz="3500" dirty="0"/>
              <a:t> </a:t>
            </a:r>
            <a:r>
              <a:rPr lang="en-US" sz="3500" dirty="0"/>
              <a:t>campaign</a:t>
            </a:r>
            <a:br>
              <a:rPr lang="en-US" sz="3500" dirty="0"/>
            </a:br>
            <a:r>
              <a:rPr lang="en-US" sz="3600" dirty="0"/>
              <a:t>Part I</a:t>
            </a:r>
            <a:r>
              <a:rPr lang="cs-CZ" sz="3600" dirty="0"/>
              <a:t>I</a:t>
            </a:r>
            <a:r>
              <a:rPr lang="en-US" sz="3600" dirty="0"/>
              <a:t> – Referendum as a way how to challenge the</a:t>
            </a:r>
            <a:r>
              <a:rPr lang="cs-CZ" sz="3600" dirty="0"/>
              <a:t> </a:t>
            </a:r>
            <a:r>
              <a:rPr lang="en-US" sz="3600" dirty="0"/>
              <a:t>elections</a:t>
            </a:r>
            <a:br>
              <a:rPr lang="en-US" sz="3600" dirty="0"/>
            </a:br>
            <a:r>
              <a:rPr lang="en-US" sz="3600" dirty="0"/>
              <a:t>Part I</a:t>
            </a:r>
            <a:r>
              <a:rPr lang="cs-CZ" sz="3600" dirty="0"/>
              <a:t>I</a:t>
            </a:r>
            <a:r>
              <a:rPr lang="en-US" sz="3600" dirty="0"/>
              <a:t>I – Referendum as a way how to solve (or create) problems</a:t>
            </a:r>
            <a:br>
              <a:rPr lang="sk-SK" sz="3600" dirty="0"/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8149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Part I – Referendum as a</a:t>
            </a:r>
            <a:r>
              <a:rPr lang="cs-CZ" dirty="0"/>
              <a:t> part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US" dirty="0"/>
              <a:t>election</a:t>
            </a:r>
            <a:r>
              <a:rPr lang="cs-CZ" dirty="0"/>
              <a:t> </a:t>
            </a:r>
            <a:r>
              <a:rPr lang="en-US" dirty="0"/>
              <a:t>campaign </a:t>
            </a:r>
          </a:p>
        </p:txBody>
      </p:sp>
      <p:sp>
        <p:nvSpPr>
          <p:cNvPr id="4" name="Rám 3">
            <a:extLst>
              <a:ext uri="{FF2B5EF4-FFF2-40B4-BE49-F238E27FC236}">
                <a16:creationId xmlns:a16="http://schemas.microsoft.com/office/drawing/2014/main" id="{EA7AAD3F-D844-FE47-8B8E-005EA4165A93}"/>
              </a:ext>
            </a:extLst>
          </p:cNvPr>
          <p:cNvSpPr/>
          <p:nvPr/>
        </p:nvSpPr>
        <p:spPr>
          <a:xfrm>
            <a:off x="104775" y="2133600"/>
            <a:ext cx="8934450" cy="2287772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4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/>
              <a:t>Slovak ex-communists (SD</a:t>
            </a:r>
            <a:r>
              <a:rPr lang="sk-SK" dirty="0"/>
              <a:t>L</a:t>
            </a:r>
            <a:r>
              <a:rPr lang="en-US" dirty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/>
              <a:t>Referendum as a part of their electoral campaign how to mobilize protest voters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r>
              <a:rPr lang="en-US" b="1" dirty="0"/>
              <a:t>Topic</a:t>
            </a:r>
            <a:r>
              <a:rPr lang="en-US" dirty="0"/>
              <a:t> – reveal of property </a:t>
            </a:r>
            <a:r>
              <a:rPr lang="cs-CZ" dirty="0" err="1"/>
              <a:t>used</a:t>
            </a:r>
            <a:r>
              <a:rPr lang="cs-CZ" dirty="0"/>
              <a:t> in</a:t>
            </a:r>
            <a:r>
              <a:rPr lang="en-US" dirty="0"/>
              <a:t> privatization and auctions (against </a:t>
            </a:r>
            <a:r>
              <a:rPr lang="sk-SK" i="1" dirty="0"/>
              <a:t>„</a:t>
            </a:r>
            <a:r>
              <a:rPr lang="en-US" i="1" dirty="0"/>
              <a:t>the rich</a:t>
            </a:r>
            <a:r>
              <a:rPr lang="sk-SK" i="1" dirty="0"/>
              <a:t>“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/>
              <a:t>Referendum was held only one month after elections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ZRS could lead both campaigns at once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7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original type of democracy</a:t>
            </a:r>
          </a:p>
          <a:p>
            <a:endParaRPr lang="en-US" dirty="0"/>
          </a:p>
          <a:p>
            <a:r>
              <a:rPr lang="en-US" dirty="0"/>
              <a:t>Direct vs. representative democracy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b="1" i="1" dirty="0"/>
              <a:t>citizens</a:t>
            </a:r>
            <a:r>
              <a:rPr lang="en-US" dirty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Ancient Athens</a:t>
            </a:r>
          </a:p>
          <a:p>
            <a:pPr lvl="1"/>
            <a:r>
              <a:rPr lang="en-US" dirty="0"/>
              <a:t>Parish meetings in England</a:t>
            </a:r>
          </a:p>
          <a:p>
            <a:pPr lvl="1"/>
            <a:r>
              <a:rPr lang="en-US" dirty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Switzerland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Would you agree to adopt a law about reveal the origin of finances used for privatization and auctions?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1994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53205"/>
              </p:ext>
            </p:extLst>
          </p:nvPr>
        </p:nvGraphicFramePr>
        <p:xfrm>
          <a:off x="457200" y="1219200"/>
          <a:ext cx="80010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34,96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10,41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Hungarians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ZRS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7,34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13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8,67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57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Official – the parliament</a:t>
            </a:r>
          </a:p>
          <a:p>
            <a:pPr lvl="1"/>
            <a:r>
              <a:rPr lang="en-US" dirty="0"/>
              <a:t>Real – ZRS and its leader</a:t>
            </a:r>
            <a:r>
              <a:rPr lang="sk-SK" dirty="0"/>
              <a:t> Ján Ľupták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reveal of property from privatization</a:t>
            </a:r>
          </a:p>
          <a:p>
            <a:pPr lvl="1"/>
            <a:r>
              <a:rPr lang="en-US" dirty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ZRS entered parliament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Ján “Kelňa” Ľupták je späť! - fotogaléria 3 | Aktuality.sk">
            <a:extLst>
              <a:ext uri="{FF2B5EF4-FFF2-40B4-BE49-F238E27FC236}">
                <a16:creationId xmlns:a16="http://schemas.microsoft.com/office/drawing/2014/main" id="{54E3A0DB-680F-D442-A8E4-F2C75C50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76" y="571500"/>
            <a:ext cx="181592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1998 </a:t>
            </a:r>
            <a:r>
              <a:rPr lang="sk-SK" dirty="0"/>
              <a:t>Mečiar</a:t>
            </a:r>
            <a:r>
              <a:rPr lang="en-US" dirty="0"/>
              <a:t>’s HZDS faced:</a:t>
            </a:r>
          </a:p>
          <a:p>
            <a:pPr lvl="1"/>
            <a:r>
              <a:rPr lang="en-US" dirty="0"/>
              <a:t>A decline of public support since elections 1994</a:t>
            </a:r>
          </a:p>
          <a:p>
            <a:pPr lvl="1"/>
            <a:r>
              <a:rPr lang="en-US" dirty="0"/>
              <a:t>A risk that it will be in opposition after elections 1998</a:t>
            </a:r>
          </a:p>
          <a:p>
            <a:endParaRPr lang="en-US" dirty="0"/>
          </a:p>
          <a:p>
            <a:r>
              <a:rPr lang="en-US" dirty="0"/>
              <a:t>Referendum as a tool how to:</a:t>
            </a:r>
          </a:p>
          <a:p>
            <a:pPr lvl="1"/>
            <a:r>
              <a:rPr lang="en-US" dirty="0"/>
              <a:t>Mobilize supporters of HZDS</a:t>
            </a:r>
          </a:p>
          <a:p>
            <a:pPr lvl="1"/>
            <a:r>
              <a:rPr lang="en-US" dirty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b="1" dirty="0"/>
              <a:t>Topic</a:t>
            </a:r>
            <a:r>
              <a:rPr lang="en-US" dirty="0"/>
              <a:t> – ban of privatization of strategic companies (nationalist sentiments)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6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Petition:</a:t>
            </a:r>
          </a:p>
          <a:p>
            <a:pPr lvl="1"/>
            <a:r>
              <a:rPr lang="en-US" dirty="0"/>
              <a:t>Started in summer 1998 (two months before elections)</a:t>
            </a:r>
          </a:p>
          <a:p>
            <a:pPr lvl="1"/>
            <a:r>
              <a:rPr lang="en-US" dirty="0"/>
              <a:t>Even the </a:t>
            </a:r>
            <a:r>
              <a:rPr lang="en-US" b="1" dirty="0"/>
              <a:t>employees of civil service </a:t>
            </a:r>
            <a:r>
              <a:rPr lang="en-US" dirty="0"/>
              <a:t>(controlled by HZDS) were assigned to help with the petition</a:t>
            </a:r>
            <a:r>
              <a:rPr lang="sk-SK" dirty="0"/>
              <a:t>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Referendum joined with parliamentary election to secure its maximum mobilizing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67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30713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1 772 223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1 432 845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>
                          <a:solidFill>
                            <a:schemeClr val="tx1"/>
                          </a:solidFill>
                        </a:rPr>
                        <a:t>266 991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5794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54" y="187411"/>
            <a:ext cx="8229600" cy="1143000"/>
          </a:xfrm>
        </p:spPr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93880"/>
            <a:ext cx="8229600" cy="481172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HZDS – government party at that time (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to secure the property of strategic companies</a:t>
            </a:r>
          </a:p>
          <a:p>
            <a:pPr lvl="1"/>
            <a:r>
              <a:rPr lang="en-US" dirty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HZDS won the election but ended in opposition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Mečiar zakládá novou stranu. Není tu žádná se zájmem o Slovensko, míní -  iDNES.cz">
            <a:extLst>
              <a:ext uri="{FF2B5EF4-FFF2-40B4-BE49-F238E27FC236}">
                <a16:creationId xmlns:a16="http://schemas.microsoft.com/office/drawing/2014/main" id="{2F29507C-8D54-C84D-8861-31848425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946"/>
            <a:ext cx="2984658" cy="19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3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Very similar to referendum 1994</a:t>
            </a:r>
          </a:p>
          <a:p>
            <a:endParaRPr lang="en-US" dirty="0"/>
          </a:p>
          <a:p>
            <a:r>
              <a:rPr lang="en-US" dirty="0"/>
              <a:t>In 2008 a civic association Freedom and Solidarity (</a:t>
            </a:r>
            <a:r>
              <a:rPr lang="en-US" dirty="0" err="1"/>
              <a:t>SaS</a:t>
            </a:r>
            <a:r>
              <a:rPr lang="en-US" dirty="0"/>
              <a:t>) started a petition against unfair media fees</a:t>
            </a:r>
          </a:p>
          <a:p>
            <a:endParaRPr lang="en-US" dirty="0"/>
          </a:p>
          <a:p>
            <a:r>
              <a:rPr lang="en-US" dirty="0"/>
              <a:t>In November 2008 SaS emerged as a political party</a:t>
            </a:r>
          </a:p>
          <a:p>
            <a:endParaRPr lang="en-US" dirty="0"/>
          </a:p>
          <a:p>
            <a:r>
              <a:rPr lang="en-US" dirty="0"/>
              <a:t>In 2009 the original petition was widened and was aimed to call for a referendum</a:t>
            </a:r>
          </a:p>
          <a:p>
            <a:pPr lvl="1"/>
            <a:r>
              <a:rPr lang="en-US" dirty="0"/>
              <a:t>Reducing the MPs immunity</a:t>
            </a:r>
          </a:p>
          <a:p>
            <a:pPr lvl="1"/>
            <a:r>
              <a:rPr lang="en-US" dirty="0"/>
              <a:t>Limits on prices of cars used by government official</a:t>
            </a:r>
            <a:r>
              <a:rPr lang="cs-CZ" dirty="0"/>
              <a:t>s</a:t>
            </a:r>
            <a:r>
              <a:rPr lang="en-US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46932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r>
              <a:rPr lang="en-US" dirty="0" err="1"/>
              <a:t>SaS</a:t>
            </a:r>
            <a:r>
              <a:rPr lang="en-US" dirty="0"/>
              <a:t> wanted to join the referendum with elections 2010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President</a:t>
            </a:r>
            <a:r>
              <a:rPr lang="sk-SK" dirty="0"/>
              <a:t> Gašparovič</a:t>
            </a:r>
            <a:r>
              <a:rPr lang="en-US" dirty="0"/>
              <a:t> effectively prevented this effort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SaS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8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i="1" dirty="0"/>
              <a:t>epeal of the duty to pay a fee for services provided to public by Slovak television and radio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>
                <a:sym typeface="Wingdings" pitchFamily="2" charset="2"/>
              </a:rPr>
              <a:t>E</a:t>
            </a:r>
            <a:r>
              <a:rPr lang="en-US" i="1" dirty="0"/>
              <a:t>xtension of the possibility to hear a performance of a National Council’s member as a </a:t>
            </a:r>
            <a:r>
              <a:rPr lang="en-US" i="1" dirty="0" err="1"/>
              <a:t>misdemeanour</a:t>
            </a:r>
            <a:endParaRPr lang="en-US" i="1" dirty="0"/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100 instead of 150 </a:t>
            </a:r>
            <a:r>
              <a:rPr lang="sk-SK" i="1" dirty="0" err="1"/>
              <a:t>MPs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4. </a:t>
            </a:r>
            <a:r>
              <a:rPr lang="en-US" i="1" dirty="0"/>
              <a:t>Price of governmental vehicles only up to 40K EUR</a:t>
            </a:r>
          </a:p>
          <a:p>
            <a:endParaRPr lang="en-US" i="1" dirty="0"/>
          </a:p>
          <a:p>
            <a:r>
              <a:rPr lang="en-US" dirty="0"/>
              <a:t>5. </a:t>
            </a:r>
            <a:r>
              <a:rPr lang="en-US" i="1" dirty="0"/>
              <a:t>Parliamentary and European elections on Internet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i="1" dirty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from direct to representative democracy: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Politics as permanent occupation</a:t>
            </a:r>
          </a:p>
          <a:p>
            <a:pPr lvl="1"/>
            <a:r>
              <a:rPr lang="en-US" dirty="0"/>
              <a:t>More complicated issues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Direct democracy now only as a </a:t>
            </a:r>
            <a:r>
              <a:rPr lang="en-US" b="1" dirty="0"/>
              <a:t>supplementary tool</a:t>
            </a:r>
          </a:p>
          <a:p>
            <a:pPr lvl="1"/>
            <a:r>
              <a:rPr lang="en-US" dirty="0"/>
              <a:t>Dominance of representative democracy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8001000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82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Elections 2010</a:t>
            </a:r>
            <a:endParaRPr lang="sk-SK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6451"/>
              </p:ext>
            </p:extLst>
          </p:nvPr>
        </p:nvGraphicFramePr>
        <p:xfrm>
          <a:off x="457200" y="1466528"/>
          <a:ext cx="80772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34,79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18,67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SaS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12,14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22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14,67</a:t>
                      </a:r>
                      <a:endParaRPr lang="sk-SK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8,12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9,33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5,07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13,06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11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Freedom and Solidarity (</a:t>
            </a:r>
            <a:r>
              <a:rPr lang="en-US" sz="2700" dirty="0" err="1"/>
              <a:t>SaS</a:t>
            </a:r>
            <a:r>
              <a:rPr lang="en-US" sz="2700" dirty="0"/>
              <a:t>)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mobilize voters and raise chances of SaS in election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 err="1"/>
              <a:t>SaS</a:t>
            </a:r>
            <a:r>
              <a:rPr lang="en-US" sz="2700" dirty="0"/>
              <a:t> entered parliament and also the government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8" name="Picture 4" descr="Sloboda a Solidarita – Wikipedie">
            <a:extLst>
              <a:ext uri="{FF2B5EF4-FFF2-40B4-BE49-F238E27FC236}">
                <a16:creationId xmlns:a16="http://schemas.microsoft.com/office/drawing/2014/main" id="{D5BEAF67-DBDD-6344-B458-E7BBAF16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200400" cy="15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0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8288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 – Referendum as a way how to challenge the</a:t>
            </a:r>
            <a:r>
              <a:rPr lang="cs-CZ" dirty="0"/>
              <a:t> </a:t>
            </a:r>
            <a:r>
              <a:rPr lang="en-US" dirty="0"/>
              <a:t>elections</a:t>
            </a:r>
            <a:r>
              <a:rPr lang="cs-CZ" dirty="0"/>
              <a:t> </a:t>
            </a:r>
            <a:r>
              <a:rPr lang="en-US" dirty="0"/>
              <a:t> </a:t>
            </a:r>
          </a:p>
        </p:txBody>
      </p:sp>
      <p:sp>
        <p:nvSpPr>
          <p:cNvPr id="3" name="Rám 2">
            <a:extLst>
              <a:ext uri="{FF2B5EF4-FFF2-40B4-BE49-F238E27FC236}">
                <a16:creationId xmlns:a16="http://schemas.microsoft.com/office/drawing/2014/main" id="{00F2B171-B9EF-3C4D-8E84-DE87BFF0E0F1}"/>
              </a:ext>
            </a:extLst>
          </p:cNvPr>
          <p:cNvSpPr/>
          <p:nvPr/>
        </p:nvSpPr>
        <p:spPr>
          <a:xfrm>
            <a:off x="104775" y="2133600"/>
            <a:ext cx="8934450" cy="2287772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74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of</a:t>
            </a:r>
            <a:r>
              <a:rPr lang="sk-SK" dirty="0"/>
              <a:t> M</a:t>
            </a:r>
            <a:r>
              <a:rPr lang="en-US" dirty="0"/>
              <a:t>.</a:t>
            </a:r>
            <a:r>
              <a:rPr lang="sk-SK" dirty="0"/>
              <a:t> Dzurinda</a:t>
            </a:r>
            <a:r>
              <a:rPr lang="en-US" dirty="0"/>
              <a:t> formed after 1998:</a:t>
            </a:r>
          </a:p>
          <a:p>
            <a:pPr lvl="1"/>
            <a:r>
              <a:rPr lang="en-US" dirty="0"/>
              <a:t>Negative economic impact of previous era</a:t>
            </a:r>
          </a:p>
          <a:p>
            <a:pPr lvl="1"/>
            <a:r>
              <a:rPr lang="en-US" dirty="0"/>
              <a:t>Decline of public support</a:t>
            </a:r>
          </a:p>
          <a:p>
            <a:endParaRPr lang="en-US" dirty="0"/>
          </a:p>
          <a:p>
            <a:r>
              <a:rPr lang="en-US" dirty="0"/>
              <a:t>Non-co</a:t>
            </a:r>
            <a:r>
              <a:rPr lang="cs-CZ" dirty="0"/>
              <a:t>opera</a:t>
            </a:r>
            <a:r>
              <a:rPr lang="en-US" dirty="0" err="1"/>
              <a:t>tive</a:t>
            </a:r>
            <a:r>
              <a:rPr lang="en-US" dirty="0"/>
              <a:t> parliamentary opposition: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HZDS and nationalist SNS</a:t>
            </a:r>
          </a:p>
          <a:p>
            <a:pPr lvl="1"/>
            <a:r>
              <a:rPr lang="en-US" dirty="0"/>
              <a:t>Newly created populist party SMER (Direction) led by Robert Fico</a:t>
            </a:r>
          </a:p>
        </p:txBody>
      </p:sp>
    </p:spTree>
    <p:extLst>
      <p:ext uri="{BB962C8B-B14F-4D97-AF65-F5344CB8AC3E}">
        <p14:creationId xmlns:p14="http://schemas.microsoft.com/office/powerpoint/2010/main" val="21249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/>
              <a:t>The question whether an early elections may be called based on referendum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44414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2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HZDS and SNS – that time opposition parties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Official – inability of the government to solve economic problems of Slovakia</a:t>
            </a:r>
          </a:p>
          <a:p>
            <a:pPr lvl="1"/>
            <a:r>
              <a:rPr lang="en-US" sz="2600" dirty="0"/>
              <a:t>Real – aim of the </a:t>
            </a:r>
            <a:r>
              <a:rPr lang="sk-SK" sz="2600" dirty="0"/>
              <a:t>Dzurinda</a:t>
            </a:r>
            <a:r>
              <a:rPr lang="en-US" sz="2600" dirty="0"/>
              <a:t>’s government to investigate scandals of </a:t>
            </a:r>
            <a:r>
              <a:rPr lang="sk-SK" sz="2600" dirty="0"/>
              <a:t>Mečiar</a:t>
            </a:r>
            <a:r>
              <a:rPr lang="en-US" sz="2600" dirty="0"/>
              <a:t>’s government?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not valid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2319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Second government led by M. </a:t>
            </a:r>
            <a:r>
              <a:rPr lang="en-US" dirty="0" err="1"/>
              <a:t>Dzurinda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Vast liberal economic reforms – taxes, healthcare</a:t>
            </a:r>
          </a:p>
          <a:p>
            <a:pPr lvl="1"/>
            <a:r>
              <a:rPr lang="en-US" dirty="0"/>
              <a:t>High frustration of voters</a:t>
            </a:r>
          </a:p>
          <a:p>
            <a:endParaRPr lang="en-US" dirty="0"/>
          </a:p>
          <a:p>
            <a:r>
              <a:rPr lang="en-US" dirty="0"/>
              <a:t>Opposition:</a:t>
            </a:r>
          </a:p>
          <a:p>
            <a:pPr lvl="1"/>
            <a:r>
              <a:rPr lang="cs-CZ" dirty="0"/>
              <a:t>S</a:t>
            </a:r>
            <a:r>
              <a:rPr lang="en-US" dirty="0" err="1"/>
              <a:t>ince</a:t>
            </a:r>
            <a:r>
              <a:rPr lang="en-US" dirty="0"/>
              <a:t> 2002 SMER became the main opposition party</a:t>
            </a:r>
          </a:p>
          <a:p>
            <a:pPr lvl="1"/>
            <a:r>
              <a:rPr lang="en-US" dirty="0"/>
              <a:t>SMER shifted to social democracy and launched harsh criticism of governmental reforms</a:t>
            </a:r>
          </a:p>
        </p:txBody>
      </p:sp>
    </p:spTree>
    <p:extLst>
      <p:ext uri="{BB962C8B-B14F-4D97-AF65-F5344CB8AC3E}">
        <p14:creationId xmlns:p14="http://schemas.microsoft.com/office/powerpoint/2010/main" val="145019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dirty="0"/>
              <a:t>In November 2003 the trade unions started petition for referendum about early elections</a:t>
            </a:r>
          </a:p>
          <a:p>
            <a:endParaRPr lang="en-US" dirty="0"/>
          </a:p>
          <a:p>
            <a:r>
              <a:rPr lang="en-US" dirty="0"/>
              <a:t>Opposition parties:</a:t>
            </a:r>
          </a:p>
          <a:p>
            <a:pPr lvl="1"/>
            <a:r>
              <a:rPr lang="en-US" dirty="0"/>
              <a:t>Supported the petition</a:t>
            </a:r>
          </a:p>
          <a:p>
            <a:pPr lvl="1"/>
            <a:r>
              <a:rPr lang="en-US" dirty="0"/>
              <a:t>Some of them actively gathered the signatures</a:t>
            </a:r>
          </a:p>
          <a:p>
            <a:pPr lvl="1"/>
            <a:r>
              <a:rPr lang="en-US" dirty="0"/>
              <a:t>SMER even made a financial contribution</a:t>
            </a:r>
          </a:p>
          <a:p>
            <a:pPr lvl="1"/>
            <a:endParaRPr lang="en-US" dirty="0"/>
          </a:p>
          <a:p>
            <a:r>
              <a:rPr lang="en-US" dirty="0"/>
              <a:t>Government logically opposed the idea and advised its voters to ignore the referendum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8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1ABFD08-B405-4575-A545-B1BA4585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300" dirty="0" err="1"/>
              <a:t>Landsgemeinde</a:t>
            </a:r>
            <a:r>
              <a:rPr lang="sk-SK" sz="4300" dirty="0"/>
              <a:t>, </a:t>
            </a:r>
            <a:r>
              <a:rPr lang="sk-SK" sz="4300" dirty="0" err="1"/>
              <a:t>Glarus</a:t>
            </a:r>
            <a:r>
              <a:rPr lang="sk-SK" sz="4300" dirty="0"/>
              <a:t> (SWI), 2019 </a:t>
            </a:r>
            <a:endParaRPr lang="en-US" sz="4300" dirty="0"/>
          </a:p>
        </p:txBody>
      </p:sp>
      <p:pic>
        <p:nvPicPr>
          <p:cNvPr id="1026" name="Picture 2" descr="Image result for landsgemeinde glarus 2019">
            <a:extLst>
              <a:ext uri="{FF2B5EF4-FFF2-40B4-BE49-F238E27FC236}">
                <a16:creationId xmlns:a16="http://schemas.microsoft.com/office/drawing/2014/main" id="{DE25DD68-AE80-4471-B105-39C9DC782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-2" b="-2"/>
          <a:stretch/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60588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Question – </a:t>
            </a:r>
            <a:r>
              <a:rPr lang="en-US" sz="2600" i="1" dirty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42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Trade unions backed by opposition parties (mostly SMER)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cs-CZ" sz="2700" dirty="0"/>
              <a:t>Party </a:t>
            </a:r>
            <a:r>
              <a:rPr lang="en-US" sz="2700" dirty="0"/>
              <a:t>SMER tested its electoral potential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285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Legacy continues?...</a:t>
            </a:r>
          </a:p>
        </p:txBody>
      </p:sp>
      <p:pic>
        <p:nvPicPr>
          <p:cNvPr id="2050" name="Picture 2" descr="Referendum 2021. Opozícia hovorí, že má už státisíce podpisov - Domáce -  Správy - Pravda.sk">
            <a:extLst>
              <a:ext uri="{FF2B5EF4-FFF2-40B4-BE49-F238E27FC236}">
                <a16:creationId xmlns:a16="http://schemas.microsoft.com/office/drawing/2014/main" id="{65F13F9C-D379-6047-A25E-8CA213B3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096000" cy="34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43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Petition 2021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Petition group (</a:t>
            </a:r>
            <a:r>
              <a:rPr lang="sk-SK" dirty="0" err="1"/>
              <a:t>Ervin</a:t>
            </a:r>
            <a:r>
              <a:rPr lang="sk-SK" dirty="0"/>
              <a:t> </a:t>
            </a:r>
            <a:r>
              <a:rPr lang="sk-SK" dirty="0" err="1"/>
              <a:t>Erdélyi</a:t>
            </a:r>
            <a:r>
              <a:rPr lang="sk-SK" b="1" dirty="0"/>
              <a:t>), </a:t>
            </a:r>
            <a:r>
              <a:rPr lang="sk-SK" dirty="0"/>
              <a:t>HLAS-SD, SMER-SD, SNS, </a:t>
            </a:r>
            <a:r>
              <a:rPr lang="sk-SK" dirty="0" err="1"/>
              <a:t>trade</a:t>
            </a:r>
            <a:r>
              <a:rPr lang="sk-SK" dirty="0"/>
              <a:t> </a:t>
            </a:r>
            <a:r>
              <a:rPr lang="sk-SK" dirty="0" err="1"/>
              <a:t>unions</a:t>
            </a:r>
            <a:r>
              <a:rPr lang="sk-SK" dirty="0"/>
              <a:t>...</a:t>
            </a:r>
            <a:endParaRPr lang="en-US" sz="2700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i="1" dirty="0">
                <a:solidFill>
                  <a:prstClr val="black"/>
                </a:solidFill>
              </a:rPr>
              <a:t>Do you favor that National Council agrees on early elections up to 180 days after the referendum?</a:t>
            </a: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endParaRPr lang="en-US" sz="3100" b="1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6202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763000" cy="1828800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Part I</a:t>
            </a:r>
            <a:r>
              <a:rPr lang="cs-CZ" sz="4500" dirty="0"/>
              <a:t>I</a:t>
            </a:r>
            <a:r>
              <a:rPr lang="en-US" sz="4500" dirty="0"/>
              <a:t>I – Referendum as a way how  to solve (or create) problems</a:t>
            </a:r>
          </a:p>
        </p:txBody>
      </p:sp>
      <p:sp>
        <p:nvSpPr>
          <p:cNvPr id="3" name="Rám 2">
            <a:extLst>
              <a:ext uri="{FF2B5EF4-FFF2-40B4-BE49-F238E27FC236}">
                <a16:creationId xmlns:a16="http://schemas.microsoft.com/office/drawing/2014/main" id="{A2F5899B-CADE-B54E-9C74-F311A7006B19}"/>
              </a:ext>
            </a:extLst>
          </p:cNvPr>
          <p:cNvSpPr/>
          <p:nvPr/>
        </p:nvSpPr>
        <p:spPr>
          <a:xfrm>
            <a:off x="52387" y="2172586"/>
            <a:ext cx="9039225" cy="2362200"/>
          </a:xfrm>
          <a:prstGeom prst="fram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9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era of </a:t>
            </a:r>
            <a:r>
              <a:rPr lang="sk-SK" dirty="0"/>
              <a:t>Vladimír Mečiar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Decline of quality of democracy</a:t>
            </a:r>
          </a:p>
          <a:p>
            <a:pPr lvl="1"/>
            <a:r>
              <a:rPr lang="en-US" dirty="0"/>
              <a:t>High polarization of society and domestic politics</a:t>
            </a:r>
          </a:p>
          <a:p>
            <a:endParaRPr lang="en-US" dirty="0"/>
          </a:p>
          <a:p>
            <a:r>
              <a:rPr lang="en-US" dirty="0"/>
              <a:t>Risk of inability to elect the new president in parliament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350 000 signatures were acquired the government reacted by proposing a referendum about integration to NATO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>
                <a:sym typeface="Wingdings" pitchFamily="2" charset="2"/>
              </a:rPr>
              <a:t>Direct elections of president</a:t>
            </a:r>
          </a:p>
          <a:p>
            <a:pPr lvl="1"/>
            <a:r>
              <a:rPr lang="en-US" dirty="0">
                <a:sym typeface="Wingdings" pitchFamily="2" charset="2"/>
              </a:rPr>
              <a:t>Integration to NATO (3 separate questions)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President called a </a:t>
            </a:r>
            <a:r>
              <a:rPr lang="en-US" b="1" dirty="0">
                <a:sym typeface="Wingdings" pitchFamily="2" charset="2"/>
              </a:rPr>
              <a:t>joint referendum </a:t>
            </a:r>
            <a:r>
              <a:rPr lang="en-US" dirty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government announced that president broke the </a:t>
            </a:r>
            <a:r>
              <a:rPr lang="cs-CZ" dirty="0">
                <a:sym typeface="Wingdings" pitchFamily="2" charset="2"/>
              </a:rPr>
              <a:t>C</a:t>
            </a:r>
            <a:r>
              <a:rPr lang="en-US" dirty="0" err="1">
                <a:sym typeface="Wingdings" pitchFamily="2" charset="2"/>
              </a:rPr>
              <a:t>onstitution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7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  <a:endParaRPr lang="cs-CZ" i="1" dirty="0"/>
          </a:p>
          <a:p>
            <a:endParaRPr lang="cs-CZ" i="1" dirty="0">
              <a:sym typeface="Wingdings" pitchFamily="2" charset="2"/>
            </a:endParaRPr>
          </a:p>
          <a:p>
            <a:r>
              <a:rPr lang="en-US" strike="sngStrike" dirty="0">
                <a:sym typeface="Wingdings" pitchFamily="2" charset="2"/>
              </a:rPr>
              <a:t>4. </a:t>
            </a:r>
            <a:r>
              <a:rPr lang="en-US" i="1" strike="sngStrike" dirty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243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0692"/>
              </p:ext>
            </p:extLst>
          </p:nvPr>
        </p:nvGraphicFramePr>
        <p:xfrm>
          <a:off x="685800" y="1600200"/>
          <a:ext cx="8001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319 727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130 052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154 090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29 628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232 197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42 336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218 956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4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Initiators:</a:t>
            </a:r>
          </a:p>
          <a:p>
            <a:pPr lvl="1"/>
            <a:r>
              <a:rPr lang="en-US" dirty="0"/>
              <a:t>Opposition – presidential elections</a:t>
            </a:r>
          </a:p>
          <a:p>
            <a:pPr lvl="1"/>
            <a:r>
              <a:rPr lang="en-US" dirty="0"/>
              <a:t>Government - NATO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Opposition – to enable the election of president,</a:t>
            </a:r>
            <a:r>
              <a:rPr lang="sk-SK" dirty="0"/>
              <a:t> to </a:t>
            </a:r>
            <a:r>
              <a:rPr lang="en-US" dirty="0"/>
              <a:t>mobilize voters</a:t>
            </a:r>
            <a:r>
              <a:rPr lang="sk-SK" dirty="0"/>
              <a:t> </a:t>
            </a:r>
            <a:r>
              <a:rPr lang="en-US" dirty="0"/>
              <a:t>and</a:t>
            </a:r>
            <a:r>
              <a:rPr lang="sk-SK" dirty="0"/>
              <a:t> to</a:t>
            </a:r>
            <a:r>
              <a:rPr lang="en-US" dirty="0"/>
              <a:t> avoid </a:t>
            </a:r>
            <a:r>
              <a:rPr lang="sk-SK" dirty="0"/>
              <a:t>Mečiar</a:t>
            </a:r>
            <a:r>
              <a:rPr lang="en-US" dirty="0"/>
              <a:t> to concentrate too much power</a:t>
            </a:r>
          </a:p>
          <a:p>
            <a:pPr lvl="1"/>
            <a:r>
              <a:rPr lang="en-US" dirty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 (marred referendum)</a:t>
            </a:r>
          </a:p>
          <a:p>
            <a:pPr lvl="1"/>
            <a:r>
              <a:rPr lang="en-US" dirty="0"/>
              <a:t>For more than a year Slovakia had no president</a:t>
            </a:r>
          </a:p>
          <a:p>
            <a:pPr lvl="1"/>
            <a:r>
              <a:rPr lang="en-US" dirty="0"/>
              <a:t>Frustration of voters against the government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4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main tool of direct democracy in presence</a:t>
            </a:r>
          </a:p>
          <a:p>
            <a:endParaRPr lang="en-US" dirty="0"/>
          </a:p>
          <a:p>
            <a:r>
              <a:rPr lang="en-US" dirty="0"/>
              <a:t>Origin in Switzerland in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r>
              <a:rPr lang="en-US" dirty="0"/>
              <a:t>Mechanism which allows citizens to express their attitude on a specific question mostly by either a </a:t>
            </a:r>
            <a:r>
              <a:rPr lang="sk-SK" b="1" dirty="0"/>
              <a:t>„</a:t>
            </a:r>
            <a:r>
              <a:rPr lang="en-US" b="1" dirty="0"/>
              <a:t>yes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dirty="0"/>
              <a:t>or a </a:t>
            </a:r>
            <a:r>
              <a:rPr lang="sk-SK" b="1" dirty="0"/>
              <a:t>„</a:t>
            </a:r>
            <a:r>
              <a:rPr lang="en-US" b="1" dirty="0"/>
              <a:t>no</a:t>
            </a:r>
            <a:r>
              <a:rPr lang="sk-SK" b="1" dirty="0"/>
              <a:t>“</a:t>
            </a:r>
            <a:r>
              <a:rPr lang="en-US" b="1" dirty="0"/>
              <a:t> </a:t>
            </a:r>
            <a:r>
              <a:rPr lang="en-US" dirty="0"/>
              <a:t>vote</a:t>
            </a:r>
          </a:p>
          <a:p>
            <a:endParaRPr lang="en-US" dirty="0"/>
          </a:p>
          <a:p>
            <a:r>
              <a:rPr lang="en-US" dirty="0"/>
              <a:t>Similar attributes as elections – universal suffrage, secret vote, equal weight of votes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to the European Union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Facultative referendum as the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common effort of all relevant political parties to mobilize voters and ensure the needed 50 % turnout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56312"/>
              </p:ext>
            </p:extLst>
          </p:nvPr>
        </p:nvGraphicFramePr>
        <p:xfrm>
          <a:off x="685800" y="32004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6,2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Zástupný symbol pro obsah 3"/>
          <p:cNvSpPr txBox="1">
            <a:spLocks/>
          </p:cNvSpPr>
          <p:nvPr/>
        </p:nvSpPr>
        <p:spPr>
          <a:xfrm>
            <a:off x="457200" y="1676400"/>
            <a:ext cx="822960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lnSpc>
                <a:spcPct val="134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sz="3400" dirty="0">
                <a:solidFill>
                  <a:prstClr val="black"/>
                </a:solidFill>
              </a:rPr>
              <a:t>Question – </a:t>
            </a:r>
            <a:r>
              <a:rPr lang="en-US" sz="3400" i="1" dirty="0">
                <a:solidFill>
                  <a:prstClr val="black"/>
                </a:solidFill>
              </a:rPr>
              <a:t>Do you agree to the proposal that the Slovak Republic should become a member state of the European Union?</a:t>
            </a: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Initiator:</a:t>
            </a:r>
          </a:p>
          <a:p>
            <a:pPr lvl="1"/>
            <a:r>
              <a:rPr lang="en-US" sz="2600" dirty="0"/>
              <a:t>Parliament (not relevant)</a:t>
            </a:r>
          </a:p>
          <a:p>
            <a:endParaRPr lang="en-US" dirty="0"/>
          </a:p>
          <a:p>
            <a:r>
              <a:rPr lang="en-US" sz="2800" b="1" dirty="0"/>
              <a:t>Motives:</a:t>
            </a:r>
          </a:p>
          <a:p>
            <a:pPr lvl="1"/>
            <a:r>
              <a:rPr lang="en-US" sz="2600" dirty="0"/>
              <a:t>Integration to the EU</a:t>
            </a:r>
          </a:p>
          <a:p>
            <a:endParaRPr lang="en-US" dirty="0"/>
          </a:p>
          <a:p>
            <a:r>
              <a:rPr lang="en-US" sz="2800" b="1" dirty="0"/>
              <a:t>Results:</a:t>
            </a:r>
          </a:p>
          <a:p>
            <a:pPr lvl="1"/>
            <a:r>
              <a:rPr lang="en-US" sz="2600" dirty="0"/>
              <a:t>Referendum was valid</a:t>
            </a:r>
          </a:p>
          <a:p>
            <a:pPr lvl="1"/>
            <a:r>
              <a:rPr lang="en-US" sz="2600" dirty="0"/>
              <a:t>Slovakia entered the EU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60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Alliance for the 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The official aim to `</a:t>
            </a:r>
            <a:r>
              <a:rPr lang="en-US" i="1" dirty="0"/>
              <a:t>protect the family in Slovakia</a:t>
            </a:r>
            <a:r>
              <a:rPr lang="en-US" dirty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threats:</a:t>
            </a:r>
          </a:p>
          <a:p>
            <a:pPr lvl="1" fontAlgn="ctr"/>
            <a:r>
              <a:rPr lang="en-US" dirty="0"/>
              <a:t>Same-sex marriages</a:t>
            </a:r>
          </a:p>
          <a:p>
            <a:pPr lvl="1" fontAlgn="ctr"/>
            <a:r>
              <a:rPr lang="en-US" dirty="0"/>
              <a:t>Adoptions by homosexuals</a:t>
            </a:r>
          </a:p>
          <a:p>
            <a:pPr lvl="1" fontAlgn="ctr"/>
            <a:r>
              <a:rPr lang="en-US" dirty="0"/>
              <a:t>Anti-family values in general</a:t>
            </a:r>
          </a:p>
          <a:p>
            <a:endParaRPr lang="en-US" dirty="0"/>
          </a:p>
          <a:p>
            <a:r>
              <a:rPr lang="en-US" dirty="0"/>
              <a:t>Petition with more than 400 thousand signatures</a:t>
            </a:r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98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dirty="0"/>
              <a:t>Original aim – four questions:</a:t>
            </a:r>
          </a:p>
          <a:p>
            <a:pPr lvl="1" fontAlgn="ctr"/>
            <a:r>
              <a:rPr lang="en-US" dirty="0"/>
              <a:t>Special rights and protection given only to marriage (among all types of relationships)</a:t>
            </a:r>
          </a:p>
          <a:p>
            <a:pPr lvl="1" fontAlgn="ctr"/>
            <a:r>
              <a:rPr lang="en-US" dirty="0"/>
              <a:t>Marriage only as a relationship of </a:t>
            </a:r>
            <a:r>
              <a:rPr lang="cs-CZ" dirty="0"/>
              <a:t>a </a:t>
            </a:r>
            <a:r>
              <a:rPr lang="en-US" dirty="0"/>
              <a:t>m</a:t>
            </a:r>
            <a:r>
              <a:rPr lang="cs-CZ" dirty="0"/>
              <a:t>a</a:t>
            </a:r>
            <a:r>
              <a:rPr lang="en-US" dirty="0"/>
              <a:t>n and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wom</a:t>
            </a:r>
            <a:r>
              <a:rPr lang="cs-CZ" dirty="0"/>
              <a:t>a</a:t>
            </a:r>
            <a:r>
              <a:rPr lang="en-US" dirty="0"/>
              <a:t>n</a:t>
            </a:r>
          </a:p>
          <a:p>
            <a:pPr lvl="1" fontAlgn="ctr"/>
            <a:r>
              <a:rPr lang="en-US" dirty="0"/>
              <a:t>Ban of adoptions by homosexuals</a:t>
            </a:r>
          </a:p>
          <a:p>
            <a:pPr lvl="1" fontAlgn="ctr"/>
            <a:r>
              <a:rPr lang="en-US" dirty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President Kiska consulted the Constitutional court:</a:t>
            </a:r>
          </a:p>
          <a:p>
            <a:pPr lvl="1" fontAlgn="ctr"/>
            <a:r>
              <a:rPr lang="en-US" dirty="0"/>
              <a:t>First question banned</a:t>
            </a:r>
          </a:p>
          <a:p>
            <a:pPr lvl="1" fontAlgn="ctr"/>
            <a:r>
              <a:rPr lang="en-US" dirty="0"/>
              <a:t>The date of referendum postponed to February 2015</a:t>
            </a:r>
          </a:p>
          <a:p>
            <a:pPr lvl="1" fontAlgn="ctr"/>
            <a:endParaRPr lang="en-US" dirty="0"/>
          </a:p>
        </p:txBody>
      </p:sp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94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pic>
        <p:nvPicPr>
          <p:cNvPr id="4098" name="Picture 2" descr="https://a-static.projektn.sk/2015/01/IMG_3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1447800"/>
            <a:ext cx="85313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7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299"/>
            <a:ext cx="2533650" cy="19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fontAlgn="ctr"/>
            <a:r>
              <a:rPr lang="en-US" dirty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views:</a:t>
            </a:r>
          </a:p>
          <a:p>
            <a:pPr lvl="1" fontAlgn="ctr"/>
            <a:r>
              <a:rPr lang="en-US" dirty="0"/>
              <a:t>KDH and SNS favored the referendum</a:t>
            </a:r>
          </a:p>
          <a:p>
            <a:pPr lvl="1" fontAlgn="ctr"/>
            <a:r>
              <a:rPr lang="en-US" dirty="0"/>
              <a:t>SaS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SMER, SDKU only advised people to participate without holding a side</a:t>
            </a:r>
          </a:p>
          <a:p>
            <a:pPr lvl="1" font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77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Referendum 2015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33806"/>
              </p:ext>
            </p:extLst>
          </p:nvPr>
        </p:nvGraphicFramePr>
        <p:xfrm>
          <a:off x="685800" y="10668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6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Alliance for the Family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Mostly banning rights of homosexuals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= real?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8908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Referendums in Slovakia</a:t>
            </a:r>
          </a:p>
        </p:txBody>
      </p:sp>
      <p:graphicFrame>
        <p:nvGraphicFramePr>
          <p:cNvPr id="5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20143"/>
              </p:ext>
            </p:extLst>
          </p:nvPr>
        </p:nvGraphicFramePr>
        <p:xfrm>
          <a:off x="228600" y="990600"/>
          <a:ext cx="8763000" cy="58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50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marred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5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 - types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Obligatory</a:t>
            </a:r>
            <a:r>
              <a:rPr lang="en-US" dirty="0"/>
              <a:t> – must be held </a:t>
            </a:r>
          </a:p>
          <a:p>
            <a:r>
              <a:rPr lang="en-US" b="1" dirty="0"/>
              <a:t>Facultative</a:t>
            </a:r>
            <a:r>
              <a:rPr lang="en-US" dirty="0"/>
              <a:t> – may be held</a:t>
            </a:r>
          </a:p>
          <a:p>
            <a:endParaRPr lang="en-US" dirty="0"/>
          </a:p>
          <a:p>
            <a:r>
              <a:rPr lang="en-US" b="1" dirty="0"/>
              <a:t>Binding</a:t>
            </a:r>
            <a:r>
              <a:rPr lang="en-US" dirty="0"/>
              <a:t> – results bind the elected representatives</a:t>
            </a:r>
          </a:p>
          <a:p>
            <a:r>
              <a:rPr lang="en-US" b="1" dirty="0"/>
              <a:t>Consultative</a:t>
            </a:r>
            <a:r>
              <a:rPr lang="en-US" dirty="0"/>
              <a:t> – results only as a recommendation</a:t>
            </a:r>
          </a:p>
          <a:p>
            <a:endParaRPr lang="en-US" dirty="0"/>
          </a:p>
          <a:p>
            <a:r>
              <a:rPr lang="en-US" b="1" dirty="0"/>
              <a:t>Preliminary</a:t>
            </a:r>
            <a:r>
              <a:rPr lang="en-US" dirty="0"/>
              <a:t> – held before the actual decision</a:t>
            </a:r>
          </a:p>
          <a:p>
            <a:r>
              <a:rPr lang="en-US" b="1" dirty="0"/>
              <a:t>Subsequent</a:t>
            </a:r>
            <a:r>
              <a:rPr lang="en-US" dirty="0"/>
              <a:t> – held after the actual decision</a:t>
            </a:r>
          </a:p>
        </p:txBody>
      </p:sp>
    </p:spTree>
    <p:extLst>
      <p:ext uri="{BB962C8B-B14F-4D97-AF65-F5344CB8AC3E}">
        <p14:creationId xmlns:p14="http://schemas.microsoft.com/office/powerpoint/2010/main" val="9294055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Initiators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almost all cases referendums were initiated by </a:t>
            </a:r>
            <a:r>
              <a:rPr lang="en-US" b="1" dirty="0"/>
              <a:t>political parties</a:t>
            </a:r>
          </a:p>
          <a:p>
            <a:endParaRPr lang="en-US" dirty="0"/>
          </a:p>
          <a:p>
            <a:r>
              <a:rPr lang="en-US" dirty="0"/>
              <a:t>Usage of both possible channels:</a:t>
            </a:r>
          </a:p>
          <a:p>
            <a:pPr lvl="1"/>
            <a:r>
              <a:rPr lang="en-US" dirty="0"/>
              <a:t>Petitions (97’ (4</a:t>
            </a:r>
            <a:r>
              <a:rPr lang="en-US" baseline="30000" dirty="0"/>
              <a:t>th</a:t>
            </a:r>
            <a:r>
              <a:rPr lang="en-US" dirty="0"/>
              <a:t> question), 98’, 00’, 04’, 10’, 15’)</a:t>
            </a:r>
          </a:p>
          <a:p>
            <a:pPr lvl="1"/>
            <a:r>
              <a:rPr lang="en-US" dirty="0"/>
              <a:t>Resolution of parliament (94’*, 97’ (1</a:t>
            </a:r>
            <a:r>
              <a:rPr lang="en-US" baseline="30000" dirty="0"/>
              <a:t>st</a:t>
            </a:r>
            <a:r>
              <a:rPr lang="en-US" dirty="0"/>
              <a:t>-3</a:t>
            </a:r>
            <a:r>
              <a:rPr lang="en-US" baseline="30000" dirty="0"/>
              <a:t>rd</a:t>
            </a:r>
            <a:r>
              <a:rPr lang="en-US" dirty="0"/>
              <a:t> question), 03’)</a:t>
            </a:r>
          </a:p>
          <a:p>
            <a:pPr lvl="1"/>
            <a:endParaRPr lang="en-US" dirty="0"/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2004 – Trade unions</a:t>
            </a:r>
          </a:p>
          <a:p>
            <a:pPr lvl="1"/>
            <a:r>
              <a:rPr lang="en-US" dirty="0"/>
              <a:t>2015 – Alliance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Motives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types of referendums:</a:t>
            </a:r>
          </a:p>
          <a:p>
            <a:endParaRPr lang="en-US" dirty="0"/>
          </a:p>
          <a:p>
            <a:r>
              <a:rPr lang="en-US" b="1" dirty="0"/>
              <a:t>About </a:t>
            </a:r>
            <a:r>
              <a:rPr lang="en-US" b="1" i="1" dirty="0"/>
              <a:t>issues:</a:t>
            </a:r>
          </a:p>
          <a:p>
            <a:pPr lvl="1"/>
            <a:r>
              <a:rPr lang="en-US" dirty="0"/>
              <a:t>1994 – reveal of property gained by privatization</a:t>
            </a:r>
          </a:p>
          <a:p>
            <a:pPr lvl="1"/>
            <a:r>
              <a:rPr lang="en-US" dirty="0"/>
              <a:t>1997 – presidential elections and NATO</a:t>
            </a:r>
          </a:p>
          <a:p>
            <a:pPr lvl="1"/>
            <a:r>
              <a:rPr lang="en-US" dirty="0"/>
              <a:t>1998 – ban of privatization of strategic companies</a:t>
            </a:r>
          </a:p>
          <a:p>
            <a:pPr lvl="1"/>
            <a:r>
              <a:rPr lang="en-US" dirty="0"/>
              <a:t>2010 – various topics – immunity, price of cars etc.</a:t>
            </a:r>
          </a:p>
          <a:p>
            <a:pPr lvl="1"/>
            <a:r>
              <a:rPr lang="en-US" dirty="0"/>
              <a:t>2015 – homosexual marriages, adoptions, education</a:t>
            </a:r>
          </a:p>
          <a:p>
            <a:endParaRPr lang="en-US" dirty="0"/>
          </a:p>
          <a:p>
            <a:r>
              <a:rPr lang="en-US" b="1" dirty="0"/>
              <a:t>Without material </a:t>
            </a:r>
            <a:r>
              <a:rPr lang="en-US" b="1" i="1" dirty="0"/>
              <a:t>issues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2000 – early elections</a:t>
            </a:r>
          </a:p>
          <a:p>
            <a:pPr lvl="1"/>
            <a:r>
              <a:rPr lang="en-US" dirty="0"/>
              <a:t>2004 – early elections</a:t>
            </a:r>
          </a:p>
        </p:txBody>
      </p:sp>
    </p:spTree>
    <p:extLst>
      <p:ext uri="{BB962C8B-B14F-4D97-AF65-F5344CB8AC3E}">
        <p14:creationId xmlns:p14="http://schemas.microsoft.com/office/powerpoint/2010/main" val="2133826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Official motive only of secondary value (or not relevant at all)</a:t>
            </a:r>
          </a:p>
          <a:p>
            <a:endParaRPr lang="en-US" dirty="0"/>
          </a:p>
          <a:p>
            <a:r>
              <a:rPr lang="en-US" dirty="0"/>
              <a:t>Primary concern aimed at different motives</a:t>
            </a:r>
          </a:p>
          <a:p>
            <a:endParaRPr lang="en-US" dirty="0"/>
          </a:p>
          <a:p>
            <a:r>
              <a:rPr lang="en-US" dirty="0"/>
              <a:t>1994, 1998, 2010 – increasing chances of initiating parties (ZRS, HZDS, SaS) in parliamentary elections</a:t>
            </a:r>
          </a:p>
          <a:p>
            <a:endParaRPr lang="en-US" dirty="0"/>
          </a:p>
          <a:p>
            <a:r>
              <a:rPr lang="en-US" dirty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/>
              <a:t>2015 – exception from this trend</a:t>
            </a:r>
          </a:p>
        </p:txBody>
      </p:sp>
    </p:spTree>
    <p:extLst>
      <p:ext uri="{BB962C8B-B14F-4D97-AF65-F5344CB8AC3E}">
        <p14:creationId xmlns:p14="http://schemas.microsoft.com/office/powerpoint/2010/main" val="600464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Referendums without issues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official motive = the real motive</a:t>
            </a:r>
          </a:p>
          <a:p>
            <a:endParaRPr lang="en-US" dirty="0"/>
          </a:p>
          <a:p>
            <a:r>
              <a:rPr lang="en-US" dirty="0"/>
              <a:t>An openly expressed aim of initiators to end the </a:t>
            </a:r>
            <a:r>
              <a:rPr lang="cs-CZ" dirty="0"/>
              <a:t>term</a:t>
            </a:r>
            <a:r>
              <a:rPr lang="en-US" dirty="0"/>
              <a:t> of government and call for early elections</a:t>
            </a:r>
          </a:p>
          <a:p>
            <a:endParaRPr lang="en-US" dirty="0"/>
          </a:p>
          <a:p>
            <a:r>
              <a:rPr lang="en-US" dirty="0"/>
              <a:t>Secondary aim to mobilize supporters (even in case the referendum is not valid)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35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out of 8 referendums were not valid</a:t>
            </a:r>
          </a:p>
          <a:p>
            <a:endParaRPr lang="en-US" dirty="0"/>
          </a:p>
          <a:p>
            <a:r>
              <a:rPr lang="en-US" dirty="0"/>
              <a:t>Main reason – inability to reach the 50 % turnout</a:t>
            </a:r>
          </a:p>
          <a:p>
            <a:endParaRPr lang="en-US" dirty="0"/>
          </a:p>
          <a:p>
            <a:r>
              <a:rPr lang="en-US" dirty="0"/>
              <a:t>One referendum was marred</a:t>
            </a:r>
          </a:p>
          <a:p>
            <a:endParaRPr lang="en-US" dirty="0"/>
          </a:p>
          <a:p>
            <a:r>
              <a:rPr lang="en-US" dirty="0"/>
              <a:t>One referendum was valid yet – integration to the EU</a:t>
            </a:r>
          </a:p>
        </p:txBody>
      </p:sp>
    </p:spTree>
    <p:extLst>
      <p:ext uri="{BB962C8B-B14F-4D97-AF65-F5344CB8AC3E}">
        <p14:creationId xmlns:p14="http://schemas.microsoft.com/office/powerpoint/2010/main" val="2887908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Legacy for the future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experience the referendum in Slovakia may be used as a mobilizing tool: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Quite easy to initiate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 campaign (for the initiator)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turnout may be explained by the stance of political opponents who advised their voters to stay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Referendum </a:t>
            </a:r>
            <a:r>
              <a:rPr lang="en-US"/>
              <a:t>may </a:t>
            </a:r>
            <a:r>
              <a:rPr lang="en-US" b="1"/>
              <a:t>have </a:t>
            </a:r>
            <a:r>
              <a:rPr lang="en-US" b="1" dirty="0"/>
              <a:t>a sense</a:t>
            </a:r>
            <a:r>
              <a:rPr lang="en-US" dirty="0"/>
              <a:t> for its initiator </a:t>
            </a:r>
            <a:r>
              <a:rPr lang="en-US" b="1" dirty="0"/>
              <a:t>even if it is not valid</a:t>
            </a:r>
            <a:r>
              <a:rPr lang="en-US" dirty="0"/>
              <a:t>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official vs. real motives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58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Positives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</a:t>
            </a:r>
            <a:r>
              <a:rPr lang="en-US" b="1" dirty="0"/>
              <a:t>legitimacy</a:t>
            </a:r>
            <a:r>
              <a:rPr lang="en-US" dirty="0"/>
              <a:t> of decisions</a:t>
            </a:r>
          </a:p>
          <a:p>
            <a:endParaRPr lang="en-US" dirty="0"/>
          </a:p>
          <a:p>
            <a:r>
              <a:rPr lang="en-US" b="1" dirty="0"/>
              <a:t>Inclusion</a:t>
            </a:r>
            <a:r>
              <a:rPr lang="en-US" dirty="0"/>
              <a:t> of citizens into decision-making process</a:t>
            </a:r>
          </a:p>
          <a:p>
            <a:endParaRPr lang="en-US" dirty="0"/>
          </a:p>
          <a:p>
            <a:r>
              <a:rPr lang="en-US" dirty="0"/>
              <a:t>Encouragement of public </a:t>
            </a:r>
            <a:r>
              <a:rPr lang="en-US" b="1" dirty="0"/>
              <a:t>discussion</a:t>
            </a:r>
          </a:p>
          <a:p>
            <a:endParaRPr lang="en-US" dirty="0"/>
          </a:p>
          <a:p>
            <a:r>
              <a:rPr lang="en-US" dirty="0"/>
              <a:t>Indicator of </a:t>
            </a:r>
            <a:r>
              <a:rPr lang="en-US" b="1" dirty="0"/>
              <a:t>public opinion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Negatives of referendum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Polarization</a:t>
            </a:r>
            <a:r>
              <a:rPr lang="en-US" dirty="0"/>
              <a:t> of society</a:t>
            </a:r>
          </a:p>
          <a:p>
            <a:endParaRPr lang="en-US" dirty="0"/>
          </a:p>
          <a:p>
            <a:r>
              <a:rPr lang="en-US" b="1" dirty="0"/>
              <a:t>Limitation of expression </a:t>
            </a:r>
            <a:r>
              <a:rPr lang="en-US" dirty="0"/>
              <a:t>- nothing between </a:t>
            </a:r>
            <a:r>
              <a:rPr lang="sk-SK" dirty="0"/>
              <a:t>„</a:t>
            </a:r>
            <a:r>
              <a:rPr lang="en-US" dirty="0"/>
              <a:t>yes</a:t>
            </a:r>
            <a:r>
              <a:rPr lang="sk-SK" dirty="0"/>
              <a:t>“</a:t>
            </a:r>
            <a:r>
              <a:rPr lang="en-US" dirty="0"/>
              <a:t> and </a:t>
            </a:r>
            <a:r>
              <a:rPr lang="sk-SK" dirty="0"/>
              <a:t>„</a:t>
            </a:r>
            <a:r>
              <a:rPr lang="en-US" dirty="0"/>
              <a:t>no</a:t>
            </a:r>
            <a:r>
              <a:rPr lang="sk-SK" dirty="0"/>
              <a:t>“</a:t>
            </a:r>
            <a:r>
              <a:rPr lang="en-US" dirty="0"/>
              <a:t> option</a:t>
            </a:r>
          </a:p>
          <a:p>
            <a:endParaRPr lang="en-US" dirty="0"/>
          </a:p>
          <a:p>
            <a:r>
              <a:rPr lang="en-US" b="1" dirty="0"/>
              <a:t>Ability of citizens</a:t>
            </a:r>
            <a:r>
              <a:rPr lang="en-US" dirty="0"/>
              <a:t> to handle more complicated and technical issues</a:t>
            </a:r>
          </a:p>
          <a:p>
            <a:endParaRPr lang="en-US" dirty="0"/>
          </a:p>
          <a:p>
            <a:r>
              <a:rPr lang="en-US" dirty="0"/>
              <a:t>Referendum as a </a:t>
            </a:r>
            <a:r>
              <a:rPr lang="en-US" b="1" dirty="0"/>
              <a:t>demonstration of power </a:t>
            </a:r>
            <a:r>
              <a:rPr lang="en-US" dirty="0"/>
              <a:t>used by non-democratic regimes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Tradition of referendum?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(1918-1938):</a:t>
            </a:r>
          </a:p>
          <a:p>
            <a:pPr lvl="1"/>
            <a:r>
              <a:rPr lang="en-US" dirty="0"/>
              <a:t>Constitution – the government may call a referendum if the parliament declined its law proposal</a:t>
            </a:r>
          </a:p>
          <a:p>
            <a:pPr lvl="1"/>
            <a:r>
              <a:rPr lang="en-US" dirty="0"/>
              <a:t>The implementing law was never adopted</a:t>
            </a:r>
          </a:p>
          <a:p>
            <a:endParaRPr lang="en-US" dirty="0"/>
          </a:p>
          <a:p>
            <a:r>
              <a:rPr lang="en-US" dirty="0"/>
              <a:t>Other periods – no mention of referendum</a:t>
            </a:r>
          </a:p>
          <a:p>
            <a:endParaRPr lang="en-US" dirty="0"/>
          </a:p>
          <a:p>
            <a:r>
              <a:rPr lang="en-US" dirty="0"/>
              <a:t>Split of </a:t>
            </a:r>
            <a:r>
              <a:rPr lang="sk-SK" dirty="0"/>
              <a:t>ČSFR</a:t>
            </a:r>
            <a:r>
              <a:rPr lang="en-US" dirty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/>
              <a:t>Result – </a:t>
            </a:r>
            <a:r>
              <a:rPr lang="en-US" b="1" dirty="0"/>
              <a:t>no</a:t>
            </a:r>
            <a:r>
              <a:rPr lang="en-US" dirty="0"/>
              <a:t> nationwide </a:t>
            </a:r>
            <a:r>
              <a:rPr lang="en-US" b="1" dirty="0"/>
              <a:t>referendum</a:t>
            </a:r>
            <a:r>
              <a:rPr lang="en-US" dirty="0"/>
              <a:t> held </a:t>
            </a:r>
            <a:r>
              <a:rPr lang="en-US" b="1" dirty="0"/>
              <a:t>until 1993</a:t>
            </a:r>
          </a:p>
        </p:txBody>
      </p:sp>
    </p:spTree>
    <p:extLst>
      <p:ext uri="{BB962C8B-B14F-4D97-AF65-F5344CB8AC3E}">
        <p14:creationId xmlns:p14="http://schemas.microsoft.com/office/powerpoint/2010/main" val="308329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2416</TotalTime>
  <Words>2825</Words>
  <Application>Microsoft Macintosh PowerPoint</Application>
  <PresentationFormat>Prezentácia na obrazovke (4:3)</PresentationFormat>
  <Paragraphs>761</Paragraphs>
  <Slides>65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27</vt:i4>
      </vt:variant>
      <vt:variant>
        <vt:lpstr>Nadpisy snímok</vt:lpstr>
      </vt:variant>
      <vt:variant>
        <vt:i4>65</vt:i4>
      </vt:variant>
    </vt:vector>
  </HeadingPairs>
  <TitlesOfParts>
    <vt:vector size="96" baseType="lpstr">
      <vt:lpstr>Arial</vt:lpstr>
      <vt:lpstr>Calibri</vt:lpstr>
      <vt:lpstr>Constantia</vt:lpstr>
      <vt:lpstr>Wingdings 2</vt:lpstr>
      <vt:lpstr>Tok</vt:lpstr>
      <vt:lpstr>1_Tok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14_Tok</vt:lpstr>
      <vt:lpstr>15_Tok</vt:lpstr>
      <vt:lpstr>25_Tok</vt:lpstr>
      <vt:lpstr>30_Tok</vt:lpstr>
      <vt:lpstr>21_Tok</vt:lpstr>
      <vt:lpstr>13_Tok</vt:lpstr>
      <vt:lpstr>33_Tok</vt:lpstr>
      <vt:lpstr>35_Tok</vt:lpstr>
      <vt:lpstr>36_Tok</vt:lpstr>
      <vt:lpstr>37_Tok</vt:lpstr>
      <vt:lpstr>38_Tok</vt:lpstr>
      <vt:lpstr>39_Tok</vt:lpstr>
      <vt:lpstr>17_Tok</vt:lpstr>
      <vt:lpstr>20_Tok</vt:lpstr>
      <vt:lpstr>18_Tok</vt:lpstr>
      <vt:lpstr>22_Tok</vt:lpstr>
      <vt:lpstr>Referendum in Slovakia Power of the People or a Party Instrument? </vt:lpstr>
      <vt:lpstr>Direct democracy</vt:lpstr>
      <vt:lpstr>Direct democracy</vt:lpstr>
      <vt:lpstr>Landsgemeinde, Glarus (SWI), 2019 </vt:lpstr>
      <vt:lpstr>Referendum</vt:lpstr>
      <vt:lpstr>Referendum - types</vt:lpstr>
      <vt:lpstr>Positives of referendum</vt:lpstr>
      <vt:lpstr>Negatives of referendum</vt:lpstr>
      <vt:lpstr>Tradition of referendum?</vt:lpstr>
      <vt:lpstr>Referendum in Slovakia  since 1993</vt:lpstr>
      <vt:lpstr>Formal aspects</vt:lpstr>
      <vt:lpstr>Formal aspects</vt:lpstr>
      <vt:lpstr>Formal aspects</vt:lpstr>
      <vt:lpstr>What will we track?</vt:lpstr>
      <vt:lpstr>Prezentácia programu PowerPoint</vt:lpstr>
      <vt:lpstr>Part I – Referendum as a part of election campaign Part II – Referendum as a way how to challenge the elections Part III – Referendum as a way how to solve (or create) problems </vt:lpstr>
      <vt:lpstr>Part I – Referendum as a part of election campaign </vt:lpstr>
      <vt:lpstr>Referendum 1994</vt:lpstr>
      <vt:lpstr>Referendum 1994</vt:lpstr>
      <vt:lpstr>Referendum 1994</vt:lpstr>
      <vt:lpstr>Elections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Elections 2010</vt:lpstr>
      <vt:lpstr>Referendum 2010</vt:lpstr>
      <vt:lpstr>Part II – Referendum as a way how to challenge the elections 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Referendum 2004</vt:lpstr>
      <vt:lpstr>Legacy continues?...</vt:lpstr>
      <vt:lpstr>Petition 2021</vt:lpstr>
      <vt:lpstr>Part III – Referendum as a way how 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Jakub Jusko</cp:lastModifiedBy>
  <cp:revision>243</cp:revision>
  <dcterms:created xsi:type="dcterms:W3CDTF">2011-04-02T07:56:23Z</dcterms:created>
  <dcterms:modified xsi:type="dcterms:W3CDTF">2021-05-03T13:39:22Z</dcterms:modified>
</cp:coreProperties>
</file>