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BF4DE143-1902-424E-8FB8-B52FA0C51A43}"/>
    <pc:docChg chg="undo custSel modSld">
      <pc:chgData name="Petr Voda" userId="e85772176cfde6c3" providerId="LiveId" clId="{BF4DE143-1902-424E-8FB8-B52FA0C51A43}" dt="2021-04-08T09:10:56.554" v="5"/>
      <pc:docMkLst>
        <pc:docMk/>
      </pc:docMkLst>
      <pc:sldChg chg="modSp mod">
        <pc:chgData name="Petr Voda" userId="e85772176cfde6c3" providerId="LiveId" clId="{BF4DE143-1902-424E-8FB8-B52FA0C51A43}" dt="2021-04-08T09:10:56.554" v="5"/>
        <pc:sldMkLst>
          <pc:docMk/>
          <pc:sldMk cId="535388836" sldId="261"/>
        </pc:sldMkLst>
        <pc:spChg chg="mod">
          <ac:chgData name="Petr Voda" userId="e85772176cfde6c3" providerId="LiveId" clId="{BF4DE143-1902-424E-8FB8-B52FA0C51A43}" dt="2021-04-08T09:10:56.554" v="5"/>
          <ac:spMkLst>
            <pc:docMk/>
            <pc:sldMk cId="535388836" sldId="261"/>
            <ac:spMk id="3" creationId="{8C82FDF5-AC9C-46B7-80CF-15D632C5B3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CCB09-C536-4C4F-BB03-812A17122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C96359-A22F-458E-959F-542932564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3FB0AB-16BD-4A18-9C4E-E3BBE016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217B19-1763-4801-9D2E-2949C790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2AFBD4-7CEC-4132-8F72-8683C397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58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94230-BC88-45A1-AE57-6691CC96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6F859B-72E0-4356-82B0-2B5AAA312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56DE8-4619-461D-8A84-29F6B9439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7B3BC-796F-4FDC-B965-E5CC15C5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61188-DF9F-4A88-9578-9F173049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29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1B3303-4876-4493-96A1-839B5D167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484D8C-DA67-4507-A45C-375AE0EC2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5549C2-D79F-4CD6-AF3D-2F39AC13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041E2A-9E2A-4106-BE47-C7F26A8A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81F2-EBEF-4126-914D-575445B6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645A2-786D-4427-AF80-D1155288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550BC-682C-44BD-A304-220B4BCF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31078A-11AF-425B-8478-367982B6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5CC35-7B3E-4F64-985B-60906F2C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63D1BE-6C57-4376-85AE-FCE693E9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60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66486-CED9-4E04-86D0-9FE8C34E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DDC0AE-DD02-4148-92F5-E1CCBC2FE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3A0FE2-8DAB-4332-92DC-4E1D6C61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04A88C-D5DC-4149-BA0F-19043D44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68A62E-1884-492B-94D9-9984EEA2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8838-DA05-4186-A03A-DF6BFBF6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B2226-0524-41A6-8933-8AF36D9A1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FECBD9-451C-4802-B5C3-0DCA5F321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FADDB-2300-4B3D-A08E-9997F413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577A5-7715-4608-BC7B-BF736FC7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761CEF-7594-4C40-B5C8-7A1D8F61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EFE7-1442-43F6-A402-497FEF51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DFA7F4-82D4-44AB-8E19-FDB811A5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3E21F5-ED8E-4B1D-8808-9B40BF620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02F054-E2CA-420A-B269-923D5B83C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970E85-8B4E-4804-B100-5EFC5265B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E2F18C-F855-4D86-9ADE-9E9DDDFBB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4E6098-77EF-4958-9CE3-368BC225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E3CD28-3ACC-4714-9F8F-0E80642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88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E7CA3-AAC6-41EB-85F6-A86C25A4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163ED-0674-4408-84D4-71E6064B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879F93-E0FD-4C45-BD96-1BE56D59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111B23-AA70-4EF4-B47A-5768BE01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D6BBA7-5D0E-4624-89EC-1FB774B5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BC24F-6F2D-4CF6-9E59-A67E22C6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0F8E58-E07F-4C69-9A95-FEC49C00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8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B969D-E097-466A-A27F-D900C76FF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FC6E8-CBDF-44B7-807D-857F3B834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A1E7A1-5192-486F-A3F3-899634727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7C4483-5CA9-4FB7-B85E-C9BB0262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D7CF4A-73C9-457F-A3B0-1069D967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02D43C-69A8-4DC7-A802-70423C2E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55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783C-40BB-4026-96AA-D3BEEC16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9591DD-8386-43B2-AAB0-A9B82A73F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2A318B-2809-4CEF-96A2-F347C5C42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2CA511-EABA-4F2C-8C10-95FF9126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A339D-FFFA-42B0-9E40-07272DF7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213D2D-2546-432D-834B-2B5ED89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3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D0137-6ED1-482E-9CB0-499178B1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5B8706-2346-4D91-9164-377325ACC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25D51A-9297-4795-B236-9EFA9B644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601-FE4E-452F-9411-0A884E7D9002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77483-B16C-43F2-8B8F-C7440BA6A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C49E3-ABBC-496E-AA7C-DC04E54E6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3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es.org/data-download/download-data-documentation/election-studies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catalogue.cessda.eu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oralintegrityproject.com/data-1" TargetMode="External"/><Relationship Id="rId2" Type="http://schemas.openxmlformats.org/officeDocument/2006/relationships/hyperlink" Target="https://aceproject.org/regions-en/countries-and-territories/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lgov.org/" TargetMode="External"/><Relationship Id="rId5" Type="http://schemas.openxmlformats.org/officeDocument/2006/relationships/hyperlink" Target="https://manifesto-project.wzb.eu/datasets" TargetMode="External"/><Relationship Id="rId4" Type="http://schemas.openxmlformats.org/officeDocument/2006/relationships/hyperlink" Target="https://www.chesdata.eu/our-survey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5DF30-BBF6-4D14-ABE7-1F11B41CC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k volbám</a:t>
            </a:r>
            <a:br>
              <a:rPr lang="cs-CZ" dirty="0"/>
            </a:br>
            <a:r>
              <a:rPr lang="cs-CZ" dirty="0"/>
              <a:t>individuální úroveň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6058C-200A-4EEE-85FF-785E084AC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75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55D81-0249-4D74-86A8-5F274ABE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4DC0A-28AF-4E64-905B-667436FD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Volby.cz – agregovaná data, souhrn voličů v území</a:t>
            </a:r>
          </a:p>
          <a:p>
            <a:pPr lvl="1"/>
            <a:r>
              <a:rPr lang="cs-CZ" dirty="0"/>
              <a:t>Lze zjistit, jaké prostředí straně vyhovuje</a:t>
            </a:r>
          </a:p>
          <a:p>
            <a:pPr lvl="1"/>
            <a:r>
              <a:rPr lang="cs-CZ" dirty="0"/>
              <a:t>Ekologická chyba</a:t>
            </a:r>
          </a:p>
          <a:p>
            <a:r>
              <a:rPr lang="cs-CZ" dirty="0"/>
              <a:t>Individuální data</a:t>
            </a:r>
          </a:p>
          <a:p>
            <a:pPr lvl="1"/>
            <a:r>
              <a:rPr lang="cs-CZ" dirty="0"/>
              <a:t>Jaké vlastnosti jedince ovlivňují volbu strany</a:t>
            </a:r>
          </a:p>
          <a:p>
            <a:pPr lvl="1"/>
            <a:r>
              <a:rPr lang="cs-CZ" dirty="0"/>
              <a:t>Vzorky voličů</a:t>
            </a:r>
          </a:p>
          <a:p>
            <a:pPr lvl="1"/>
            <a:r>
              <a:rPr lang="cs-CZ" dirty="0"/>
              <a:t>Volební studie, průzkumy veřejného mínění</a:t>
            </a:r>
          </a:p>
          <a:p>
            <a:pPr lvl="1"/>
            <a:r>
              <a:rPr lang="cs-CZ" dirty="0"/>
              <a:t>Různé zdroje</a:t>
            </a:r>
          </a:p>
        </p:txBody>
      </p:sp>
    </p:spTree>
    <p:extLst>
      <p:ext uri="{BB962C8B-B14F-4D97-AF65-F5344CB8AC3E}">
        <p14:creationId xmlns:p14="http://schemas.microsoft.com/office/powerpoint/2010/main" val="35425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C015-D969-413C-8D60-79A03B15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 parlamentní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60593-F304-4700-8C13-5DDC34A10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Zpracovány pro všechny sněmovní volby od roku 1996</a:t>
            </a:r>
          </a:p>
          <a:p>
            <a:r>
              <a:rPr lang="cs-CZ" dirty="0"/>
              <a:t>Obvykle okolo 2000 respondentů</a:t>
            </a:r>
          </a:p>
          <a:p>
            <a:r>
              <a:rPr lang="cs-CZ" dirty="0"/>
              <a:t>Široké spektrum otázek</a:t>
            </a:r>
          </a:p>
          <a:p>
            <a:pPr lvl="1"/>
            <a:r>
              <a:rPr lang="cs-CZ" dirty="0"/>
              <a:t>Volba strany, sympatie k lídrům, politické postoje, názor na palčivá témata, demografické charakteristiky, …</a:t>
            </a:r>
          </a:p>
          <a:p>
            <a:r>
              <a:rPr lang="cs-CZ" dirty="0"/>
              <a:t>Omezené možnosti připojit informace z jiných zdrojů</a:t>
            </a:r>
          </a:p>
          <a:p>
            <a:r>
              <a:rPr lang="cs-CZ" dirty="0"/>
              <a:t>Často použity ve výzkumu</a:t>
            </a:r>
          </a:p>
          <a:p>
            <a:pPr lvl="1"/>
            <a:r>
              <a:rPr lang="cs-CZ" dirty="0"/>
              <a:t>Linek: Kam se ztratili voliči?: vysvětlení vývoje volební účasti v České republice v letech 1990-2010</a:t>
            </a:r>
          </a:p>
          <a:p>
            <a:pPr lvl="1"/>
            <a:r>
              <a:rPr lang="cs-CZ" dirty="0"/>
              <a:t>Smith, Matějů. </a:t>
            </a:r>
            <a:r>
              <a:rPr lang="cs-CZ" dirty="0" err="1"/>
              <a:t>Restratifikace</a:t>
            </a:r>
            <a:r>
              <a:rPr lang="cs-CZ" dirty="0"/>
              <a:t> české politiky. Vývoj třídně podmíněného volebního chování v České republice v letech 1992–2010". Sociologický časopis 01:33-59</a:t>
            </a:r>
          </a:p>
          <a:p>
            <a:pPr lvl="1"/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Havlík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V., &amp; Voda, P. (2018). Cleavages, protest or voting for hope? The rise of centrist populist parties in the Czech Republic.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Swiss Political Science Review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161-186.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7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AE27C-3EC3-4136-ADBE-5680915C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– ostatní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AB549-00D5-4C5F-9F3B-E9C479F89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volby  </a:t>
            </a:r>
            <a:r>
              <a:rPr lang="cs-CZ" dirty="0">
                <a:solidFill>
                  <a:schemeClr val="accent6"/>
                </a:solidFill>
              </a:rPr>
              <a:t>√</a:t>
            </a:r>
          </a:p>
          <a:p>
            <a:pPr lvl="1"/>
            <a:r>
              <a:rPr lang="cs-CZ" dirty="0"/>
              <a:t>http://europeanelectionstudies.net/</a:t>
            </a:r>
          </a:p>
          <a:p>
            <a:r>
              <a:rPr lang="cs-CZ" dirty="0"/>
              <a:t>Krajské volby – pouze rok 2012</a:t>
            </a:r>
          </a:p>
          <a:p>
            <a:r>
              <a:rPr lang="cs-CZ" dirty="0"/>
              <a:t>Senátní volby – pouze rok 1996</a:t>
            </a:r>
          </a:p>
          <a:p>
            <a:r>
              <a:rPr lang="cs-CZ" dirty="0"/>
              <a:t>Komunální volby X</a:t>
            </a:r>
          </a:p>
          <a:p>
            <a:r>
              <a:rPr lang="cs-CZ" dirty="0"/>
              <a:t>Prezidentské volby - částečně</a:t>
            </a:r>
          </a:p>
          <a:p>
            <a:endParaRPr lang="cs-CZ" dirty="0"/>
          </a:p>
          <a:p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0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E2A51-2454-432B-804A-4E800259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5AB06-9472-468A-804D-F5CC68C2B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studie za ČR dostupné zde: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Komparativní sada volebních studií:</a:t>
            </a:r>
          </a:p>
          <a:p>
            <a:pPr lvl="1"/>
            <a:r>
              <a:rPr lang="cs-CZ" dirty="0">
                <a:hlinkClick r:id="rId3"/>
              </a:rPr>
              <a:t>https://cses.org/data-download/download-data-documentation/election-studies/</a:t>
            </a:r>
            <a:endParaRPr lang="cs-CZ" dirty="0"/>
          </a:p>
          <a:p>
            <a:pPr lvl="1"/>
            <a:r>
              <a:rPr lang="cs-CZ" dirty="0"/>
              <a:t>https://u.osu.edu/cnep/surveys/surveys-through-2012/</a:t>
            </a:r>
          </a:p>
          <a:p>
            <a:r>
              <a:rPr lang="cs-CZ" dirty="0"/>
              <a:t>Volební studie různých zemí:</a:t>
            </a:r>
          </a:p>
          <a:p>
            <a:pPr lvl="1"/>
            <a:r>
              <a:rPr lang="cs-CZ" dirty="0"/>
              <a:t>https://zacat.gesis.org/webview/</a:t>
            </a:r>
          </a:p>
        </p:txBody>
      </p:sp>
    </p:spTree>
    <p:extLst>
      <p:ext uri="{BB962C8B-B14F-4D97-AF65-F5344CB8AC3E}">
        <p14:creationId xmlns:p14="http://schemas.microsoft.com/office/powerpoint/2010/main" val="307243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E2A0-8194-4B79-8674-BFBAD160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B66B6-EED8-46CE-8812-3490A1BC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dostupné jen souhrnné výsledky</a:t>
            </a:r>
          </a:p>
          <a:p>
            <a:r>
              <a:rPr lang="cs-CZ" dirty="0" err="1"/>
              <a:t>Vyjímky</a:t>
            </a:r>
            <a:r>
              <a:rPr lang="cs-CZ" dirty="0"/>
              <a:t>: CVVM a výzkumy pro ČT</a:t>
            </a:r>
          </a:p>
          <a:p>
            <a:r>
              <a:rPr lang="cs-CZ" dirty="0"/>
              <a:t>Měsíční řady</a:t>
            </a:r>
          </a:p>
          <a:p>
            <a:r>
              <a:rPr lang="cs-CZ" dirty="0"/>
              <a:t>Vždy otázka na preferovanou stranu</a:t>
            </a:r>
          </a:p>
          <a:p>
            <a:r>
              <a:rPr lang="cs-CZ" dirty="0"/>
              <a:t>Občas baterie na volby (komunální, krajské)</a:t>
            </a:r>
          </a:p>
          <a:p>
            <a:r>
              <a:rPr lang="cs-CZ" dirty="0"/>
              <a:t>Široké spektrum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6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4E05E-D03E-4B63-8489-AD2A50EBB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2FDF5-AC9C-46B7-80CF-15D632C5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ČR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Evropa</a:t>
            </a:r>
          </a:p>
          <a:p>
            <a:pPr lvl="1"/>
            <a:r>
              <a:rPr lang="cs-CZ" dirty="0">
                <a:hlinkClick r:id="rId3"/>
              </a:rPr>
              <a:t>https://www.cessda.eu/About/Consortium</a:t>
            </a:r>
          </a:p>
          <a:p>
            <a:pPr lvl="1"/>
            <a:r>
              <a:rPr lang="cs-CZ" dirty="0">
                <a:hlinkClick r:id="rId3"/>
              </a:rPr>
              <a:t>https://datacatalogue.cessda.eu/</a:t>
            </a:r>
            <a:endParaRPr lang="cs-CZ" dirty="0"/>
          </a:p>
          <a:p>
            <a:r>
              <a:rPr lang="cs-CZ" dirty="0"/>
              <a:t>Eurobarometr</a:t>
            </a:r>
          </a:p>
          <a:p>
            <a:pPr lvl="1"/>
            <a:r>
              <a:rPr lang="cs-CZ" dirty="0"/>
              <a:t>https://zacat.gesis.org/webview/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8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82ECD-2DAF-4846-B977-779F96E2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zdroje dat o volbách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9B6686-4F04-457A-9B84-87758F762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pravidla a jejich dodržování</a:t>
            </a:r>
          </a:p>
          <a:p>
            <a:r>
              <a:rPr lang="cs-CZ" dirty="0">
                <a:hlinkClick r:id="rId2"/>
              </a:rPr>
              <a:t>https://aceproject.org/regions-en/countries-and-territories/CZ</a:t>
            </a:r>
            <a:endParaRPr lang="cs-CZ" dirty="0"/>
          </a:p>
          <a:p>
            <a:r>
              <a:rPr lang="cs-CZ" dirty="0">
                <a:hlinkClick r:id="rId3"/>
              </a:rPr>
              <a:t>https://www.electoralintegrityproject.com/data-1</a:t>
            </a:r>
            <a:endParaRPr lang="cs-CZ" dirty="0"/>
          </a:p>
          <a:p>
            <a:r>
              <a:rPr lang="cs-CZ" dirty="0"/>
              <a:t>Strany</a:t>
            </a:r>
          </a:p>
          <a:p>
            <a:pPr lvl="1"/>
            <a:r>
              <a:rPr lang="cs-CZ" dirty="0"/>
              <a:t>Pozice: </a:t>
            </a:r>
            <a:r>
              <a:rPr lang="cs-CZ" dirty="0">
                <a:hlinkClick r:id="rId4"/>
              </a:rPr>
              <a:t>https://www.chesdata.eu/our-surveys</a:t>
            </a:r>
            <a:endParaRPr lang="cs-CZ" dirty="0"/>
          </a:p>
          <a:p>
            <a:pPr lvl="1"/>
            <a:r>
              <a:rPr lang="cs-CZ" dirty="0"/>
              <a:t>Volební programy: </a:t>
            </a:r>
            <a:r>
              <a:rPr lang="cs-CZ" dirty="0">
                <a:hlinkClick r:id="rId5"/>
              </a:rPr>
              <a:t>https://manifesto-project.wzb.eu/datasets</a:t>
            </a:r>
            <a:endParaRPr lang="cs-CZ" dirty="0"/>
          </a:p>
          <a:p>
            <a:pPr lvl="1"/>
            <a:r>
              <a:rPr lang="cs-CZ" dirty="0"/>
              <a:t>Zisky, křesla ve vládě: </a:t>
            </a:r>
            <a:r>
              <a:rPr lang="cs-CZ" dirty="0">
                <a:hlinkClick r:id="rId6"/>
              </a:rPr>
              <a:t>http://www.parlgov.org/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93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426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Data k volbám individuální úroveň</vt:lpstr>
      <vt:lpstr>Úvodem</vt:lpstr>
      <vt:lpstr>Volební studie -  parlamentní volby</vt:lpstr>
      <vt:lpstr>Volební studie – ostatní volby</vt:lpstr>
      <vt:lpstr>Volební studie - zdroje</vt:lpstr>
      <vt:lpstr>Průzkumy veřejného mínění</vt:lpstr>
      <vt:lpstr>Průzkumy veřejného mínění</vt:lpstr>
      <vt:lpstr>Další zdroje dat o volbách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k volbám individuální úroveň</dc:title>
  <dc:creator>Petr Voda</dc:creator>
  <cp:lastModifiedBy>Petr Voda</cp:lastModifiedBy>
  <cp:revision>4</cp:revision>
  <dcterms:created xsi:type="dcterms:W3CDTF">2021-04-08T08:30:16Z</dcterms:created>
  <dcterms:modified xsi:type="dcterms:W3CDTF">2021-04-08T09:11:14Z</dcterms:modified>
</cp:coreProperties>
</file>