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8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9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394" r:id="rId7"/>
    <p:sldId id="395" r:id="rId8"/>
    <p:sldId id="413" r:id="rId9"/>
    <p:sldId id="396" r:id="rId10"/>
    <p:sldId id="397" r:id="rId11"/>
    <p:sldId id="398" r:id="rId12"/>
    <p:sldId id="401" r:id="rId13"/>
    <p:sldId id="402" r:id="rId14"/>
    <p:sldId id="403" r:id="rId15"/>
    <p:sldId id="404" r:id="rId16"/>
    <p:sldId id="405" r:id="rId17"/>
    <p:sldId id="406" r:id="rId18"/>
    <p:sldId id="414" r:id="rId19"/>
    <p:sldId id="361" r:id="rId20"/>
    <p:sldId id="352" r:id="rId21"/>
    <p:sldId id="353" r:id="rId22"/>
    <p:sldId id="356" r:id="rId23"/>
    <p:sldId id="354" r:id="rId24"/>
    <p:sldId id="357" r:id="rId25"/>
    <p:sldId id="355" r:id="rId26"/>
    <p:sldId id="359" r:id="rId27"/>
    <p:sldId id="367" r:id="rId28"/>
    <p:sldId id="366" r:id="rId29"/>
    <p:sldId id="415" r:id="rId30"/>
    <p:sldId id="416" r:id="rId31"/>
    <p:sldId id="417" r:id="rId32"/>
    <p:sldId id="418" r:id="rId33"/>
    <p:sldId id="419" r:id="rId34"/>
    <p:sldId id="420" r:id="rId35"/>
    <p:sldId id="421" r:id="rId36"/>
    <p:sldId id="408" r:id="rId37"/>
    <p:sldId id="422" r:id="rId38"/>
    <p:sldId id="423" r:id="rId39"/>
    <p:sldId id="424" r:id="rId40"/>
    <p:sldId id="425" r:id="rId41"/>
    <p:sldId id="426" r:id="rId42"/>
    <p:sldId id="427" r:id="rId43"/>
    <p:sldId id="428" r:id="rId44"/>
    <p:sldId id="429" r:id="rId45"/>
    <p:sldId id="362" r:id="rId46"/>
    <p:sldId id="370" r:id="rId47"/>
    <p:sldId id="371" r:id="rId48"/>
    <p:sldId id="372" r:id="rId49"/>
    <p:sldId id="373" r:id="rId50"/>
    <p:sldId id="430" r:id="rId51"/>
    <p:sldId id="431" r:id="rId52"/>
    <p:sldId id="432" r:id="rId53"/>
    <p:sldId id="433" r:id="rId54"/>
    <p:sldId id="434" r:id="rId55"/>
    <p:sldId id="437" r:id="rId56"/>
    <p:sldId id="438" r:id="rId57"/>
    <p:sldId id="439" r:id="rId58"/>
    <p:sldId id="440" r:id="rId59"/>
    <p:sldId id="441" r:id="rId60"/>
    <p:sldId id="442" r:id="rId61"/>
    <p:sldId id="444" r:id="rId62"/>
    <p:sldId id="445" r:id="rId63"/>
    <p:sldId id="446" r:id="rId64"/>
    <p:sldId id="447" r:id="rId65"/>
    <p:sldId id="448" r:id="rId66"/>
    <p:sldId id="449" r:id="rId67"/>
    <p:sldId id="450" r:id="rId68"/>
    <p:sldId id="451" r:id="rId69"/>
    <p:sldId id="452" r:id="rId70"/>
    <p:sldId id="453" r:id="rId71"/>
    <p:sldId id="454" r:id="rId72"/>
    <p:sldId id="455" r:id="rId73"/>
    <p:sldId id="456" r:id="rId74"/>
    <p:sldId id="458" r:id="rId75"/>
    <p:sldId id="459" r:id="rId76"/>
    <p:sldId id="460" r:id="rId77"/>
    <p:sldId id="461" r:id="rId78"/>
    <p:sldId id="462" r:id="rId79"/>
    <p:sldId id="463" r:id="rId80"/>
    <p:sldId id="464" r:id="rId81"/>
    <p:sldId id="465" r:id="rId82"/>
    <p:sldId id="466" r:id="rId83"/>
    <p:sldId id="467" r:id="rId84"/>
    <p:sldId id="468" r:id="rId85"/>
    <p:sldId id="469" r:id="rId8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onza" initials="H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56" y="6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76" Type="http://schemas.openxmlformats.org/officeDocument/2006/relationships/slide" Target="slides/slide72.xml"/><Relationship Id="rId84" Type="http://schemas.openxmlformats.org/officeDocument/2006/relationships/slide" Target="slides/slide80.xml"/><Relationship Id="rId89" Type="http://schemas.openxmlformats.org/officeDocument/2006/relationships/viewProps" Target="viewProps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87" Type="http://schemas.openxmlformats.org/officeDocument/2006/relationships/commentAuthors" Target="commentAuthors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90" Type="http://schemas.openxmlformats.org/officeDocument/2006/relationships/theme" Target="theme/theme1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slide" Target="slides/slide73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slide" Target="slides/slide79.xml"/><Relationship Id="rId88" Type="http://schemas.openxmlformats.org/officeDocument/2006/relationships/presProps" Target="presProps.xml"/><Relationship Id="rId9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rek\Documents\My%20Dropbox\PARTA\report\report_skoly_12_2014_h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352;erek\OneDrive%20-%20MUNI\Praha%20AV\PARTA\final\vysledky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rek\Documents\My%20Dropbox\PARTA\report\report_skoly_12_2014_h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rek\Documents\My%20Dropbox\PARTA\report\report_skoly_12_2014_h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rek\Documents\My%20Dropbox\PARTA\report\report_skoly_12_2014_h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rek\Documents\My%20Dropbox\PARTA\report\report_skoly_12_2014_h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rek\Documents\My%20Dropbox\PARTA\report\report_skoly_12_2014_h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List3!$B$1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List3!$A$2:$A$16</c:f>
              <c:strCache>
                <c:ptCount val="15"/>
                <c:pt idx="0">
                  <c:v>Pomáhal(a) jsem zadarmo v kampani nějaké politické straně či kandidátovi</c:v>
                </c:pt>
                <c:pt idx="1">
                  <c:v>Kontaktoval(a) jsem politika, abych mu sdělil(a) vlastní názor</c:v>
                </c:pt>
                <c:pt idx="2">
                  <c:v>Vytvořil(a) jsem skupinu na sociální síti nebo webovou stránku na podporu takového tématu</c:v>
                </c:pt>
                <c:pt idx="3">
                  <c:v>Zúčastnil(a) jsem se mítinku politické strany či kandidáta</c:v>
                </c:pt>
                <c:pt idx="4">
                  <c:v>Zúčastnil(a) jsem se demonstrace nebo jiného veřejného protestu</c:v>
                </c:pt>
                <c:pt idx="5">
                  <c:v>Napsal(a) jsem online článek či příspěvek do blogu na podporu takového tématu</c:v>
                </c:pt>
                <c:pt idx="6">
                  <c:v>Pokusil(a) jsem se někoho přesvědčit v online diskuzi, aby takové téma podpořil</c:v>
                </c:pt>
                <c:pt idx="7">
                  <c:v>Šířil(a) jsem letáky, plakáty či jiné materiály na podporu takového tématu</c:v>
                </c:pt>
                <c:pt idx="8">
                  <c:v>Daroval(a) jsem peníze takové organizaci</c:v>
                </c:pt>
                <c:pt idx="9">
                  <c:v>Nosil(a) jsem tričko, odznak či jiný symbol na podporu takového tématu</c:v>
                </c:pt>
                <c:pt idx="10">
                  <c:v>Pokusil(a) jsem se někoho osobně přesvědčit, aby takové téma podpořil</c:v>
                </c:pt>
                <c:pt idx="11">
                  <c:v>Podepsal(a) jsem tištěnou petici</c:v>
                </c:pt>
                <c:pt idx="12">
                  <c:v>Koupil(a) jsem nebo odmítl(a) jsem koupit určité výrobky z etických, ekologických či politických důvodů</c:v>
                </c:pt>
                <c:pt idx="13">
                  <c:v>Vyjádřila(a) jsem se k takovému tématu na sociální síti (např. Facebooku) statusem,  fotkou, odkazem či přidáním do skupiny</c:v>
                </c:pt>
                <c:pt idx="14">
                  <c:v>Zúčastnil(a) jsem se kulturní akce (např. koncertu, výstavy, divadla) na podporu takového tématu</c:v>
                </c:pt>
              </c:strCache>
            </c:strRef>
          </c:cat>
          <c:val>
            <c:numRef>
              <c:f>List3!$B$2:$B$16</c:f>
              <c:numCache>
                <c:formatCode>0%</c:formatCode>
                <c:ptCount val="15"/>
                <c:pt idx="0">
                  <c:v>0.96000000000000008</c:v>
                </c:pt>
                <c:pt idx="1">
                  <c:v>0.96000000000000008</c:v>
                </c:pt>
                <c:pt idx="2">
                  <c:v>0.93</c:v>
                </c:pt>
                <c:pt idx="3">
                  <c:v>0.92</c:v>
                </c:pt>
                <c:pt idx="4">
                  <c:v>0.9</c:v>
                </c:pt>
                <c:pt idx="5">
                  <c:v>0.9</c:v>
                </c:pt>
                <c:pt idx="6">
                  <c:v>0.83000000000000007</c:v>
                </c:pt>
                <c:pt idx="7">
                  <c:v>0.78</c:v>
                </c:pt>
                <c:pt idx="8">
                  <c:v>0.77</c:v>
                </c:pt>
                <c:pt idx="9">
                  <c:v>0.75000000000000011</c:v>
                </c:pt>
                <c:pt idx="10">
                  <c:v>0.7400000000000001</c:v>
                </c:pt>
                <c:pt idx="11">
                  <c:v>0.72000000000000008</c:v>
                </c:pt>
                <c:pt idx="12">
                  <c:v>0.70000000000000007</c:v>
                </c:pt>
                <c:pt idx="13">
                  <c:v>0.63000000000000012</c:v>
                </c:pt>
                <c:pt idx="14">
                  <c:v>0.39000000000000007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86-4FE7-A152-5160FA25E308}"/>
            </c:ext>
          </c:extLst>
        </c:ser>
        <c:ser>
          <c:idx val="1"/>
          <c:order val="1"/>
          <c:tx>
            <c:strRef>
              <c:f>List3!$C$1</c:f>
              <c:strCache>
                <c:ptCount val="1"/>
                <c:pt idx="0">
                  <c:v>jednou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6.506049216981735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086-4FE7-A152-5160FA25E308}"/>
                </c:ext>
              </c:extLst>
            </c:dLbl>
            <c:dLbl>
              <c:idx val="1"/>
              <c:layout>
                <c:manualLayout>
                  <c:x val="6.506049216981618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086-4FE7-A152-5160FA25E3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List3!$A$2:$A$16</c:f>
              <c:strCache>
                <c:ptCount val="15"/>
                <c:pt idx="0">
                  <c:v>Pomáhal(a) jsem zadarmo v kampani nějaké politické straně či kandidátovi</c:v>
                </c:pt>
                <c:pt idx="1">
                  <c:v>Kontaktoval(a) jsem politika, abych mu sdělil(a) vlastní názor</c:v>
                </c:pt>
                <c:pt idx="2">
                  <c:v>Vytvořil(a) jsem skupinu na sociální síti nebo webovou stránku na podporu takového tématu</c:v>
                </c:pt>
                <c:pt idx="3">
                  <c:v>Zúčastnil(a) jsem se mítinku politické strany či kandidáta</c:v>
                </c:pt>
                <c:pt idx="4">
                  <c:v>Zúčastnil(a) jsem se demonstrace nebo jiného veřejného protestu</c:v>
                </c:pt>
                <c:pt idx="5">
                  <c:v>Napsal(a) jsem online článek či příspěvek do blogu na podporu takového tématu</c:v>
                </c:pt>
                <c:pt idx="6">
                  <c:v>Pokusil(a) jsem se někoho přesvědčit v online diskuzi, aby takové téma podpořil</c:v>
                </c:pt>
                <c:pt idx="7">
                  <c:v>Šířil(a) jsem letáky, plakáty či jiné materiály na podporu takového tématu</c:v>
                </c:pt>
                <c:pt idx="8">
                  <c:v>Daroval(a) jsem peníze takové organizaci</c:v>
                </c:pt>
                <c:pt idx="9">
                  <c:v>Nosil(a) jsem tričko, odznak či jiný symbol na podporu takového tématu</c:v>
                </c:pt>
                <c:pt idx="10">
                  <c:v>Pokusil(a) jsem se někoho osobně přesvědčit, aby takové téma podpořil</c:v>
                </c:pt>
                <c:pt idx="11">
                  <c:v>Podepsal(a) jsem tištěnou petici</c:v>
                </c:pt>
                <c:pt idx="12">
                  <c:v>Koupil(a) jsem nebo odmítl(a) jsem koupit určité výrobky z etických, ekologických či politických důvodů</c:v>
                </c:pt>
                <c:pt idx="13">
                  <c:v>Vyjádřila(a) jsem se k takovému tématu na sociální síti (např. Facebooku) statusem,  fotkou, odkazem či přidáním do skupiny</c:v>
                </c:pt>
                <c:pt idx="14">
                  <c:v>Zúčastnil(a) jsem se kulturní akce (např. koncertu, výstavy, divadla) na podporu takového tématu</c:v>
                </c:pt>
              </c:strCache>
            </c:strRef>
          </c:cat>
          <c:val>
            <c:numRef>
              <c:f>List3!$C$2:$C$16</c:f>
              <c:numCache>
                <c:formatCode>0%</c:formatCode>
                <c:ptCount val="15"/>
                <c:pt idx="0">
                  <c:v>3.0000000000000006E-2</c:v>
                </c:pt>
                <c:pt idx="1">
                  <c:v>2.0000000000000004E-2</c:v>
                </c:pt>
                <c:pt idx="2">
                  <c:v>5.000000000000001E-2</c:v>
                </c:pt>
                <c:pt idx="3">
                  <c:v>6.0000000000000012E-2</c:v>
                </c:pt>
                <c:pt idx="4">
                  <c:v>7.0000000000000021E-2</c:v>
                </c:pt>
                <c:pt idx="5">
                  <c:v>6.0000000000000012E-2</c:v>
                </c:pt>
                <c:pt idx="6">
                  <c:v>0.1</c:v>
                </c:pt>
                <c:pt idx="7">
                  <c:v>0.13</c:v>
                </c:pt>
                <c:pt idx="8">
                  <c:v>0.13</c:v>
                </c:pt>
                <c:pt idx="9">
                  <c:v>0.14000000000000001</c:v>
                </c:pt>
                <c:pt idx="10">
                  <c:v>0.15000000000000002</c:v>
                </c:pt>
                <c:pt idx="11">
                  <c:v>0.2</c:v>
                </c:pt>
                <c:pt idx="12">
                  <c:v>0.14000000000000001</c:v>
                </c:pt>
                <c:pt idx="13">
                  <c:v>0.18000000000000002</c:v>
                </c:pt>
                <c:pt idx="14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086-4FE7-A152-5160FA25E308}"/>
            </c:ext>
          </c:extLst>
        </c:ser>
        <c:ser>
          <c:idx val="2"/>
          <c:order val="2"/>
          <c:tx>
            <c:strRef>
              <c:f>List3!$D$1</c:f>
              <c:strCache>
                <c:ptCount val="1"/>
                <c:pt idx="0">
                  <c:v>dvakrát či častěji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2.1104395748304455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A086-4FE7-A152-5160FA25E308}"/>
                </c:ext>
              </c:extLst>
            </c:dLbl>
            <c:dLbl>
              <c:idx val="1"/>
              <c:layout>
                <c:manualLayout>
                  <c:x val="2.1109634029407322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A086-4FE7-A152-5160FA25E308}"/>
                </c:ext>
              </c:extLst>
            </c:dLbl>
            <c:dLbl>
              <c:idx val="2"/>
              <c:layout>
                <c:manualLayout>
                  <c:x val="2.2733628934220609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A086-4FE7-A152-5160FA25E308}"/>
                </c:ext>
              </c:extLst>
            </c:dLbl>
            <c:dLbl>
              <c:idx val="3"/>
              <c:layout>
                <c:manualLayout>
                  <c:x val="1.94855113616401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A086-4FE7-A152-5160FA25E308}"/>
                </c:ext>
              </c:extLst>
            </c:dLbl>
            <c:dLbl>
              <c:idx val="4"/>
              <c:layout>
                <c:manualLayout>
                  <c:x val="2.2735034326711746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A086-4FE7-A152-5160FA25E3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List3!$A$2:$A$16</c:f>
              <c:strCache>
                <c:ptCount val="15"/>
                <c:pt idx="0">
                  <c:v>Pomáhal(a) jsem zadarmo v kampani nějaké politické straně či kandidátovi</c:v>
                </c:pt>
                <c:pt idx="1">
                  <c:v>Kontaktoval(a) jsem politika, abych mu sdělil(a) vlastní názor</c:v>
                </c:pt>
                <c:pt idx="2">
                  <c:v>Vytvořil(a) jsem skupinu na sociální síti nebo webovou stránku na podporu takového tématu</c:v>
                </c:pt>
                <c:pt idx="3">
                  <c:v>Zúčastnil(a) jsem se mítinku politické strany či kandidáta</c:v>
                </c:pt>
                <c:pt idx="4">
                  <c:v>Zúčastnil(a) jsem se demonstrace nebo jiného veřejného protestu</c:v>
                </c:pt>
                <c:pt idx="5">
                  <c:v>Napsal(a) jsem online článek či příspěvek do blogu na podporu takového tématu</c:v>
                </c:pt>
                <c:pt idx="6">
                  <c:v>Pokusil(a) jsem se někoho přesvědčit v online diskuzi, aby takové téma podpořil</c:v>
                </c:pt>
                <c:pt idx="7">
                  <c:v>Šířil(a) jsem letáky, plakáty či jiné materiály na podporu takového tématu</c:v>
                </c:pt>
                <c:pt idx="8">
                  <c:v>Daroval(a) jsem peníze takové organizaci</c:v>
                </c:pt>
                <c:pt idx="9">
                  <c:v>Nosil(a) jsem tričko, odznak či jiný symbol na podporu takového tématu</c:v>
                </c:pt>
                <c:pt idx="10">
                  <c:v>Pokusil(a) jsem se někoho osobně přesvědčit, aby takové téma podpořil</c:v>
                </c:pt>
                <c:pt idx="11">
                  <c:v>Podepsal(a) jsem tištěnou petici</c:v>
                </c:pt>
                <c:pt idx="12">
                  <c:v>Koupil(a) jsem nebo odmítl(a) jsem koupit určité výrobky z etických, ekologických či politických důvodů</c:v>
                </c:pt>
                <c:pt idx="13">
                  <c:v>Vyjádřila(a) jsem se k takovému tématu na sociální síti (např. Facebooku) statusem,  fotkou, odkazem či přidáním do skupiny</c:v>
                </c:pt>
                <c:pt idx="14">
                  <c:v>Zúčastnil(a) jsem se kulturní akce (např. koncertu, výstavy, divadla) na podporu takového tématu</c:v>
                </c:pt>
              </c:strCache>
            </c:strRef>
          </c:cat>
          <c:val>
            <c:numRef>
              <c:f>List3!$D$2:$D$16</c:f>
              <c:numCache>
                <c:formatCode>0%</c:formatCode>
                <c:ptCount val="15"/>
                <c:pt idx="0">
                  <c:v>2.0000000000000004E-2</c:v>
                </c:pt>
                <c:pt idx="1">
                  <c:v>2.0000000000000004E-2</c:v>
                </c:pt>
                <c:pt idx="2">
                  <c:v>3.0000000000000006E-2</c:v>
                </c:pt>
                <c:pt idx="3">
                  <c:v>2.0000000000000004E-2</c:v>
                </c:pt>
                <c:pt idx="4">
                  <c:v>3.0000000000000006E-2</c:v>
                </c:pt>
                <c:pt idx="5">
                  <c:v>5.000000000000001E-2</c:v>
                </c:pt>
                <c:pt idx="6">
                  <c:v>8.0000000000000016E-2</c:v>
                </c:pt>
                <c:pt idx="7">
                  <c:v>9.0000000000000024E-2</c:v>
                </c:pt>
                <c:pt idx="8">
                  <c:v>9.0000000000000024E-2</c:v>
                </c:pt>
                <c:pt idx="9">
                  <c:v>0.1</c:v>
                </c:pt>
                <c:pt idx="10">
                  <c:v>0.11000000000000001</c:v>
                </c:pt>
                <c:pt idx="11">
                  <c:v>8.0000000000000016E-2</c:v>
                </c:pt>
                <c:pt idx="12">
                  <c:v>0.16000000000000003</c:v>
                </c:pt>
                <c:pt idx="13">
                  <c:v>0.19000000000000003</c:v>
                </c:pt>
                <c:pt idx="14">
                  <c:v>0.36000000000000004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086-4FE7-A152-5160FA25E3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71992064"/>
        <c:axId val="71993600"/>
      </c:barChart>
      <c:catAx>
        <c:axId val="7199206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71993600"/>
        <c:crosses val="autoZero"/>
        <c:auto val="1"/>
        <c:lblAlgn val="ctr"/>
        <c:lblOffset val="100"/>
        <c:noMultiLvlLbl val="0"/>
      </c:catAx>
      <c:valAx>
        <c:axId val="7199360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crossAx val="71992064"/>
        <c:crosses val="autoZero"/>
        <c:crossBetween val="between"/>
        <c:minorUnit val="0.5"/>
      </c:valAx>
    </c:plotArea>
    <c:legend>
      <c:legendPos val="b"/>
      <c:layout/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522976080738748"/>
          <c:y val="2.3095978753683452E-2"/>
          <c:w val="0.66339183387630674"/>
          <c:h val="0.7626328556086361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List1!$J$12</c:f>
              <c:strCache>
                <c:ptCount val="1"/>
                <c:pt idx="0">
                  <c:v>vůbec nedůvěřuji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List1!$K$11:$O$11</c:f>
              <c:strCache>
                <c:ptCount val="5"/>
                <c:pt idx="0">
                  <c:v>policie</c:v>
                </c:pt>
                <c:pt idx="1">
                  <c:v>soudy</c:v>
                </c:pt>
                <c:pt idx="2">
                  <c:v>místní zastupitelstva</c:v>
                </c:pt>
                <c:pt idx="3">
                  <c:v>vláda</c:v>
                </c:pt>
                <c:pt idx="4">
                  <c:v>politické strany</c:v>
                </c:pt>
              </c:strCache>
            </c:strRef>
          </c:cat>
          <c:val>
            <c:numRef>
              <c:f>List1!$K$12:$O$12</c:f>
              <c:numCache>
                <c:formatCode>###0</c:formatCode>
                <c:ptCount val="5"/>
                <c:pt idx="0">
                  <c:v>261</c:v>
                </c:pt>
                <c:pt idx="1">
                  <c:v>278</c:v>
                </c:pt>
                <c:pt idx="2">
                  <c:v>483</c:v>
                </c:pt>
                <c:pt idx="3">
                  <c:v>861</c:v>
                </c:pt>
                <c:pt idx="4">
                  <c:v>863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22-43C3-AFAF-520237555A3F}"/>
            </c:ext>
          </c:extLst>
        </c:ser>
        <c:ser>
          <c:idx val="1"/>
          <c:order val="1"/>
          <c:tx>
            <c:strRef>
              <c:f>List1!$J$13</c:f>
              <c:strCache>
                <c:ptCount val="1"/>
                <c:pt idx="0">
                  <c:v>spíše nedůvěřuji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List1!$K$11:$O$11</c:f>
              <c:strCache>
                <c:ptCount val="5"/>
                <c:pt idx="0">
                  <c:v>policie</c:v>
                </c:pt>
                <c:pt idx="1">
                  <c:v>soudy</c:v>
                </c:pt>
                <c:pt idx="2">
                  <c:v>místní zastupitelstva</c:v>
                </c:pt>
                <c:pt idx="3">
                  <c:v>vláda</c:v>
                </c:pt>
                <c:pt idx="4">
                  <c:v>politické strany</c:v>
                </c:pt>
              </c:strCache>
            </c:strRef>
          </c:cat>
          <c:val>
            <c:numRef>
              <c:f>List1!$K$13:$O$13</c:f>
              <c:numCache>
                <c:formatCode>###0</c:formatCode>
                <c:ptCount val="5"/>
                <c:pt idx="0">
                  <c:v>491</c:v>
                </c:pt>
                <c:pt idx="1">
                  <c:v>612</c:v>
                </c:pt>
                <c:pt idx="2">
                  <c:v>958</c:v>
                </c:pt>
                <c:pt idx="3">
                  <c:v>962</c:v>
                </c:pt>
                <c:pt idx="4">
                  <c:v>989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C22-43C3-AFAF-520237555A3F}"/>
            </c:ext>
          </c:extLst>
        </c:ser>
        <c:ser>
          <c:idx val="2"/>
          <c:order val="2"/>
          <c:tx>
            <c:strRef>
              <c:f>List1!$J$14</c:f>
              <c:strCache>
                <c:ptCount val="1"/>
                <c:pt idx="0">
                  <c:v>spíše důvěřuji</c:v>
                </c:pt>
              </c:strCache>
            </c:strRef>
          </c:tx>
          <c:invertIfNegative val="0"/>
          <c:cat>
            <c:strRef>
              <c:f>List1!$K$11:$O$11</c:f>
              <c:strCache>
                <c:ptCount val="5"/>
                <c:pt idx="0">
                  <c:v>policie</c:v>
                </c:pt>
                <c:pt idx="1">
                  <c:v>soudy</c:v>
                </c:pt>
                <c:pt idx="2">
                  <c:v>místní zastupitelstva</c:v>
                </c:pt>
                <c:pt idx="3">
                  <c:v>vláda</c:v>
                </c:pt>
                <c:pt idx="4">
                  <c:v>politické strany</c:v>
                </c:pt>
              </c:strCache>
            </c:strRef>
          </c:cat>
          <c:val>
            <c:numRef>
              <c:f>List1!$K$14:$O$14</c:f>
              <c:numCache>
                <c:formatCode>###0</c:formatCode>
                <c:ptCount val="5"/>
                <c:pt idx="0">
                  <c:v>1046</c:v>
                </c:pt>
                <c:pt idx="1">
                  <c:v>1008</c:v>
                </c:pt>
                <c:pt idx="2">
                  <c:v>559</c:v>
                </c:pt>
                <c:pt idx="3">
                  <c:v>217</c:v>
                </c:pt>
                <c:pt idx="4">
                  <c:v>179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C22-43C3-AFAF-520237555A3F}"/>
            </c:ext>
          </c:extLst>
        </c:ser>
        <c:ser>
          <c:idx val="3"/>
          <c:order val="3"/>
          <c:tx>
            <c:strRef>
              <c:f>List1!$J$15</c:f>
              <c:strCache>
                <c:ptCount val="1"/>
                <c:pt idx="0">
                  <c:v>zcela důvěřuji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List1!$K$11:$O$11</c:f>
              <c:strCache>
                <c:ptCount val="5"/>
                <c:pt idx="0">
                  <c:v>policie</c:v>
                </c:pt>
                <c:pt idx="1">
                  <c:v>soudy</c:v>
                </c:pt>
                <c:pt idx="2">
                  <c:v>místní zastupitelstva</c:v>
                </c:pt>
                <c:pt idx="3">
                  <c:v>vláda</c:v>
                </c:pt>
                <c:pt idx="4">
                  <c:v>politické strany</c:v>
                </c:pt>
              </c:strCache>
            </c:strRef>
          </c:cat>
          <c:val>
            <c:numRef>
              <c:f>List1!$K$15:$O$15</c:f>
              <c:numCache>
                <c:formatCode>###0</c:formatCode>
                <c:ptCount val="5"/>
                <c:pt idx="0">
                  <c:v>238</c:v>
                </c:pt>
                <c:pt idx="1">
                  <c:v>138</c:v>
                </c:pt>
                <c:pt idx="2">
                  <c:v>31</c:v>
                </c:pt>
                <c:pt idx="3">
                  <c:v>9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C22-43C3-AFAF-520237555A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5392896"/>
        <c:axId val="75394432"/>
      </c:barChart>
      <c:catAx>
        <c:axId val="7539289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cs-CZ"/>
          </a:p>
        </c:txPr>
        <c:crossAx val="75394432"/>
        <c:crosses val="autoZero"/>
        <c:auto val="1"/>
        <c:lblAlgn val="ctr"/>
        <c:lblOffset val="100"/>
        <c:noMultiLvlLbl val="0"/>
      </c:catAx>
      <c:valAx>
        <c:axId val="7539443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753928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6.4440302881284092E-2"/>
          <c:y val="0.90371936186984503"/>
          <c:w val="0.87536676994371887"/>
          <c:h val="9.6280638130154833E-2"/>
        </c:manualLayout>
      </c:layout>
      <c:overlay val="0"/>
      <c:txPr>
        <a:bodyPr/>
        <a:lstStyle/>
        <a:p>
          <a:pPr>
            <a:defRPr sz="18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0389446281847136"/>
          <c:y val="2.4872592503966801E-2"/>
          <c:w val="0.53678520525259787"/>
          <c:h val="0.79638017428262942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List2!$J$10</c:f>
              <c:strCache>
                <c:ptCount val="1"/>
                <c:pt idx="0">
                  <c:v>rozhodně nesouhlasím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List2!$K$9:$P$9</c:f>
              <c:strCache>
                <c:ptCount val="6"/>
                <c:pt idx="0">
                  <c:v>Kdyby se mi stal nějaký zdravotní úraz s trvalými následky, náš stát se o mě postará.</c:v>
                </c:pt>
                <c:pt idx="1">
                  <c:v>Kdyby mě někde v cizině okradli, náš stát mi pomůže.</c:v>
                </c:pt>
                <c:pt idx="2">
                  <c:v>Kdybych se dostal(a) do problémů, můžu se spolehnout na pomoc našeho státu.</c:v>
                </c:pt>
                <c:pt idx="3">
                  <c:v>Obecně vzato, naši politici slouží svým spoluobčanům.</c:v>
                </c:pt>
                <c:pt idx="4">
                  <c:v>Naši politici věnují hodně času tomu, aby udělali něco dobrého pro naši společnost.</c:v>
                </c:pt>
                <c:pt idx="5">
                  <c:v>Naši politici naslouchají občanům, kteří je zvolili.</c:v>
                </c:pt>
              </c:strCache>
            </c:strRef>
          </c:cat>
          <c:val>
            <c:numRef>
              <c:f>List2!$K$10:$P$10</c:f>
              <c:numCache>
                <c:formatCode>###0</c:formatCode>
                <c:ptCount val="6"/>
                <c:pt idx="0">
                  <c:v>455</c:v>
                </c:pt>
                <c:pt idx="1">
                  <c:v>582</c:v>
                </c:pt>
                <c:pt idx="2">
                  <c:v>715</c:v>
                </c:pt>
                <c:pt idx="3">
                  <c:v>927</c:v>
                </c:pt>
                <c:pt idx="4">
                  <c:v>923</c:v>
                </c:pt>
                <c:pt idx="5">
                  <c:v>969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4A-4F05-9AE3-1B5EC04D3874}"/>
            </c:ext>
          </c:extLst>
        </c:ser>
        <c:ser>
          <c:idx val="1"/>
          <c:order val="1"/>
          <c:tx>
            <c:strRef>
              <c:f>List2!$J$11</c:f>
              <c:strCache>
                <c:ptCount val="1"/>
                <c:pt idx="0">
                  <c:v>spíše nesouhlasím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List2!$K$9:$P$9</c:f>
              <c:strCache>
                <c:ptCount val="6"/>
                <c:pt idx="0">
                  <c:v>Kdyby se mi stal nějaký zdravotní úraz s trvalými následky, náš stát se o mě postará.</c:v>
                </c:pt>
                <c:pt idx="1">
                  <c:v>Kdyby mě někde v cizině okradli, náš stát mi pomůže.</c:v>
                </c:pt>
                <c:pt idx="2">
                  <c:v>Kdybych se dostal(a) do problémů, můžu se spolehnout na pomoc našeho státu.</c:v>
                </c:pt>
                <c:pt idx="3">
                  <c:v>Obecně vzato, naši politici slouží svým spoluobčanům.</c:v>
                </c:pt>
                <c:pt idx="4">
                  <c:v>Naši politici věnují hodně času tomu, aby udělali něco dobrého pro naši společnost.</c:v>
                </c:pt>
                <c:pt idx="5">
                  <c:v>Naši politici naslouchají občanům, kteří je zvolili.</c:v>
                </c:pt>
              </c:strCache>
            </c:strRef>
          </c:cat>
          <c:val>
            <c:numRef>
              <c:f>List2!$K$11:$P$11</c:f>
              <c:numCache>
                <c:formatCode>###0</c:formatCode>
                <c:ptCount val="6"/>
                <c:pt idx="0">
                  <c:v>825</c:v>
                </c:pt>
                <c:pt idx="1">
                  <c:v>913</c:v>
                </c:pt>
                <c:pt idx="2">
                  <c:v>962</c:v>
                </c:pt>
                <c:pt idx="3">
                  <c:v>880</c:v>
                </c:pt>
                <c:pt idx="4">
                  <c:v>886</c:v>
                </c:pt>
                <c:pt idx="5">
                  <c:v>924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4A-4F05-9AE3-1B5EC04D3874}"/>
            </c:ext>
          </c:extLst>
        </c:ser>
        <c:ser>
          <c:idx val="2"/>
          <c:order val="2"/>
          <c:tx>
            <c:strRef>
              <c:f>List2!$J$12</c:f>
              <c:strCache>
                <c:ptCount val="1"/>
                <c:pt idx="0">
                  <c:v>spíše souhlasím</c:v>
                </c:pt>
              </c:strCache>
            </c:strRef>
          </c:tx>
          <c:invertIfNegative val="0"/>
          <c:cat>
            <c:strRef>
              <c:f>List2!$K$9:$P$9</c:f>
              <c:strCache>
                <c:ptCount val="6"/>
                <c:pt idx="0">
                  <c:v>Kdyby se mi stal nějaký zdravotní úraz s trvalými následky, náš stát se o mě postará.</c:v>
                </c:pt>
                <c:pt idx="1">
                  <c:v>Kdyby mě někde v cizině okradli, náš stát mi pomůže.</c:v>
                </c:pt>
                <c:pt idx="2">
                  <c:v>Kdybych se dostal(a) do problémů, můžu se spolehnout na pomoc našeho státu.</c:v>
                </c:pt>
                <c:pt idx="3">
                  <c:v>Obecně vzato, naši politici slouží svým spoluobčanům.</c:v>
                </c:pt>
                <c:pt idx="4">
                  <c:v>Naši politici věnují hodně času tomu, aby udělali něco dobrého pro naši společnost.</c:v>
                </c:pt>
                <c:pt idx="5">
                  <c:v>Naši politici naslouchají občanům, kteří je zvolili.</c:v>
                </c:pt>
              </c:strCache>
            </c:strRef>
          </c:cat>
          <c:val>
            <c:numRef>
              <c:f>List2!$K$12:$P$12</c:f>
              <c:numCache>
                <c:formatCode>###0</c:formatCode>
                <c:ptCount val="6"/>
                <c:pt idx="0">
                  <c:v>698</c:v>
                </c:pt>
                <c:pt idx="1">
                  <c:v>496</c:v>
                </c:pt>
                <c:pt idx="2">
                  <c:v>327</c:v>
                </c:pt>
                <c:pt idx="3">
                  <c:v>205</c:v>
                </c:pt>
                <c:pt idx="4">
                  <c:v>206</c:v>
                </c:pt>
                <c:pt idx="5">
                  <c:v>148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4A-4F05-9AE3-1B5EC04D3874}"/>
            </c:ext>
          </c:extLst>
        </c:ser>
        <c:ser>
          <c:idx val="3"/>
          <c:order val="3"/>
          <c:tx>
            <c:strRef>
              <c:f>List2!$J$13</c:f>
              <c:strCache>
                <c:ptCount val="1"/>
                <c:pt idx="0">
                  <c:v>rozhodně souhlasím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List2!$K$9:$P$9</c:f>
              <c:strCache>
                <c:ptCount val="6"/>
                <c:pt idx="0">
                  <c:v>Kdyby se mi stal nějaký zdravotní úraz s trvalými následky, náš stát se o mě postará.</c:v>
                </c:pt>
                <c:pt idx="1">
                  <c:v>Kdyby mě někde v cizině okradli, náš stát mi pomůže.</c:v>
                </c:pt>
                <c:pt idx="2">
                  <c:v>Kdybych se dostal(a) do problémů, můžu se spolehnout na pomoc našeho státu.</c:v>
                </c:pt>
                <c:pt idx="3">
                  <c:v>Obecně vzato, naši politici slouží svým spoluobčanům.</c:v>
                </c:pt>
                <c:pt idx="4">
                  <c:v>Naši politici věnují hodně času tomu, aby udělali něco dobrého pro naši společnost.</c:v>
                </c:pt>
                <c:pt idx="5">
                  <c:v>Naši politici naslouchají občanům, kteří je zvolili.</c:v>
                </c:pt>
              </c:strCache>
            </c:strRef>
          </c:cat>
          <c:val>
            <c:numRef>
              <c:f>List2!$K$13:$P$13</c:f>
              <c:numCache>
                <c:formatCode>###0</c:formatCode>
                <c:ptCount val="6"/>
                <c:pt idx="0">
                  <c:v>54</c:v>
                </c:pt>
                <c:pt idx="1">
                  <c:v>35</c:v>
                </c:pt>
                <c:pt idx="2">
                  <c:v>25</c:v>
                </c:pt>
                <c:pt idx="3">
                  <c:v>15</c:v>
                </c:pt>
                <c:pt idx="4">
                  <c:v>8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44A-4F05-9AE3-1B5EC04D38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5433472"/>
        <c:axId val="75435008"/>
      </c:barChart>
      <c:catAx>
        <c:axId val="754334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75435008"/>
        <c:crosses val="autoZero"/>
        <c:auto val="1"/>
        <c:lblAlgn val="ctr"/>
        <c:lblOffset val="100"/>
        <c:noMultiLvlLbl val="0"/>
      </c:catAx>
      <c:valAx>
        <c:axId val="75435008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754334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3.1098159083938441E-4"/>
          <c:y val="0.93078466087747369"/>
          <c:w val="0.99064443931680912"/>
          <c:h val="6.9215339122526448E-2"/>
        </c:manualLayout>
      </c:layout>
      <c:overlay val="0"/>
      <c:txPr>
        <a:bodyPr/>
        <a:lstStyle/>
        <a:p>
          <a:pPr>
            <a:defRPr sz="18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0389446281847141"/>
          <c:y val="2.4872592503966805E-2"/>
          <c:w val="0.53678520525259799"/>
          <c:h val="0.7963801742826293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List2!$J$10</c:f>
              <c:strCache>
                <c:ptCount val="1"/>
                <c:pt idx="0">
                  <c:v>rozhodně nesouhlasím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List2!$K$9:$P$9</c:f>
              <c:strCache>
                <c:ptCount val="6"/>
                <c:pt idx="0">
                  <c:v>Kdyby se mi stal nějaký zdravotní úraz s trvalými následky, náš stát se o mě postará.</c:v>
                </c:pt>
                <c:pt idx="1">
                  <c:v>Kdyby mě někde v cizině okradli, náš stát mi pomůže.</c:v>
                </c:pt>
                <c:pt idx="2">
                  <c:v>Kdybych se dostal(a) do problémů, můžu se spolehnout na pomoc našeho státu.</c:v>
                </c:pt>
                <c:pt idx="3">
                  <c:v>Obecně vzato, naši politici slouží svým spoluobčanům.</c:v>
                </c:pt>
                <c:pt idx="4">
                  <c:v>Naši politici věnují hodně času tomu, aby udělali něco dobrého pro naši společnost.</c:v>
                </c:pt>
                <c:pt idx="5">
                  <c:v>Naši politici naslouchají občanům, kteří je zvolili.</c:v>
                </c:pt>
              </c:strCache>
            </c:strRef>
          </c:cat>
          <c:val>
            <c:numRef>
              <c:f>List2!$K$10:$P$10</c:f>
              <c:numCache>
                <c:formatCode>###0</c:formatCode>
                <c:ptCount val="6"/>
                <c:pt idx="0">
                  <c:v>455</c:v>
                </c:pt>
                <c:pt idx="1">
                  <c:v>582</c:v>
                </c:pt>
                <c:pt idx="2">
                  <c:v>715</c:v>
                </c:pt>
                <c:pt idx="3">
                  <c:v>927</c:v>
                </c:pt>
                <c:pt idx="4">
                  <c:v>923</c:v>
                </c:pt>
                <c:pt idx="5">
                  <c:v>969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BE-496D-A5B0-06D03B6CFB31}"/>
            </c:ext>
          </c:extLst>
        </c:ser>
        <c:ser>
          <c:idx val="1"/>
          <c:order val="1"/>
          <c:tx>
            <c:strRef>
              <c:f>List2!$J$11</c:f>
              <c:strCache>
                <c:ptCount val="1"/>
                <c:pt idx="0">
                  <c:v>spíše nesouhlasím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List2!$K$9:$P$9</c:f>
              <c:strCache>
                <c:ptCount val="6"/>
                <c:pt idx="0">
                  <c:v>Kdyby se mi stal nějaký zdravotní úraz s trvalými následky, náš stát se o mě postará.</c:v>
                </c:pt>
                <c:pt idx="1">
                  <c:v>Kdyby mě někde v cizině okradli, náš stát mi pomůže.</c:v>
                </c:pt>
                <c:pt idx="2">
                  <c:v>Kdybych se dostal(a) do problémů, můžu se spolehnout na pomoc našeho státu.</c:v>
                </c:pt>
                <c:pt idx="3">
                  <c:v>Obecně vzato, naši politici slouží svým spoluobčanům.</c:v>
                </c:pt>
                <c:pt idx="4">
                  <c:v>Naši politici věnují hodně času tomu, aby udělali něco dobrého pro naši společnost.</c:v>
                </c:pt>
                <c:pt idx="5">
                  <c:v>Naši politici naslouchají občanům, kteří je zvolili.</c:v>
                </c:pt>
              </c:strCache>
            </c:strRef>
          </c:cat>
          <c:val>
            <c:numRef>
              <c:f>List2!$K$11:$P$11</c:f>
              <c:numCache>
                <c:formatCode>###0</c:formatCode>
                <c:ptCount val="6"/>
                <c:pt idx="0">
                  <c:v>825</c:v>
                </c:pt>
                <c:pt idx="1">
                  <c:v>913</c:v>
                </c:pt>
                <c:pt idx="2">
                  <c:v>962</c:v>
                </c:pt>
                <c:pt idx="3">
                  <c:v>880</c:v>
                </c:pt>
                <c:pt idx="4">
                  <c:v>886</c:v>
                </c:pt>
                <c:pt idx="5">
                  <c:v>924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4BE-496D-A5B0-06D03B6CFB31}"/>
            </c:ext>
          </c:extLst>
        </c:ser>
        <c:ser>
          <c:idx val="2"/>
          <c:order val="2"/>
          <c:tx>
            <c:strRef>
              <c:f>List2!$J$12</c:f>
              <c:strCache>
                <c:ptCount val="1"/>
                <c:pt idx="0">
                  <c:v>spíše souhlasím</c:v>
                </c:pt>
              </c:strCache>
            </c:strRef>
          </c:tx>
          <c:invertIfNegative val="0"/>
          <c:cat>
            <c:strRef>
              <c:f>List2!$K$9:$P$9</c:f>
              <c:strCache>
                <c:ptCount val="6"/>
                <c:pt idx="0">
                  <c:v>Kdyby se mi stal nějaký zdravotní úraz s trvalými následky, náš stát se o mě postará.</c:v>
                </c:pt>
                <c:pt idx="1">
                  <c:v>Kdyby mě někde v cizině okradli, náš stát mi pomůže.</c:v>
                </c:pt>
                <c:pt idx="2">
                  <c:v>Kdybych se dostal(a) do problémů, můžu se spolehnout na pomoc našeho státu.</c:v>
                </c:pt>
                <c:pt idx="3">
                  <c:v>Obecně vzato, naši politici slouží svým spoluobčanům.</c:v>
                </c:pt>
                <c:pt idx="4">
                  <c:v>Naši politici věnují hodně času tomu, aby udělali něco dobrého pro naši společnost.</c:v>
                </c:pt>
                <c:pt idx="5">
                  <c:v>Naši politici naslouchají občanům, kteří je zvolili.</c:v>
                </c:pt>
              </c:strCache>
            </c:strRef>
          </c:cat>
          <c:val>
            <c:numRef>
              <c:f>List2!$K$12:$P$12</c:f>
              <c:numCache>
                <c:formatCode>###0</c:formatCode>
                <c:ptCount val="6"/>
                <c:pt idx="0">
                  <c:v>698</c:v>
                </c:pt>
                <c:pt idx="1">
                  <c:v>496</c:v>
                </c:pt>
                <c:pt idx="2">
                  <c:v>327</c:v>
                </c:pt>
                <c:pt idx="3">
                  <c:v>205</c:v>
                </c:pt>
                <c:pt idx="4">
                  <c:v>206</c:v>
                </c:pt>
                <c:pt idx="5">
                  <c:v>148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4BE-496D-A5B0-06D03B6CFB31}"/>
            </c:ext>
          </c:extLst>
        </c:ser>
        <c:ser>
          <c:idx val="3"/>
          <c:order val="3"/>
          <c:tx>
            <c:strRef>
              <c:f>List2!$J$13</c:f>
              <c:strCache>
                <c:ptCount val="1"/>
                <c:pt idx="0">
                  <c:v>rozhodně souhlasím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List2!$K$9:$P$9</c:f>
              <c:strCache>
                <c:ptCount val="6"/>
                <c:pt idx="0">
                  <c:v>Kdyby se mi stal nějaký zdravotní úraz s trvalými následky, náš stát se o mě postará.</c:v>
                </c:pt>
                <c:pt idx="1">
                  <c:v>Kdyby mě někde v cizině okradli, náš stát mi pomůže.</c:v>
                </c:pt>
                <c:pt idx="2">
                  <c:v>Kdybych se dostal(a) do problémů, můžu se spolehnout na pomoc našeho státu.</c:v>
                </c:pt>
                <c:pt idx="3">
                  <c:v>Obecně vzato, naši politici slouží svým spoluobčanům.</c:v>
                </c:pt>
                <c:pt idx="4">
                  <c:v>Naši politici věnují hodně času tomu, aby udělali něco dobrého pro naši společnost.</c:v>
                </c:pt>
                <c:pt idx="5">
                  <c:v>Naši politici naslouchají občanům, kteří je zvolili.</c:v>
                </c:pt>
              </c:strCache>
            </c:strRef>
          </c:cat>
          <c:val>
            <c:numRef>
              <c:f>List2!$K$13:$P$13</c:f>
              <c:numCache>
                <c:formatCode>###0</c:formatCode>
                <c:ptCount val="6"/>
                <c:pt idx="0">
                  <c:v>54</c:v>
                </c:pt>
                <c:pt idx="1">
                  <c:v>35</c:v>
                </c:pt>
                <c:pt idx="2">
                  <c:v>25</c:v>
                </c:pt>
                <c:pt idx="3">
                  <c:v>15</c:v>
                </c:pt>
                <c:pt idx="4">
                  <c:v>8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4BE-496D-A5B0-06D03B6CFB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5469952"/>
        <c:axId val="75471488"/>
      </c:barChart>
      <c:catAx>
        <c:axId val="7546995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75471488"/>
        <c:crosses val="autoZero"/>
        <c:auto val="1"/>
        <c:lblAlgn val="ctr"/>
        <c:lblOffset val="100"/>
        <c:noMultiLvlLbl val="0"/>
      </c:catAx>
      <c:valAx>
        <c:axId val="75471488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754699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3.1098159083938441E-4"/>
          <c:y val="0.93078466087747369"/>
          <c:w val="0.99064443931680923"/>
          <c:h val="6.9215339122526462E-2"/>
        </c:manualLayout>
      </c:layout>
      <c:overlay val="0"/>
      <c:txPr>
        <a:bodyPr/>
        <a:lstStyle/>
        <a:p>
          <a:pPr>
            <a:defRPr sz="18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4682845973799531"/>
          <c:y val="2.8869971055632451E-2"/>
          <c:w val="0.61082054912919292"/>
          <c:h val="0.7741537502650376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List3!$I$6</c:f>
              <c:strCache>
                <c:ptCount val="1"/>
                <c:pt idx="0">
                  <c:v>rozhodně nesouhlasím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List3!$J$5:$M$5</c:f>
              <c:strCache>
                <c:ptCount val="4"/>
                <c:pt idx="0">
                  <c:v>zorganizovat demonstraci v místě, kde žiji.</c:v>
                </c:pt>
                <c:pt idx="1">
                  <c:v>vyjednávat s místními politiky.</c:v>
                </c:pt>
                <c:pt idx="2">
                  <c:v>zorganizovat petici v místě, kde žiji.</c:v>
                </c:pt>
                <c:pt idx="3">
                  <c:v>vést skupinu lidí, která by něco prosazovala v místě, kde žiji.</c:v>
                </c:pt>
              </c:strCache>
            </c:strRef>
          </c:cat>
          <c:val>
            <c:numRef>
              <c:f>List3!$J$6:$M$6</c:f>
              <c:numCache>
                <c:formatCode>###0</c:formatCode>
                <c:ptCount val="4"/>
                <c:pt idx="0">
                  <c:v>526</c:v>
                </c:pt>
                <c:pt idx="1">
                  <c:v>582</c:v>
                </c:pt>
                <c:pt idx="2">
                  <c:v>367</c:v>
                </c:pt>
                <c:pt idx="3">
                  <c:v>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74-4DE1-8E39-6B78D4C00FB8}"/>
            </c:ext>
          </c:extLst>
        </c:ser>
        <c:ser>
          <c:idx val="1"/>
          <c:order val="1"/>
          <c:tx>
            <c:strRef>
              <c:f>List3!$I$7</c:f>
              <c:strCache>
                <c:ptCount val="1"/>
                <c:pt idx="0">
                  <c:v>spíše nesouhlasím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List3!$J$5:$M$5</c:f>
              <c:strCache>
                <c:ptCount val="4"/>
                <c:pt idx="0">
                  <c:v>zorganizovat demonstraci v místě, kde žiji.</c:v>
                </c:pt>
                <c:pt idx="1">
                  <c:v>vyjednávat s místními politiky.</c:v>
                </c:pt>
                <c:pt idx="2">
                  <c:v>zorganizovat petici v místě, kde žiji.</c:v>
                </c:pt>
                <c:pt idx="3">
                  <c:v>vést skupinu lidí, která by něco prosazovala v místě, kde žiji.</c:v>
                </c:pt>
              </c:strCache>
            </c:strRef>
          </c:cat>
          <c:val>
            <c:numRef>
              <c:f>List3!$J$7:$M$7</c:f>
              <c:numCache>
                <c:formatCode>###0</c:formatCode>
                <c:ptCount val="4"/>
                <c:pt idx="0">
                  <c:v>843</c:v>
                </c:pt>
                <c:pt idx="1">
                  <c:v>820</c:v>
                </c:pt>
                <c:pt idx="2">
                  <c:v>531</c:v>
                </c:pt>
                <c:pt idx="3">
                  <c:v>726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74-4DE1-8E39-6B78D4C00FB8}"/>
            </c:ext>
          </c:extLst>
        </c:ser>
        <c:ser>
          <c:idx val="2"/>
          <c:order val="2"/>
          <c:tx>
            <c:strRef>
              <c:f>List3!$I$8</c:f>
              <c:strCache>
                <c:ptCount val="1"/>
                <c:pt idx="0">
                  <c:v>spíše souhlasím</c:v>
                </c:pt>
              </c:strCache>
            </c:strRef>
          </c:tx>
          <c:invertIfNegative val="0"/>
          <c:cat>
            <c:strRef>
              <c:f>List3!$J$5:$M$5</c:f>
              <c:strCache>
                <c:ptCount val="4"/>
                <c:pt idx="0">
                  <c:v>zorganizovat demonstraci v místě, kde žiji.</c:v>
                </c:pt>
                <c:pt idx="1">
                  <c:v>vyjednávat s místními politiky.</c:v>
                </c:pt>
                <c:pt idx="2">
                  <c:v>zorganizovat petici v místě, kde žiji.</c:v>
                </c:pt>
                <c:pt idx="3">
                  <c:v>vést skupinu lidí, která by něco prosazovala v místě, kde žiji.</c:v>
                </c:pt>
              </c:strCache>
            </c:strRef>
          </c:cat>
          <c:val>
            <c:numRef>
              <c:f>List3!$J$8:$M$8</c:f>
              <c:numCache>
                <c:formatCode>###0</c:formatCode>
                <c:ptCount val="4"/>
                <c:pt idx="0">
                  <c:v>526</c:v>
                </c:pt>
                <c:pt idx="1">
                  <c:v>503</c:v>
                </c:pt>
                <c:pt idx="2">
                  <c:v>849</c:v>
                </c:pt>
                <c:pt idx="3">
                  <c:v>693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874-4DE1-8E39-6B78D4C00FB8}"/>
            </c:ext>
          </c:extLst>
        </c:ser>
        <c:ser>
          <c:idx val="3"/>
          <c:order val="3"/>
          <c:tx>
            <c:strRef>
              <c:f>List3!$I$9</c:f>
              <c:strCache>
                <c:ptCount val="1"/>
                <c:pt idx="0">
                  <c:v>rozhodně souhlasím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List3!$J$5:$M$5</c:f>
              <c:strCache>
                <c:ptCount val="4"/>
                <c:pt idx="0">
                  <c:v>zorganizovat demonstraci v místě, kde žiji.</c:v>
                </c:pt>
                <c:pt idx="1">
                  <c:v>vyjednávat s místními politiky.</c:v>
                </c:pt>
                <c:pt idx="2">
                  <c:v>zorganizovat petici v místě, kde žiji.</c:v>
                </c:pt>
                <c:pt idx="3">
                  <c:v>vést skupinu lidí, která by něco prosazovala v místě, kde žiji.</c:v>
                </c:pt>
              </c:strCache>
            </c:strRef>
          </c:cat>
          <c:val>
            <c:numRef>
              <c:f>List3!$J$9:$M$9</c:f>
              <c:numCache>
                <c:formatCode>###0</c:formatCode>
                <c:ptCount val="4"/>
                <c:pt idx="0">
                  <c:v>139</c:v>
                </c:pt>
                <c:pt idx="1">
                  <c:v>117</c:v>
                </c:pt>
                <c:pt idx="2">
                  <c:v>279</c:v>
                </c:pt>
                <c:pt idx="3">
                  <c:v>202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874-4DE1-8E39-6B78D4C00F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5593600"/>
        <c:axId val="75595136"/>
      </c:barChart>
      <c:catAx>
        <c:axId val="7559360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75595136"/>
        <c:crosses val="autoZero"/>
        <c:auto val="1"/>
        <c:lblAlgn val="ctr"/>
        <c:lblOffset val="100"/>
        <c:noMultiLvlLbl val="0"/>
      </c:catAx>
      <c:valAx>
        <c:axId val="75595136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755936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8.6355753315545004E-3"/>
          <c:y val="0.87659461642203329"/>
          <c:w val="0.9639801926770043"/>
          <c:h val="0.11028535600166814"/>
        </c:manualLayout>
      </c:layout>
      <c:overlay val="0"/>
      <c:txPr>
        <a:bodyPr/>
        <a:lstStyle/>
        <a:p>
          <a:pPr>
            <a:defRPr sz="18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7538120764359523"/>
          <c:y val="2.6945308545964039E-2"/>
          <c:w val="0.57413018923823267"/>
          <c:h val="0.6961263563307781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List4!$I$7</c:f>
              <c:strCache>
                <c:ptCount val="1"/>
                <c:pt idx="0">
                  <c:v>rozhodně nesouhlasím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List4!$J$6:$L$6</c:f>
              <c:strCache>
                <c:ptCount val="3"/>
                <c:pt idx="0">
                  <c:v>Když se lidé v naší obci či městě pokoušejí něco prosadit, tak to obvykle úřady zamítnou.</c:v>
                </c:pt>
                <c:pt idx="1">
                  <c:v>V místě, kde žiji, jsou poměry natolik pevně usazené, že nemá cenu pokoušet se něco změnit.</c:v>
                </c:pt>
                <c:pt idx="2">
                  <c:v>Lidé nemají možnost promluvit místním politikům do jejich rozhodnutí.</c:v>
                </c:pt>
              </c:strCache>
            </c:strRef>
          </c:cat>
          <c:val>
            <c:numRef>
              <c:f>List4!$J$7:$L$7</c:f>
              <c:numCache>
                <c:formatCode>###0</c:formatCode>
                <c:ptCount val="3"/>
                <c:pt idx="0">
                  <c:v>138</c:v>
                </c:pt>
                <c:pt idx="1">
                  <c:v>252</c:v>
                </c:pt>
                <c:pt idx="2">
                  <c:v>265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DC-4191-A757-D4B1D74EB587}"/>
            </c:ext>
          </c:extLst>
        </c:ser>
        <c:ser>
          <c:idx val="1"/>
          <c:order val="1"/>
          <c:tx>
            <c:strRef>
              <c:f>List4!$I$8</c:f>
              <c:strCache>
                <c:ptCount val="1"/>
                <c:pt idx="0">
                  <c:v>spíše nesouhlasím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List4!$J$6:$L$6</c:f>
              <c:strCache>
                <c:ptCount val="3"/>
                <c:pt idx="0">
                  <c:v>Když se lidé v naší obci či městě pokoušejí něco prosadit, tak to obvykle úřady zamítnou.</c:v>
                </c:pt>
                <c:pt idx="1">
                  <c:v>V místě, kde žiji, jsou poměry natolik pevně usazené, že nemá cenu pokoušet se něco změnit.</c:v>
                </c:pt>
                <c:pt idx="2">
                  <c:v>Lidé nemají možnost promluvit místním politikům do jejich rozhodnutí.</c:v>
                </c:pt>
              </c:strCache>
            </c:strRef>
          </c:cat>
          <c:val>
            <c:numRef>
              <c:f>List4!$J$8:$L$8</c:f>
              <c:numCache>
                <c:formatCode>###0</c:formatCode>
                <c:ptCount val="3"/>
                <c:pt idx="0">
                  <c:v>834</c:v>
                </c:pt>
                <c:pt idx="1">
                  <c:v>970</c:v>
                </c:pt>
                <c:pt idx="2">
                  <c:v>803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DC-4191-A757-D4B1D74EB587}"/>
            </c:ext>
          </c:extLst>
        </c:ser>
        <c:ser>
          <c:idx val="2"/>
          <c:order val="2"/>
          <c:tx>
            <c:strRef>
              <c:f>List4!$I$9</c:f>
              <c:strCache>
                <c:ptCount val="1"/>
                <c:pt idx="0">
                  <c:v>spíše souhlasím</c:v>
                </c:pt>
              </c:strCache>
            </c:strRef>
          </c:tx>
          <c:invertIfNegative val="0"/>
          <c:cat>
            <c:strRef>
              <c:f>List4!$J$6:$L$6</c:f>
              <c:strCache>
                <c:ptCount val="3"/>
                <c:pt idx="0">
                  <c:v>Když se lidé v naší obci či městě pokoušejí něco prosadit, tak to obvykle úřady zamítnou.</c:v>
                </c:pt>
                <c:pt idx="1">
                  <c:v>V místě, kde žiji, jsou poměry natolik pevně usazené, že nemá cenu pokoušet se něco změnit.</c:v>
                </c:pt>
                <c:pt idx="2">
                  <c:v>Lidé nemají možnost promluvit místním politikům do jejich rozhodnutí.</c:v>
                </c:pt>
              </c:strCache>
            </c:strRef>
          </c:cat>
          <c:val>
            <c:numRef>
              <c:f>List4!$J$9:$L$9</c:f>
              <c:numCache>
                <c:formatCode>###0</c:formatCode>
                <c:ptCount val="3"/>
                <c:pt idx="0">
                  <c:v>888</c:v>
                </c:pt>
                <c:pt idx="1">
                  <c:v>645</c:v>
                </c:pt>
                <c:pt idx="2">
                  <c:v>676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6DC-4191-A757-D4B1D74EB587}"/>
            </c:ext>
          </c:extLst>
        </c:ser>
        <c:ser>
          <c:idx val="3"/>
          <c:order val="3"/>
          <c:tx>
            <c:strRef>
              <c:f>List4!$I$10</c:f>
              <c:strCache>
                <c:ptCount val="1"/>
                <c:pt idx="0">
                  <c:v>rozhodně souhlasím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List4!$J$6:$L$6</c:f>
              <c:strCache>
                <c:ptCount val="3"/>
                <c:pt idx="0">
                  <c:v>Když se lidé v naší obci či městě pokoušejí něco prosadit, tak to obvykle úřady zamítnou.</c:v>
                </c:pt>
                <c:pt idx="1">
                  <c:v>V místě, kde žiji, jsou poměry natolik pevně usazené, že nemá cenu pokoušet se něco změnit.</c:v>
                </c:pt>
                <c:pt idx="2">
                  <c:v>Lidé nemají možnost promluvit místním politikům do jejich rozhodnutí.</c:v>
                </c:pt>
              </c:strCache>
            </c:strRef>
          </c:cat>
          <c:val>
            <c:numRef>
              <c:f>List4!$J$10:$L$10</c:f>
              <c:numCache>
                <c:formatCode>###0</c:formatCode>
                <c:ptCount val="3"/>
                <c:pt idx="0">
                  <c:v>132</c:v>
                </c:pt>
                <c:pt idx="1">
                  <c:v>130</c:v>
                </c:pt>
                <c:pt idx="2">
                  <c:v>243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6DC-4191-A757-D4B1D74EB5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5727232"/>
        <c:axId val="75728768"/>
      </c:barChart>
      <c:catAx>
        <c:axId val="7572723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cs-CZ"/>
          </a:p>
        </c:txPr>
        <c:crossAx val="75728768"/>
        <c:crosses val="autoZero"/>
        <c:auto val="1"/>
        <c:lblAlgn val="ctr"/>
        <c:lblOffset val="100"/>
        <c:noMultiLvlLbl val="0"/>
      </c:catAx>
      <c:valAx>
        <c:axId val="75728768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757272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9.1360219234900234E-3"/>
          <c:y val="0.87437854127319203"/>
          <c:w val="0.97322704884642453"/>
          <c:h val="0.12084151143700082"/>
        </c:manualLayout>
      </c:layout>
      <c:overlay val="0"/>
      <c:txPr>
        <a:bodyPr/>
        <a:lstStyle/>
        <a:p>
          <a:pPr>
            <a:defRPr sz="18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LTA!$L$17</c:f>
              <c:strCache>
                <c:ptCount val="1"/>
                <c:pt idx="0">
                  <c:v>Majoritně orientované</c:v>
                </c:pt>
              </c:strCache>
            </c:strRef>
          </c:tx>
          <c:spPr>
            <a:ln w="635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LTA!$K$18:$K$25</c:f>
              <c:strCache>
                <c:ptCount val="8"/>
                <c:pt idx="0">
                  <c:v>Demokracie je nejlepší možný systém vlády, který znám.</c:v>
                </c:pt>
                <c:pt idx="1">
                  <c:v>Všichni lidé mají právo veřejně vyjádřit svůj názor.</c:v>
                </c:pt>
                <c:pt idx="2">
                  <c:v>Měli bychom omezit tzv. aktivisty, kteří jen kritizují vládu, ale sami nic nedělají.</c:v>
                </c:pt>
                <c:pt idx="3">
                  <c:v>Demonstranti, kteří neposlouchají policii, by vždy měli být tvrdě potrestáni.</c:v>
                </c:pt>
                <c:pt idx="4">
                  <c:v>Demonstrace a protesty na náměstích by měly probíhat pod přísnější kontrolou.</c:v>
                </c:pt>
                <c:pt idx="5">
                  <c:v>Pokud si většina občanů nepřeje v naší zemi nějakou menšinu, měla by tato menšina poslechnout a odejít.</c:v>
                </c:pt>
                <c:pt idx="6">
                  <c:v>Menšiny v naší zemi by si neměly příliš vyskakovat, protože v naší zemi rozhoduje většina.</c:v>
                </c:pt>
                <c:pt idx="7">
                  <c:v>V naší společnosti by se měla respektovat práva menšin.</c:v>
                </c:pt>
              </c:strCache>
            </c:strRef>
          </c:cat>
          <c:val>
            <c:numRef>
              <c:f>LTA!$L$18:$L$25</c:f>
              <c:numCache>
                <c:formatCode>General</c:formatCode>
                <c:ptCount val="8"/>
                <c:pt idx="0">
                  <c:v>0.60599999999999998</c:v>
                </c:pt>
                <c:pt idx="1">
                  <c:v>0.80300000000000005</c:v>
                </c:pt>
                <c:pt idx="2">
                  <c:v>0.54800000000000004</c:v>
                </c:pt>
                <c:pt idx="3">
                  <c:v>0.38100000000000001</c:v>
                </c:pt>
                <c:pt idx="4">
                  <c:v>0.42899999999999999</c:v>
                </c:pt>
                <c:pt idx="5">
                  <c:v>0.90300000000000002</c:v>
                </c:pt>
                <c:pt idx="6">
                  <c:v>0.92</c:v>
                </c:pt>
                <c:pt idx="7">
                  <c:v>0.23899999999999999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4C7-43C2-8558-F77B1C03016D}"/>
            </c:ext>
          </c:extLst>
        </c:ser>
        <c:ser>
          <c:idx val="1"/>
          <c:order val="1"/>
          <c:tx>
            <c:strRef>
              <c:f>LTA!$M$17</c:f>
              <c:strCache>
                <c:ptCount val="1"/>
                <c:pt idx="0">
                  <c:v>Konvenční</c:v>
                </c:pt>
              </c:strCache>
            </c:strRef>
          </c:tx>
          <c:spPr>
            <a:ln w="635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LTA!$K$18:$K$25</c:f>
              <c:strCache>
                <c:ptCount val="8"/>
                <c:pt idx="0">
                  <c:v>Demokracie je nejlepší možný systém vlády, který znám.</c:v>
                </c:pt>
                <c:pt idx="1">
                  <c:v>Všichni lidé mají právo veřejně vyjádřit svůj názor.</c:v>
                </c:pt>
                <c:pt idx="2">
                  <c:v>Měli bychom omezit tzv. aktivisty, kteří jen kritizují vládu, ale sami nic nedělají.</c:v>
                </c:pt>
                <c:pt idx="3">
                  <c:v>Demonstranti, kteří neposlouchají policii, by vždy měli být tvrdě potrestáni.</c:v>
                </c:pt>
                <c:pt idx="4">
                  <c:v>Demonstrace a protesty na náměstích by měly probíhat pod přísnější kontrolou.</c:v>
                </c:pt>
                <c:pt idx="5">
                  <c:v>Pokud si většina občanů nepřeje v naší zemi nějakou menšinu, měla by tato menšina poslechnout a odejít.</c:v>
                </c:pt>
                <c:pt idx="6">
                  <c:v>Menšiny v naší zemi by si neměly příliš vyskakovat, protože v naší zemi rozhoduje většina.</c:v>
                </c:pt>
                <c:pt idx="7">
                  <c:v>V naší společnosti by se měla respektovat práva menšin.</c:v>
                </c:pt>
              </c:strCache>
            </c:strRef>
          </c:cat>
          <c:val>
            <c:numRef>
              <c:f>LTA!$M$18:$M$25</c:f>
              <c:numCache>
                <c:formatCode>General</c:formatCode>
                <c:ptCount val="8"/>
                <c:pt idx="0">
                  <c:v>0.81399999999999995</c:v>
                </c:pt>
                <c:pt idx="1">
                  <c:v>0.93200000000000005</c:v>
                </c:pt>
                <c:pt idx="2">
                  <c:v>0.91400000000000003</c:v>
                </c:pt>
                <c:pt idx="3">
                  <c:v>0.752</c:v>
                </c:pt>
                <c:pt idx="4">
                  <c:v>0.92600000000000005</c:v>
                </c:pt>
                <c:pt idx="5">
                  <c:v>0.57099999999999995</c:v>
                </c:pt>
                <c:pt idx="6">
                  <c:v>0.75</c:v>
                </c:pt>
                <c:pt idx="7">
                  <c:v>0.74299999999999999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4C7-43C2-8558-F77B1C03016D}"/>
            </c:ext>
          </c:extLst>
        </c:ser>
        <c:ser>
          <c:idx val="2"/>
          <c:order val="2"/>
          <c:tx>
            <c:strRef>
              <c:f>LTA!$N$17</c:f>
              <c:strCache>
                <c:ptCount val="1"/>
                <c:pt idx="0">
                  <c:v>Liberální</c:v>
                </c:pt>
              </c:strCache>
            </c:strRef>
          </c:tx>
          <c:spPr>
            <a:ln w="635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LTA!$K$18:$K$25</c:f>
              <c:strCache>
                <c:ptCount val="8"/>
                <c:pt idx="0">
                  <c:v>Demokracie je nejlepší možný systém vlády, který znám.</c:v>
                </c:pt>
                <c:pt idx="1">
                  <c:v>Všichni lidé mají právo veřejně vyjádřit svůj názor.</c:v>
                </c:pt>
                <c:pt idx="2">
                  <c:v>Měli bychom omezit tzv. aktivisty, kteří jen kritizují vládu, ale sami nic nedělají.</c:v>
                </c:pt>
                <c:pt idx="3">
                  <c:v>Demonstranti, kteří neposlouchají policii, by vždy měli být tvrdě potrestáni.</c:v>
                </c:pt>
                <c:pt idx="4">
                  <c:v>Demonstrace a protesty na náměstích by měly probíhat pod přísnější kontrolou.</c:v>
                </c:pt>
                <c:pt idx="5">
                  <c:v>Pokud si většina občanů nepřeje v naší zemi nějakou menšinu, měla by tato menšina poslechnout a odejít.</c:v>
                </c:pt>
                <c:pt idx="6">
                  <c:v>Menšiny v naší zemi by si neměly příliš vyskakovat, protože v naší zemi rozhoduje většina.</c:v>
                </c:pt>
                <c:pt idx="7">
                  <c:v>V naší společnosti by se měla respektovat práva menšin.</c:v>
                </c:pt>
              </c:strCache>
            </c:strRef>
          </c:cat>
          <c:val>
            <c:numRef>
              <c:f>LTA!$N$18:$N$25</c:f>
              <c:numCache>
                <c:formatCode>General</c:formatCode>
                <c:ptCount val="8"/>
                <c:pt idx="0">
                  <c:v>0.73499999999999999</c:v>
                </c:pt>
                <c:pt idx="1">
                  <c:v>0.86299999999999999</c:v>
                </c:pt>
                <c:pt idx="2">
                  <c:v>0.44400000000000001</c:v>
                </c:pt>
                <c:pt idx="3">
                  <c:v>0.27200000000000002</c:v>
                </c:pt>
                <c:pt idx="4">
                  <c:v>0.42799999999999999</c:v>
                </c:pt>
                <c:pt idx="5">
                  <c:v>0.2</c:v>
                </c:pt>
                <c:pt idx="6">
                  <c:v>0.38800000000000001</c:v>
                </c:pt>
                <c:pt idx="7">
                  <c:v>0.81399999999999995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4C7-43C2-8558-F77B1C0301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45866640"/>
        <c:axId val="720702592"/>
      </c:lineChart>
      <c:catAx>
        <c:axId val="545866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20702592"/>
        <c:crosses val="autoZero"/>
        <c:auto val="1"/>
        <c:lblAlgn val="ctr"/>
        <c:lblOffset val="100"/>
        <c:noMultiLvlLbl val="0"/>
      </c:catAx>
      <c:valAx>
        <c:axId val="720702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45866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List3!$B$1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List3!$A$2:$A$16</c:f>
              <c:strCache>
                <c:ptCount val="15"/>
                <c:pt idx="0">
                  <c:v>Pomáhal(a) jsem zadarmo v kampani nějaké politické straně či kandidátovi</c:v>
                </c:pt>
                <c:pt idx="1">
                  <c:v>Kontaktoval(a) jsem politika, abych mu sdělil(a) vlastní názor</c:v>
                </c:pt>
                <c:pt idx="2">
                  <c:v>Vytvořil(a) jsem skupinu na sociální síti nebo webovou stránku na podporu takového tématu</c:v>
                </c:pt>
                <c:pt idx="3">
                  <c:v>Zúčastnil(a) jsem se mítinku politické strany či kandidáta</c:v>
                </c:pt>
                <c:pt idx="4">
                  <c:v>Zúčastnil(a) jsem se demonstrace nebo jiného veřejného protestu</c:v>
                </c:pt>
                <c:pt idx="5">
                  <c:v>Napsal(a) jsem online článek či příspěvek do blogu na podporu takového tématu</c:v>
                </c:pt>
                <c:pt idx="6">
                  <c:v>Pokusil(a) jsem se někoho přesvědčit v online diskuzi, aby takové téma podpořil</c:v>
                </c:pt>
                <c:pt idx="7">
                  <c:v>Šířil(a) jsem letáky, plakáty či jiné materiály na podporu takového tématu</c:v>
                </c:pt>
                <c:pt idx="8">
                  <c:v>Daroval(a) jsem peníze takové organizaci</c:v>
                </c:pt>
                <c:pt idx="9">
                  <c:v>Nosil(a) jsem tričko, odznak či jiný symbol na podporu takového tématu</c:v>
                </c:pt>
                <c:pt idx="10">
                  <c:v>Pokusil(a) jsem se někoho osobně přesvědčit, aby takové téma podpořil</c:v>
                </c:pt>
                <c:pt idx="11">
                  <c:v>Podepsal(a) jsem tištěnou petici</c:v>
                </c:pt>
                <c:pt idx="12">
                  <c:v>Koupil(a) jsem nebo odmítl(a) jsem koupit určité výrobky z etických, ekologických či politických důvodů</c:v>
                </c:pt>
                <c:pt idx="13">
                  <c:v>Vyjádřila(a) jsem se k takovému tématu na sociální síti (např. Facebooku) statusem,  fotkou, odkazem či přidáním do skupiny</c:v>
                </c:pt>
                <c:pt idx="14">
                  <c:v>Zúčastnil(a) jsem se kulturní akce (např. koncertu, výstavy, divadla) na podporu takového tématu</c:v>
                </c:pt>
              </c:strCache>
            </c:strRef>
          </c:cat>
          <c:val>
            <c:numRef>
              <c:f>List3!$B$2:$B$16</c:f>
              <c:numCache>
                <c:formatCode>0%</c:formatCode>
                <c:ptCount val="15"/>
                <c:pt idx="0">
                  <c:v>0.96000000000000019</c:v>
                </c:pt>
                <c:pt idx="1">
                  <c:v>0.96000000000000019</c:v>
                </c:pt>
                <c:pt idx="2">
                  <c:v>0.93</c:v>
                </c:pt>
                <c:pt idx="3">
                  <c:v>0.92</c:v>
                </c:pt>
                <c:pt idx="4">
                  <c:v>0.9</c:v>
                </c:pt>
                <c:pt idx="5">
                  <c:v>0.9</c:v>
                </c:pt>
                <c:pt idx="6">
                  <c:v>0.83000000000000018</c:v>
                </c:pt>
                <c:pt idx="7">
                  <c:v>0.78</c:v>
                </c:pt>
                <c:pt idx="8">
                  <c:v>0.77000000000000024</c:v>
                </c:pt>
                <c:pt idx="9">
                  <c:v>0.75000000000000022</c:v>
                </c:pt>
                <c:pt idx="10">
                  <c:v>0.74000000000000021</c:v>
                </c:pt>
                <c:pt idx="11">
                  <c:v>0.7200000000000002</c:v>
                </c:pt>
                <c:pt idx="12">
                  <c:v>0.70000000000000018</c:v>
                </c:pt>
                <c:pt idx="13">
                  <c:v>0.63000000000000023</c:v>
                </c:pt>
                <c:pt idx="14">
                  <c:v>0.39000000000000012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83-4531-9CBC-4AE1CA56FC27}"/>
            </c:ext>
          </c:extLst>
        </c:ser>
        <c:ser>
          <c:idx val="1"/>
          <c:order val="1"/>
          <c:tx>
            <c:strRef>
              <c:f>List3!$C$1</c:f>
              <c:strCache>
                <c:ptCount val="1"/>
                <c:pt idx="0">
                  <c:v>jednou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6.506049216981737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A83-4531-9CBC-4AE1CA56FC27}"/>
                </c:ext>
              </c:extLst>
            </c:dLbl>
            <c:dLbl>
              <c:idx val="1"/>
              <c:layout>
                <c:manualLayout>
                  <c:x val="6.506049216981618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3A83-4531-9CBC-4AE1CA56FC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List3!$A$2:$A$16</c:f>
              <c:strCache>
                <c:ptCount val="15"/>
                <c:pt idx="0">
                  <c:v>Pomáhal(a) jsem zadarmo v kampani nějaké politické straně či kandidátovi</c:v>
                </c:pt>
                <c:pt idx="1">
                  <c:v>Kontaktoval(a) jsem politika, abych mu sdělil(a) vlastní názor</c:v>
                </c:pt>
                <c:pt idx="2">
                  <c:v>Vytvořil(a) jsem skupinu na sociální síti nebo webovou stránku na podporu takového tématu</c:v>
                </c:pt>
                <c:pt idx="3">
                  <c:v>Zúčastnil(a) jsem se mítinku politické strany či kandidáta</c:v>
                </c:pt>
                <c:pt idx="4">
                  <c:v>Zúčastnil(a) jsem se demonstrace nebo jiného veřejného protestu</c:v>
                </c:pt>
                <c:pt idx="5">
                  <c:v>Napsal(a) jsem online článek či příspěvek do blogu na podporu takového tématu</c:v>
                </c:pt>
                <c:pt idx="6">
                  <c:v>Pokusil(a) jsem se někoho přesvědčit v online diskuzi, aby takové téma podpořil</c:v>
                </c:pt>
                <c:pt idx="7">
                  <c:v>Šířil(a) jsem letáky, plakáty či jiné materiály na podporu takového tématu</c:v>
                </c:pt>
                <c:pt idx="8">
                  <c:v>Daroval(a) jsem peníze takové organizaci</c:v>
                </c:pt>
                <c:pt idx="9">
                  <c:v>Nosil(a) jsem tričko, odznak či jiný symbol na podporu takového tématu</c:v>
                </c:pt>
                <c:pt idx="10">
                  <c:v>Pokusil(a) jsem se někoho osobně přesvědčit, aby takové téma podpořil</c:v>
                </c:pt>
                <c:pt idx="11">
                  <c:v>Podepsal(a) jsem tištěnou petici</c:v>
                </c:pt>
                <c:pt idx="12">
                  <c:v>Koupil(a) jsem nebo odmítl(a) jsem koupit určité výrobky z etických, ekologických či politických důvodů</c:v>
                </c:pt>
                <c:pt idx="13">
                  <c:v>Vyjádřila(a) jsem se k takovému tématu na sociální síti (např. Facebooku) statusem,  fotkou, odkazem či přidáním do skupiny</c:v>
                </c:pt>
                <c:pt idx="14">
                  <c:v>Zúčastnil(a) jsem se kulturní akce (např. koncertu, výstavy, divadla) na podporu takového tématu</c:v>
                </c:pt>
              </c:strCache>
            </c:strRef>
          </c:cat>
          <c:val>
            <c:numRef>
              <c:f>List3!$C$2:$C$16</c:f>
              <c:numCache>
                <c:formatCode>0%</c:formatCode>
                <c:ptCount val="15"/>
                <c:pt idx="0">
                  <c:v>3.0000000000000002E-2</c:v>
                </c:pt>
                <c:pt idx="1">
                  <c:v>2.0000000000000007E-2</c:v>
                </c:pt>
                <c:pt idx="2">
                  <c:v>0.05</c:v>
                </c:pt>
                <c:pt idx="3">
                  <c:v>6.0000000000000019E-2</c:v>
                </c:pt>
                <c:pt idx="4">
                  <c:v>7.0000000000000021E-2</c:v>
                </c:pt>
                <c:pt idx="5">
                  <c:v>6.0000000000000019E-2</c:v>
                </c:pt>
                <c:pt idx="6">
                  <c:v>0.1</c:v>
                </c:pt>
                <c:pt idx="7">
                  <c:v>0.13</c:v>
                </c:pt>
                <c:pt idx="8">
                  <c:v>0.13</c:v>
                </c:pt>
                <c:pt idx="9">
                  <c:v>0.14000000000000001</c:v>
                </c:pt>
                <c:pt idx="10">
                  <c:v>0.15000000000000005</c:v>
                </c:pt>
                <c:pt idx="11">
                  <c:v>0.2</c:v>
                </c:pt>
                <c:pt idx="12">
                  <c:v>0.14000000000000001</c:v>
                </c:pt>
                <c:pt idx="13">
                  <c:v>0.18000000000000005</c:v>
                </c:pt>
                <c:pt idx="14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A83-4531-9CBC-4AE1CA56FC27}"/>
            </c:ext>
          </c:extLst>
        </c:ser>
        <c:ser>
          <c:idx val="2"/>
          <c:order val="2"/>
          <c:tx>
            <c:strRef>
              <c:f>List3!$D$1</c:f>
              <c:strCache>
                <c:ptCount val="1"/>
                <c:pt idx="0">
                  <c:v>dvakrát či častěji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2.1104395748304451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3A83-4531-9CBC-4AE1CA56FC27}"/>
                </c:ext>
              </c:extLst>
            </c:dLbl>
            <c:dLbl>
              <c:idx val="1"/>
              <c:layout>
                <c:manualLayout>
                  <c:x val="2.1109634029407319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3A83-4531-9CBC-4AE1CA56FC27}"/>
                </c:ext>
              </c:extLst>
            </c:dLbl>
            <c:dLbl>
              <c:idx val="2"/>
              <c:layout>
                <c:manualLayout>
                  <c:x val="2.2733628934220606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3A83-4531-9CBC-4AE1CA56FC27}"/>
                </c:ext>
              </c:extLst>
            </c:dLbl>
            <c:dLbl>
              <c:idx val="3"/>
              <c:layout>
                <c:manualLayout>
                  <c:x val="1.9485511361640107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3A83-4531-9CBC-4AE1CA56FC27}"/>
                </c:ext>
              </c:extLst>
            </c:dLbl>
            <c:dLbl>
              <c:idx val="4"/>
              <c:layout>
                <c:manualLayout>
                  <c:x val="2.2735034326711749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3A83-4531-9CBC-4AE1CA56FC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List3!$A$2:$A$16</c:f>
              <c:strCache>
                <c:ptCount val="15"/>
                <c:pt idx="0">
                  <c:v>Pomáhal(a) jsem zadarmo v kampani nějaké politické straně či kandidátovi</c:v>
                </c:pt>
                <c:pt idx="1">
                  <c:v>Kontaktoval(a) jsem politika, abych mu sdělil(a) vlastní názor</c:v>
                </c:pt>
                <c:pt idx="2">
                  <c:v>Vytvořil(a) jsem skupinu na sociální síti nebo webovou stránku na podporu takového tématu</c:v>
                </c:pt>
                <c:pt idx="3">
                  <c:v>Zúčastnil(a) jsem se mítinku politické strany či kandidáta</c:v>
                </c:pt>
                <c:pt idx="4">
                  <c:v>Zúčastnil(a) jsem se demonstrace nebo jiného veřejného protestu</c:v>
                </c:pt>
                <c:pt idx="5">
                  <c:v>Napsal(a) jsem online článek či příspěvek do blogu na podporu takového tématu</c:v>
                </c:pt>
                <c:pt idx="6">
                  <c:v>Pokusil(a) jsem se někoho přesvědčit v online diskuzi, aby takové téma podpořil</c:v>
                </c:pt>
                <c:pt idx="7">
                  <c:v>Šířil(a) jsem letáky, plakáty či jiné materiály na podporu takového tématu</c:v>
                </c:pt>
                <c:pt idx="8">
                  <c:v>Daroval(a) jsem peníze takové organizaci</c:v>
                </c:pt>
                <c:pt idx="9">
                  <c:v>Nosil(a) jsem tričko, odznak či jiný symbol na podporu takového tématu</c:v>
                </c:pt>
                <c:pt idx="10">
                  <c:v>Pokusil(a) jsem se někoho osobně přesvědčit, aby takové téma podpořil</c:v>
                </c:pt>
                <c:pt idx="11">
                  <c:v>Podepsal(a) jsem tištěnou petici</c:v>
                </c:pt>
                <c:pt idx="12">
                  <c:v>Koupil(a) jsem nebo odmítl(a) jsem koupit určité výrobky z etických, ekologických či politických důvodů</c:v>
                </c:pt>
                <c:pt idx="13">
                  <c:v>Vyjádřila(a) jsem se k takovému tématu na sociální síti (např. Facebooku) statusem,  fotkou, odkazem či přidáním do skupiny</c:v>
                </c:pt>
                <c:pt idx="14">
                  <c:v>Zúčastnil(a) jsem se kulturní akce (např. koncertu, výstavy, divadla) na podporu takového tématu</c:v>
                </c:pt>
              </c:strCache>
            </c:strRef>
          </c:cat>
          <c:val>
            <c:numRef>
              <c:f>List3!$D$2:$D$16</c:f>
              <c:numCache>
                <c:formatCode>0%</c:formatCode>
                <c:ptCount val="15"/>
                <c:pt idx="0">
                  <c:v>2.0000000000000007E-2</c:v>
                </c:pt>
                <c:pt idx="1">
                  <c:v>2.0000000000000007E-2</c:v>
                </c:pt>
                <c:pt idx="2">
                  <c:v>3.0000000000000002E-2</c:v>
                </c:pt>
                <c:pt idx="3">
                  <c:v>2.0000000000000007E-2</c:v>
                </c:pt>
                <c:pt idx="4">
                  <c:v>3.0000000000000002E-2</c:v>
                </c:pt>
                <c:pt idx="5">
                  <c:v>0.05</c:v>
                </c:pt>
                <c:pt idx="6">
                  <c:v>8.0000000000000029E-2</c:v>
                </c:pt>
                <c:pt idx="7">
                  <c:v>9.0000000000000024E-2</c:v>
                </c:pt>
                <c:pt idx="8">
                  <c:v>9.0000000000000024E-2</c:v>
                </c:pt>
                <c:pt idx="9">
                  <c:v>0.1</c:v>
                </c:pt>
                <c:pt idx="10">
                  <c:v>0.11</c:v>
                </c:pt>
                <c:pt idx="11">
                  <c:v>8.0000000000000029E-2</c:v>
                </c:pt>
                <c:pt idx="12">
                  <c:v>0.16</c:v>
                </c:pt>
                <c:pt idx="13">
                  <c:v>0.19</c:v>
                </c:pt>
                <c:pt idx="14">
                  <c:v>0.3600000000000001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A83-4531-9CBC-4AE1CA56FC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72027520"/>
        <c:axId val="72049792"/>
      </c:barChart>
      <c:catAx>
        <c:axId val="7202752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72049792"/>
        <c:crosses val="autoZero"/>
        <c:auto val="1"/>
        <c:lblAlgn val="ctr"/>
        <c:lblOffset val="100"/>
        <c:noMultiLvlLbl val="0"/>
      </c:catAx>
      <c:valAx>
        <c:axId val="7204979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crossAx val="72027520"/>
        <c:crosses val="autoZero"/>
        <c:crossBetween val="between"/>
        <c:minorUnit val="0.5"/>
      </c:valAx>
    </c:plotArea>
    <c:legend>
      <c:legendPos val="b"/>
      <c:layout/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List3!$B$1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List3!$A$2:$A$16</c:f>
              <c:strCache>
                <c:ptCount val="15"/>
                <c:pt idx="0">
                  <c:v>Pomáhal(a) jsem zadarmo v kampani nějaké politické straně či kandidátovi</c:v>
                </c:pt>
                <c:pt idx="1">
                  <c:v>Kontaktoval(a) jsem politika, abych mu sdělil(a) vlastní názor</c:v>
                </c:pt>
                <c:pt idx="2">
                  <c:v>Vytvořil(a) jsem skupinu na sociální síti nebo webovou stránku na podporu takového tématu</c:v>
                </c:pt>
                <c:pt idx="3">
                  <c:v>Zúčastnil(a) jsem se mítinku politické strany či kandidáta</c:v>
                </c:pt>
                <c:pt idx="4">
                  <c:v>Zúčastnil(a) jsem se demonstrace nebo jiného veřejného protestu</c:v>
                </c:pt>
                <c:pt idx="5">
                  <c:v>Napsal(a) jsem online článek či příspěvek do blogu na podporu takového tématu</c:v>
                </c:pt>
                <c:pt idx="6">
                  <c:v>Pokusil(a) jsem se někoho přesvědčit v online diskuzi, aby takové téma podpořil</c:v>
                </c:pt>
                <c:pt idx="7">
                  <c:v>Šířil(a) jsem letáky, plakáty či jiné materiály na podporu takového tématu</c:v>
                </c:pt>
                <c:pt idx="8">
                  <c:v>Daroval(a) jsem peníze takové organizaci</c:v>
                </c:pt>
                <c:pt idx="9">
                  <c:v>Nosil(a) jsem tričko, odznak či jiný symbol na podporu takového tématu</c:v>
                </c:pt>
                <c:pt idx="10">
                  <c:v>Pokusil(a) jsem se někoho osobně přesvědčit, aby takové téma podpořil</c:v>
                </c:pt>
                <c:pt idx="11">
                  <c:v>Podepsal(a) jsem tištěnou petici</c:v>
                </c:pt>
                <c:pt idx="12">
                  <c:v>Koupil(a) jsem nebo odmítl(a) jsem koupit určité výrobky z etických, ekologických či politických důvodů</c:v>
                </c:pt>
                <c:pt idx="13">
                  <c:v>Vyjádřila(a) jsem se k takovému tématu na sociální síti (např. Facebooku) statusem,  fotkou, odkazem či přidáním do skupiny</c:v>
                </c:pt>
                <c:pt idx="14">
                  <c:v>Zúčastnil(a) jsem se kulturní akce (např. koncertu, výstavy, divadla) na podporu takového tématu</c:v>
                </c:pt>
              </c:strCache>
            </c:strRef>
          </c:cat>
          <c:val>
            <c:numRef>
              <c:f>List3!$B$2:$B$16</c:f>
              <c:numCache>
                <c:formatCode>0%</c:formatCode>
                <c:ptCount val="15"/>
                <c:pt idx="0">
                  <c:v>0.9600000000000003</c:v>
                </c:pt>
                <c:pt idx="1">
                  <c:v>0.9600000000000003</c:v>
                </c:pt>
                <c:pt idx="2">
                  <c:v>0.93</c:v>
                </c:pt>
                <c:pt idx="3">
                  <c:v>0.92</c:v>
                </c:pt>
                <c:pt idx="4">
                  <c:v>0.9</c:v>
                </c:pt>
                <c:pt idx="5">
                  <c:v>0.9</c:v>
                </c:pt>
                <c:pt idx="6">
                  <c:v>0.83000000000000029</c:v>
                </c:pt>
                <c:pt idx="7">
                  <c:v>0.78</c:v>
                </c:pt>
                <c:pt idx="8">
                  <c:v>0.77000000000000035</c:v>
                </c:pt>
                <c:pt idx="9">
                  <c:v>0.75000000000000033</c:v>
                </c:pt>
                <c:pt idx="10">
                  <c:v>0.74000000000000032</c:v>
                </c:pt>
                <c:pt idx="11">
                  <c:v>0.72000000000000031</c:v>
                </c:pt>
                <c:pt idx="12">
                  <c:v>0.70000000000000029</c:v>
                </c:pt>
                <c:pt idx="13">
                  <c:v>0.63000000000000034</c:v>
                </c:pt>
                <c:pt idx="14">
                  <c:v>0.39000000000000018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42-4E19-AF21-02CEEFCF8FD7}"/>
            </c:ext>
          </c:extLst>
        </c:ser>
        <c:ser>
          <c:idx val="1"/>
          <c:order val="1"/>
          <c:tx>
            <c:strRef>
              <c:f>List3!$C$1</c:f>
              <c:strCache>
                <c:ptCount val="1"/>
                <c:pt idx="0">
                  <c:v>jednou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6.506049216981738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442-4E19-AF21-02CEEFCF8FD7}"/>
                </c:ext>
              </c:extLst>
            </c:dLbl>
            <c:dLbl>
              <c:idx val="1"/>
              <c:layout>
                <c:manualLayout>
                  <c:x val="6.506049216981619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442-4E19-AF21-02CEEFCF8F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List3!$A$2:$A$16</c:f>
              <c:strCache>
                <c:ptCount val="15"/>
                <c:pt idx="0">
                  <c:v>Pomáhal(a) jsem zadarmo v kampani nějaké politické straně či kandidátovi</c:v>
                </c:pt>
                <c:pt idx="1">
                  <c:v>Kontaktoval(a) jsem politika, abych mu sdělil(a) vlastní názor</c:v>
                </c:pt>
                <c:pt idx="2">
                  <c:v>Vytvořil(a) jsem skupinu na sociální síti nebo webovou stránku na podporu takového tématu</c:v>
                </c:pt>
                <c:pt idx="3">
                  <c:v>Zúčastnil(a) jsem se mítinku politické strany či kandidáta</c:v>
                </c:pt>
                <c:pt idx="4">
                  <c:v>Zúčastnil(a) jsem se demonstrace nebo jiného veřejného protestu</c:v>
                </c:pt>
                <c:pt idx="5">
                  <c:v>Napsal(a) jsem online článek či příspěvek do blogu na podporu takového tématu</c:v>
                </c:pt>
                <c:pt idx="6">
                  <c:v>Pokusil(a) jsem se někoho přesvědčit v online diskuzi, aby takové téma podpořil</c:v>
                </c:pt>
                <c:pt idx="7">
                  <c:v>Šířil(a) jsem letáky, plakáty či jiné materiály na podporu takového tématu</c:v>
                </c:pt>
                <c:pt idx="8">
                  <c:v>Daroval(a) jsem peníze takové organizaci</c:v>
                </c:pt>
                <c:pt idx="9">
                  <c:v>Nosil(a) jsem tričko, odznak či jiný symbol na podporu takového tématu</c:v>
                </c:pt>
                <c:pt idx="10">
                  <c:v>Pokusil(a) jsem se někoho osobně přesvědčit, aby takové téma podpořil</c:v>
                </c:pt>
                <c:pt idx="11">
                  <c:v>Podepsal(a) jsem tištěnou petici</c:v>
                </c:pt>
                <c:pt idx="12">
                  <c:v>Koupil(a) jsem nebo odmítl(a) jsem koupit určité výrobky z etických, ekologických či politických důvodů</c:v>
                </c:pt>
                <c:pt idx="13">
                  <c:v>Vyjádřila(a) jsem se k takovému tématu na sociální síti (např. Facebooku) statusem,  fotkou, odkazem či přidáním do skupiny</c:v>
                </c:pt>
                <c:pt idx="14">
                  <c:v>Zúčastnil(a) jsem se kulturní akce (např. koncertu, výstavy, divadla) na podporu takového tématu</c:v>
                </c:pt>
              </c:strCache>
            </c:strRef>
          </c:cat>
          <c:val>
            <c:numRef>
              <c:f>List3!$C$2:$C$16</c:f>
              <c:numCache>
                <c:formatCode>0%</c:formatCode>
                <c:ptCount val="15"/>
                <c:pt idx="0">
                  <c:v>3.0000000000000002E-2</c:v>
                </c:pt>
                <c:pt idx="1">
                  <c:v>2.0000000000000011E-2</c:v>
                </c:pt>
                <c:pt idx="2">
                  <c:v>0.05</c:v>
                </c:pt>
                <c:pt idx="3">
                  <c:v>6.0000000000000026E-2</c:v>
                </c:pt>
                <c:pt idx="4">
                  <c:v>7.0000000000000021E-2</c:v>
                </c:pt>
                <c:pt idx="5">
                  <c:v>6.0000000000000026E-2</c:v>
                </c:pt>
                <c:pt idx="6">
                  <c:v>0.1</c:v>
                </c:pt>
                <c:pt idx="7">
                  <c:v>0.13</c:v>
                </c:pt>
                <c:pt idx="8">
                  <c:v>0.13</c:v>
                </c:pt>
                <c:pt idx="9">
                  <c:v>0.14000000000000001</c:v>
                </c:pt>
                <c:pt idx="10">
                  <c:v>0.15000000000000008</c:v>
                </c:pt>
                <c:pt idx="11">
                  <c:v>0.2</c:v>
                </c:pt>
                <c:pt idx="12">
                  <c:v>0.14000000000000001</c:v>
                </c:pt>
                <c:pt idx="13">
                  <c:v>0.18000000000000008</c:v>
                </c:pt>
                <c:pt idx="14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442-4E19-AF21-02CEEFCF8FD7}"/>
            </c:ext>
          </c:extLst>
        </c:ser>
        <c:ser>
          <c:idx val="2"/>
          <c:order val="2"/>
          <c:tx>
            <c:strRef>
              <c:f>List3!$D$1</c:f>
              <c:strCache>
                <c:ptCount val="1"/>
                <c:pt idx="0">
                  <c:v>dvakrát či častěji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2.1104395748304451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B442-4E19-AF21-02CEEFCF8FD7}"/>
                </c:ext>
              </c:extLst>
            </c:dLbl>
            <c:dLbl>
              <c:idx val="1"/>
              <c:layout>
                <c:manualLayout>
                  <c:x val="2.1109634029407319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442-4E19-AF21-02CEEFCF8FD7}"/>
                </c:ext>
              </c:extLst>
            </c:dLbl>
            <c:dLbl>
              <c:idx val="2"/>
              <c:layout>
                <c:manualLayout>
                  <c:x val="2.2733628934220606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B442-4E19-AF21-02CEEFCF8FD7}"/>
                </c:ext>
              </c:extLst>
            </c:dLbl>
            <c:dLbl>
              <c:idx val="3"/>
              <c:layout>
                <c:manualLayout>
                  <c:x val="1.9485511361640111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B442-4E19-AF21-02CEEFCF8FD7}"/>
                </c:ext>
              </c:extLst>
            </c:dLbl>
            <c:dLbl>
              <c:idx val="4"/>
              <c:layout>
                <c:manualLayout>
                  <c:x val="2.2735034326711753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B442-4E19-AF21-02CEEFCF8F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List3!$A$2:$A$16</c:f>
              <c:strCache>
                <c:ptCount val="15"/>
                <c:pt idx="0">
                  <c:v>Pomáhal(a) jsem zadarmo v kampani nějaké politické straně či kandidátovi</c:v>
                </c:pt>
                <c:pt idx="1">
                  <c:v>Kontaktoval(a) jsem politika, abych mu sdělil(a) vlastní názor</c:v>
                </c:pt>
                <c:pt idx="2">
                  <c:v>Vytvořil(a) jsem skupinu na sociální síti nebo webovou stránku na podporu takového tématu</c:v>
                </c:pt>
                <c:pt idx="3">
                  <c:v>Zúčastnil(a) jsem se mítinku politické strany či kandidáta</c:v>
                </c:pt>
                <c:pt idx="4">
                  <c:v>Zúčastnil(a) jsem se demonstrace nebo jiného veřejného protestu</c:v>
                </c:pt>
                <c:pt idx="5">
                  <c:v>Napsal(a) jsem online článek či příspěvek do blogu na podporu takového tématu</c:v>
                </c:pt>
                <c:pt idx="6">
                  <c:v>Pokusil(a) jsem se někoho přesvědčit v online diskuzi, aby takové téma podpořil</c:v>
                </c:pt>
                <c:pt idx="7">
                  <c:v>Šířil(a) jsem letáky, plakáty či jiné materiály na podporu takového tématu</c:v>
                </c:pt>
                <c:pt idx="8">
                  <c:v>Daroval(a) jsem peníze takové organizaci</c:v>
                </c:pt>
                <c:pt idx="9">
                  <c:v>Nosil(a) jsem tričko, odznak či jiný symbol na podporu takového tématu</c:v>
                </c:pt>
                <c:pt idx="10">
                  <c:v>Pokusil(a) jsem se někoho osobně přesvědčit, aby takové téma podpořil</c:v>
                </c:pt>
                <c:pt idx="11">
                  <c:v>Podepsal(a) jsem tištěnou petici</c:v>
                </c:pt>
                <c:pt idx="12">
                  <c:v>Koupil(a) jsem nebo odmítl(a) jsem koupit určité výrobky z etických, ekologických či politických důvodů</c:v>
                </c:pt>
                <c:pt idx="13">
                  <c:v>Vyjádřila(a) jsem se k takovému tématu na sociální síti (např. Facebooku) statusem,  fotkou, odkazem či přidáním do skupiny</c:v>
                </c:pt>
                <c:pt idx="14">
                  <c:v>Zúčastnil(a) jsem se kulturní akce (např. koncertu, výstavy, divadla) na podporu takového tématu</c:v>
                </c:pt>
              </c:strCache>
            </c:strRef>
          </c:cat>
          <c:val>
            <c:numRef>
              <c:f>List3!$D$2:$D$16</c:f>
              <c:numCache>
                <c:formatCode>0%</c:formatCode>
                <c:ptCount val="15"/>
                <c:pt idx="0">
                  <c:v>2.0000000000000011E-2</c:v>
                </c:pt>
                <c:pt idx="1">
                  <c:v>2.0000000000000011E-2</c:v>
                </c:pt>
                <c:pt idx="2">
                  <c:v>3.0000000000000002E-2</c:v>
                </c:pt>
                <c:pt idx="3">
                  <c:v>2.0000000000000011E-2</c:v>
                </c:pt>
                <c:pt idx="4">
                  <c:v>3.0000000000000002E-2</c:v>
                </c:pt>
                <c:pt idx="5">
                  <c:v>0.05</c:v>
                </c:pt>
                <c:pt idx="6">
                  <c:v>8.0000000000000043E-2</c:v>
                </c:pt>
                <c:pt idx="7">
                  <c:v>9.0000000000000024E-2</c:v>
                </c:pt>
                <c:pt idx="8">
                  <c:v>9.0000000000000024E-2</c:v>
                </c:pt>
                <c:pt idx="9">
                  <c:v>0.1</c:v>
                </c:pt>
                <c:pt idx="10">
                  <c:v>0.11</c:v>
                </c:pt>
                <c:pt idx="11">
                  <c:v>8.0000000000000043E-2</c:v>
                </c:pt>
                <c:pt idx="12">
                  <c:v>0.16</c:v>
                </c:pt>
                <c:pt idx="13">
                  <c:v>0.19</c:v>
                </c:pt>
                <c:pt idx="14">
                  <c:v>0.36000000000000015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442-4E19-AF21-02CEEFCF8F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74356224"/>
        <c:axId val="74357760"/>
      </c:barChart>
      <c:catAx>
        <c:axId val="7435622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74357760"/>
        <c:crosses val="autoZero"/>
        <c:auto val="1"/>
        <c:lblAlgn val="ctr"/>
        <c:lblOffset val="100"/>
        <c:noMultiLvlLbl val="0"/>
      </c:catAx>
      <c:valAx>
        <c:axId val="7435776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crossAx val="74356224"/>
        <c:crosses val="autoZero"/>
        <c:crossBetween val="between"/>
        <c:minorUnit val="0.5"/>
      </c:valAx>
    </c:plotArea>
    <c:legend>
      <c:legendPos val="b"/>
      <c:layout/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List3!$B$1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List3!$A$2:$A$16</c:f>
              <c:strCache>
                <c:ptCount val="15"/>
                <c:pt idx="0">
                  <c:v>Pomáhal(a) jsem zadarmo v kampani nějaké politické straně či kandidátovi</c:v>
                </c:pt>
                <c:pt idx="1">
                  <c:v>Kontaktoval(a) jsem politika, abych mu sdělil(a) vlastní názor</c:v>
                </c:pt>
                <c:pt idx="2">
                  <c:v>Vytvořil(a) jsem skupinu na sociální síti nebo webovou stránku na podporu takového tématu</c:v>
                </c:pt>
                <c:pt idx="3">
                  <c:v>Zúčastnil(a) jsem se mítinku politické strany či kandidáta</c:v>
                </c:pt>
                <c:pt idx="4">
                  <c:v>Zúčastnil(a) jsem se demonstrace nebo jiného veřejného protestu</c:v>
                </c:pt>
                <c:pt idx="5">
                  <c:v>Napsal(a) jsem online článek či příspěvek do blogu na podporu takového tématu</c:v>
                </c:pt>
                <c:pt idx="6">
                  <c:v>Pokusil(a) jsem se někoho přesvědčit v online diskuzi, aby takové téma podpořil</c:v>
                </c:pt>
                <c:pt idx="7">
                  <c:v>Šířil(a) jsem letáky, plakáty či jiné materiály na podporu takového tématu</c:v>
                </c:pt>
                <c:pt idx="8">
                  <c:v>Daroval(a) jsem peníze takové organizaci</c:v>
                </c:pt>
                <c:pt idx="9">
                  <c:v>Nosil(a) jsem tričko, odznak či jiný symbol na podporu takového tématu</c:v>
                </c:pt>
                <c:pt idx="10">
                  <c:v>Pokusil(a) jsem se někoho osobně přesvědčit, aby takové téma podpořil</c:v>
                </c:pt>
                <c:pt idx="11">
                  <c:v>Podepsal(a) jsem tištěnou petici</c:v>
                </c:pt>
                <c:pt idx="12">
                  <c:v>Koupil(a) jsem nebo odmítl(a) jsem koupit určité výrobky z etických, ekologických či politických důvodů</c:v>
                </c:pt>
                <c:pt idx="13">
                  <c:v>Vyjádřila(a) jsem se k takovému tématu na sociální síti (např. Facebooku) statusem,  fotkou, odkazem či přidáním do skupiny</c:v>
                </c:pt>
                <c:pt idx="14">
                  <c:v>Zúčastnil(a) jsem se kulturní akce (např. koncertu, výstavy, divadla) na podporu takového tématu</c:v>
                </c:pt>
              </c:strCache>
            </c:strRef>
          </c:cat>
          <c:val>
            <c:numRef>
              <c:f>List3!$B$2:$B$16</c:f>
              <c:numCache>
                <c:formatCode>0%</c:formatCode>
                <c:ptCount val="15"/>
                <c:pt idx="0">
                  <c:v>0.96000000000000041</c:v>
                </c:pt>
                <c:pt idx="1">
                  <c:v>0.96000000000000041</c:v>
                </c:pt>
                <c:pt idx="2">
                  <c:v>0.93</c:v>
                </c:pt>
                <c:pt idx="3">
                  <c:v>0.92</c:v>
                </c:pt>
                <c:pt idx="4">
                  <c:v>0.9</c:v>
                </c:pt>
                <c:pt idx="5">
                  <c:v>0.9</c:v>
                </c:pt>
                <c:pt idx="6">
                  <c:v>0.8300000000000004</c:v>
                </c:pt>
                <c:pt idx="7">
                  <c:v>0.78</c:v>
                </c:pt>
                <c:pt idx="8">
                  <c:v>0.77000000000000046</c:v>
                </c:pt>
                <c:pt idx="9">
                  <c:v>0.75000000000000044</c:v>
                </c:pt>
                <c:pt idx="10">
                  <c:v>0.74000000000000044</c:v>
                </c:pt>
                <c:pt idx="11">
                  <c:v>0.72000000000000042</c:v>
                </c:pt>
                <c:pt idx="12">
                  <c:v>0.7000000000000004</c:v>
                </c:pt>
                <c:pt idx="13">
                  <c:v>0.63000000000000045</c:v>
                </c:pt>
                <c:pt idx="14">
                  <c:v>0.39000000000000024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37-4441-AD5F-8A2BF9DDE525}"/>
            </c:ext>
          </c:extLst>
        </c:ser>
        <c:ser>
          <c:idx val="1"/>
          <c:order val="1"/>
          <c:tx>
            <c:strRef>
              <c:f>List3!$C$1</c:f>
              <c:strCache>
                <c:ptCount val="1"/>
                <c:pt idx="0">
                  <c:v>jednou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6.506049216981740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837-4441-AD5F-8A2BF9DDE525}"/>
                </c:ext>
              </c:extLst>
            </c:dLbl>
            <c:dLbl>
              <c:idx val="1"/>
              <c:layout>
                <c:manualLayout>
                  <c:x val="6.5060492169816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837-4441-AD5F-8A2BF9DDE5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List3!$A$2:$A$16</c:f>
              <c:strCache>
                <c:ptCount val="15"/>
                <c:pt idx="0">
                  <c:v>Pomáhal(a) jsem zadarmo v kampani nějaké politické straně či kandidátovi</c:v>
                </c:pt>
                <c:pt idx="1">
                  <c:v>Kontaktoval(a) jsem politika, abych mu sdělil(a) vlastní názor</c:v>
                </c:pt>
                <c:pt idx="2">
                  <c:v>Vytvořil(a) jsem skupinu na sociální síti nebo webovou stránku na podporu takového tématu</c:v>
                </c:pt>
                <c:pt idx="3">
                  <c:v>Zúčastnil(a) jsem se mítinku politické strany či kandidáta</c:v>
                </c:pt>
                <c:pt idx="4">
                  <c:v>Zúčastnil(a) jsem se demonstrace nebo jiného veřejného protestu</c:v>
                </c:pt>
                <c:pt idx="5">
                  <c:v>Napsal(a) jsem online článek či příspěvek do blogu na podporu takového tématu</c:v>
                </c:pt>
                <c:pt idx="6">
                  <c:v>Pokusil(a) jsem se někoho přesvědčit v online diskuzi, aby takové téma podpořil</c:v>
                </c:pt>
                <c:pt idx="7">
                  <c:v>Šířil(a) jsem letáky, plakáty či jiné materiály na podporu takového tématu</c:v>
                </c:pt>
                <c:pt idx="8">
                  <c:v>Daroval(a) jsem peníze takové organizaci</c:v>
                </c:pt>
                <c:pt idx="9">
                  <c:v>Nosil(a) jsem tričko, odznak či jiný symbol na podporu takového tématu</c:v>
                </c:pt>
                <c:pt idx="10">
                  <c:v>Pokusil(a) jsem se někoho osobně přesvědčit, aby takové téma podpořil</c:v>
                </c:pt>
                <c:pt idx="11">
                  <c:v>Podepsal(a) jsem tištěnou petici</c:v>
                </c:pt>
                <c:pt idx="12">
                  <c:v>Koupil(a) jsem nebo odmítl(a) jsem koupit určité výrobky z etických, ekologických či politických důvodů</c:v>
                </c:pt>
                <c:pt idx="13">
                  <c:v>Vyjádřila(a) jsem se k takovému tématu na sociální síti (např. Facebooku) statusem,  fotkou, odkazem či přidáním do skupiny</c:v>
                </c:pt>
                <c:pt idx="14">
                  <c:v>Zúčastnil(a) jsem se kulturní akce (např. koncertu, výstavy, divadla) na podporu takového tématu</c:v>
                </c:pt>
              </c:strCache>
            </c:strRef>
          </c:cat>
          <c:val>
            <c:numRef>
              <c:f>List3!$C$2:$C$16</c:f>
              <c:numCache>
                <c:formatCode>0%</c:formatCode>
                <c:ptCount val="15"/>
                <c:pt idx="0">
                  <c:v>3.0000000000000002E-2</c:v>
                </c:pt>
                <c:pt idx="1">
                  <c:v>2.0000000000000011E-2</c:v>
                </c:pt>
                <c:pt idx="2">
                  <c:v>0.05</c:v>
                </c:pt>
                <c:pt idx="3">
                  <c:v>6.0000000000000032E-2</c:v>
                </c:pt>
                <c:pt idx="4">
                  <c:v>7.0000000000000021E-2</c:v>
                </c:pt>
                <c:pt idx="5">
                  <c:v>6.0000000000000032E-2</c:v>
                </c:pt>
                <c:pt idx="6">
                  <c:v>0.1</c:v>
                </c:pt>
                <c:pt idx="7">
                  <c:v>0.13</c:v>
                </c:pt>
                <c:pt idx="8">
                  <c:v>0.13</c:v>
                </c:pt>
                <c:pt idx="9">
                  <c:v>0.14000000000000001</c:v>
                </c:pt>
                <c:pt idx="10">
                  <c:v>0.15000000000000011</c:v>
                </c:pt>
                <c:pt idx="11">
                  <c:v>0.2</c:v>
                </c:pt>
                <c:pt idx="12">
                  <c:v>0.14000000000000001</c:v>
                </c:pt>
                <c:pt idx="13">
                  <c:v>0.1800000000000001</c:v>
                </c:pt>
                <c:pt idx="14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837-4441-AD5F-8A2BF9DDE525}"/>
            </c:ext>
          </c:extLst>
        </c:ser>
        <c:ser>
          <c:idx val="2"/>
          <c:order val="2"/>
          <c:tx>
            <c:strRef>
              <c:f>List3!$D$1</c:f>
              <c:strCache>
                <c:ptCount val="1"/>
                <c:pt idx="0">
                  <c:v>dvakrát či častěji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2.1104395748304451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837-4441-AD5F-8A2BF9DDE525}"/>
                </c:ext>
              </c:extLst>
            </c:dLbl>
            <c:dLbl>
              <c:idx val="1"/>
              <c:layout>
                <c:manualLayout>
                  <c:x val="2.1109634029407319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837-4441-AD5F-8A2BF9DDE525}"/>
                </c:ext>
              </c:extLst>
            </c:dLbl>
            <c:dLbl>
              <c:idx val="2"/>
              <c:layout>
                <c:manualLayout>
                  <c:x val="2.2733628934220606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4837-4441-AD5F-8A2BF9DDE525}"/>
                </c:ext>
              </c:extLst>
            </c:dLbl>
            <c:dLbl>
              <c:idx val="3"/>
              <c:layout>
                <c:manualLayout>
                  <c:x val="1.9485511361640114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4837-4441-AD5F-8A2BF9DDE525}"/>
                </c:ext>
              </c:extLst>
            </c:dLbl>
            <c:dLbl>
              <c:idx val="4"/>
              <c:layout>
                <c:manualLayout>
                  <c:x val="2.273503432671176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4837-4441-AD5F-8A2BF9DDE5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List3!$A$2:$A$16</c:f>
              <c:strCache>
                <c:ptCount val="15"/>
                <c:pt idx="0">
                  <c:v>Pomáhal(a) jsem zadarmo v kampani nějaké politické straně či kandidátovi</c:v>
                </c:pt>
                <c:pt idx="1">
                  <c:v>Kontaktoval(a) jsem politika, abych mu sdělil(a) vlastní názor</c:v>
                </c:pt>
                <c:pt idx="2">
                  <c:v>Vytvořil(a) jsem skupinu na sociální síti nebo webovou stránku na podporu takového tématu</c:v>
                </c:pt>
                <c:pt idx="3">
                  <c:v>Zúčastnil(a) jsem se mítinku politické strany či kandidáta</c:v>
                </c:pt>
                <c:pt idx="4">
                  <c:v>Zúčastnil(a) jsem se demonstrace nebo jiného veřejného protestu</c:v>
                </c:pt>
                <c:pt idx="5">
                  <c:v>Napsal(a) jsem online článek či příspěvek do blogu na podporu takového tématu</c:v>
                </c:pt>
                <c:pt idx="6">
                  <c:v>Pokusil(a) jsem se někoho přesvědčit v online diskuzi, aby takové téma podpořil</c:v>
                </c:pt>
                <c:pt idx="7">
                  <c:v>Šířil(a) jsem letáky, plakáty či jiné materiály na podporu takového tématu</c:v>
                </c:pt>
                <c:pt idx="8">
                  <c:v>Daroval(a) jsem peníze takové organizaci</c:v>
                </c:pt>
                <c:pt idx="9">
                  <c:v>Nosil(a) jsem tričko, odznak či jiný symbol na podporu takového tématu</c:v>
                </c:pt>
                <c:pt idx="10">
                  <c:v>Pokusil(a) jsem se někoho osobně přesvědčit, aby takové téma podpořil</c:v>
                </c:pt>
                <c:pt idx="11">
                  <c:v>Podepsal(a) jsem tištěnou petici</c:v>
                </c:pt>
                <c:pt idx="12">
                  <c:v>Koupil(a) jsem nebo odmítl(a) jsem koupit určité výrobky z etických, ekologických či politických důvodů</c:v>
                </c:pt>
                <c:pt idx="13">
                  <c:v>Vyjádřila(a) jsem se k takovému tématu na sociální síti (např. Facebooku) statusem,  fotkou, odkazem či přidáním do skupiny</c:v>
                </c:pt>
                <c:pt idx="14">
                  <c:v>Zúčastnil(a) jsem se kulturní akce (např. koncertu, výstavy, divadla) na podporu takového tématu</c:v>
                </c:pt>
              </c:strCache>
            </c:strRef>
          </c:cat>
          <c:val>
            <c:numRef>
              <c:f>List3!$D$2:$D$16</c:f>
              <c:numCache>
                <c:formatCode>0%</c:formatCode>
                <c:ptCount val="15"/>
                <c:pt idx="0">
                  <c:v>2.0000000000000011E-2</c:v>
                </c:pt>
                <c:pt idx="1">
                  <c:v>2.0000000000000011E-2</c:v>
                </c:pt>
                <c:pt idx="2">
                  <c:v>3.0000000000000002E-2</c:v>
                </c:pt>
                <c:pt idx="3">
                  <c:v>2.0000000000000011E-2</c:v>
                </c:pt>
                <c:pt idx="4">
                  <c:v>3.0000000000000002E-2</c:v>
                </c:pt>
                <c:pt idx="5">
                  <c:v>0.05</c:v>
                </c:pt>
                <c:pt idx="6">
                  <c:v>8.0000000000000043E-2</c:v>
                </c:pt>
                <c:pt idx="7">
                  <c:v>9.0000000000000024E-2</c:v>
                </c:pt>
                <c:pt idx="8">
                  <c:v>9.0000000000000024E-2</c:v>
                </c:pt>
                <c:pt idx="9">
                  <c:v>0.1</c:v>
                </c:pt>
                <c:pt idx="10">
                  <c:v>0.11</c:v>
                </c:pt>
                <c:pt idx="11">
                  <c:v>8.0000000000000043E-2</c:v>
                </c:pt>
                <c:pt idx="12">
                  <c:v>0.16</c:v>
                </c:pt>
                <c:pt idx="13">
                  <c:v>0.19</c:v>
                </c:pt>
                <c:pt idx="14">
                  <c:v>0.36000000000000021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837-4441-AD5F-8A2BF9DDE5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74288512"/>
        <c:axId val="74306688"/>
      </c:barChart>
      <c:catAx>
        <c:axId val="74288512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74306688"/>
        <c:crosses val="autoZero"/>
        <c:auto val="1"/>
        <c:lblAlgn val="ctr"/>
        <c:lblOffset val="100"/>
        <c:noMultiLvlLbl val="0"/>
      </c:catAx>
      <c:valAx>
        <c:axId val="7430668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crossAx val="74288512"/>
        <c:crosses val="autoZero"/>
        <c:crossBetween val="between"/>
        <c:minorUnit val="0.5"/>
      </c:valAx>
    </c:plotArea>
    <c:legend>
      <c:legendPos val="b"/>
      <c:layout/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List2!$A$12:$A$16</c:f>
              <c:strCache>
                <c:ptCount val="5"/>
                <c:pt idx="0">
                  <c:v>Politika (daně, školné, EU, chování politiků, komunistická minulost apod.)</c:v>
                </c:pt>
                <c:pt idx="1">
                  <c:v>Lidská práva v zahraničí (mučení, političtí vězni, dětská práce, chudoba apod.)</c:v>
                </c:pt>
                <c:pt idx="2">
                  <c:v>Lidská práva v České republice (nerovné postavení různých skupin, rasismus, bezdomovectví apod.)</c:v>
                </c:pt>
                <c:pt idx="3">
                  <c:v>Lokální téma (výstavba/bourání v místě, kde žiji, apod.)</c:v>
                </c:pt>
                <c:pt idx="4">
                  <c:v>Ekologie (znečišťování, práva zvířat apod.)</c:v>
                </c:pt>
              </c:strCache>
            </c:strRef>
          </c:cat>
          <c:val>
            <c:numRef>
              <c:f>List2!$B$12:$B$16</c:f>
              <c:numCache>
                <c:formatCode>0%</c:formatCode>
                <c:ptCount val="5"/>
                <c:pt idx="0">
                  <c:v>0.11</c:v>
                </c:pt>
                <c:pt idx="1">
                  <c:v>0.17</c:v>
                </c:pt>
                <c:pt idx="2">
                  <c:v>0.2</c:v>
                </c:pt>
                <c:pt idx="3">
                  <c:v>0.28000000000000008</c:v>
                </c:pt>
                <c:pt idx="4">
                  <c:v>0.37000000000000005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7C-43DC-947F-9FDBB2F803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5063680"/>
        <c:axId val="75065216"/>
      </c:barChart>
      <c:catAx>
        <c:axId val="7506368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75065216"/>
        <c:crosses val="autoZero"/>
        <c:auto val="1"/>
        <c:lblAlgn val="ctr"/>
        <c:lblOffset val="100"/>
        <c:noMultiLvlLbl val="0"/>
      </c:catAx>
      <c:valAx>
        <c:axId val="75065216"/>
        <c:scaling>
          <c:orientation val="minMax"/>
          <c:max val="1"/>
        </c:scaling>
        <c:delete val="0"/>
        <c:axPos val="b"/>
        <c:numFmt formatCode="0%" sourceLinked="1"/>
        <c:majorTickMark val="out"/>
        <c:minorTickMark val="none"/>
        <c:tickLblPos val="nextTo"/>
        <c:crossAx val="75063680"/>
        <c:crosses val="autoZero"/>
        <c:crossBetween val="between"/>
        <c:majorUnit val="0.5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List10!$A$1:$A$8</c:f>
              <c:strCache>
                <c:ptCount val="8"/>
                <c:pt idx="0">
                  <c:v>Spolu s dalšími násilně obsadil(a) nějaký úřad či vládní budovu</c:v>
                </c:pt>
                <c:pt idx="1">
                  <c:v>Vstoupil(a) do politické strany</c:v>
                </c:pt>
                <c:pt idx="2">
                  <c:v>Bez povolení na veřejnosti vylepoval(a) plakáty a/nebo psal(a) nápisy na zdi</c:v>
                </c:pt>
                <c:pt idx="3">
                  <c:v>Vytvořil(a) blog nebo webovou stránku</c:v>
                </c:pt>
                <c:pt idx="4">
                  <c:v>Zúčastnil(a) se nepovolené demonstrace, na které hrozí střety s policií</c:v>
                </c:pt>
                <c:pt idx="5">
                  <c:v>Vstoupil(a) do občanské organizace</c:v>
                </c:pt>
                <c:pt idx="6">
                  <c:v>Podepsal(a) petici</c:v>
                </c:pt>
                <c:pt idx="7">
                  <c:v>Volil(a) ve volbách</c:v>
                </c:pt>
              </c:strCache>
            </c:strRef>
          </c:cat>
          <c:val>
            <c:numRef>
              <c:f>List10!$B$1:$B$8</c:f>
              <c:numCache>
                <c:formatCode>0.00</c:formatCode>
                <c:ptCount val="8"/>
                <c:pt idx="0">
                  <c:v>1.5465481171548117</c:v>
                </c:pt>
                <c:pt idx="1">
                  <c:v>1.6423017107309488</c:v>
                </c:pt>
                <c:pt idx="2">
                  <c:v>1.7159916926272061</c:v>
                </c:pt>
                <c:pt idx="3">
                  <c:v>1.8708333333333333</c:v>
                </c:pt>
                <c:pt idx="4">
                  <c:v>1.9003131524008352</c:v>
                </c:pt>
                <c:pt idx="5">
                  <c:v>2.0345368916797488</c:v>
                </c:pt>
                <c:pt idx="6">
                  <c:v>2.7415496619864799</c:v>
                </c:pt>
                <c:pt idx="7">
                  <c:v>2.8564766839378231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25-4B50-9B8B-BF66E842A4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5152000"/>
        <c:axId val="75157888"/>
      </c:barChart>
      <c:catAx>
        <c:axId val="751520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 sz="1600"/>
            </a:pPr>
            <a:endParaRPr lang="cs-CZ"/>
          </a:p>
        </c:txPr>
        <c:crossAx val="75157888"/>
        <c:crosses val="autoZero"/>
        <c:auto val="1"/>
        <c:lblAlgn val="ctr"/>
        <c:lblOffset val="100"/>
        <c:noMultiLvlLbl val="0"/>
      </c:catAx>
      <c:valAx>
        <c:axId val="75157888"/>
        <c:scaling>
          <c:orientation val="minMax"/>
          <c:max val="4"/>
          <c:min val="1"/>
        </c:scaling>
        <c:delete val="0"/>
        <c:axPos val="b"/>
        <c:majorGridlines/>
        <c:numFmt formatCode="0.00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cs-CZ"/>
          </a:p>
        </c:txPr>
        <c:crossAx val="7515200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 smtClean="0"/>
              <a:t>Maloval(a)</a:t>
            </a:r>
            <a:r>
              <a:rPr lang="cs-CZ" baseline="0" dirty="0" smtClean="0"/>
              <a:t> či lepil(a) politické sdělení na zeď</a:t>
            </a:r>
            <a:endParaRPr lang="cs-CZ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areaChart>
        <c:grouping val="percentStacked"/>
        <c:varyColors val="0"/>
        <c:ser>
          <c:idx val="0"/>
          <c:order val="0"/>
          <c:tx>
            <c:strRef>
              <c:f>List1!$C$3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List1!$B$4:$B$11</c:f>
              <c:strCache>
                <c:ptCount val="8"/>
                <c:pt idx="0">
                  <c:v>Italy</c:v>
                </c:pt>
                <c:pt idx="1">
                  <c:v>Sweden</c:v>
                </c:pt>
                <c:pt idx="2">
                  <c:v>Germany</c:v>
                </c:pt>
                <c:pt idx="3">
                  <c:v>Greece</c:v>
                </c:pt>
                <c:pt idx="4">
                  <c:v>Portugal</c:v>
                </c:pt>
                <c:pt idx="5">
                  <c:v>Czech Republic</c:v>
                </c:pt>
                <c:pt idx="6">
                  <c:v>United Kingdom</c:v>
                </c:pt>
                <c:pt idx="7">
                  <c:v>Estonia</c:v>
                </c:pt>
              </c:strCache>
            </c:strRef>
          </c:cat>
          <c:val>
            <c:numRef>
              <c:f>List1!$C$4:$C$11</c:f>
              <c:numCache>
                <c:formatCode>0.00%</c:formatCode>
                <c:ptCount val="8"/>
                <c:pt idx="0">
                  <c:v>0.94599999999999995</c:v>
                </c:pt>
                <c:pt idx="1">
                  <c:v>0.93700000000000006</c:v>
                </c:pt>
                <c:pt idx="2">
                  <c:v>0.92</c:v>
                </c:pt>
                <c:pt idx="3">
                  <c:v>0.84599999999999997</c:v>
                </c:pt>
                <c:pt idx="4">
                  <c:v>0.90900000000000003</c:v>
                </c:pt>
                <c:pt idx="5">
                  <c:v>0.95499999999999996</c:v>
                </c:pt>
                <c:pt idx="6">
                  <c:v>0.89600000000000002</c:v>
                </c:pt>
                <c:pt idx="7">
                  <c:v>0.89200000000000002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3E-47EB-9635-0750C229EB36}"/>
            </c:ext>
          </c:extLst>
        </c:ser>
        <c:ser>
          <c:idx val="1"/>
          <c:order val="1"/>
          <c:tx>
            <c:strRef>
              <c:f>List1!$D$3</c:f>
              <c:strCache>
                <c:ptCount val="1"/>
                <c:pt idx="0">
                  <c:v>Rarely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List1!$B$4:$B$11</c:f>
              <c:strCache>
                <c:ptCount val="8"/>
                <c:pt idx="0">
                  <c:v>Italy</c:v>
                </c:pt>
                <c:pt idx="1">
                  <c:v>Sweden</c:v>
                </c:pt>
                <c:pt idx="2">
                  <c:v>Germany</c:v>
                </c:pt>
                <c:pt idx="3">
                  <c:v>Greece</c:v>
                </c:pt>
                <c:pt idx="4">
                  <c:v>Portugal</c:v>
                </c:pt>
                <c:pt idx="5">
                  <c:v>Czech Republic</c:v>
                </c:pt>
                <c:pt idx="6">
                  <c:v>United Kingdom</c:v>
                </c:pt>
                <c:pt idx="7">
                  <c:v>Estonia</c:v>
                </c:pt>
              </c:strCache>
            </c:strRef>
          </c:cat>
          <c:val>
            <c:numRef>
              <c:f>List1!$D$4:$D$11</c:f>
              <c:numCache>
                <c:formatCode>0.00%</c:formatCode>
                <c:ptCount val="8"/>
                <c:pt idx="0">
                  <c:v>0.02</c:v>
                </c:pt>
                <c:pt idx="1">
                  <c:v>3.7999999999999999E-2</c:v>
                </c:pt>
                <c:pt idx="2">
                  <c:v>3.6999999999999998E-2</c:v>
                </c:pt>
                <c:pt idx="3">
                  <c:v>0.06</c:v>
                </c:pt>
                <c:pt idx="4">
                  <c:v>4.9000000000000002E-2</c:v>
                </c:pt>
                <c:pt idx="5">
                  <c:v>2.1000000000000001E-2</c:v>
                </c:pt>
                <c:pt idx="6">
                  <c:v>4.2000000000000003E-2</c:v>
                </c:pt>
                <c:pt idx="7">
                  <c:v>3.4000000000000002E-2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23E-47EB-9635-0750C229EB36}"/>
            </c:ext>
          </c:extLst>
        </c:ser>
        <c:ser>
          <c:idx val="2"/>
          <c:order val="2"/>
          <c:tx>
            <c:strRef>
              <c:f>List1!$E$3</c:f>
              <c:strCache>
                <c:ptCount val="1"/>
                <c:pt idx="0">
                  <c:v>Sometimes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List1!$B$4:$B$11</c:f>
              <c:strCache>
                <c:ptCount val="8"/>
                <c:pt idx="0">
                  <c:v>Italy</c:v>
                </c:pt>
                <c:pt idx="1">
                  <c:v>Sweden</c:v>
                </c:pt>
                <c:pt idx="2">
                  <c:v>Germany</c:v>
                </c:pt>
                <c:pt idx="3">
                  <c:v>Greece</c:v>
                </c:pt>
                <c:pt idx="4">
                  <c:v>Portugal</c:v>
                </c:pt>
                <c:pt idx="5">
                  <c:v>Czech Republic</c:v>
                </c:pt>
                <c:pt idx="6">
                  <c:v>United Kingdom</c:v>
                </c:pt>
                <c:pt idx="7">
                  <c:v>Estonia</c:v>
                </c:pt>
              </c:strCache>
            </c:strRef>
          </c:cat>
          <c:val>
            <c:numRef>
              <c:f>List1!$E$4:$E$11</c:f>
              <c:numCache>
                <c:formatCode>0.00%</c:formatCode>
                <c:ptCount val="8"/>
                <c:pt idx="0">
                  <c:v>1.7000000000000001E-2</c:v>
                </c:pt>
                <c:pt idx="1">
                  <c:v>1.4999999999999999E-2</c:v>
                </c:pt>
                <c:pt idx="2">
                  <c:v>2.4E-2</c:v>
                </c:pt>
                <c:pt idx="3">
                  <c:v>5.5E-2</c:v>
                </c:pt>
                <c:pt idx="4">
                  <c:v>0.03</c:v>
                </c:pt>
                <c:pt idx="5">
                  <c:v>1.2999999999999999E-2</c:v>
                </c:pt>
                <c:pt idx="6">
                  <c:v>0.04</c:v>
                </c:pt>
                <c:pt idx="7">
                  <c:v>5.5E-2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23E-47EB-9635-0750C229EB36}"/>
            </c:ext>
          </c:extLst>
        </c:ser>
        <c:ser>
          <c:idx val="3"/>
          <c:order val="3"/>
          <c:tx>
            <c:strRef>
              <c:f>List1!$F$3</c:f>
              <c:strCache>
                <c:ptCount val="1"/>
                <c:pt idx="0">
                  <c:v>Often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strRef>
              <c:f>List1!$B$4:$B$11</c:f>
              <c:strCache>
                <c:ptCount val="8"/>
                <c:pt idx="0">
                  <c:v>Italy</c:v>
                </c:pt>
                <c:pt idx="1">
                  <c:v>Sweden</c:v>
                </c:pt>
                <c:pt idx="2">
                  <c:v>Germany</c:v>
                </c:pt>
                <c:pt idx="3">
                  <c:v>Greece</c:v>
                </c:pt>
                <c:pt idx="4">
                  <c:v>Portugal</c:v>
                </c:pt>
                <c:pt idx="5">
                  <c:v>Czech Republic</c:v>
                </c:pt>
                <c:pt idx="6">
                  <c:v>United Kingdom</c:v>
                </c:pt>
                <c:pt idx="7">
                  <c:v>Estonia</c:v>
                </c:pt>
              </c:strCache>
            </c:strRef>
          </c:cat>
          <c:val>
            <c:numRef>
              <c:f>List1!$F$4:$F$11</c:f>
              <c:numCache>
                <c:formatCode>0.00%</c:formatCode>
                <c:ptCount val="8"/>
                <c:pt idx="0">
                  <c:v>1.4E-2</c:v>
                </c:pt>
                <c:pt idx="1">
                  <c:v>8.0000000000000002E-3</c:v>
                </c:pt>
                <c:pt idx="2">
                  <c:v>8.0000000000000002E-3</c:v>
                </c:pt>
                <c:pt idx="3">
                  <c:v>2.1999999999999999E-2</c:v>
                </c:pt>
                <c:pt idx="4">
                  <c:v>6.0000000000000001E-3</c:v>
                </c:pt>
                <c:pt idx="5">
                  <c:v>6.0000000000000001E-3</c:v>
                </c:pt>
                <c:pt idx="6">
                  <c:v>1.2999999999999999E-2</c:v>
                </c:pt>
                <c:pt idx="7">
                  <c:v>1.7999999999999999E-2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23E-47EB-9635-0750C229EB36}"/>
            </c:ext>
          </c:extLst>
        </c:ser>
        <c:ser>
          <c:idx val="4"/>
          <c:order val="4"/>
          <c:tx>
            <c:strRef>
              <c:f>List1!$G$3</c:f>
              <c:strCache>
                <c:ptCount val="1"/>
                <c:pt idx="0">
                  <c:v>Very often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cat>
            <c:strRef>
              <c:f>List1!$B$4:$B$11</c:f>
              <c:strCache>
                <c:ptCount val="8"/>
                <c:pt idx="0">
                  <c:v>Italy</c:v>
                </c:pt>
                <c:pt idx="1">
                  <c:v>Sweden</c:v>
                </c:pt>
                <c:pt idx="2">
                  <c:v>Germany</c:v>
                </c:pt>
                <c:pt idx="3">
                  <c:v>Greece</c:v>
                </c:pt>
                <c:pt idx="4">
                  <c:v>Portugal</c:v>
                </c:pt>
                <c:pt idx="5">
                  <c:v>Czech Republic</c:v>
                </c:pt>
                <c:pt idx="6">
                  <c:v>United Kingdom</c:v>
                </c:pt>
                <c:pt idx="7">
                  <c:v>Estonia</c:v>
                </c:pt>
              </c:strCache>
            </c:strRef>
          </c:cat>
          <c:val>
            <c:numRef>
              <c:f>List1!$G$4:$G$11</c:f>
              <c:numCache>
                <c:formatCode>0.00%</c:formatCode>
                <c:ptCount val="8"/>
                <c:pt idx="0">
                  <c:v>4.0000000000000001E-3</c:v>
                </c:pt>
                <c:pt idx="1">
                  <c:v>3.0000000000000001E-3</c:v>
                </c:pt>
                <c:pt idx="2">
                  <c:v>1.0999999999999999E-2</c:v>
                </c:pt>
                <c:pt idx="3">
                  <c:v>1.7000000000000001E-2</c:v>
                </c:pt>
                <c:pt idx="4">
                  <c:v>6.0000000000000001E-3</c:v>
                </c:pt>
                <c:pt idx="5">
                  <c:v>6.0000000000000001E-3</c:v>
                </c:pt>
                <c:pt idx="6">
                  <c:v>8.9999999999999993E-3</c:v>
                </c:pt>
                <c:pt idx="7">
                  <c:v>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23E-47EB-9635-0750C229EB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2285616"/>
        <c:axId val="292291520"/>
      </c:areaChart>
      <c:catAx>
        <c:axId val="292285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92291520"/>
        <c:crosses val="autoZero"/>
        <c:auto val="1"/>
        <c:lblAlgn val="ctr"/>
        <c:lblOffset val="100"/>
        <c:noMultiLvlLbl val="0"/>
      </c:catAx>
      <c:valAx>
        <c:axId val="292291520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9228561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400" b="0" i="0" u="none" strike="noStrike" baseline="0" dirty="0" smtClean="0">
                <a:effectLst/>
              </a:rPr>
              <a:t>Účastnil(a) se okupace budovy či veřejného místa</a:t>
            </a:r>
            <a:endParaRPr lang="cs-CZ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areaChart>
        <c:grouping val="percentStacked"/>
        <c:varyColors val="0"/>
        <c:ser>
          <c:idx val="0"/>
          <c:order val="0"/>
          <c:tx>
            <c:strRef>
              <c:f>List1!$C$15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List1!$B$16:$B$23</c:f>
              <c:strCache>
                <c:ptCount val="8"/>
                <c:pt idx="0">
                  <c:v>Italy</c:v>
                </c:pt>
                <c:pt idx="1">
                  <c:v>Sweden</c:v>
                </c:pt>
                <c:pt idx="2">
                  <c:v>Germany</c:v>
                </c:pt>
                <c:pt idx="3">
                  <c:v>Greece</c:v>
                </c:pt>
                <c:pt idx="4">
                  <c:v>Portugal</c:v>
                </c:pt>
                <c:pt idx="5">
                  <c:v>Czech Republic</c:v>
                </c:pt>
                <c:pt idx="6">
                  <c:v>United Kingdom</c:v>
                </c:pt>
                <c:pt idx="7">
                  <c:v>Estonia</c:v>
                </c:pt>
              </c:strCache>
            </c:strRef>
          </c:cat>
          <c:val>
            <c:numRef>
              <c:f>List1!$C$16:$C$23</c:f>
              <c:numCache>
                <c:formatCode>0.00%</c:formatCode>
                <c:ptCount val="8"/>
                <c:pt idx="0">
                  <c:v>0.94099999999999995</c:v>
                </c:pt>
                <c:pt idx="1">
                  <c:v>0.98</c:v>
                </c:pt>
                <c:pt idx="2">
                  <c:v>0.93700000000000006</c:v>
                </c:pt>
                <c:pt idx="3">
                  <c:v>0.59</c:v>
                </c:pt>
                <c:pt idx="4">
                  <c:v>0.84599999999999997</c:v>
                </c:pt>
                <c:pt idx="5">
                  <c:v>0.97199999999999998</c:v>
                </c:pt>
                <c:pt idx="6">
                  <c:v>0.89200000000000002</c:v>
                </c:pt>
                <c:pt idx="7">
                  <c:v>0.89500000000000002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60-4692-8B41-4DB45C070688}"/>
            </c:ext>
          </c:extLst>
        </c:ser>
        <c:ser>
          <c:idx val="1"/>
          <c:order val="1"/>
          <c:tx>
            <c:strRef>
              <c:f>List1!$D$15</c:f>
              <c:strCache>
                <c:ptCount val="1"/>
                <c:pt idx="0">
                  <c:v>Rarely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List1!$B$16:$B$23</c:f>
              <c:strCache>
                <c:ptCount val="8"/>
                <c:pt idx="0">
                  <c:v>Italy</c:v>
                </c:pt>
                <c:pt idx="1">
                  <c:v>Sweden</c:v>
                </c:pt>
                <c:pt idx="2">
                  <c:v>Germany</c:v>
                </c:pt>
                <c:pt idx="3">
                  <c:v>Greece</c:v>
                </c:pt>
                <c:pt idx="4">
                  <c:v>Portugal</c:v>
                </c:pt>
                <c:pt idx="5">
                  <c:v>Czech Republic</c:v>
                </c:pt>
                <c:pt idx="6">
                  <c:v>United Kingdom</c:v>
                </c:pt>
                <c:pt idx="7">
                  <c:v>Estonia</c:v>
                </c:pt>
              </c:strCache>
            </c:strRef>
          </c:cat>
          <c:val>
            <c:numRef>
              <c:f>List1!$D$16:$D$23</c:f>
              <c:numCache>
                <c:formatCode>0.00%</c:formatCode>
                <c:ptCount val="8"/>
                <c:pt idx="0">
                  <c:v>3.5000000000000003E-2</c:v>
                </c:pt>
                <c:pt idx="1">
                  <c:v>1.4999999999999999E-2</c:v>
                </c:pt>
                <c:pt idx="2">
                  <c:v>2.5000000000000001E-2</c:v>
                </c:pt>
                <c:pt idx="3">
                  <c:v>0.19500000000000001</c:v>
                </c:pt>
                <c:pt idx="4">
                  <c:v>7.0999999999999994E-2</c:v>
                </c:pt>
                <c:pt idx="5">
                  <c:v>1.0999999999999999E-2</c:v>
                </c:pt>
                <c:pt idx="6">
                  <c:v>4.5999999999999999E-2</c:v>
                </c:pt>
                <c:pt idx="7">
                  <c:v>2.3E-2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60-4692-8B41-4DB45C070688}"/>
            </c:ext>
          </c:extLst>
        </c:ser>
        <c:ser>
          <c:idx val="2"/>
          <c:order val="2"/>
          <c:tx>
            <c:strRef>
              <c:f>List1!$E$15</c:f>
              <c:strCache>
                <c:ptCount val="1"/>
                <c:pt idx="0">
                  <c:v>Sometimes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List1!$B$16:$B$23</c:f>
              <c:strCache>
                <c:ptCount val="8"/>
                <c:pt idx="0">
                  <c:v>Italy</c:v>
                </c:pt>
                <c:pt idx="1">
                  <c:v>Sweden</c:v>
                </c:pt>
                <c:pt idx="2">
                  <c:v>Germany</c:v>
                </c:pt>
                <c:pt idx="3">
                  <c:v>Greece</c:v>
                </c:pt>
                <c:pt idx="4">
                  <c:v>Portugal</c:v>
                </c:pt>
                <c:pt idx="5">
                  <c:v>Czech Republic</c:v>
                </c:pt>
                <c:pt idx="6">
                  <c:v>United Kingdom</c:v>
                </c:pt>
                <c:pt idx="7">
                  <c:v>Estonia</c:v>
                </c:pt>
              </c:strCache>
            </c:strRef>
          </c:cat>
          <c:val>
            <c:numRef>
              <c:f>List1!$E$16:$E$23</c:f>
              <c:numCache>
                <c:formatCode>0.00%</c:formatCode>
                <c:ptCount val="8"/>
                <c:pt idx="0">
                  <c:v>1.4E-2</c:v>
                </c:pt>
                <c:pt idx="1">
                  <c:v>5.0000000000000001E-3</c:v>
                </c:pt>
                <c:pt idx="2">
                  <c:v>2.7E-2</c:v>
                </c:pt>
                <c:pt idx="3">
                  <c:v>0.12</c:v>
                </c:pt>
                <c:pt idx="4">
                  <c:v>6.0999999999999999E-2</c:v>
                </c:pt>
                <c:pt idx="5">
                  <c:v>8.9999999999999993E-3</c:v>
                </c:pt>
                <c:pt idx="6">
                  <c:v>4.9000000000000002E-2</c:v>
                </c:pt>
                <c:pt idx="7">
                  <c:v>6.8000000000000005E-2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060-4692-8B41-4DB45C070688}"/>
            </c:ext>
          </c:extLst>
        </c:ser>
        <c:ser>
          <c:idx val="3"/>
          <c:order val="3"/>
          <c:tx>
            <c:strRef>
              <c:f>List1!$F$15</c:f>
              <c:strCache>
                <c:ptCount val="1"/>
                <c:pt idx="0">
                  <c:v>Often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strRef>
              <c:f>List1!$B$16:$B$23</c:f>
              <c:strCache>
                <c:ptCount val="8"/>
                <c:pt idx="0">
                  <c:v>Italy</c:v>
                </c:pt>
                <c:pt idx="1">
                  <c:v>Sweden</c:v>
                </c:pt>
                <c:pt idx="2">
                  <c:v>Germany</c:v>
                </c:pt>
                <c:pt idx="3">
                  <c:v>Greece</c:v>
                </c:pt>
                <c:pt idx="4">
                  <c:v>Portugal</c:v>
                </c:pt>
                <c:pt idx="5">
                  <c:v>Czech Republic</c:v>
                </c:pt>
                <c:pt idx="6">
                  <c:v>United Kingdom</c:v>
                </c:pt>
                <c:pt idx="7">
                  <c:v>Estonia</c:v>
                </c:pt>
              </c:strCache>
            </c:strRef>
          </c:cat>
          <c:val>
            <c:numRef>
              <c:f>List1!$F$16:$F$23</c:f>
              <c:numCache>
                <c:formatCode>0.00%</c:formatCode>
                <c:ptCount val="8"/>
                <c:pt idx="0">
                  <c:v>6.0000000000000001E-3</c:v>
                </c:pt>
                <c:pt idx="1">
                  <c:v>0</c:v>
                </c:pt>
                <c:pt idx="2">
                  <c:v>8.0000000000000002E-3</c:v>
                </c:pt>
                <c:pt idx="3">
                  <c:v>6.8000000000000005E-2</c:v>
                </c:pt>
                <c:pt idx="4">
                  <c:v>1.4999999999999999E-2</c:v>
                </c:pt>
                <c:pt idx="5">
                  <c:v>4.0000000000000001E-3</c:v>
                </c:pt>
                <c:pt idx="6">
                  <c:v>5.0000000000000001E-3</c:v>
                </c:pt>
                <c:pt idx="7">
                  <c:v>1.0999999999999999E-2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060-4692-8B41-4DB45C070688}"/>
            </c:ext>
          </c:extLst>
        </c:ser>
        <c:ser>
          <c:idx val="4"/>
          <c:order val="4"/>
          <c:tx>
            <c:strRef>
              <c:f>List1!$G$15</c:f>
              <c:strCache>
                <c:ptCount val="1"/>
                <c:pt idx="0">
                  <c:v>Very often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cat>
            <c:strRef>
              <c:f>List1!$B$16:$B$23</c:f>
              <c:strCache>
                <c:ptCount val="8"/>
                <c:pt idx="0">
                  <c:v>Italy</c:v>
                </c:pt>
                <c:pt idx="1">
                  <c:v>Sweden</c:v>
                </c:pt>
                <c:pt idx="2">
                  <c:v>Germany</c:v>
                </c:pt>
                <c:pt idx="3">
                  <c:v>Greece</c:v>
                </c:pt>
                <c:pt idx="4">
                  <c:v>Portugal</c:v>
                </c:pt>
                <c:pt idx="5">
                  <c:v>Czech Republic</c:v>
                </c:pt>
                <c:pt idx="6">
                  <c:v>United Kingdom</c:v>
                </c:pt>
                <c:pt idx="7">
                  <c:v>Estonia</c:v>
                </c:pt>
              </c:strCache>
            </c:strRef>
          </c:cat>
          <c:val>
            <c:numRef>
              <c:f>List1!$G$16:$G$23</c:f>
              <c:numCache>
                <c:formatCode>0.00%</c:formatCode>
                <c:ptCount val="8"/>
                <c:pt idx="0">
                  <c:v>5.0000000000000001E-3</c:v>
                </c:pt>
                <c:pt idx="1">
                  <c:v>0</c:v>
                </c:pt>
                <c:pt idx="2">
                  <c:v>3.0000000000000001E-3</c:v>
                </c:pt>
                <c:pt idx="3">
                  <c:v>2.7E-2</c:v>
                </c:pt>
                <c:pt idx="4">
                  <c:v>8.0000000000000002E-3</c:v>
                </c:pt>
                <c:pt idx="5">
                  <c:v>4.0000000000000001E-3</c:v>
                </c:pt>
                <c:pt idx="6">
                  <c:v>7.0000000000000001E-3</c:v>
                </c:pt>
                <c:pt idx="7">
                  <c:v>4.0000000000000001E-3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060-4692-8B41-4DB45C0706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74319728"/>
        <c:axId val="474324320"/>
      </c:areaChart>
      <c:catAx>
        <c:axId val="474319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74324320"/>
        <c:crosses val="autoZero"/>
        <c:auto val="1"/>
        <c:lblAlgn val="ctr"/>
        <c:lblOffset val="100"/>
        <c:noMultiLvlLbl val="0"/>
      </c:catAx>
      <c:valAx>
        <c:axId val="474324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7431972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400" b="0" i="0" u="none" strike="noStrike" baseline="0" dirty="0" smtClean="0">
                <a:effectLst/>
              </a:rPr>
              <a:t>Účastnil(a) se politické akce, kde proběhla fyzická konfrontace s oponenty či policií</a:t>
            </a:r>
            <a:endParaRPr lang="cs-CZ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areaChart>
        <c:grouping val="percentStacked"/>
        <c:varyColors val="0"/>
        <c:ser>
          <c:idx val="0"/>
          <c:order val="0"/>
          <c:tx>
            <c:strRef>
              <c:f>List1!$C$33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List1!$B$34:$B$41</c:f>
              <c:strCache>
                <c:ptCount val="8"/>
                <c:pt idx="0">
                  <c:v>Italy</c:v>
                </c:pt>
                <c:pt idx="1">
                  <c:v>Sweden</c:v>
                </c:pt>
                <c:pt idx="2">
                  <c:v>Germany</c:v>
                </c:pt>
                <c:pt idx="3">
                  <c:v>Greece</c:v>
                </c:pt>
                <c:pt idx="4">
                  <c:v>Portugal</c:v>
                </c:pt>
                <c:pt idx="5">
                  <c:v>Czech Republic</c:v>
                </c:pt>
                <c:pt idx="6">
                  <c:v>United Kingdom</c:v>
                </c:pt>
                <c:pt idx="7">
                  <c:v>Estonia</c:v>
                </c:pt>
              </c:strCache>
            </c:strRef>
          </c:cat>
          <c:val>
            <c:numRef>
              <c:f>List1!$C$34:$C$41</c:f>
              <c:numCache>
                <c:formatCode>0.00%</c:formatCode>
                <c:ptCount val="8"/>
                <c:pt idx="0">
                  <c:v>0.93799999999999994</c:v>
                </c:pt>
                <c:pt idx="1">
                  <c:v>0.97</c:v>
                </c:pt>
                <c:pt idx="2">
                  <c:v>0.91700000000000004</c:v>
                </c:pt>
                <c:pt idx="3">
                  <c:v>0.90700000000000003</c:v>
                </c:pt>
                <c:pt idx="4">
                  <c:v>0.89</c:v>
                </c:pt>
                <c:pt idx="5">
                  <c:v>0.95799999999999996</c:v>
                </c:pt>
                <c:pt idx="6">
                  <c:v>0.89900000000000002</c:v>
                </c:pt>
                <c:pt idx="7">
                  <c:v>0.90400000000000003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1F-4F0B-A7DF-8410E133E081}"/>
            </c:ext>
          </c:extLst>
        </c:ser>
        <c:ser>
          <c:idx val="1"/>
          <c:order val="1"/>
          <c:tx>
            <c:strRef>
              <c:f>List1!$D$33</c:f>
              <c:strCache>
                <c:ptCount val="1"/>
                <c:pt idx="0">
                  <c:v>Rarely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List1!$B$34:$B$41</c:f>
              <c:strCache>
                <c:ptCount val="8"/>
                <c:pt idx="0">
                  <c:v>Italy</c:v>
                </c:pt>
                <c:pt idx="1">
                  <c:v>Sweden</c:v>
                </c:pt>
                <c:pt idx="2">
                  <c:v>Germany</c:v>
                </c:pt>
                <c:pt idx="3">
                  <c:v>Greece</c:v>
                </c:pt>
                <c:pt idx="4">
                  <c:v>Portugal</c:v>
                </c:pt>
                <c:pt idx="5">
                  <c:v>Czech Republic</c:v>
                </c:pt>
                <c:pt idx="6">
                  <c:v>United Kingdom</c:v>
                </c:pt>
                <c:pt idx="7">
                  <c:v>Estonia</c:v>
                </c:pt>
              </c:strCache>
            </c:strRef>
          </c:cat>
          <c:val>
            <c:numRef>
              <c:f>List1!$D$34:$D$41</c:f>
              <c:numCache>
                <c:formatCode>0.00%</c:formatCode>
                <c:ptCount val="8"/>
                <c:pt idx="0">
                  <c:v>3.5999999999999997E-2</c:v>
                </c:pt>
                <c:pt idx="1">
                  <c:v>1.7999999999999999E-2</c:v>
                </c:pt>
                <c:pt idx="2">
                  <c:v>2.4E-2</c:v>
                </c:pt>
                <c:pt idx="3">
                  <c:v>4.8000000000000001E-2</c:v>
                </c:pt>
                <c:pt idx="4">
                  <c:v>5.8000000000000003E-2</c:v>
                </c:pt>
                <c:pt idx="5">
                  <c:v>2.5000000000000001E-2</c:v>
                </c:pt>
                <c:pt idx="6">
                  <c:v>5.7000000000000002E-2</c:v>
                </c:pt>
                <c:pt idx="7">
                  <c:v>2.3E-2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1F-4F0B-A7DF-8410E133E081}"/>
            </c:ext>
          </c:extLst>
        </c:ser>
        <c:ser>
          <c:idx val="2"/>
          <c:order val="2"/>
          <c:tx>
            <c:strRef>
              <c:f>List1!$E$33</c:f>
              <c:strCache>
                <c:ptCount val="1"/>
                <c:pt idx="0">
                  <c:v>Sometimes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List1!$B$34:$B$41</c:f>
              <c:strCache>
                <c:ptCount val="8"/>
                <c:pt idx="0">
                  <c:v>Italy</c:v>
                </c:pt>
                <c:pt idx="1">
                  <c:v>Sweden</c:v>
                </c:pt>
                <c:pt idx="2">
                  <c:v>Germany</c:v>
                </c:pt>
                <c:pt idx="3">
                  <c:v>Greece</c:v>
                </c:pt>
                <c:pt idx="4">
                  <c:v>Portugal</c:v>
                </c:pt>
                <c:pt idx="5">
                  <c:v>Czech Republic</c:v>
                </c:pt>
                <c:pt idx="6">
                  <c:v>United Kingdom</c:v>
                </c:pt>
                <c:pt idx="7">
                  <c:v>Estonia</c:v>
                </c:pt>
              </c:strCache>
            </c:strRef>
          </c:cat>
          <c:val>
            <c:numRef>
              <c:f>List1!$E$34:$E$41</c:f>
              <c:numCache>
                <c:formatCode>0.00%</c:formatCode>
                <c:ptCount val="8"/>
                <c:pt idx="0">
                  <c:v>2.1000000000000001E-2</c:v>
                </c:pt>
                <c:pt idx="1">
                  <c:v>1.2999999999999999E-2</c:v>
                </c:pt>
                <c:pt idx="2">
                  <c:v>3.5000000000000003E-2</c:v>
                </c:pt>
                <c:pt idx="3">
                  <c:v>2.4E-2</c:v>
                </c:pt>
                <c:pt idx="4">
                  <c:v>3.9E-2</c:v>
                </c:pt>
                <c:pt idx="5">
                  <c:v>8.9999999999999993E-3</c:v>
                </c:pt>
                <c:pt idx="6">
                  <c:v>3.3000000000000002E-2</c:v>
                </c:pt>
                <c:pt idx="7">
                  <c:v>4.8000000000000001E-2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91F-4F0B-A7DF-8410E133E081}"/>
            </c:ext>
          </c:extLst>
        </c:ser>
        <c:ser>
          <c:idx val="3"/>
          <c:order val="3"/>
          <c:tx>
            <c:strRef>
              <c:f>List1!$F$33</c:f>
              <c:strCache>
                <c:ptCount val="1"/>
                <c:pt idx="0">
                  <c:v>Often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strRef>
              <c:f>List1!$B$34:$B$41</c:f>
              <c:strCache>
                <c:ptCount val="8"/>
                <c:pt idx="0">
                  <c:v>Italy</c:v>
                </c:pt>
                <c:pt idx="1">
                  <c:v>Sweden</c:v>
                </c:pt>
                <c:pt idx="2">
                  <c:v>Germany</c:v>
                </c:pt>
                <c:pt idx="3">
                  <c:v>Greece</c:v>
                </c:pt>
                <c:pt idx="4">
                  <c:v>Portugal</c:v>
                </c:pt>
                <c:pt idx="5">
                  <c:v>Czech Republic</c:v>
                </c:pt>
                <c:pt idx="6">
                  <c:v>United Kingdom</c:v>
                </c:pt>
                <c:pt idx="7">
                  <c:v>Estonia</c:v>
                </c:pt>
              </c:strCache>
            </c:strRef>
          </c:cat>
          <c:val>
            <c:numRef>
              <c:f>List1!$F$34:$F$41</c:f>
              <c:numCache>
                <c:formatCode>0.00%</c:formatCode>
                <c:ptCount val="8"/>
                <c:pt idx="0">
                  <c:v>4.0000000000000001E-3</c:v>
                </c:pt>
                <c:pt idx="1">
                  <c:v>0</c:v>
                </c:pt>
                <c:pt idx="2">
                  <c:v>1.2E-2</c:v>
                </c:pt>
                <c:pt idx="3">
                  <c:v>8.9999999999999993E-3</c:v>
                </c:pt>
                <c:pt idx="4">
                  <c:v>8.0000000000000002E-3</c:v>
                </c:pt>
                <c:pt idx="5">
                  <c:v>6.0000000000000001E-3</c:v>
                </c:pt>
                <c:pt idx="6">
                  <c:v>4.0000000000000001E-3</c:v>
                </c:pt>
                <c:pt idx="7">
                  <c:v>2.1000000000000001E-2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91F-4F0B-A7DF-8410E133E081}"/>
            </c:ext>
          </c:extLst>
        </c:ser>
        <c:ser>
          <c:idx val="4"/>
          <c:order val="4"/>
          <c:tx>
            <c:strRef>
              <c:f>List1!$G$33</c:f>
              <c:strCache>
                <c:ptCount val="1"/>
                <c:pt idx="0">
                  <c:v>Very often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cat>
            <c:strRef>
              <c:f>List1!$B$34:$B$41</c:f>
              <c:strCache>
                <c:ptCount val="8"/>
                <c:pt idx="0">
                  <c:v>Italy</c:v>
                </c:pt>
                <c:pt idx="1">
                  <c:v>Sweden</c:v>
                </c:pt>
                <c:pt idx="2">
                  <c:v>Germany</c:v>
                </c:pt>
                <c:pt idx="3">
                  <c:v>Greece</c:v>
                </c:pt>
                <c:pt idx="4">
                  <c:v>Portugal</c:v>
                </c:pt>
                <c:pt idx="5">
                  <c:v>Czech Republic</c:v>
                </c:pt>
                <c:pt idx="6">
                  <c:v>United Kingdom</c:v>
                </c:pt>
                <c:pt idx="7">
                  <c:v>Estonia</c:v>
                </c:pt>
              </c:strCache>
            </c:strRef>
          </c:cat>
          <c:val>
            <c:numRef>
              <c:f>List1!$G$34:$G$41</c:f>
              <c:numCache>
                <c:formatCode>0.00%</c:formatCode>
                <c:ptCount val="8"/>
                <c:pt idx="0">
                  <c:v>1E-3</c:v>
                </c:pt>
                <c:pt idx="1">
                  <c:v>0</c:v>
                </c:pt>
                <c:pt idx="2">
                  <c:v>1.0999999999999999E-2</c:v>
                </c:pt>
                <c:pt idx="3">
                  <c:v>1.2E-2</c:v>
                </c:pt>
                <c:pt idx="4">
                  <c:v>4.0000000000000001E-3</c:v>
                </c:pt>
                <c:pt idx="5">
                  <c:v>2E-3</c:v>
                </c:pt>
                <c:pt idx="6">
                  <c:v>7.0000000000000001E-3</c:v>
                </c:pt>
                <c:pt idx="7">
                  <c:v>4.0000000000000001E-3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91F-4F0B-A7DF-8410E133E0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0120944"/>
        <c:axId val="410117336"/>
      </c:areaChart>
      <c:catAx>
        <c:axId val="410120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10117336"/>
        <c:crosses val="autoZero"/>
        <c:auto val="1"/>
        <c:lblAlgn val="ctr"/>
        <c:lblOffset val="100"/>
        <c:noMultiLvlLbl val="0"/>
      </c:catAx>
      <c:valAx>
        <c:axId val="41011733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1012094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FBBE-691A-4BB7-B4FC-670E0B50B345}" type="datetimeFigureOut">
              <a:rPr lang="cs-CZ" smtClean="0"/>
              <a:pPr/>
              <a:t>29.04.2021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DF6D-8373-4DC5-9332-46E0461979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FBBE-691A-4BB7-B4FC-670E0B50B345}" type="datetimeFigureOut">
              <a:rPr lang="cs-CZ" smtClean="0"/>
              <a:pPr/>
              <a:t>29.04.2021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DF6D-8373-4DC5-9332-46E0461979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FBBE-691A-4BB7-B4FC-670E0B50B345}" type="datetimeFigureOut">
              <a:rPr lang="cs-CZ" smtClean="0"/>
              <a:pPr/>
              <a:t>29.04.2021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DF6D-8373-4DC5-9332-46E0461979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FBBE-691A-4BB7-B4FC-670E0B50B345}" type="datetimeFigureOut">
              <a:rPr lang="cs-CZ" smtClean="0"/>
              <a:pPr/>
              <a:t>29.04.2021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DF6D-8373-4DC5-9332-46E0461979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FBBE-691A-4BB7-B4FC-670E0B50B345}" type="datetimeFigureOut">
              <a:rPr lang="cs-CZ" smtClean="0"/>
              <a:pPr/>
              <a:t>29.04.2021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DF6D-8373-4DC5-9332-46E0461979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FBBE-691A-4BB7-B4FC-670E0B50B345}" type="datetimeFigureOut">
              <a:rPr lang="cs-CZ" smtClean="0"/>
              <a:pPr/>
              <a:t>29.04.2021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DF6D-8373-4DC5-9332-46E0461979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FBBE-691A-4BB7-B4FC-670E0B50B345}" type="datetimeFigureOut">
              <a:rPr lang="cs-CZ" smtClean="0"/>
              <a:pPr/>
              <a:t>29.04.2021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DF6D-8373-4DC5-9332-46E0461979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FBBE-691A-4BB7-B4FC-670E0B50B345}" type="datetimeFigureOut">
              <a:rPr lang="cs-CZ" smtClean="0"/>
              <a:pPr/>
              <a:t>29.04.2021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DF6D-8373-4DC5-9332-46E0461979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FBBE-691A-4BB7-B4FC-670E0B50B345}" type="datetimeFigureOut">
              <a:rPr lang="cs-CZ" smtClean="0"/>
              <a:pPr/>
              <a:t>29.04.2021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DF6D-8373-4DC5-9332-46E0461979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FBBE-691A-4BB7-B4FC-670E0B50B345}" type="datetimeFigureOut">
              <a:rPr lang="cs-CZ" smtClean="0"/>
              <a:pPr/>
              <a:t>29.04.2021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DF6D-8373-4DC5-9332-46E0461979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FBBE-691A-4BB7-B4FC-670E0B50B345}" type="datetimeFigureOut">
              <a:rPr lang="cs-CZ" smtClean="0"/>
              <a:pPr/>
              <a:t>29.04.2021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DF6D-8373-4DC5-9332-46E0461979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BFBBE-691A-4BB7-B4FC-670E0B50B345}" type="datetimeFigureOut">
              <a:rPr lang="cs-CZ" smtClean="0"/>
              <a:pPr/>
              <a:t>29.04.2021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8DF6D-8373-4DC5-9332-46E0461979C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9800" y="1714489"/>
            <a:ext cx="7772400" cy="1470025"/>
          </a:xfrm>
        </p:spPr>
        <p:txBody>
          <a:bodyPr/>
          <a:lstStyle/>
          <a:p>
            <a:r>
              <a:rPr lang="cs-CZ" dirty="0" smtClean="0"/>
              <a:t>Občanská a politická socializace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2567136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  <a:latin typeface="+mj-lt"/>
              </a:rPr>
              <a:t>Jan </a:t>
            </a:r>
            <a:r>
              <a:rPr lang="en-US" sz="2800" dirty="0" err="1" smtClean="0">
                <a:solidFill>
                  <a:schemeClr val="tx1"/>
                </a:solidFill>
                <a:latin typeface="+mj-lt"/>
              </a:rPr>
              <a:t>Šerek</a:t>
            </a:r>
            <a:endParaRPr lang="en-US" sz="2800" dirty="0" smtClean="0">
              <a:solidFill>
                <a:schemeClr val="tx1"/>
              </a:solidFill>
              <a:latin typeface="+mj-lt"/>
            </a:endParaRPr>
          </a:p>
          <a:p>
            <a:endParaRPr lang="cs-CZ" sz="2800" dirty="0" smtClean="0">
              <a:solidFill>
                <a:schemeClr val="tx1"/>
              </a:solidFill>
              <a:latin typeface="+mj-lt"/>
            </a:endParaRPr>
          </a:p>
          <a:p>
            <a:r>
              <a:rPr lang="cs-CZ" sz="2800" dirty="0" smtClean="0">
                <a:solidFill>
                  <a:schemeClr val="tx1"/>
                </a:solidFill>
                <a:latin typeface="+mj-lt"/>
              </a:rPr>
              <a:t>29</a:t>
            </a:r>
            <a:r>
              <a:rPr lang="cs-CZ" sz="2800" dirty="0" smtClean="0">
                <a:solidFill>
                  <a:schemeClr val="tx1"/>
                </a:solidFill>
                <a:latin typeface="+mj-lt"/>
              </a:rPr>
              <a:t>. 4. 2021</a:t>
            </a:r>
          </a:p>
          <a:p>
            <a:r>
              <a:rPr lang="cs-CZ" sz="2800" dirty="0" smtClean="0">
                <a:solidFill>
                  <a:schemeClr val="tx1"/>
                </a:solidFill>
                <a:latin typeface="+mj-lt"/>
              </a:rPr>
              <a:t>P</a:t>
            </a:r>
            <a:r>
              <a:rPr lang="en-US" sz="2800" dirty="0" err="1" smtClean="0">
                <a:solidFill>
                  <a:schemeClr val="tx1"/>
                </a:solidFill>
                <a:latin typeface="+mj-lt"/>
              </a:rPr>
              <a:t>sychologie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+mj-lt"/>
              </a:rPr>
              <a:t>adolescentů</a:t>
            </a:r>
            <a:endParaRPr lang="en-US" sz="2800" dirty="0" smtClean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997151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0" algn="l"/>
              </a:tabLst>
            </a:pPr>
            <a:r>
              <a:rPr lang="cs-CZ" sz="2800" b="1" dirty="0">
                <a:solidFill>
                  <a:srgbClr val="C00000"/>
                </a:solidFill>
              </a:rPr>
              <a:t>co podporuje hypotézu vnímaných let?</a:t>
            </a:r>
          </a:p>
          <a:p>
            <a:pPr>
              <a:buNone/>
            </a:pPr>
            <a:endParaRPr lang="cs-CZ" sz="2800" dirty="0"/>
          </a:p>
          <a:p>
            <a:pPr marL="514350" indent="-514350">
              <a:buFont typeface="+mj-lt"/>
              <a:buAutoNum type="arabicPeriod" startAt="3"/>
            </a:pPr>
            <a:r>
              <a:rPr lang="cs-CZ" sz="2800" dirty="0"/>
              <a:t>výzkumy kolektivní paměti ukazují, že si lidé nejlépe vybavují politické události (např. změny režimu), které se udály během jejich adolescence nebo mladé dospělosti, zatímco události z jiných období si vybavují hůře</a:t>
            </a:r>
            <a:r>
              <a:rPr lang="en-US" sz="2800" dirty="0"/>
              <a:t> (Valencia &amp; </a:t>
            </a:r>
            <a:r>
              <a:rPr lang="en-US" sz="2800" dirty="0" err="1"/>
              <a:t>Páez</a:t>
            </a:r>
            <a:r>
              <a:rPr lang="en-US" sz="2800" dirty="0"/>
              <a:t>, 1999)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/>
              <a:t>historické události mají největší dopad na politický vývoj člověka, pokud se stanou v období adolescence či mladé dospělosti </a:t>
            </a:r>
            <a:r>
              <a:rPr lang="en-US" sz="2800" dirty="0"/>
              <a:t>(Sears, 2002; Sears &amp; Levy, 2003)</a:t>
            </a:r>
            <a:endParaRPr lang="cs-CZ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 co děti?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 co děti?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 smtClean="0"/>
              <a:t>„Do okamžiku, kdy dítě ve věku 14 let nastupuje na střední školu, jsou již jeho základní politické orientace ve vztahu k režimu a komunitě pevně usazené. Proto přinejmenším během následujících čtyř let na střední škole můžeme zaznamenat pouze málo podstatných změn.</a:t>
            </a:r>
            <a:r>
              <a:rPr lang="en-US" i="1" dirty="0" smtClean="0"/>
              <a:t>”</a:t>
            </a:r>
            <a:endParaRPr lang="cs-CZ" i="1" dirty="0" smtClean="0"/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en-US" dirty="0" smtClean="0"/>
              <a:t>(Easton &amp; Hess, 1962, 236)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 co děti?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 smtClean="0"/>
              <a:t>Joseph</a:t>
            </a:r>
            <a:r>
              <a:rPr lang="cs-CZ" dirty="0" smtClean="0"/>
              <a:t> </a:t>
            </a:r>
            <a:r>
              <a:rPr lang="cs-CZ" dirty="0" err="1" smtClean="0"/>
              <a:t>Adelson</a:t>
            </a:r>
            <a:endParaRPr lang="cs-CZ" dirty="0" smtClean="0"/>
          </a:p>
          <a:p>
            <a:pPr marL="0" indent="0">
              <a:buNone/>
            </a:pPr>
            <a:r>
              <a:rPr lang="cs-CZ" sz="2400" dirty="0"/>
              <a:t>(</a:t>
            </a:r>
            <a:r>
              <a:rPr lang="cs-CZ" sz="2400" dirty="0" err="1"/>
              <a:t>Adelson</a:t>
            </a:r>
            <a:r>
              <a:rPr lang="cs-CZ" sz="2400" dirty="0"/>
              <a:t> &amp; O‘</a:t>
            </a:r>
            <a:r>
              <a:rPr lang="cs-CZ" sz="2400" dirty="0" err="1"/>
              <a:t>Neil</a:t>
            </a:r>
            <a:r>
              <a:rPr lang="cs-CZ" sz="2400" dirty="0"/>
              <a:t>, 1966; </a:t>
            </a:r>
            <a:r>
              <a:rPr lang="cs-CZ" sz="2400" dirty="0" err="1"/>
              <a:t>Adelson</a:t>
            </a:r>
            <a:r>
              <a:rPr lang="cs-CZ" sz="2400" dirty="0"/>
              <a:t>, O‘</a:t>
            </a:r>
            <a:r>
              <a:rPr lang="cs-CZ" sz="2400" dirty="0" err="1"/>
              <a:t>Neil</a:t>
            </a:r>
            <a:r>
              <a:rPr lang="cs-CZ" sz="2400" dirty="0"/>
              <a:t>, &amp; Green, 1969; </a:t>
            </a:r>
            <a:r>
              <a:rPr lang="cs-CZ" sz="2400" dirty="0" err="1"/>
              <a:t>Adelson</a:t>
            </a:r>
            <a:r>
              <a:rPr lang="cs-CZ" sz="2400" dirty="0"/>
              <a:t> &amp; </a:t>
            </a:r>
            <a:r>
              <a:rPr lang="cs-CZ" sz="2400" dirty="0" err="1"/>
              <a:t>Beall</a:t>
            </a:r>
            <a:r>
              <a:rPr lang="cs-CZ" sz="2400" dirty="0"/>
              <a:t>, 1970)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 co děti?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 smtClean="0"/>
              <a:t>Joseph</a:t>
            </a:r>
            <a:r>
              <a:rPr lang="cs-CZ" dirty="0" smtClean="0"/>
              <a:t> </a:t>
            </a:r>
            <a:r>
              <a:rPr lang="cs-CZ" dirty="0" err="1" smtClean="0"/>
              <a:t>Adelson</a:t>
            </a:r>
            <a:endParaRPr lang="cs-CZ" dirty="0" smtClean="0"/>
          </a:p>
          <a:p>
            <a:pPr marL="0" indent="0">
              <a:buNone/>
            </a:pPr>
            <a:r>
              <a:rPr lang="cs-CZ" sz="2400" dirty="0"/>
              <a:t>(</a:t>
            </a:r>
            <a:r>
              <a:rPr lang="cs-CZ" sz="2400" dirty="0" err="1"/>
              <a:t>Adelson</a:t>
            </a:r>
            <a:r>
              <a:rPr lang="cs-CZ" sz="2400" dirty="0"/>
              <a:t> &amp; O‘</a:t>
            </a:r>
            <a:r>
              <a:rPr lang="cs-CZ" sz="2400" dirty="0" err="1"/>
              <a:t>Neil</a:t>
            </a:r>
            <a:r>
              <a:rPr lang="cs-CZ" sz="2400" dirty="0"/>
              <a:t>, 1966; </a:t>
            </a:r>
            <a:r>
              <a:rPr lang="cs-CZ" sz="2400" dirty="0" err="1"/>
              <a:t>Adelson</a:t>
            </a:r>
            <a:r>
              <a:rPr lang="cs-CZ" sz="2400" dirty="0"/>
              <a:t>, O‘</a:t>
            </a:r>
            <a:r>
              <a:rPr lang="cs-CZ" sz="2400" dirty="0" err="1"/>
              <a:t>Neil</a:t>
            </a:r>
            <a:r>
              <a:rPr lang="cs-CZ" sz="2400" dirty="0"/>
              <a:t>, &amp; Green, 1969; </a:t>
            </a:r>
            <a:r>
              <a:rPr lang="cs-CZ" sz="2400" dirty="0" err="1"/>
              <a:t>Adelson</a:t>
            </a:r>
            <a:r>
              <a:rPr lang="cs-CZ" sz="2400" dirty="0"/>
              <a:t> &amp; </a:t>
            </a:r>
            <a:r>
              <a:rPr lang="cs-CZ" sz="2400" dirty="0" err="1"/>
              <a:t>Beall</a:t>
            </a:r>
            <a:r>
              <a:rPr lang="cs-CZ" sz="2400" dirty="0"/>
              <a:t>, 1970)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dirty="0" smtClean="0"/>
              <a:t>Jean </a:t>
            </a:r>
            <a:r>
              <a:rPr lang="cs-CZ" dirty="0" err="1" smtClean="0"/>
              <a:t>Piaget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Robert </a:t>
            </a:r>
            <a:r>
              <a:rPr lang="cs-CZ" dirty="0" err="1" smtClean="0"/>
              <a:t>Selman</a:t>
            </a:r>
            <a:endParaRPr lang="cs-CZ" dirty="0" smtClean="0"/>
          </a:p>
          <a:p>
            <a:pPr marL="0" indent="0">
              <a:buNone/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dělají současní čeští adolescenti?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16689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Naše data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červen 2014</a:t>
            </a:r>
          </a:p>
          <a:p>
            <a:pPr marL="0" indent="0">
              <a:buNone/>
            </a:pPr>
            <a:r>
              <a:rPr lang="cs-CZ" dirty="0" smtClean="0"/>
              <a:t>asi 2 000 </a:t>
            </a:r>
            <a:r>
              <a:rPr lang="cs-CZ" dirty="0" smtClean="0"/>
              <a:t>studentů 9. ročníků ZŠ a prvních ročníků SŠ (průměrný věk 15,7 let)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dotazníkové šetření</a:t>
            </a:r>
            <a:endParaRPr lang="cs-CZ" dirty="0"/>
          </a:p>
        </p:txBody>
      </p:sp>
      <p:pic>
        <p:nvPicPr>
          <p:cNvPr id="921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23992" y="3933056"/>
            <a:ext cx="43815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 4"/>
          <p:cNvGraphicFramePr/>
          <p:nvPr/>
        </p:nvGraphicFramePr>
        <p:xfrm>
          <a:off x="152400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1524000" y="2132856"/>
            <a:ext cx="4499992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1524000" y="908720"/>
            <a:ext cx="4499992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524000" y="116632"/>
            <a:ext cx="4499992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5" name="Graf 4"/>
          <p:cNvGraphicFramePr/>
          <p:nvPr/>
        </p:nvGraphicFramePr>
        <p:xfrm>
          <a:off x="152400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feminspire.com/wp-content/uploads/2012/12/bigstock_silhouettes_of_concert_crowd_i_15652616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47528" y="2420889"/>
            <a:ext cx="4320480" cy="2387065"/>
          </a:xfrm>
          <a:prstGeom prst="rect">
            <a:avLst/>
          </a:prstGeom>
          <a:noFill/>
        </p:spPr>
      </p:pic>
      <p:pic>
        <p:nvPicPr>
          <p:cNvPr id="5" name="Picture 6" descr="http://www.merchandisingplaza.com/images/products/41926/img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23993" y="2060848"/>
            <a:ext cx="2941737" cy="3037938"/>
          </a:xfrm>
          <a:prstGeom prst="rect">
            <a:avLst/>
          </a:prstGeom>
          <a:noFill/>
        </p:spPr>
      </p:pic>
      <p:pic>
        <p:nvPicPr>
          <p:cNvPr id="6" name="Picture 8" descr="https://desertpeace.files.wordpress.com/2014/12/boycott-the-boycott-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87816" y="3501008"/>
            <a:ext cx="1964160" cy="19641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Proč </a:t>
            </a:r>
            <a:r>
              <a:rPr lang="cs-CZ" dirty="0" smtClean="0"/>
              <a:t>adolescenti a </a:t>
            </a:r>
            <a:r>
              <a:rPr lang="cs-CZ" dirty="0" smtClean="0"/>
              <a:t>občanský </a:t>
            </a:r>
            <a:r>
              <a:rPr lang="cs-CZ" dirty="0" smtClean="0"/>
              <a:t>život?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sz="2800" dirty="0"/>
          </a:p>
          <a:p>
            <a:pPr>
              <a:buNone/>
            </a:pPr>
            <a:endParaRPr lang="cs-CZ" sz="2800" dirty="0"/>
          </a:p>
          <a:p>
            <a:pPr>
              <a:buNone/>
            </a:pPr>
            <a:endParaRPr lang="cs-CZ" sz="2800" dirty="0"/>
          </a:p>
          <a:p>
            <a:pPr>
              <a:buNone/>
            </a:pPr>
            <a:endParaRPr lang="cs-CZ" sz="2800" dirty="0"/>
          </a:p>
          <a:p>
            <a:pPr>
              <a:buNone/>
            </a:pPr>
            <a:endParaRPr lang="cs-CZ" sz="2800" dirty="0"/>
          </a:p>
          <a:p>
            <a:pPr algn="ctr"/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1524000" y="5805264"/>
            <a:ext cx="4499992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1524000" y="5373216"/>
            <a:ext cx="4499992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524000" y="4581128"/>
            <a:ext cx="4499992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5" name="Graf 4"/>
          <p:cNvGraphicFramePr/>
          <p:nvPr/>
        </p:nvGraphicFramePr>
        <p:xfrm>
          <a:off x="152400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http://www.wackybuttons.com/designcodes/110/110178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9736" y="1052736"/>
            <a:ext cx="4608512" cy="4608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1524000" y="5013176"/>
            <a:ext cx="4499992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524000" y="3789040"/>
            <a:ext cx="4499992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1524000" y="3356992"/>
            <a:ext cx="4499992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1524000" y="548680"/>
            <a:ext cx="4499992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5" name="Graf 4"/>
          <p:cNvGraphicFramePr/>
          <p:nvPr/>
        </p:nvGraphicFramePr>
        <p:xfrm>
          <a:off x="152400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775520" y="2106722"/>
            <a:ext cx="84969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dirty="0"/>
              <a:t>ne </a:t>
            </a:r>
            <a:r>
              <a:rPr lang="cs-CZ" sz="5400" dirty="0">
                <a:solidFill>
                  <a:srgbClr val="C00000"/>
                </a:solidFill>
              </a:rPr>
              <a:t>online vs. offline</a:t>
            </a:r>
            <a:r>
              <a:rPr lang="cs-CZ" sz="5400" dirty="0"/>
              <a:t>,</a:t>
            </a:r>
          </a:p>
          <a:p>
            <a:pPr algn="ctr"/>
            <a:r>
              <a:rPr lang="cs-CZ" sz="5400" dirty="0"/>
              <a:t>ale </a:t>
            </a:r>
            <a:r>
              <a:rPr lang="cs-CZ" sz="5400" dirty="0">
                <a:solidFill>
                  <a:srgbClr val="00B050"/>
                </a:solidFill>
              </a:rPr>
              <a:t>nenáročné vs. náročné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/>
          <p:nvPr/>
        </p:nvGraphicFramePr>
        <p:xfrm>
          <a:off x="1847528" y="1556793"/>
          <a:ext cx="8280920" cy="49220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775520" y="323946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/>
              <a:t>Jakých konkrétních témat se tvé aktivity týkaly?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/>
          <p:nvPr/>
        </p:nvGraphicFramePr>
        <p:xfrm>
          <a:off x="1919536" y="1271154"/>
          <a:ext cx="8424936" cy="51798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847528" y="188641"/>
            <a:ext cx="8496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Zkus se nyní zamyslet, jak to budeš mít v dospělosti. Pokud bych se v dospělosti domníval(a), že se ve společnosti dějte něco špatného, tak bych …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naše data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 smtClean="0"/>
              <a:t>Výzkumný projekt CATCH-</a:t>
            </a:r>
            <a:r>
              <a:rPr lang="cs-CZ" dirty="0" err="1" smtClean="0"/>
              <a:t>EyoU</a:t>
            </a:r>
            <a:r>
              <a:rPr lang="cs-CZ" dirty="0" smtClean="0"/>
              <a:t> (2015 – 2018)</a:t>
            </a:r>
          </a:p>
          <a:p>
            <a:pPr lvl="1"/>
            <a:r>
              <a:rPr lang="cs-CZ" dirty="0" smtClean="0"/>
              <a:t>dotazníkové šetření mezi studenty středních škol a pracujícími </a:t>
            </a:r>
            <a:r>
              <a:rPr lang="cs-CZ" dirty="0"/>
              <a:t>i</a:t>
            </a:r>
            <a:r>
              <a:rPr lang="cs-CZ" dirty="0" smtClean="0"/>
              <a:t> studujícími mladými dospělými (2016</a:t>
            </a:r>
            <a:r>
              <a:rPr lang="cs-CZ" dirty="0" smtClean="0"/>
              <a:t>) ve věku 16-26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810977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684" y="273246"/>
            <a:ext cx="6358672" cy="7948340"/>
          </a:xfrm>
          <a:prstGeom prst="rect">
            <a:avLst/>
          </a:prstGeo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 posledních 12 měsíců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399420" y="1692002"/>
            <a:ext cx="4073779" cy="4139998"/>
          </a:xfrm>
        </p:spPr>
        <p:txBody>
          <a:bodyPr/>
          <a:lstStyle/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616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684" y="273246"/>
            <a:ext cx="6358672" cy="7948340"/>
          </a:xfrm>
          <a:prstGeom prst="rect">
            <a:avLst/>
          </a:prstGeo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 posledních 12 měsíců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399420" y="1692002"/>
            <a:ext cx="4073779" cy="4139998"/>
          </a:xfrm>
        </p:spPr>
        <p:txBody>
          <a:bodyPr/>
          <a:lstStyle/>
          <a:p>
            <a:pPr marL="72000" indent="0">
              <a:buNone/>
            </a:pPr>
            <a:r>
              <a:rPr lang="cs-CZ" dirty="0" smtClean="0"/>
              <a:t>Internet</a:t>
            </a:r>
            <a:endParaRPr lang="cs-CZ" dirty="0"/>
          </a:p>
        </p:txBody>
      </p:sp>
      <p:sp>
        <p:nvSpPr>
          <p:cNvPr id="7" name="Šipka doprava 6"/>
          <p:cNvSpPr/>
          <p:nvPr/>
        </p:nvSpPr>
        <p:spPr>
          <a:xfrm>
            <a:off x="357554" y="1773859"/>
            <a:ext cx="400259" cy="246530"/>
          </a:xfrm>
          <a:prstGeom prst="rightArrow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>
            <a:off x="357554" y="2522796"/>
            <a:ext cx="400259" cy="246530"/>
          </a:xfrm>
          <a:prstGeom prst="rightArrow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/>
          <p:cNvSpPr/>
          <p:nvPr/>
        </p:nvSpPr>
        <p:spPr>
          <a:xfrm>
            <a:off x="357554" y="3007411"/>
            <a:ext cx="400259" cy="246530"/>
          </a:xfrm>
          <a:prstGeom prst="rightArrow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prava 9"/>
          <p:cNvSpPr/>
          <p:nvPr/>
        </p:nvSpPr>
        <p:spPr>
          <a:xfrm>
            <a:off x="357554" y="3712805"/>
            <a:ext cx="400259" cy="246530"/>
          </a:xfrm>
          <a:prstGeom prst="rightArrow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prava 10"/>
          <p:cNvSpPr/>
          <p:nvPr/>
        </p:nvSpPr>
        <p:spPr>
          <a:xfrm>
            <a:off x="357553" y="4653921"/>
            <a:ext cx="400259" cy="246530"/>
          </a:xfrm>
          <a:prstGeom prst="rightArrow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002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684" y="273246"/>
            <a:ext cx="6358672" cy="7948340"/>
          </a:xfrm>
          <a:prstGeom prst="rect">
            <a:avLst/>
          </a:prstGeo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 posledních 12 měsíců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399420" y="1692002"/>
            <a:ext cx="4073779" cy="4139998"/>
          </a:xfrm>
        </p:spPr>
        <p:txBody>
          <a:bodyPr/>
          <a:lstStyle/>
          <a:p>
            <a:pPr marL="72000" indent="0">
              <a:buNone/>
            </a:pPr>
            <a:r>
              <a:rPr lang="cs-CZ" dirty="0" smtClean="0"/>
              <a:t>Dobrovolnictví a dobročinnost</a:t>
            </a:r>
            <a:endParaRPr lang="cs-CZ" dirty="0"/>
          </a:p>
        </p:txBody>
      </p:sp>
      <p:sp>
        <p:nvSpPr>
          <p:cNvPr id="12" name="Šipka doprava 11"/>
          <p:cNvSpPr/>
          <p:nvPr/>
        </p:nvSpPr>
        <p:spPr>
          <a:xfrm>
            <a:off x="357552" y="2033959"/>
            <a:ext cx="400259" cy="246530"/>
          </a:xfrm>
          <a:prstGeom prst="rightArrow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doprava 12"/>
          <p:cNvSpPr/>
          <p:nvPr/>
        </p:nvSpPr>
        <p:spPr>
          <a:xfrm>
            <a:off x="357552" y="2290323"/>
            <a:ext cx="400259" cy="246530"/>
          </a:xfrm>
          <a:prstGeom prst="rightArrow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 doprava 13"/>
          <p:cNvSpPr/>
          <p:nvPr/>
        </p:nvSpPr>
        <p:spPr>
          <a:xfrm>
            <a:off x="357552" y="2755034"/>
            <a:ext cx="400259" cy="246530"/>
          </a:xfrm>
          <a:prstGeom prst="rightArrow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705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Proč adolescenti a občanský život?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rozvoj sociální složky identity (</a:t>
            </a:r>
            <a:r>
              <a:rPr lang="cs-CZ" dirty="0" err="1" smtClean="0"/>
              <a:t>Erikson</a:t>
            </a:r>
            <a:r>
              <a:rPr lang="cs-CZ" dirty="0" smtClean="0"/>
              <a:t>, 1968)</a:t>
            </a:r>
          </a:p>
          <a:p>
            <a:pPr>
              <a:buNone/>
            </a:pPr>
            <a:endParaRPr lang="cs-CZ" sz="3600" dirty="0"/>
          </a:p>
          <a:p>
            <a:pPr>
              <a:buNone/>
            </a:pPr>
            <a:endParaRPr lang="cs-CZ" sz="3600" dirty="0"/>
          </a:p>
          <a:p>
            <a:pPr>
              <a:buNone/>
            </a:pPr>
            <a:endParaRPr lang="cs-CZ" sz="3600" dirty="0"/>
          </a:p>
          <a:p>
            <a:pPr algn="ctr"/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684" y="273246"/>
            <a:ext cx="6358672" cy="7948340"/>
          </a:xfrm>
          <a:prstGeom prst="rect">
            <a:avLst/>
          </a:prstGeo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 posledních 12 měsíců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399420" y="1692002"/>
            <a:ext cx="4073779" cy="4139998"/>
          </a:xfrm>
        </p:spPr>
        <p:txBody>
          <a:bodyPr/>
          <a:lstStyle/>
          <a:p>
            <a:pPr marL="72000" indent="0">
              <a:buNone/>
            </a:pPr>
            <a:r>
              <a:rPr lang="cs-CZ" dirty="0" smtClean="0"/>
              <a:t>Konzumerismus</a:t>
            </a:r>
            <a:endParaRPr lang="cs-CZ" dirty="0"/>
          </a:p>
        </p:txBody>
      </p:sp>
      <p:sp>
        <p:nvSpPr>
          <p:cNvPr id="12" name="Šipka doprava 11"/>
          <p:cNvSpPr/>
          <p:nvPr/>
        </p:nvSpPr>
        <p:spPr>
          <a:xfrm>
            <a:off x="357551" y="3253940"/>
            <a:ext cx="400259" cy="246530"/>
          </a:xfrm>
          <a:prstGeom prst="rightArrow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18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684" y="273246"/>
            <a:ext cx="6358672" cy="7948340"/>
          </a:xfrm>
          <a:prstGeom prst="rect">
            <a:avLst/>
          </a:prstGeo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 posledních 12 měsíců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399420" y="1692002"/>
            <a:ext cx="4073779" cy="4139998"/>
          </a:xfrm>
        </p:spPr>
        <p:txBody>
          <a:bodyPr/>
          <a:lstStyle/>
          <a:p>
            <a:pPr marL="72000" indent="0">
              <a:buNone/>
            </a:pPr>
            <a:r>
              <a:rPr lang="cs-CZ" dirty="0" smtClean="0"/>
              <a:t>Institucionalizovaná politika</a:t>
            </a:r>
            <a:endParaRPr lang="cs-CZ" dirty="0"/>
          </a:p>
        </p:txBody>
      </p:sp>
      <p:sp>
        <p:nvSpPr>
          <p:cNvPr id="12" name="Šipka doprava 11"/>
          <p:cNvSpPr/>
          <p:nvPr/>
        </p:nvSpPr>
        <p:spPr>
          <a:xfrm>
            <a:off x="455858" y="4387774"/>
            <a:ext cx="400259" cy="246530"/>
          </a:xfrm>
          <a:prstGeom prst="rightArrow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doprava 12"/>
          <p:cNvSpPr/>
          <p:nvPr/>
        </p:nvSpPr>
        <p:spPr>
          <a:xfrm>
            <a:off x="437941" y="5171546"/>
            <a:ext cx="400259" cy="246530"/>
          </a:xfrm>
          <a:prstGeom prst="rightArrow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 doprava 13"/>
          <p:cNvSpPr/>
          <p:nvPr/>
        </p:nvSpPr>
        <p:spPr>
          <a:xfrm>
            <a:off x="455858" y="5857468"/>
            <a:ext cx="400259" cy="246530"/>
          </a:xfrm>
          <a:prstGeom prst="rightArrow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317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684" y="273246"/>
            <a:ext cx="6358672" cy="7948340"/>
          </a:xfrm>
          <a:prstGeom prst="rect">
            <a:avLst/>
          </a:prstGeo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 posledních 12 měsíců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399420" y="1692002"/>
            <a:ext cx="4073779" cy="4139998"/>
          </a:xfrm>
        </p:spPr>
        <p:txBody>
          <a:bodyPr/>
          <a:lstStyle/>
          <a:p>
            <a:pPr marL="72000" indent="0">
              <a:buNone/>
            </a:pPr>
            <a:r>
              <a:rPr lang="cs-CZ" dirty="0" smtClean="0"/>
              <a:t>Protest a radikální participace</a:t>
            </a:r>
            <a:endParaRPr lang="cs-CZ" dirty="0"/>
          </a:p>
        </p:txBody>
      </p:sp>
      <p:sp>
        <p:nvSpPr>
          <p:cNvPr id="9" name="Šipka doprava 8"/>
          <p:cNvSpPr/>
          <p:nvPr/>
        </p:nvSpPr>
        <p:spPr>
          <a:xfrm>
            <a:off x="437941" y="4938493"/>
            <a:ext cx="400259" cy="246530"/>
          </a:xfrm>
          <a:prstGeom prst="rightArrow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prava 9"/>
          <p:cNvSpPr/>
          <p:nvPr/>
        </p:nvSpPr>
        <p:spPr>
          <a:xfrm>
            <a:off x="455857" y="5427613"/>
            <a:ext cx="400259" cy="246530"/>
          </a:xfrm>
          <a:prstGeom prst="rightArrow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prava 10"/>
          <p:cNvSpPr/>
          <p:nvPr/>
        </p:nvSpPr>
        <p:spPr>
          <a:xfrm>
            <a:off x="455858" y="5666264"/>
            <a:ext cx="400259" cy="246530"/>
          </a:xfrm>
          <a:prstGeom prst="rightArrow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 doprava 14"/>
          <p:cNvSpPr/>
          <p:nvPr/>
        </p:nvSpPr>
        <p:spPr>
          <a:xfrm>
            <a:off x="437941" y="4210722"/>
            <a:ext cx="400259" cy="246530"/>
          </a:xfrm>
          <a:prstGeom prst="rightArrow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70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0012496"/>
              </p:ext>
            </p:extLst>
          </p:nvPr>
        </p:nvGraphicFramePr>
        <p:xfrm>
          <a:off x="1703512" y="815842"/>
          <a:ext cx="4572000" cy="3117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9403011"/>
              </p:ext>
            </p:extLst>
          </p:nvPr>
        </p:nvGraphicFramePr>
        <p:xfrm>
          <a:off x="5951985" y="815841"/>
          <a:ext cx="4748997" cy="3117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af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8935810"/>
              </p:ext>
            </p:extLst>
          </p:nvPr>
        </p:nvGraphicFramePr>
        <p:xfrm>
          <a:off x="2243572" y="3933056"/>
          <a:ext cx="7704856" cy="2808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98981902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Profily participace</a:t>
            </a:r>
            <a:endParaRPr lang="cs-CZ" dirty="0"/>
          </a:p>
        </p:txBody>
      </p:sp>
      <p:graphicFrame>
        <p:nvGraphicFramePr>
          <p:cNvPr id="6" name="Zástupný symbol pro obsah 9"/>
          <p:cNvGraphicFramePr>
            <a:graphicFrameLocks/>
          </p:cNvGraphicFramePr>
          <p:nvPr>
            <p:extLst/>
          </p:nvPr>
        </p:nvGraphicFramePr>
        <p:xfrm>
          <a:off x="914400" y="1487047"/>
          <a:ext cx="7669798" cy="5257800"/>
        </p:xfrm>
        <a:graphic>
          <a:graphicData uri="http://schemas.openxmlformats.org/drawingml/2006/table">
            <a:tbl>
              <a:tblPr firstRow="1" firstCol="1" bandRow="1"/>
              <a:tblGrid>
                <a:gridCol w="3444862">
                  <a:extLst>
                    <a:ext uri="{9D8B030D-6E8A-4147-A177-3AD203B41FA5}">
                      <a16:colId xmlns:a16="http://schemas.microsoft.com/office/drawing/2014/main" val="3429889449"/>
                    </a:ext>
                  </a:extLst>
                </a:gridCol>
                <a:gridCol w="1056234">
                  <a:extLst>
                    <a:ext uri="{9D8B030D-6E8A-4147-A177-3AD203B41FA5}">
                      <a16:colId xmlns:a16="http://schemas.microsoft.com/office/drawing/2014/main" val="1891578080"/>
                    </a:ext>
                  </a:extLst>
                </a:gridCol>
                <a:gridCol w="1056234">
                  <a:extLst>
                    <a:ext uri="{9D8B030D-6E8A-4147-A177-3AD203B41FA5}">
                      <a16:colId xmlns:a16="http://schemas.microsoft.com/office/drawing/2014/main" val="3522319217"/>
                    </a:ext>
                  </a:extLst>
                </a:gridCol>
                <a:gridCol w="1056234">
                  <a:extLst>
                    <a:ext uri="{9D8B030D-6E8A-4147-A177-3AD203B41FA5}">
                      <a16:colId xmlns:a16="http://schemas.microsoft.com/office/drawing/2014/main" val="2966464170"/>
                    </a:ext>
                  </a:extLst>
                </a:gridCol>
                <a:gridCol w="1056234">
                  <a:extLst>
                    <a:ext uri="{9D8B030D-6E8A-4147-A177-3AD203B41FA5}">
                      <a16:colId xmlns:a16="http://schemas.microsoft.com/office/drawing/2014/main" val="3400211351"/>
                    </a:ext>
                  </a:extLst>
                </a:gridCol>
              </a:tblGrid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5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339697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Petice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67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4C8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DE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3CC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101579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Demonstrace/stávka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59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8CE7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F6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B8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828731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Bojkot či nákup zboží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74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C3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32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1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4DF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F6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658193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Nošení symbolu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6C9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85695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Dobrovolná práce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DC1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49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5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4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707184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Koncert či jiná charitativní akce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BC1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7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32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1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676973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Darování peněz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8C0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66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6C9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34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E0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3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291903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Sdílení na sociálních sítích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74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C3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39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DC8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8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9047142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Diskuze na internetu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BC1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4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1C7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B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257856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Internetový protest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9C9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D7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DD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837609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Připojení ke skupině na sociální síti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DC1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EA8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C2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B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586374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Psaní vzkazů na zdi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7DB8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66128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Obsazení budovy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2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F6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732060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Násilná konfrontace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3D6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D7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015749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Práce pro stranu/kandidáta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3D6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7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57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152074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Kontaktování politiků/úředníků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52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3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67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9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0782726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Darování peněz politické skupině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6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57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749225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Vytvoření online obsahu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42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A8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B7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761226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5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6 %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25 %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21 %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48 %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3404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527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Profily </a:t>
            </a:r>
            <a:r>
              <a:rPr lang="cs-CZ" dirty="0"/>
              <a:t>participace</a:t>
            </a:r>
          </a:p>
        </p:txBody>
      </p:sp>
      <p:graphicFrame>
        <p:nvGraphicFramePr>
          <p:cNvPr id="6" name="Zástupný symbol pro obsah 9"/>
          <p:cNvGraphicFramePr>
            <a:graphicFrameLocks/>
          </p:cNvGraphicFramePr>
          <p:nvPr>
            <p:extLst/>
          </p:nvPr>
        </p:nvGraphicFramePr>
        <p:xfrm>
          <a:off x="914400" y="1487047"/>
          <a:ext cx="7669798" cy="5257800"/>
        </p:xfrm>
        <a:graphic>
          <a:graphicData uri="http://schemas.openxmlformats.org/drawingml/2006/table">
            <a:tbl>
              <a:tblPr firstRow="1" firstCol="1" bandRow="1"/>
              <a:tblGrid>
                <a:gridCol w="3444862">
                  <a:extLst>
                    <a:ext uri="{9D8B030D-6E8A-4147-A177-3AD203B41FA5}">
                      <a16:colId xmlns:a16="http://schemas.microsoft.com/office/drawing/2014/main" val="3429889449"/>
                    </a:ext>
                  </a:extLst>
                </a:gridCol>
                <a:gridCol w="1056234">
                  <a:extLst>
                    <a:ext uri="{9D8B030D-6E8A-4147-A177-3AD203B41FA5}">
                      <a16:colId xmlns:a16="http://schemas.microsoft.com/office/drawing/2014/main" val="1891578080"/>
                    </a:ext>
                  </a:extLst>
                </a:gridCol>
                <a:gridCol w="1056234">
                  <a:extLst>
                    <a:ext uri="{9D8B030D-6E8A-4147-A177-3AD203B41FA5}">
                      <a16:colId xmlns:a16="http://schemas.microsoft.com/office/drawing/2014/main" val="3522319217"/>
                    </a:ext>
                  </a:extLst>
                </a:gridCol>
                <a:gridCol w="1056234">
                  <a:extLst>
                    <a:ext uri="{9D8B030D-6E8A-4147-A177-3AD203B41FA5}">
                      <a16:colId xmlns:a16="http://schemas.microsoft.com/office/drawing/2014/main" val="2966464170"/>
                    </a:ext>
                  </a:extLst>
                </a:gridCol>
                <a:gridCol w="1056234">
                  <a:extLst>
                    <a:ext uri="{9D8B030D-6E8A-4147-A177-3AD203B41FA5}">
                      <a16:colId xmlns:a16="http://schemas.microsoft.com/office/drawing/2014/main" val="3400211351"/>
                    </a:ext>
                  </a:extLst>
                </a:gridCol>
              </a:tblGrid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5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339697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Petice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67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4C8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DE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3CC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101579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Demonstrace/stávka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59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8CE7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F6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B8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828731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Bojkot či nákup zboží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74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C3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32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1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4DF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F6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658193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Nošení symbolu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6C9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85695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Dobrovolná práce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DC1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49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5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4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707184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Koncert či jiná charitativní akce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BC1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7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32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1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676973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Darování peněz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8C0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66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6C9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34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E0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3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291903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Sdílení na sociálních sítích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74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C3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39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DC8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8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9047142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Diskuze na internetu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BC1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4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1C7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B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257856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Internetový protest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9C9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D7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DD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837609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Připojení ke skupině na sociální síti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DC1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EA8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C2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B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586374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Psaní vzkazů na zdi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7DB8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66128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Obsazení budovy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2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F6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732060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Násilná konfrontace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3D6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D7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015749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Práce pro stranu/kandidáta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3D6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7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57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152074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Kontaktování politiků/úředníků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52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3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67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9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0782726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Darování peněz politické skupině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6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57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749225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Vytvoření online obsahu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42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A8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B7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761226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5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6 %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25 %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21 %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48 %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340497"/>
                  </a:ext>
                </a:extLst>
              </a:tr>
            </a:tbl>
          </a:graphicData>
        </a:graphic>
      </p:graphicFrame>
      <p:sp>
        <p:nvSpPr>
          <p:cNvPr id="2" name="Čárový bublinový popisek 2 1"/>
          <p:cNvSpPr/>
          <p:nvPr/>
        </p:nvSpPr>
        <p:spPr bwMode="auto">
          <a:xfrm>
            <a:off x="8951495" y="293271"/>
            <a:ext cx="2033337" cy="87830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15240"/>
              <a:gd name="adj6" fmla="val -4311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Pasivní</a:t>
            </a:r>
          </a:p>
        </p:txBody>
      </p:sp>
    </p:spTree>
    <p:extLst>
      <p:ext uri="{BB962C8B-B14F-4D97-AF65-F5344CB8AC3E}">
        <p14:creationId xmlns:p14="http://schemas.microsoft.com/office/powerpoint/2010/main" val="355015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Profily </a:t>
            </a:r>
            <a:r>
              <a:rPr lang="cs-CZ" dirty="0"/>
              <a:t>participace</a:t>
            </a:r>
          </a:p>
        </p:txBody>
      </p:sp>
      <p:graphicFrame>
        <p:nvGraphicFramePr>
          <p:cNvPr id="6" name="Zástupný symbol pro obsah 9"/>
          <p:cNvGraphicFramePr>
            <a:graphicFrameLocks/>
          </p:cNvGraphicFramePr>
          <p:nvPr>
            <p:extLst/>
          </p:nvPr>
        </p:nvGraphicFramePr>
        <p:xfrm>
          <a:off x="914400" y="1487047"/>
          <a:ext cx="7669798" cy="5257800"/>
        </p:xfrm>
        <a:graphic>
          <a:graphicData uri="http://schemas.openxmlformats.org/drawingml/2006/table">
            <a:tbl>
              <a:tblPr firstRow="1" firstCol="1" bandRow="1"/>
              <a:tblGrid>
                <a:gridCol w="3444862">
                  <a:extLst>
                    <a:ext uri="{9D8B030D-6E8A-4147-A177-3AD203B41FA5}">
                      <a16:colId xmlns:a16="http://schemas.microsoft.com/office/drawing/2014/main" val="3429889449"/>
                    </a:ext>
                  </a:extLst>
                </a:gridCol>
                <a:gridCol w="1056234">
                  <a:extLst>
                    <a:ext uri="{9D8B030D-6E8A-4147-A177-3AD203B41FA5}">
                      <a16:colId xmlns:a16="http://schemas.microsoft.com/office/drawing/2014/main" val="1891578080"/>
                    </a:ext>
                  </a:extLst>
                </a:gridCol>
                <a:gridCol w="1056234">
                  <a:extLst>
                    <a:ext uri="{9D8B030D-6E8A-4147-A177-3AD203B41FA5}">
                      <a16:colId xmlns:a16="http://schemas.microsoft.com/office/drawing/2014/main" val="3522319217"/>
                    </a:ext>
                  </a:extLst>
                </a:gridCol>
                <a:gridCol w="1056234">
                  <a:extLst>
                    <a:ext uri="{9D8B030D-6E8A-4147-A177-3AD203B41FA5}">
                      <a16:colId xmlns:a16="http://schemas.microsoft.com/office/drawing/2014/main" val="2966464170"/>
                    </a:ext>
                  </a:extLst>
                </a:gridCol>
                <a:gridCol w="1056234">
                  <a:extLst>
                    <a:ext uri="{9D8B030D-6E8A-4147-A177-3AD203B41FA5}">
                      <a16:colId xmlns:a16="http://schemas.microsoft.com/office/drawing/2014/main" val="3400211351"/>
                    </a:ext>
                  </a:extLst>
                </a:gridCol>
              </a:tblGrid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5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339697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Petice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67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4C8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DE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3CC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101579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Demonstrace/stávka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59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8CE7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F6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B8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828731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Bojkot či nákup zboží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74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C3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32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1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4DF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F6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658193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Nošení symbolu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6C9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85695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Dobrovolná práce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DC1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49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5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4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707184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Koncert či jiná charitativní akce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BC1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7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32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1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676973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Darování peněz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8C0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66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6C9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34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E0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3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291903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Sdílení na sociálních sítích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74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C3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39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DC8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8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9047142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Diskuze na internetu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BC1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4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1C7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B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257856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Internetový protest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9C9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D7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DD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837609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Připojení ke skupině na sociální síti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DC1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EA8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C2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B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586374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Psaní vzkazů na zdi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7DB8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66128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Obsazení budovy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2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F6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732060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Násilná konfrontace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3D6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D7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015749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Práce pro stranu/kandidáta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3D6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7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57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152074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Kontaktování politiků/úředníků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52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3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67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9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0782726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Darování peněz politické skupině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6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57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749225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Vytvoření online obsahu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42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A8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B7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761226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5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6 %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25 %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21 %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48 %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340497"/>
                  </a:ext>
                </a:extLst>
              </a:tr>
            </a:tbl>
          </a:graphicData>
        </a:graphic>
      </p:graphicFrame>
      <p:sp>
        <p:nvSpPr>
          <p:cNvPr id="2" name="Čárový bublinový popisek 2 1"/>
          <p:cNvSpPr/>
          <p:nvPr/>
        </p:nvSpPr>
        <p:spPr bwMode="auto">
          <a:xfrm>
            <a:off x="8951495" y="293271"/>
            <a:ext cx="2033337" cy="87830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16610"/>
              <a:gd name="adj6" fmla="val -9282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Digitální</a:t>
            </a:r>
          </a:p>
        </p:txBody>
      </p:sp>
    </p:spTree>
    <p:extLst>
      <p:ext uri="{BB962C8B-B14F-4D97-AF65-F5344CB8AC3E}">
        <p14:creationId xmlns:p14="http://schemas.microsoft.com/office/powerpoint/2010/main" val="319669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Profily </a:t>
            </a:r>
            <a:r>
              <a:rPr lang="cs-CZ" dirty="0"/>
              <a:t>participace</a:t>
            </a:r>
          </a:p>
        </p:txBody>
      </p:sp>
      <p:graphicFrame>
        <p:nvGraphicFramePr>
          <p:cNvPr id="6" name="Zástupný symbol pro obsah 9"/>
          <p:cNvGraphicFramePr>
            <a:graphicFrameLocks/>
          </p:cNvGraphicFramePr>
          <p:nvPr>
            <p:extLst/>
          </p:nvPr>
        </p:nvGraphicFramePr>
        <p:xfrm>
          <a:off x="914400" y="1487047"/>
          <a:ext cx="7669798" cy="5257800"/>
        </p:xfrm>
        <a:graphic>
          <a:graphicData uri="http://schemas.openxmlformats.org/drawingml/2006/table">
            <a:tbl>
              <a:tblPr firstRow="1" firstCol="1" bandRow="1"/>
              <a:tblGrid>
                <a:gridCol w="3444862">
                  <a:extLst>
                    <a:ext uri="{9D8B030D-6E8A-4147-A177-3AD203B41FA5}">
                      <a16:colId xmlns:a16="http://schemas.microsoft.com/office/drawing/2014/main" val="3429889449"/>
                    </a:ext>
                  </a:extLst>
                </a:gridCol>
                <a:gridCol w="1056234">
                  <a:extLst>
                    <a:ext uri="{9D8B030D-6E8A-4147-A177-3AD203B41FA5}">
                      <a16:colId xmlns:a16="http://schemas.microsoft.com/office/drawing/2014/main" val="1891578080"/>
                    </a:ext>
                  </a:extLst>
                </a:gridCol>
                <a:gridCol w="1056234">
                  <a:extLst>
                    <a:ext uri="{9D8B030D-6E8A-4147-A177-3AD203B41FA5}">
                      <a16:colId xmlns:a16="http://schemas.microsoft.com/office/drawing/2014/main" val="3522319217"/>
                    </a:ext>
                  </a:extLst>
                </a:gridCol>
                <a:gridCol w="1056234">
                  <a:extLst>
                    <a:ext uri="{9D8B030D-6E8A-4147-A177-3AD203B41FA5}">
                      <a16:colId xmlns:a16="http://schemas.microsoft.com/office/drawing/2014/main" val="2966464170"/>
                    </a:ext>
                  </a:extLst>
                </a:gridCol>
                <a:gridCol w="1056234">
                  <a:extLst>
                    <a:ext uri="{9D8B030D-6E8A-4147-A177-3AD203B41FA5}">
                      <a16:colId xmlns:a16="http://schemas.microsoft.com/office/drawing/2014/main" val="3400211351"/>
                    </a:ext>
                  </a:extLst>
                </a:gridCol>
              </a:tblGrid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5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339697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Petice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67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4C8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DE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3CC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101579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Demonstrace/stávka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59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8CE7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F6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B8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828731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Bojkot či nákup zboží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74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C3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32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1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4DF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F6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658193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Nošení symbolu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6C9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85695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Dobrovolná práce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DC1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49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5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4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707184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Koncert či jiná charitativní akce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BC1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7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32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1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676973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Darování peněz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8C0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66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6C9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34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E0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3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291903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Sdílení na sociálních sítích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74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C3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39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DC8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8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9047142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Diskuze na internetu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BC1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4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1C7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B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257856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Internetový protest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9C9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D7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DD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837609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Připojení ke skupině na sociální síti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DC1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EA8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C2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B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586374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Psaní vzkazů na zdi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7DB8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66128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Obsazení budovy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2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F6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732060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Násilná konfrontace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3D6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D7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015749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Práce pro stranu/kandidáta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3D6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7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57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152074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Kontaktování politiků/úředníků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52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3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67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9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0782726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Darování peněz politické skupině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6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57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749225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Vytvoření online obsahu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42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A8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B7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761226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5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6 %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25 %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21 %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48 %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340497"/>
                  </a:ext>
                </a:extLst>
              </a:tr>
            </a:tbl>
          </a:graphicData>
        </a:graphic>
      </p:graphicFrame>
      <p:sp>
        <p:nvSpPr>
          <p:cNvPr id="2" name="Čárový bublinový popisek 2 1"/>
          <p:cNvSpPr/>
          <p:nvPr/>
        </p:nvSpPr>
        <p:spPr bwMode="auto">
          <a:xfrm>
            <a:off x="8951495" y="293271"/>
            <a:ext cx="2033337" cy="87830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16610"/>
              <a:gd name="adj6" fmla="val -9282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Digitální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951495" y="1311442"/>
            <a:ext cx="282742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>
                <a:latin typeface="+mn-lt"/>
              </a:rPr>
              <a:t>„v pohotovostním režimu“ (E. </a:t>
            </a:r>
            <a:r>
              <a:rPr lang="cs-CZ" sz="2600" dirty="0" err="1" smtClean="0">
                <a:latin typeface="+mn-lt"/>
              </a:rPr>
              <a:t>Amnå</a:t>
            </a:r>
            <a:r>
              <a:rPr lang="cs-CZ" sz="2600" dirty="0" smtClean="0">
                <a:latin typeface="+mn-lt"/>
              </a:rPr>
              <a:t>)</a:t>
            </a:r>
            <a:endParaRPr lang="cs-CZ" sz="2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759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Profily </a:t>
            </a:r>
            <a:r>
              <a:rPr lang="cs-CZ" dirty="0"/>
              <a:t>participace</a:t>
            </a:r>
          </a:p>
        </p:txBody>
      </p:sp>
      <p:graphicFrame>
        <p:nvGraphicFramePr>
          <p:cNvPr id="6" name="Zástupný symbol pro obsah 9"/>
          <p:cNvGraphicFramePr>
            <a:graphicFrameLocks/>
          </p:cNvGraphicFramePr>
          <p:nvPr>
            <p:extLst/>
          </p:nvPr>
        </p:nvGraphicFramePr>
        <p:xfrm>
          <a:off x="914400" y="1487047"/>
          <a:ext cx="7669798" cy="5257800"/>
        </p:xfrm>
        <a:graphic>
          <a:graphicData uri="http://schemas.openxmlformats.org/drawingml/2006/table">
            <a:tbl>
              <a:tblPr firstRow="1" firstCol="1" bandRow="1"/>
              <a:tblGrid>
                <a:gridCol w="3444862">
                  <a:extLst>
                    <a:ext uri="{9D8B030D-6E8A-4147-A177-3AD203B41FA5}">
                      <a16:colId xmlns:a16="http://schemas.microsoft.com/office/drawing/2014/main" val="3429889449"/>
                    </a:ext>
                  </a:extLst>
                </a:gridCol>
                <a:gridCol w="1056234">
                  <a:extLst>
                    <a:ext uri="{9D8B030D-6E8A-4147-A177-3AD203B41FA5}">
                      <a16:colId xmlns:a16="http://schemas.microsoft.com/office/drawing/2014/main" val="1891578080"/>
                    </a:ext>
                  </a:extLst>
                </a:gridCol>
                <a:gridCol w="1056234">
                  <a:extLst>
                    <a:ext uri="{9D8B030D-6E8A-4147-A177-3AD203B41FA5}">
                      <a16:colId xmlns:a16="http://schemas.microsoft.com/office/drawing/2014/main" val="3522319217"/>
                    </a:ext>
                  </a:extLst>
                </a:gridCol>
                <a:gridCol w="1056234">
                  <a:extLst>
                    <a:ext uri="{9D8B030D-6E8A-4147-A177-3AD203B41FA5}">
                      <a16:colId xmlns:a16="http://schemas.microsoft.com/office/drawing/2014/main" val="2966464170"/>
                    </a:ext>
                  </a:extLst>
                </a:gridCol>
                <a:gridCol w="1056234">
                  <a:extLst>
                    <a:ext uri="{9D8B030D-6E8A-4147-A177-3AD203B41FA5}">
                      <a16:colId xmlns:a16="http://schemas.microsoft.com/office/drawing/2014/main" val="3400211351"/>
                    </a:ext>
                  </a:extLst>
                </a:gridCol>
              </a:tblGrid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5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339697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Petice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67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4C8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DE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3CC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101579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Demonstrace/stávka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59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8CE7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F6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B8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828731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Bojkot či nákup zboží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74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C3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32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1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4DF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F6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658193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Nošení symbolu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6C9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85695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Dobrovolná práce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DC1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49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5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4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707184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Koncert či jiná charitativní akce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BC1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7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32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1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676973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Darování peněz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8C0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66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6C9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34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E0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3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291903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Sdílení na sociálních sítích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74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C3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39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DC8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8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9047142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Diskuze na internetu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BC1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4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1C7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B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257856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Internetový protest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9C9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D7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DD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837609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Připojení ke skupině na sociální síti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DC1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EA8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C2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B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586374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Psaní vzkazů na zdi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7DB8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66128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Obsazení budovy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2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F6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732060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Násilná konfrontace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3D6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D7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015749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Práce pro stranu/kandidáta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3D6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7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57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152074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Kontaktování politiků/úředníků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52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3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67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9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0782726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Darování peněz politické skupině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6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57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749225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Vytvoření online obsahu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42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A8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B7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761226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5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6 %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25 %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21 %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48 %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340497"/>
                  </a:ext>
                </a:extLst>
              </a:tr>
            </a:tbl>
          </a:graphicData>
        </a:graphic>
      </p:graphicFrame>
      <p:sp>
        <p:nvSpPr>
          <p:cNvPr id="2" name="Čárový bublinový popisek 2 1"/>
          <p:cNvSpPr/>
          <p:nvPr/>
        </p:nvSpPr>
        <p:spPr bwMode="auto">
          <a:xfrm>
            <a:off x="8951495" y="293271"/>
            <a:ext cx="2033337" cy="87830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17980"/>
              <a:gd name="adj6" fmla="val -143709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Dobrovolníci</a:t>
            </a:r>
          </a:p>
        </p:txBody>
      </p:sp>
    </p:spTree>
    <p:extLst>
      <p:ext uri="{BB962C8B-B14F-4D97-AF65-F5344CB8AC3E}">
        <p14:creationId xmlns:p14="http://schemas.microsoft.com/office/powerpoint/2010/main" val="276901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Profily </a:t>
            </a:r>
            <a:r>
              <a:rPr lang="cs-CZ" dirty="0"/>
              <a:t>participace</a:t>
            </a:r>
          </a:p>
        </p:txBody>
      </p:sp>
      <p:graphicFrame>
        <p:nvGraphicFramePr>
          <p:cNvPr id="6" name="Zástupný symbol pro obsah 9"/>
          <p:cNvGraphicFramePr>
            <a:graphicFrameLocks/>
          </p:cNvGraphicFramePr>
          <p:nvPr>
            <p:extLst/>
          </p:nvPr>
        </p:nvGraphicFramePr>
        <p:xfrm>
          <a:off x="914400" y="1487047"/>
          <a:ext cx="7669798" cy="5257800"/>
        </p:xfrm>
        <a:graphic>
          <a:graphicData uri="http://schemas.openxmlformats.org/drawingml/2006/table">
            <a:tbl>
              <a:tblPr firstRow="1" firstCol="1" bandRow="1"/>
              <a:tblGrid>
                <a:gridCol w="3444862">
                  <a:extLst>
                    <a:ext uri="{9D8B030D-6E8A-4147-A177-3AD203B41FA5}">
                      <a16:colId xmlns:a16="http://schemas.microsoft.com/office/drawing/2014/main" val="3429889449"/>
                    </a:ext>
                  </a:extLst>
                </a:gridCol>
                <a:gridCol w="1056234">
                  <a:extLst>
                    <a:ext uri="{9D8B030D-6E8A-4147-A177-3AD203B41FA5}">
                      <a16:colId xmlns:a16="http://schemas.microsoft.com/office/drawing/2014/main" val="1891578080"/>
                    </a:ext>
                  </a:extLst>
                </a:gridCol>
                <a:gridCol w="1056234">
                  <a:extLst>
                    <a:ext uri="{9D8B030D-6E8A-4147-A177-3AD203B41FA5}">
                      <a16:colId xmlns:a16="http://schemas.microsoft.com/office/drawing/2014/main" val="3522319217"/>
                    </a:ext>
                  </a:extLst>
                </a:gridCol>
                <a:gridCol w="1056234">
                  <a:extLst>
                    <a:ext uri="{9D8B030D-6E8A-4147-A177-3AD203B41FA5}">
                      <a16:colId xmlns:a16="http://schemas.microsoft.com/office/drawing/2014/main" val="2966464170"/>
                    </a:ext>
                  </a:extLst>
                </a:gridCol>
                <a:gridCol w="1056234">
                  <a:extLst>
                    <a:ext uri="{9D8B030D-6E8A-4147-A177-3AD203B41FA5}">
                      <a16:colId xmlns:a16="http://schemas.microsoft.com/office/drawing/2014/main" val="3400211351"/>
                    </a:ext>
                  </a:extLst>
                </a:gridCol>
              </a:tblGrid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5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339697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Petice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67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4C8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DE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3CC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101579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Demonstrace/stávka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59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8CE7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F6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B8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828731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Bojkot či nákup zboží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74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C3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32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1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4DF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F6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658193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Nošení symbolu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6C9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85695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Dobrovolná práce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DC1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49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5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4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707184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Koncert či jiná charitativní akce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BC1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7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32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1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676973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Darování peněz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8C0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66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6C9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34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E0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3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291903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Sdílení na sociálních sítích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74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C3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39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DC8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8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9047142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Diskuze na internetu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BC1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4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1C7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B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257856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Internetový protest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9C9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D7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DD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837609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Připojení ke skupině na sociální síti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DC1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EA8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C2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B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586374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Psaní vzkazů na zdi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7DB8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66128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Obsazení budovy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2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F6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732060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Násilná konfrontace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3D6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D7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015749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Práce pro stranu/kandidáta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3D6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7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57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152074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Kontaktování politiků/úředníků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52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3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67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9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0782726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Darování peněz politické skupině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6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57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749225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Vytvoření online obsahu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42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A8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B7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761226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5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6 %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25 %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21 %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48 %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340497"/>
                  </a:ext>
                </a:extLst>
              </a:tr>
            </a:tbl>
          </a:graphicData>
        </a:graphic>
      </p:graphicFrame>
      <p:sp>
        <p:nvSpPr>
          <p:cNvPr id="2" name="Čárový bublinový popisek 2 1"/>
          <p:cNvSpPr/>
          <p:nvPr/>
        </p:nvSpPr>
        <p:spPr bwMode="auto">
          <a:xfrm>
            <a:off x="8951495" y="293271"/>
            <a:ext cx="2033337" cy="87830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19350"/>
              <a:gd name="adj6" fmla="val -198738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Aktivní</a:t>
            </a:r>
          </a:p>
        </p:txBody>
      </p:sp>
    </p:spTree>
    <p:extLst>
      <p:ext uri="{BB962C8B-B14F-4D97-AF65-F5344CB8AC3E}">
        <p14:creationId xmlns:p14="http://schemas.microsoft.com/office/powerpoint/2010/main" val="267089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Proč adolescenti a občanský život?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rozvoj sociální složky identity (</a:t>
            </a:r>
            <a:r>
              <a:rPr lang="cs-CZ" dirty="0" err="1" smtClean="0"/>
              <a:t>Erikson</a:t>
            </a:r>
            <a:r>
              <a:rPr lang="cs-CZ" dirty="0" smtClean="0"/>
              <a:t>, 1968)</a:t>
            </a:r>
          </a:p>
          <a:p>
            <a:r>
              <a:rPr lang="cs-CZ" dirty="0" smtClean="0"/>
              <a:t>společenské a institucionální pobídky</a:t>
            </a:r>
          </a:p>
          <a:p>
            <a:pPr lvl="1"/>
            <a:r>
              <a:rPr lang="cs-CZ" dirty="0" smtClean="0"/>
              <a:t>vzdělávací systém </a:t>
            </a:r>
            <a:r>
              <a:rPr lang="en-US" dirty="0" smtClean="0"/>
              <a:t>(</a:t>
            </a:r>
            <a:r>
              <a:rPr lang="en-US" dirty="0" err="1" smtClean="0"/>
              <a:t>Niemi</a:t>
            </a:r>
            <a:r>
              <a:rPr lang="en-US" dirty="0" smtClean="0"/>
              <a:t> &amp; </a:t>
            </a:r>
            <a:r>
              <a:rPr lang="en-US" dirty="0" err="1" smtClean="0"/>
              <a:t>Hepbur</a:t>
            </a:r>
            <a:r>
              <a:rPr lang="cs-CZ" dirty="0" smtClean="0"/>
              <a:t>n</a:t>
            </a:r>
            <a:r>
              <a:rPr lang="en-US" dirty="0" smtClean="0"/>
              <a:t>, 1995)</a:t>
            </a:r>
            <a:endParaRPr lang="cs-CZ" dirty="0" smtClean="0"/>
          </a:p>
          <a:p>
            <a:pPr lvl="1"/>
            <a:r>
              <a:rPr lang="cs-CZ" dirty="0" smtClean="0"/>
              <a:t>politická práva</a:t>
            </a:r>
            <a:endParaRPr lang="cs-CZ" sz="3600" dirty="0"/>
          </a:p>
          <a:p>
            <a:pPr>
              <a:buNone/>
            </a:pPr>
            <a:endParaRPr lang="cs-CZ" sz="3600" dirty="0"/>
          </a:p>
          <a:p>
            <a:pPr>
              <a:buNone/>
            </a:pPr>
            <a:endParaRPr lang="cs-CZ" sz="3600" dirty="0"/>
          </a:p>
          <a:p>
            <a:pPr>
              <a:buNone/>
            </a:pPr>
            <a:endParaRPr lang="cs-CZ" sz="3600" dirty="0"/>
          </a:p>
          <a:p>
            <a:pPr algn="ctr"/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Profily </a:t>
            </a:r>
            <a:r>
              <a:rPr lang="cs-CZ" dirty="0"/>
              <a:t>participace</a:t>
            </a:r>
          </a:p>
        </p:txBody>
      </p:sp>
      <p:graphicFrame>
        <p:nvGraphicFramePr>
          <p:cNvPr id="6" name="Zástupný symbol pro obsah 9"/>
          <p:cNvGraphicFramePr>
            <a:graphicFrameLocks/>
          </p:cNvGraphicFramePr>
          <p:nvPr>
            <p:extLst/>
          </p:nvPr>
        </p:nvGraphicFramePr>
        <p:xfrm>
          <a:off x="914400" y="1487047"/>
          <a:ext cx="7669798" cy="5257800"/>
        </p:xfrm>
        <a:graphic>
          <a:graphicData uri="http://schemas.openxmlformats.org/drawingml/2006/table">
            <a:tbl>
              <a:tblPr firstRow="1" firstCol="1" bandRow="1"/>
              <a:tblGrid>
                <a:gridCol w="3444862">
                  <a:extLst>
                    <a:ext uri="{9D8B030D-6E8A-4147-A177-3AD203B41FA5}">
                      <a16:colId xmlns:a16="http://schemas.microsoft.com/office/drawing/2014/main" val="3429889449"/>
                    </a:ext>
                  </a:extLst>
                </a:gridCol>
                <a:gridCol w="1056234">
                  <a:extLst>
                    <a:ext uri="{9D8B030D-6E8A-4147-A177-3AD203B41FA5}">
                      <a16:colId xmlns:a16="http://schemas.microsoft.com/office/drawing/2014/main" val="1891578080"/>
                    </a:ext>
                  </a:extLst>
                </a:gridCol>
                <a:gridCol w="1056234">
                  <a:extLst>
                    <a:ext uri="{9D8B030D-6E8A-4147-A177-3AD203B41FA5}">
                      <a16:colId xmlns:a16="http://schemas.microsoft.com/office/drawing/2014/main" val="3522319217"/>
                    </a:ext>
                  </a:extLst>
                </a:gridCol>
                <a:gridCol w="1056234">
                  <a:extLst>
                    <a:ext uri="{9D8B030D-6E8A-4147-A177-3AD203B41FA5}">
                      <a16:colId xmlns:a16="http://schemas.microsoft.com/office/drawing/2014/main" val="2966464170"/>
                    </a:ext>
                  </a:extLst>
                </a:gridCol>
                <a:gridCol w="1056234">
                  <a:extLst>
                    <a:ext uri="{9D8B030D-6E8A-4147-A177-3AD203B41FA5}">
                      <a16:colId xmlns:a16="http://schemas.microsoft.com/office/drawing/2014/main" val="3400211351"/>
                    </a:ext>
                  </a:extLst>
                </a:gridCol>
              </a:tblGrid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5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339697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Petice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67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4C8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DE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3CC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101579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Demonstrace/stávka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59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8CE7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F6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B8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828731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Bojkot či nákup zboží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74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C3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32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1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4DF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F6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658193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Nošení symbolu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6C9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85695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Dobrovolná práce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DC1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49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5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4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707184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Koncert či jiná charitativní akce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BC1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7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32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1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676973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Darování peněz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8C0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66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6C9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34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E0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3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291903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Sdílení na sociálních sítích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74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C3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39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DC8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8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9047142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Diskuze na internetu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BC1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4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1C7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B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257856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Internetový protest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9C9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D7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DD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837609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Připojení ke skupině na sociální síti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DC1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EA8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75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C2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B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586374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Psaní vzkazů na zdi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7DB8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66128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Obsazení budovy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2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F6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732060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Násilná konfrontace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3D6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D7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015749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Práce pro stranu/kandidáta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3D6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7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57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152074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Kontaktování politiků/úředníků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52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3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67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9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0782726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Darování peněz politické skupině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47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6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57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749225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Vytvoření online obsahu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42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A8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cs-CZ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B7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761226"/>
                  </a:ext>
                </a:extLst>
              </a:tr>
              <a:tr h="254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5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6 %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25 %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21 %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48 %</a:t>
                      </a:r>
                      <a:endParaRPr lang="cs-CZ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69" marR="3586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340497"/>
                  </a:ext>
                </a:extLst>
              </a:tr>
            </a:tbl>
          </a:graphicData>
        </a:graphic>
      </p:graphicFrame>
      <p:sp>
        <p:nvSpPr>
          <p:cNvPr id="2" name="Čárový bublinový popisek 2 1"/>
          <p:cNvSpPr/>
          <p:nvPr/>
        </p:nvSpPr>
        <p:spPr bwMode="auto">
          <a:xfrm>
            <a:off x="8951495" y="293271"/>
            <a:ext cx="2033337" cy="87830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19350"/>
              <a:gd name="adj6" fmla="val -198738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Aktivní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951495" y="1311442"/>
            <a:ext cx="282742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>
                <a:latin typeface="+mn-lt"/>
              </a:rPr>
              <a:t>zájem</a:t>
            </a:r>
          </a:p>
          <a:p>
            <a:r>
              <a:rPr lang="cs-CZ" sz="2600" dirty="0" smtClean="0">
                <a:latin typeface="+mn-lt"/>
              </a:rPr>
              <a:t>vlastní </a:t>
            </a:r>
            <a:r>
              <a:rPr lang="cs-CZ" sz="2600" dirty="0" smtClean="0">
                <a:latin typeface="+mn-lt"/>
              </a:rPr>
              <a:t>účinnost </a:t>
            </a:r>
            <a:r>
              <a:rPr lang="cs-CZ" sz="2600" dirty="0">
                <a:latin typeface="+mn-lt"/>
              </a:rPr>
              <a:t>důvěra v instituce</a:t>
            </a:r>
          </a:p>
          <a:p>
            <a:r>
              <a:rPr lang="cs-CZ" sz="2600" dirty="0" smtClean="0">
                <a:latin typeface="+mn-lt"/>
              </a:rPr>
              <a:t>vzdělanější</a:t>
            </a:r>
          </a:p>
          <a:p>
            <a:r>
              <a:rPr lang="cs-CZ" sz="2600" dirty="0" smtClean="0">
                <a:latin typeface="+mn-lt"/>
              </a:rPr>
              <a:t>z měst</a:t>
            </a:r>
          </a:p>
          <a:p>
            <a:r>
              <a:rPr lang="cs-CZ" sz="2600" dirty="0" smtClean="0">
                <a:latin typeface="+mn-lt"/>
              </a:rPr>
              <a:t>muži </a:t>
            </a:r>
            <a:endParaRPr lang="cs-CZ" sz="2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6019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Překážky participace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130553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/>
          <p:nvPr/>
        </p:nvGraphicFramePr>
        <p:xfrm>
          <a:off x="1703512" y="260648"/>
          <a:ext cx="8650518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/>
          <p:nvPr/>
        </p:nvGraphicFramePr>
        <p:xfrm>
          <a:off x="1919536" y="404664"/>
          <a:ext cx="8424936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Obdélník 4"/>
          <p:cNvSpPr/>
          <p:nvPr/>
        </p:nvSpPr>
        <p:spPr>
          <a:xfrm>
            <a:off x="1524000" y="2996952"/>
            <a:ext cx="8676456" cy="24482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/>
          <p:nvPr/>
        </p:nvGraphicFramePr>
        <p:xfrm>
          <a:off x="1919536" y="404664"/>
          <a:ext cx="8424936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Kdybych chtěl(a), myslím, že bych dokázal(a) … </a:t>
            </a:r>
          </a:p>
        </p:txBody>
      </p:sp>
      <p:graphicFrame>
        <p:nvGraphicFramePr>
          <p:cNvPr id="4" name="Graf 3"/>
          <p:cNvGraphicFramePr/>
          <p:nvPr/>
        </p:nvGraphicFramePr>
        <p:xfrm>
          <a:off x="1991544" y="1484784"/>
          <a:ext cx="849694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af 6"/>
          <p:cNvGraphicFramePr/>
          <p:nvPr/>
        </p:nvGraphicFramePr>
        <p:xfrm>
          <a:off x="1775520" y="836712"/>
          <a:ext cx="864096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Překážky podle </a:t>
            </a:r>
            <a:r>
              <a:rPr lang="cs-CZ" dirty="0" err="1" smtClean="0"/>
              <a:t>focus</a:t>
            </a:r>
            <a:r>
              <a:rPr lang="cs-CZ" dirty="0" smtClean="0"/>
              <a:t> </a:t>
            </a:r>
            <a:r>
              <a:rPr lang="cs-CZ" dirty="0" err="1" smtClean="0"/>
              <a:t>groups</a:t>
            </a:r>
            <a:r>
              <a:rPr lang="cs-CZ" dirty="0" smtClean="0"/>
              <a:t> se středoškoláky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</a:t>
            </a:r>
            <a:r>
              <a:rPr lang="cs-CZ" dirty="0" smtClean="0"/>
              <a:t>ložitost </a:t>
            </a:r>
            <a:r>
              <a:rPr lang="cs-CZ" dirty="0"/>
              <a:t>politiky a málo informací</a:t>
            </a:r>
          </a:p>
          <a:p>
            <a:r>
              <a:rPr lang="cs-CZ" dirty="0"/>
              <a:t>A</a:t>
            </a:r>
            <a:r>
              <a:rPr lang="cs-CZ" dirty="0" smtClean="0"/>
              <a:t>bsence </a:t>
            </a:r>
            <a:r>
              <a:rPr lang="cs-CZ" dirty="0"/>
              <a:t>smysluplných alternativ mezi stranami a kandidáty</a:t>
            </a:r>
          </a:p>
          <a:p>
            <a:r>
              <a:rPr lang="cs-CZ" dirty="0"/>
              <a:t>N</a:t>
            </a:r>
            <a:r>
              <a:rPr lang="cs-CZ" dirty="0" smtClean="0"/>
              <a:t>ízká </a:t>
            </a:r>
            <a:r>
              <a:rPr lang="cs-CZ" dirty="0"/>
              <a:t>důvěra ve vlastní schopnosti a strach ze sebevyjádření</a:t>
            </a:r>
          </a:p>
          <a:p>
            <a:r>
              <a:rPr lang="cs-CZ" dirty="0"/>
              <a:t>P</a:t>
            </a:r>
            <a:r>
              <a:rPr lang="cs-CZ" dirty="0" smtClean="0"/>
              <a:t>ocit</a:t>
            </a:r>
            <a:r>
              <a:rPr lang="cs-CZ" dirty="0"/>
              <a:t>, že náš názor nikoho nezajímá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0442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občanské participace?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811192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občanské participace?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 smtClean="0"/>
              <a:t>Obvyklá představa: jestliže socializační činitelé (rodiče, škola, média atd.) vštípí mladým lidem „vhodné“ postoje, mladí lidé se stanou odpovědnějšími, a tudíž aktivnějšími občany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6478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chtít, aby adolescenti participovali?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</a:t>
            </a:r>
            <a:r>
              <a:rPr lang="cs-CZ" dirty="0" smtClean="0"/>
              <a:t>bčanská/politická socializace</a:t>
            </a:r>
            <a:endParaRPr lang="cs-CZ" dirty="0"/>
          </a:p>
          <a:p>
            <a:r>
              <a:rPr lang="cs-CZ" dirty="0"/>
              <a:t>i</a:t>
            </a:r>
            <a:r>
              <a:rPr lang="cs-CZ" dirty="0" smtClean="0"/>
              <a:t>ndividuální </a:t>
            </a:r>
            <a:r>
              <a:rPr lang="cs-CZ" dirty="0" smtClean="0"/>
              <a:t>benefity</a:t>
            </a:r>
          </a:p>
          <a:p>
            <a:pPr lvl="1"/>
            <a:r>
              <a:rPr lang="cs-CZ" dirty="0"/>
              <a:t>d</a:t>
            </a:r>
            <a:r>
              <a:rPr lang="cs-CZ" dirty="0" smtClean="0"/>
              <a:t>uševní </a:t>
            </a:r>
            <a:r>
              <a:rPr lang="cs-CZ" dirty="0" smtClean="0"/>
              <a:t>zdraví</a:t>
            </a:r>
          </a:p>
          <a:p>
            <a:pPr lvl="1"/>
            <a:r>
              <a:rPr lang="cs-CZ" dirty="0"/>
              <a:t>v</a:t>
            </a:r>
            <a:r>
              <a:rPr lang="cs-CZ" dirty="0" smtClean="0"/>
              <a:t>ývoj </a:t>
            </a:r>
            <a:r>
              <a:rPr lang="cs-CZ" dirty="0" smtClean="0"/>
              <a:t>identity</a:t>
            </a:r>
          </a:p>
          <a:p>
            <a:r>
              <a:rPr lang="cs-CZ" dirty="0"/>
              <a:t>k</a:t>
            </a:r>
            <a:r>
              <a:rPr lang="cs-CZ" dirty="0" smtClean="0"/>
              <a:t>olektivní benefity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1884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Které postoje souvisejí s participací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Zájem o politiku</a:t>
            </a:r>
          </a:p>
        </p:txBody>
      </p:sp>
    </p:spTree>
    <p:extLst>
      <p:ext uri="{BB962C8B-B14F-4D97-AF65-F5344CB8AC3E}">
        <p14:creationId xmlns:p14="http://schemas.microsoft.com/office/powerpoint/2010/main" val="11525154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Které postoje souvisejí s participací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Zájem o politiku</a:t>
            </a:r>
          </a:p>
          <a:p>
            <a:r>
              <a:rPr lang="cs-CZ" dirty="0" smtClean="0"/>
              <a:t>Pocit vlastní (politické, občanské) účinnosti</a:t>
            </a:r>
          </a:p>
          <a:p>
            <a:pPr lvl="1"/>
            <a:r>
              <a:rPr lang="cs-CZ" dirty="0" smtClean="0"/>
              <a:t>Vnitřní</a:t>
            </a:r>
          </a:p>
          <a:p>
            <a:pPr lvl="1"/>
            <a:r>
              <a:rPr lang="cs-CZ" dirty="0" smtClean="0"/>
              <a:t>Vnější</a:t>
            </a:r>
          </a:p>
        </p:txBody>
      </p:sp>
    </p:spTree>
    <p:extLst>
      <p:ext uri="{BB962C8B-B14F-4D97-AF65-F5344CB8AC3E}">
        <p14:creationId xmlns:p14="http://schemas.microsoft.com/office/powerpoint/2010/main" val="398392362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Postoje a participace – otázka kauzality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Převážná většina studií efekt postojů na participaci pouze předpokládá, ale netestuje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649977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Postoje a participace – otázka kauzality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Převážná většina studií efekt postojů na participaci pouze předpokládá, ale netestuje</a:t>
            </a:r>
          </a:p>
          <a:p>
            <a:r>
              <a:rPr lang="cs-CZ" dirty="0" smtClean="0"/>
              <a:t>Korelace nemohou odpovědět na otázku, co předchází čemu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271335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Postoje a participace – otázka kauzality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Převážná většina studií efekt postojů na participaci pouze předpokládá, ale netestuje</a:t>
            </a:r>
          </a:p>
          <a:p>
            <a:r>
              <a:rPr lang="cs-CZ" dirty="0" smtClean="0"/>
              <a:t>Korelace nemohou odpovědět na otázku, co předchází čemu</a:t>
            </a:r>
          </a:p>
          <a:p>
            <a:r>
              <a:rPr lang="cs-CZ" dirty="0" smtClean="0"/>
              <a:t>Když je směr kauzality testován, je to především na dospělých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281793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Postoje a participace – otázka kauzality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Převážná většina studií efekt postojů na participaci pouze předpokládá, ale netestuje</a:t>
            </a:r>
          </a:p>
          <a:p>
            <a:r>
              <a:rPr lang="cs-CZ" dirty="0" smtClean="0"/>
              <a:t>Korelace nemohou odpovědět na otázku, co předchází čemu</a:t>
            </a:r>
          </a:p>
          <a:p>
            <a:r>
              <a:rPr lang="cs-CZ" dirty="0" smtClean="0"/>
              <a:t>Když je směr kauzality testován, je to především na dospělých</a:t>
            </a:r>
          </a:p>
          <a:p>
            <a:r>
              <a:rPr lang="cs-CZ" dirty="0" smtClean="0"/>
              <a:t>Studie na adolescentech přinášejí důkazy spíše ve prospěch oboustranného působení</a:t>
            </a:r>
          </a:p>
          <a:p>
            <a:pPr marL="324000" lvl="1" indent="0">
              <a:buNone/>
            </a:pPr>
            <a:r>
              <a:rPr lang="cs-CZ" dirty="0" smtClean="0"/>
              <a:t>(</a:t>
            </a:r>
            <a:r>
              <a:rPr lang="cs-CZ" dirty="0" err="1" smtClean="0"/>
              <a:t>Quintelier</a:t>
            </a:r>
            <a:r>
              <a:rPr lang="cs-CZ" dirty="0" smtClean="0"/>
              <a:t> </a:t>
            </a:r>
            <a:r>
              <a:rPr lang="cs-CZ" dirty="0"/>
              <a:t>&amp; Van </a:t>
            </a:r>
            <a:r>
              <a:rPr lang="cs-CZ" dirty="0" err="1"/>
              <a:t>Deth</a:t>
            </a:r>
            <a:r>
              <a:rPr lang="cs-CZ" dirty="0"/>
              <a:t>, </a:t>
            </a:r>
            <a:r>
              <a:rPr lang="cs-CZ" dirty="0" smtClean="0"/>
              <a:t>2014; </a:t>
            </a:r>
            <a:r>
              <a:rPr lang="cs-CZ" dirty="0" err="1" smtClean="0"/>
              <a:t>Metzger</a:t>
            </a:r>
            <a:r>
              <a:rPr lang="cs-CZ" dirty="0"/>
              <a:t>, </a:t>
            </a:r>
            <a:r>
              <a:rPr lang="cs-CZ" dirty="0" err="1"/>
              <a:t>Ferris</a:t>
            </a:r>
            <a:r>
              <a:rPr lang="cs-CZ" dirty="0"/>
              <a:t>, &amp; </a:t>
            </a:r>
            <a:r>
              <a:rPr lang="cs-CZ" dirty="0" err="1"/>
              <a:t>Oosterhoff</a:t>
            </a:r>
            <a:r>
              <a:rPr lang="cs-CZ" dirty="0"/>
              <a:t>, </a:t>
            </a:r>
            <a:r>
              <a:rPr lang="cs-CZ" dirty="0" smtClean="0"/>
              <a:t>2018)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012714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Teoretická vysvětlení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075947" y="1552075"/>
            <a:ext cx="5702969" cy="4812630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Teorie </a:t>
            </a:r>
            <a:r>
              <a:rPr lang="cs-CZ" dirty="0" smtClean="0"/>
              <a:t>plánovaného chování</a:t>
            </a:r>
            <a:r>
              <a:rPr lang="cs-CZ" dirty="0"/>
              <a:t/>
            </a:r>
            <a:br>
              <a:rPr lang="cs-CZ" dirty="0"/>
            </a:br>
            <a:r>
              <a:rPr lang="cs-CZ" sz="2000" dirty="0" smtClean="0"/>
              <a:t>(</a:t>
            </a:r>
            <a:r>
              <a:rPr lang="cs-CZ" sz="2000" dirty="0" err="1" smtClean="0"/>
              <a:t>Ajzen</a:t>
            </a:r>
            <a:r>
              <a:rPr lang="cs-CZ" sz="2000" dirty="0" smtClean="0"/>
              <a:t>, 1991)</a:t>
            </a:r>
            <a:endParaRPr lang="cs-CZ" sz="2000" dirty="0"/>
          </a:p>
          <a:p>
            <a:pPr marL="72000" indent="0">
              <a:buNone/>
            </a:pPr>
            <a:endParaRPr lang="cs-CZ" dirty="0" smtClean="0"/>
          </a:p>
          <a:p>
            <a:pPr marL="72000" indent="0">
              <a:buNone/>
            </a:pPr>
            <a:endParaRPr lang="cs-CZ" dirty="0" smtClean="0"/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6" name="Obdélník 5"/>
          <p:cNvSpPr/>
          <p:nvPr/>
        </p:nvSpPr>
        <p:spPr bwMode="auto">
          <a:xfrm>
            <a:off x="782051" y="1888958"/>
            <a:ext cx="1985211" cy="75798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Postoje</a:t>
            </a:r>
          </a:p>
        </p:txBody>
      </p:sp>
      <p:sp>
        <p:nvSpPr>
          <p:cNvPr id="7" name="Obdélník 6"/>
          <p:cNvSpPr/>
          <p:nvPr/>
        </p:nvSpPr>
        <p:spPr bwMode="auto">
          <a:xfrm>
            <a:off x="3919829" y="1888957"/>
            <a:ext cx="1985211" cy="75798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Chování</a:t>
            </a:r>
          </a:p>
        </p:txBody>
      </p:sp>
      <p:cxnSp>
        <p:nvCxnSpPr>
          <p:cNvPr id="9" name="Přímá spojnice se šipkou 8"/>
          <p:cNvCxnSpPr>
            <a:stCxn id="6" idx="3"/>
            <a:endCxn id="7" idx="1"/>
          </p:cNvCxnSpPr>
          <p:nvPr/>
        </p:nvCxnSpPr>
        <p:spPr bwMode="auto">
          <a:xfrm flipV="1">
            <a:off x="2767262" y="2267952"/>
            <a:ext cx="1152567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6676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Teoretická vysvětlení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075947" y="1552075"/>
            <a:ext cx="5702969" cy="4812630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Teorie </a:t>
            </a:r>
            <a:r>
              <a:rPr lang="cs-CZ" dirty="0" smtClean="0"/>
              <a:t>plánovaného chování</a:t>
            </a:r>
            <a:r>
              <a:rPr lang="cs-CZ" dirty="0"/>
              <a:t/>
            </a:r>
            <a:br>
              <a:rPr lang="cs-CZ" dirty="0"/>
            </a:br>
            <a:r>
              <a:rPr lang="cs-CZ" sz="2000" dirty="0" smtClean="0"/>
              <a:t>(</a:t>
            </a:r>
            <a:r>
              <a:rPr lang="cs-CZ" sz="2000" dirty="0" err="1" smtClean="0"/>
              <a:t>Ajzen</a:t>
            </a:r>
            <a:r>
              <a:rPr lang="cs-CZ" sz="2000" dirty="0" smtClean="0"/>
              <a:t>, 1991)</a:t>
            </a:r>
            <a:endParaRPr lang="cs-CZ" sz="2000" dirty="0"/>
          </a:p>
          <a:p>
            <a:pPr marL="72000" indent="0">
              <a:buNone/>
            </a:pPr>
            <a:endParaRPr lang="cs-CZ" dirty="0" smtClean="0"/>
          </a:p>
          <a:p>
            <a:pPr marL="72000" indent="0">
              <a:buNone/>
            </a:pPr>
            <a:endParaRPr lang="cs-CZ" dirty="0" smtClean="0"/>
          </a:p>
          <a:p>
            <a:pPr marL="72000" indent="0">
              <a:buNone/>
            </a:pPr>
            <a:r>
              <a:rPr lang="cs-CZ" dirty="0" smtClean="0"/>
              <a:t>Teorie kognitivní disonance</a:t>
            </a:r>
            <a:br>
              <a:rPr lang="cs-CZ" dirty="0" smtClean="0"/>
            </a:br>
            <a:r>
              <a:rPr lang="cs-CZ" sz="2000" dirty="0" smtClean="0"/>
              <a:t>(</a:t>
            </a:r>
            <a:r>
              <a:rPr lang="cs-CZ" sz="2000" dirty="0" err="1" smtClean="0"/>
              <a:t>Festinger</a:t>
            </a:r>
            <a:r>
              <a:rPr lang="cs-CZ" sz="2000" dirty="0" smtClean="0"/>
              <a:t>, 1957)</a:t>
            </a:r>
          </a:p>
          <a:p>
            <a:pPr marL="72000" indent="0">
              <a:buNone/>
            </a:pPr>
            <a:r>
              <a:rPr lang="cs-CZ" dirty="0" err="1" smtClean="0"/>
              <a:t>Sebepercepční</a:t>
            </a:r>
            <a:r>
              <a:rPr lang="cs-CZ" dirty="0" smtClean="0"/>
              <a:t> teorie</a:t>
            </a:r>
            <a:br>
              <a:rPr lang="cs-CZ" dirty="0" smtClean="0"/>
            </a:br>
            <a:r>
              <a:rPr lang="cs-CZ" sz="2000" dirty="0" smtClean="0"/>
              <a:t>(</a:t>
            </a:r>
            <a:r>
              <a:rPr lang="cs-CZ" sz="2000" dirty="0" err="1" smtClean="0"/>
              <a:t>Bem</a:t>
            </a:r>
            <a:r>
              <a:rPr lang="cs-CZ" sz="2000" dirty="0" smtClean="0"/>
              <a:t>, 1972)</a:t>
            </a:r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 bwMode="auto">
          <a:xfrm>
            <a:off x="782051" y="1888958"/>
            <a:ext cx="1985211" cy="75798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Postoje</a:t>
            </a:r>
          </a:p>
        </p:txBody>
      </p:sp>
      <p:sp>
        <p:nvSpPr>
          <p:cNvPr id="7" name="Obdélník 6"/>
          <p:cNvSpPr/>
          <p:nvPr/>
        </p:nvSpPr>
        <p:spPr bwMode="auto">
          <a:xfrm>
            <a:off x="3919829" y="1888957"/>
            <a:ext cx="1985211" cy="75798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Chování</a:t>
            </a:r>
          </a:p>
        </p:txBody>
      </p:sp>
      <p:cxnSp>
        <p:nvCxnSpPr>
          <p:cNvPr id="9" name="Přímá spojnice se šipkou 8"/>
          <p:cNvCxnSpPr>
            <a:stCxn id="6" idx="3"/>
            <a:endCxn id="7" idx="1"/>
          </p:cNvCxnSpPr>
          <p:nvPr/>
        </p:nvCxnSpPr>
        <p:spPr bwMode="auto">
          <a:xfrm flipV="1">
            <a:off x="2767262" y="2267952"/>
            <a:ext cx="1152567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Obdélník 9"/>
          <p:cNvSpPr/>
          <p:nvPr/>
        </p:nvSpPr>
        <p:spPr bwMode="auto">
          <a:xfrm>
            <a:off x="720000" y="4247974"/>
            <a:ext cx="1985211" cy="75798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Chování</a:t>
            </a:r>
          </a:p>
        </p:txBody>
      </p:sp>
      <p:sp>
        <p:nvSpPr>
          <p:cNvPr id="11" name="Obdélník 10"/>
          <p:cNvSpPr/>
          <p:nvPr/>
        </p:nvSpPr>
        <p:spPr bwMode="auto">
          <a:xfrm>
            <a:off x="3857778" y="4247973"/>
            <a:ext cx="1985211" cy="75798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Postoje</a:t>
            </a:r>
          </a:p>
        </p:txBody>
      </p:sp>
      <p:cxnSp>
        <p:nvCxnSpPr>
          <p:cNvPr id="12" name="Přímá spojnice se šipkou 11"/>
          <p:cNvCxnSpPr>
            <a:stCxn id="10" idx="3"/>
            <a:endCxn id="11" idx="1"/>
          </p:cNvCxnSpPr>
          <p:nvPr/>
        </p:nvCxnSpPr>
        <p:spPr bwMode="auto">
          <a:xfrm flipV="1">
            <a:off x="2705211" y="4626968"/>
            <a:ext cx="1152567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56598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Naše studie </a:t>
            </a:r>
            <a:r>
              <a:rPr lang="cs-CZ" sz="2800" dirty="0" smtClean="0"/>
              <a:t>(Šerek et al., 2017)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 smtClean="0"/>
              <a:t>Zjistit směr působení mezi třemi typy postojů (zájem o politiku, vnitřní účinnost, vnější účinnost) a třemi typy participace (protestní, reprezentativní, dobrovolnictví) ve střední a pozdní adolescenci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247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zjistit směr působení?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938467"/>
          </a:xfrm>
        </p:spPr>
        <p:txBody>
          <a:bodyPr/>
          <a:lstStyle/>
          <a:p>
            <a:pPr marL="72000" indent="0">
              <a:buNone/>
            </a:pPr>
            <a:r>
              <a:rPr lang="cs-CZ" dirty="0" smtClean="0"/>
              <a:t>Longitudinální studie – opakované měření týchž osob</a:t>
            </a:r>
            <a:endParaRPr lang="cs-CZ" dirty="0"/>
          </a:p>
        </p:txBody>
      </p:sp>
      <p:sp>
        <p:nvSpPr>
          <p:cNvPr id="6" name="Ovál 5"/>
          <p:cNvSpPr/>
          <p:nvPr/>
        </p:nvSpPr>
        <p:spPr bwMode="auto">
          <a:xfrm>
            <a:off x="2090057" y="342247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chemeClr val="bg1"/>
                </a:solidFill>
                <a:latin typeface="+mn-lt"/>
              </a:rPr>
              <a:t>A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7" name="Ovál 6"/>
          <p:cNvSpPr/>
          <p:nvPr/>
        </p:nvSpPr>
        <p:spPr bwMode="auto">
          <a:xfrm>
            <a:off x="2159726" y="477021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 smtClean="0">
                <a:solidFill>
                  <a:schemeClr val="bg1"/>
                </a:solidFill>
                <a:latin typeface="+mn-lt"/>
              </a:rPr>
              <a:t>B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8" name="Ovál 7"/>
          <p:cNvSpPr/>
          <p:nvPr/>
        </p:nvSpPr>
        <p:spPr bwMode="auto">
          <a:xfrm>
            <a:off x="6313714" y="342247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chemeClr val="bg1"/>
                </a:solidFill>
                <a:latin typeface="+mn-lt"/>
              </a:rPr>
              <a:t>A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9" name="Ovál 8"/>
          <p:cNvSpPr/>
          <p:nvPr/>
        </p:nvSpPr>
        <p:spPr bwMode="auto">
          <a:xfrm>
            <a:off x="6383383" y="477021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 smtClean="0">
                <a:solidFill>
                  <a:schemeClr val="bg1"/>
                </a:solidFill>
                <a:latin typeface="+mn-lt"/>
              </a:rPr>
              <a:t>B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202256" y="2752157"/>
            <a:ext cx="949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Čas 1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425913" y="2739509"/>
            <a:ext cx="949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Čas 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799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Hypotéza vnímavých let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Celoživotní otevřenost</a:t>
            </a:r>
            <a:endParaRPr lang="cs-CZ" dirty="0"/>
          </a:p>
        </p:txBody>
      </p:sp>
      <p:sp>
        <p:nvSpPr>
          <p:cNvPr id="8" name="Vývojový diagram: paměť s přímým přístupem 7"/>
          <p:cNvSpPr/>
          <p:nvPr/>
        </p:nvSpPr>
        <p:spPr>
          <a:xfrm>
            <a:off x="2524100" y="2357430"/>
            <a:ext cx="2214578" cy="1428760"/>
          </a:xfrm>
          <a:prstGeom prst="flowChartMagneticDru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ývojový diagram: paměť s přímým přístupem 8"/>
          <p:cNvSpPr/>
          <p:nvPr/>
        </p:nvSpPr>
        <p:spPr>
          <a:xfrm>
            <a:off x="4167174" y="2786058"/>
            <a:ext cx="2214578" cy="642942"/>
          </a:xfrm>
          <a:prstGeom prst="flowChartMagneticDru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Vývojový diagram: paměť s přímým přístupem 9"/>
          <p:cNvSpPr/>
          <p:nvPr/>
        </p:nvSpPr>
        <p:spPr>
          <a:xfrm>
            <a:off x="2524100" y="4714884"/>
            <a:ext cx="4143404" cy="1428760"/>
          </a:xfrm>
          <a:prstGeom prst="flowChartMagneticDru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2524100" y="292893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adolescence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4310050" y="292893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dospělost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2666976" y="5286388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adolescence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4095736" y="5286388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dospělost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zjistit směr působení?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938467"/>
          </a:xfrm>
        </p:spPr>
        <p:txBody>
          <a:bodyPr/>
          <a:lstStyle/>
          <a:p>
            <a:pPr marL="72000" indent="0">
              <a:buNone/>
            </a:pPr>
            <a:r>
              <a:rPr lang="cs-CZ" dirty="0" smtClean="0"/>
              <a:t>Longitudinální studie – opakované měření týchž osob</a:t>
            </a:r>
            <a:endParaRPr lang="cs-CZ" dirty="0"/>
          </a:p>
        </p:txBody>
      </p:sp>
      <p:sp>
        <p:nvSpPr>
          <p:cNvPr id="6" name="Ovál 5"/>
          <p:cNvSpPr/>
          <p:nvPr/>
        </p:nvSpPr>
        <p:spPr bwMode="auto">
          <a:xfrm>
            <a:off x="2090057" y="342247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chemeClr val="bg1"/>
                </a:solidFill>
                <a:latin typeface="+mn-lt"/>
              </a:rPr>
              <a:t>A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7" name="Ovál 6"/>
          <p:cNvSpPr/>
          <p:nvPr/>
        </p:nvSpPr>
        <p:spPr bwMode="auto">
          <a:xfrm>
            <a:off x="2159726" y="477021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 smtClean="0">
                <a:solidFill>
                  <a:schemeClr val="bg1"/>
                </a:solidFill>
                <a:latin typeface="+mn-lt"/>
              </a:rPr>
              <a:t>B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8" name="Ovál 7"/>
          <p:cNvSpPr/>
          <p:nvPr/>
        </p:nvSpPr>
        <p:spPr bwMode="auto">
          <a:xfrm>
            <a:off x="6313714" y="342247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chemeClr val="bg1"/>
                </a:solidFill>
                <a:latin typeface="+mn-lt"/>
              </a:rPr>
              <a:t>A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9" name="Ovál 8"/>
          <p:cNvSpPr/>
          <p:nvPr/>
        </p:nvSpPr>
        <p:spPr bwMode="auto">
          <a:xfrm>
            <a:off x="6383383" y="477021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 smtClean="0">
                <a:solidFill>
                  <a:schemeClr val="bg1"/>
                </a:solidFill>
                <a:latin typeface="+mn-lt"/>
              </a:rPr>
              <a:t>B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202256" y="2752157"/>
            <a:ext cx="949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Čas 1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425913" y="2739509"/>
            <a:ext cx="949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Čas 2</a:t>
            </a:r>
            <a:endParaRPr lang="cs-CZ" dirty="0"/>
          </a:p>
        </p:txBody>
      </p:sp>
      <p:cxnSp>
        <p:nvCxnSpPr>
          <p:cNvPr id="13" name="Přímá spojnice se šipkou 12"/>
          <p:cNvCxnSpPr>
            <a:stCxn id="6" idx="6"/>
            <a:endCxn id="8" idx="2"/>
          </p:cNvCxnSpPr>
          <p:nvPr/>
        </p:nvCxnSpPr>
        <p:spPr bwMode="auto">
          <a:xfrm>
            <a:off x="3263689" y="3836127"/>
            <a:ext cx="3050025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Přímá spojnice se šipkou 13"/>
          <p:cNvCxnSpPr>
            <a:stCxn id="7" idx="6"/>
            <a:endCxn id="9" idx="2"/>
          </p:cNvCxnSpPr>
          <p:nvPr/>
        </p:nvCxnSpPr>
        <p:spPr bwMode="auto">
          <a:xfrm>
            <a:off x="3333358" y="5183867"/>
            <a:ext cx="3050025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23125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zjistit směr působení?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938467"/>
          </a:xfrm>
        </p:spPr>
        <p:txBody>
          <a:bodyPr/>
          <a:lstStyle/>
          <a:p>
            <a:pPr marL="72000" indent="0">
              <a:buNone/>
            </a:pPr>
            <a:r>
              <a:rPr lang="cs-CZ" dirty="0" smtClean="0"/>
              <a:t>Longitudinální studie – opakované měření týchž osob</a:t>
            </a:r>
            <a:endParaRPr lang="cs-CZ" dirty="0"/>
          </a:p>
        </p:txBody>
      </p:sp>
      <p:sp>
        <p:nvSpPr>
          <p:cNvPr id="7" name="Ovál 6"/>
          <p:cNvSpPr/>
          <p:nvPr/>
        </p:nvSpPr>
        <p:spPr bwMode="auto">
          <a:xfrm>
            <a:off x="2159726" y="477021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 smtClean="0">
                <a:solidFill>
                  <a:schemeClr val="bg1"/>
                </a:solidFill>
                <a:latin typeface="+mn-lt"/>
              </a:rPr>
              <a:t>B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8" name="Ovál 7"/>
          <p:cNvSpPr/>
          <p:nvPr/>
        </p:nvSpPr>
        <p:spPr bwMode="auto">
          <a:xfrm>
            <a:off x="6313714" y="342247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chemeClr val="bg1"/>
                </a:solidFill>
                <a:latin typeface="+mn-lt"/>
              </a:rPr>
              <a:t>A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9" name="Ovál 8"/>
          <p:cNvSpPr/>
          <p:nvPr/>
        </p:nvSpPr>
        <p:spPr bwMode="auto">
          <a:xfrm>
            <a:off x="6383383" y="477021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 smtClean="0">
                <a:solidFill>
                  <a:schemeClr val="bg1"/>
                </a:solidFill>
                <a:latin typeface="+mn-lt"/>
              </a:rPr>
              <a:t>B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202256" y="2752157"/>
            <a:ext cx="949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Čas 1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425913" y="2739509"/>
            <a:ext cx="949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Čas 2</a:t>
            </a:r>
            <a:endParaRPr lang="cs-CZ" dirty="0"/>
          </a:p>
        </p:txBody>
      </p:sp>
      <p:sp>
        <p:nvSpPr>
          <p:cNvPr id="6" name="Ovál 5"/>
          <p:cNvSpPr/>
          <p:nvPr/>
        </p:nvSpPr>
        <p:spPr bwMode="auto">
          <a:xfrm>
            <a:off x="2090057" y="342247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chemeClr val="bg1"/>
                </a:solidFill>
                <a:latin typeface="+mn-lt"/>
              </a:rPr>
              <a:t>A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cxnSp>
        <p:nvCxnSpPr>
          <p:cNvPr id="17" name="Přímá spojnice se šipkou 16"/>
          <p:cNvCxnSpPr>
            <a:stCxn id="7" idx="6"/>
            <a:endCxn id="8" idx="2"/>
          </p:cNvCxnSpPr>
          <p:nvPr/>
        </p:nvCxnSpPr>
        <p:spPr bwMode="auto">
          <a:xfrm flipV="1">
            <a:off x="3333358" y="3836127"/>
            <a:ext cx="2980356" cy="134774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Přímá spojnice se šipkou 19"/>
          <p:cNvCxnSpPr>
            <a:stCxn id="6" idx="6"/>
            <a:endCxn id="9" idx="2"/>
          </p:cNvCxnSpPr>
          <p:nvPr/>
        </p:nvCxnSpPr>
        <p:spPr bwMode="auto">
          <a:xfrm>
            <a:off x="3263689" y="3836127"/>
            <a:ext cx="3119694" cy="134774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44580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zjistit směr působení?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938467"/>
          </a:xfrm>
        </p:spPr>
        <p:txBody>
          <a:bodyPr/>
          <a:lstStyle/>
          <a:p>
            <a:pPr marL="72000" indent="0">
              <a:buNone/>
            </a:pPr>
            <a:r>
              <a:rPr lang="cs-CZ" dirty="0" smtClean="0"/>
              <a:t>Longitudinální studie – opakované měření týchž osob</a:t>
            </a:r>
            <a:endParaRPr lang="cs-CZ" dirty="0"/>
          </a:p>
        </p:txBody>
      </p:sp>
      <p:sp>
        <p:nvSpPr>
          <p:cNvPr id="6" name="Ovál 5"/>
          <p:cNvSpPr/>
          <p:nvPr/>
        </p:nvSpPr>
        <p:spPr bwMode="auto">
          <a:xfrm>
            <a:off x="2090057" y="342247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 smtClean="0">
                <a:solidFill>
                  <a:schemeClr val="bg1"/>
                </a:solidFill>
                <a:latin typeface="+mn-lt"/>
              </a:rPr>
              <a:t>Postoj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7" name="Ovál 6"/>
          <p:cNvSpPr/>
          <p:nvPr/>
        </p:nvSpPr>
        <p:spPr bwMode="auto">
          <a:xfrm>
            <a:off x="2159726" y="477021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 smtClean="0">
                <a:solidFill>
                  <a:schemeClr val="bg1"/>
                </a:solidFill>
                <a:latin typeface="+mn-lt"/>
              </a:rPr>
              <a:t>Chování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8" name="Ovál 7"/>
          <p:cNvSpPr/>
          <p:nvPr/>
        </p:nvSpPr>
        <p:spPr bwMode="auto">
          <a:xfrm>
            <a:off x="6313714" y="342247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 smtClean="0">
                <a:solidFill>
                  <a:schemeClr val="bg1"/>
                </a:solidFill>
                <a:latin typeface="+mn-lt"/>
              </a:rPr>
              <a:t>Postoj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9" name="Ovál 8"/>
          <p:cNvSpPr/>
          <p:nvPr/>
        </p:nvSpPr>
        <p:spPr bwMode="auto">
          <a:xfrm>
            <a:off x="6383383" y="477021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Chování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202256" y="2752157"/>
            <a:ext cx="949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Čas 1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425913" y="2739509"/>
            <a:ext cx="949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Čas 2</a:t>
            </a:r>
            <a:endParaRPr lang="cs-CZ" dirty="0"/>
          </a:p>
        </p:txBody>
      </p:sp>
      <p:cxnSp>
        <p:nvCxnSpPr>
          <p:cNvPr id="13" name="Přímá spojnice se šipkou 12"/>
          <p:cNvCxnSpPr>
            <a:stCxn id="6" idx="6"/>
            <a:endCxn id="8" idx="2"/>
          </p:cNvCxnSpPr>
          <p:nvPr/>
        </p:nvCxnSpPr>
        <p:spPr bwMode="auto">
          <a:xfrm>
            <a:off x="3263689" y="3836127"/>
            <a:ext cx="3050025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Přímá spojnice se šipkou 13"/>
          <p:cNvCxnSpPr>
            <a:stCxn id="7" idx="6"/>
            <a:endCxn id="9" idx="2"/>
          </p:cNvCxnSpPr>
          <p:nvPr/>
        </p:nvCxnSpPr>
        <p:spPr bwMode="auto">
          <a:xfrm>
            <a:off x="3333358" y="5183867"/>
            <a:ext cx="3050025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Přímá spojnice se šipkou 19"/>
          <p:cNvCxnSpPr>
            <a:stCxn id="6" idx="6"/>
            <a:endCxn id="9" idx="2"/>
          </p:cNvCxnSpPr>
          <p:nvPr/>
        </p:nvCxnSpPr>
        <p:spPr bwMode="auto">
          <a:xfrm>
            <a:off x="3263689" y="3836127"/>
            <a:ext cx="3119694" cy="134774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4137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zjistit směr působení?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938467"/>
          </a:xfrm>
        </p:spPr>
        <p:txBody>
          <a:bodyPr/>
          <a:lstStyle/>
          <a:p>
            <a:pPr marL="72000" indent="0">
              <a:buNone/>
            </a:pPr>
            <a:r>
              <a:rPr lang="cs-CZ" dirty="0" smtClean="0"/>
              <a:t>Longitudinální studie – opakované měření týchž osob</a:t>
            </a:r>
            <a:endParaRPr lang="cs-CZ" dirty="0"/>
          </a:p>
        </p:txBody>
      </p:sp>
      <p:sp>
        <p:nvSpPr>
          <p:cNvPr id="6" name="Ovál 5"/>
          <p:cNvSpPr/>
          <p:nvPr/>
        </p:nvSpPr>
        <p:spPr bwMode="auto">
          <a:xfrm>
            <a:off x="2090057" y="342247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 smtClean="0">
                <a:solidFill>
                  <a:schemeClr val="bg1"/>
                </a:solidFill>
                <a:latin typeface="+mn-lt"/>
              </a:rPr>
              <a:t>Postoj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7" name="Ovál 6"/>
          <p:cNvSpPr/>
          <p:nvPr/>
        </p:nvSpPr>
        <p:spPr bwMode="auto">
          <a:xfrm>
            <a:off x="2159726" y="477021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 smtClean="0">
                <a:solidFill>
                  <a:schemeClr val="bg1"/>
                </a:solidFill>
                <a:latin typeface="+mn-lt"/>
              </a:rPr>
              <a:t>Chování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8" name="Ovál 7"/>
          <p:cNvSpPr/>
          <p:nvPr/>
        </p:nvSpPr>
        <p:spPr bwMode="auto">
          <a:xfrm>
            <a:off x="6313714" y="342247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 smtClean="0">
                <a:solidFill>
                  <a:schemeClr val="bg1"/>
                </a:solidFill>
                <a:latin typeface="+mn-lt"/>
              </a:rPr>
              <a:t>Postoj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9" name="Ovál 8"/>
          <p:cNvSpPr/>
          <p:nvPr/>
        </p:nvSpPr>
        <p:spPr bwMode="auto">
          <a:xfrm>
            <a:off x="6383383" y="477021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Chování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202256" y="2752157"/>
            <a:ext cx="949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Čas 1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425913" y="2739509"/>
            <a:ext cx="949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Čas 2</a:t>
            </a:r>
            <a:endParaRPr lang="cs-CZ" dirty="0"/>
          </a:p>
        </p:txBody>
      </p:sp>
      <p:cxnSp>
        <p:nvCxnSpPr>
          <p:cNvPr id="13" name="Přímá spojnice se šipkou 12"/>
          <p:cNvCxnSpPr>
            <a:stCxn id="6" idx="6"/>
            <a:endCxn id="8" idx="2"/>
          </p:cNvCxnSpPr>
          <p:nvPr/>
        </p:nvCxnSpPr>
        <p:spPr bwMode="auto">
          <a:xfrm>
            <a:off x="3263689" y="3836127"/>
            <a:ext cx="3050025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Přímá spojnice se šipkou 13"/>
          <p:cNvCxnSpPr>
            <a:stCxn id="7" idx="6"/>
            <a:endCxn id="9" idx="2"/>
          </p:cNvCxnSpPr>
          <p:nvPr/>
        </p:nvCxnSpPr>
        <p:spPr bwMode="auto">
          <a:xfrm>
            <a:off x="3333358" y="5183867"/>
            <a:ext cx="3050025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Přímá spojnice se šipkou 19"/>
          <p:cNvCxnSpPr>
            <a:stCxn id="7" idx="6"/>
            <a:endCxn id="8" idx="2"/>
          </p:cNvCxnSpPr>
          <p:nvPr/>
        </p:nvCxnSpPr>
        <p:spPr bwMode="auto">
          <a:xfrm flipV="1">
            <a:off x="3333358" y="3836127"/>
            <a:ext cx="2980356" cy="134774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86520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zjistit směr působení?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938467"/>
          </a:xfrm>
        </p:spPr>
        <p:txBody>
          <a:bodyPr/>
          <a:lstStyle/>
          <a:p>
            <a:pPr marL="72000" indent="0">
              <a:buNone/>
            </a:pPr>
            <a:r>
              <a:rPr lang="cs-CZ" dirty="0" smtClean="0"/>
              <a:t>Longitudinální studie – opakované měření týchž osob</a:t>
            </a:r>
            <a:endParaRPr lang="cs-CZ" dirty="0"/>
          </a:p>
        </p:txBody>
      </p:sp>
      <p:sp>
        <p:nvSpPr>
          <p:cNvPr id="6" name="Ovál 5"/>
          <p:cNvSpPr/>
          <p:nvPr/>
        </p:nvSpPr>
        <p:spPr bwMode="auto">
          <a:xfrm>
            <a:off x="2090057" y="342247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200" dirty="0" smtClean="0">
                <a:solidFill>
                  <a:schemeClr val="bg1"/>
                </a:solidFill>
                <a:latin typeface="+mn-lt"/>
              </a:rPr>
              <a:t>Postoj</a:t>
            </a:r>
            <a:endParaRPr kumimoji="0" lang="cs-CZ" sz="2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7" name="Ovál 6"/>
          <p:cNvSpPr/>
          <p:nvPr/>
        </p:nvSpPr>
        <p:spPr bwMode="auto">
          <a:xfrm>
            <a:off x="2159726" y="477021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200" dirty="0" smtClean="0">
                <a:solidFill>
                  <a:schemeClr val="bg1"/>
                </a:solidFill>
                <a:latin typeface="+mn-lt"/>
              </a:rPr>
              <a:t>Chování</a:t>
            </a:r>
            <a:endParaRPr kumimoji="0" lang="cs-CZ" sz="2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8" name="Ovál 7"/>
          <p:cNvSpPr/>
          <p:nvPr/>
        </p:nvSpPr>
        <p:spPr bwMode="auto">
          <a:xfrm>
            <a:off x="6313714" y="342247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200" dirty="0" smtClean="0">
                <a:solidFill>
                  <a:schemeClr val="bg1"/>
                </a:solidFill>
                <a:latin typeface="+mn-lt"/>
              </a:rPr>
              <a:t>Postoj</a:t>
            </a:r>
            <a:endParaRPr kumimoji="0" lang="cs-CZ" sz="2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9" name="Ovál 8"/>
          <p:cNvSpPr/>
          <p:nvPr/>
        </p:nvSpPr>
        <p:spPr bwMode="auto">
          <a:xfrm>
            <a:off x="6383383" y="477021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Chování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202256" y="2752157"/>
            <a:ext cx="949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Čas 1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425913" y="2739509"/>
            <a:ext cx="949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Čas 2</a:t>
            </a:r>
            <a:endParaRPr lang="cs-CZ" dirty="0"/>
          </a:p>
        </p:txBody>
      </p:sp>
      <p:cxnSp>
        <p:nvCxnSpPr>
          <p:cNvPr id="13" name="Přímá spojnice se šipkou 12"/>
          <p:cNvCxnSpPr>
            <a:stCxn id="6" idx="6"/>
            <a:endCxn id="8" idx="2"/>
          </p:cNvCxnSpPr>
          <p:nvPr/>
        </p:nvCxnSpPr>
        <p:spPr bwMode="auto">
          <a:xfrm>
            <a:off x="3263689" y="3836127"/>
            <a:ext cx="3050025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Přímá spojnice se šipkou 13"/>
          <p:cNvCxnSpPr>
            <a:stCxn id="7" idx="6"/>
            <a:endCxn id="9" idx="2"/>
          </p:cNvCxnSpPr>
          <p:nvPr/>
        </p:nvCxnSpPr>
        <p:spPr bwMode="auto">
          <a:xfrm>
            <a:off x="3333358" y="5183867"/>
            <a:ext cx="3050025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Přímá spojnice se šipkou 19"/>
          <p:cNvCxnSpPr>
            <a:stCxn id="7" idx="6"/>
            <a:endCxn id="8" idx="2"/>
          </p:cNvCxnSpPr>
          <p:nvPr/>
        </p:nvCxnSpPr>
        <p:spPr bwMode="auto">
          <a:xfrm flipV="1">
            <a:off x="3333358" y="3836127"/>
            <a:ext cx="2980356" cy="134774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Přímá spojnice se šipkou 14"/>
          <p:cNvCxnSpPr>
            <a:stCxn id="6" idx="6"/>
            <a:endCxn id="9" idx="2"/>
          </p:cNvCxnSpPr>
          <p:nvPr/>
        </p:nvCxnSpPr>
        <p:spPr bwMode="auto">
          <a:xfrm>
            <a:off x="3263689" y="3836127"/>
            <a:ext cx="3119694" cy="134774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03632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768 středoškoláků (54 % žen, 66 % SOŠ/SOU)</a:t>
            </a:r>
          </a:p>
          <a:p>
            <a:r>
              <a:rPr lang="cs-CZ" dirty="0" smtClean="0"/>
              <a:t>Dva časy měření</a:t>
            </a:r>
          </a:p>
          <a:p>
            <a:pPr lvl="1"/>
            <a:r>
              <a:rPr lang="cs-CZ" dirty="0"/>
              <a:t>K</a:t>
            </a:r>
            <a:r>
              <a:rPr lang="cs-CZ" dirty="0" smtClean="0"/>
              <a:t>věten/červen 2014 </a:t>
            </a:r>
          </a:p>
          <a:p>
            <a:pPr lvl="1"/>
            <a:r>
              <a:rPr lang="cs-CZ" dirty="0" smtClean="0"/>
              <a:t>Listopad/prosinec 2015</a:t>
            </a:r>
          </a:p>
          <a:p>
            <a:r>
              <a:rPr lang="cs-CZ" dirty="0" smtClean="0"/>
              <a:t>Věk v čase 1 = 15,97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91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ál 5"/>
          <p:cNvSpPr/>
          <p:nvPr/>
        </p:nvSpPr>
        <p:spPr bwMode="auto">
          <a:xfrm>
            <a:off x="4493628" y="342247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200" dirty="0" err="1" smtClean="0">
                <a:solidFill>
                  <a:schemeClr val="bg1"/>
                </a:solidFill>
                <a:latin typeface="+mn-lt"/>
              </a:rPr>
              <a:t>Dobrov</a:t>
            </a:r>
            <a:endParaRPr kumimoji="0" lang="cs-CZ" sz="2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7" name="Ovál 6"/>
          <p:cNvSpPr/>
          <p:nvPr/>
        </p:nvSpPr>
        <p:spPr bwMode="auto">
          <a:xfrm>
            <a:off x="4563297" y="477021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200" dirty="0" smtClean="0">
                <a:solidFill>
                  <a:schemeClr val="bg1"/>
                </a:solidFill>
                <a:latin typeface="+mn-lt"/>
              </a:rPr>
              <a:t>Zájem</a:t>
            </a:r>
            <a:endParaRPr kumimoji="0" lang="cs-CZ" sz="2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8" name="Ovál 7"/>
          <p:cNvSpPr/>
          <p:nvPr/>
        </p:nvSpPr>
        <p:spPr bwMode="auto">
          <a:xfrm>
            <a:off x="8717285" y="342247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200" dirty="0" err="1" smtClean="0">
                <a:solidFill>
                  <a:schemeClr val="bg1"/>
                </a:solidFill>
                <a:latin typeface="+mn-lt"/>
              </a:rPr>
              <a:t>Dobrov</a:t>
            </a:r>
            <a:endParaRPr kumimoji="0" lang="cs-CZ" sz="2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9" name="Ovál 8"/>
          <p:cNvSpPr/>
          <p:nvPr/>
        </p:nvSpPr>
        <p:spPr bwMode="auto">
          <a:xfrm>
            <a:off x="8786954" y="477021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Zájem</a:t>
            </a:r>
          </a:p>
        </p:txBody>
      </p:sp>
      <p:cxnSp>
        <p:nvCxnSpPr>
          <p:cNvPr id="10" name="Přímá spojnice se šipkou 9"/>
          <p:cNvCxnSpPr>
            <a:stCxn id="6" idx="6"/>
            <a:endCxn id="8" idx="2"/>
          </p:cNvCxnSpPr>
          <p:nvPr/>
        </p:nvCxnSpPr>
        <p:spPr bwMode="auto">
          <a:xfrm>
            <a:off x="5667260" y="3836127"/>
            <a:ext cx="3050025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Přímá spojnice se šipkou 10"/>
          <p:cNvCxnSpPr>
            <a:stCxn id="7" idx="6"/>
            <a:endCxn id="9" idx="2"/>
          </p:cNvCxnSpPr>
          <p:nvPr/>
        </p:nvCxnSpPr>
        <p:spPr bwMode="auto">
          <a:xfrm>
            <a:off x="5736929" y="5183867"/>
            <a:ext cx="3050025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Ovál 13"/>
          <p:cNvSpPr/>
          <p:nvPr/>
        </p:nvSpPr>
        <p:spPr bwMode="auto">
          <a:xfrm>
            <a:off x="4423959" y="72699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200" dirty="0" smtClean="0">
                <a:solidFill>
                  <a:schemeClr val="bg1"/>
                </a:solidFill>
                <a:latin typeface="+mn-lt"/>
              </a:rPr>
              <a:t>Protest</a:t>
            </a:r>
            <a:endParaRPr kumimoji="0" lang="cs-CZ" sz="2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5" name="Ovál 14"/>
          <p:cNvSpPr/>
          <p:nvPr/>
        </p:nvSpPr>
        <p:spPr bwMode="auto">
          <a:xfrm>
            <a:off x="4493628" y="207473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200" dirty="0" err="1" smtClean="0">
                <a:solidFill>
                  <a:schemeClr val="bg1"/>
                </a:solidFill>
                <a:latin typeface="+mn-lt"/>
              </a:rPr>
              <a:t>Reprez</a:t>
            </a:r>
            <a:endParaRPr kumimoji="0" lang="cs-CZ" sz="2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6" name="Ovál 15"/>
          <p:cNvSpPr/>
          <p:nvPr/>
        </p:nvSpPr>
        <p:spPr bwMode="auto">
          <a:xfrm>
            <a:off x="8647616" y="72699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200" dirty="0" smtClean="0">
                <a:solidFill>
                  <a:schemeClr val="bg1"/>
                </a:solidFill>
                <a:latin typeface="+mn-lt"/>
              </a:rPr>
              <a:t>Protest</a:t>
            </a:r>
            <a:endParaRPr kumimoji="0" lang="cs-CZ" sz="2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7" name="Ovál 16"/>
          <p:cNvSpPr/>
          <p:nvPr/>
        </p:nvSpPr>
        <p:spPr bwMode="auto">
          <a:xfrm>
            <a:off x="8717285" y="207473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200" dirty="0" err="1" smtClean="0">
                <a:solidFill>
                  <a:schemeClr val="bg1"/>
                </a:solidFill>
                <a:latin typeface="+mn-lt"/>
              </a:rPr>
              <a:t>Reprez</a:t>
            </a:r>
            <a:endParaRPr kumimoji="0" lang="cs-CZ" sz="2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cxnSp>
        <p:nvCxnSpPr>
          <p:cNvPr id="18" name="Přímá spojnice se šipkou 17"/>
          <p:cNvCxnSpPr>
            <a:stCxn id="14" idx="6"/>
            <a:endCxn id="16" idx="2"/>
          </p:cNvCxnSpPr>
          <p:nvPr/>
        </p:nvCxnSpPr>
        <p:spPr bwMode="auto">
          <a:xfrm>
            <a:off x="5597591" y="1140647"/>
            <a:ext cx="3050025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Přímá spojnice se šipkou 18"/>
          <p:cNvCxnSpPr>
            <a:stCxn id="15" idx="6"/>
            <a:endCxn id="17" idx="2"/>
          </p:cNvCxnSpPr>
          <p:nvPr/>
        </p:nvCxnSpPr>
        <p:spPr bwMode="auto">
          <a:xfrm>
            <a:off x="5667260" y="2488387"/>
            <a:ext cx="3050025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Přímá spojnice se šipkou 20"/>
          <p:cNvCxnSpPr>
            <a:stCxn id="14" idx="6"/>
            <a:endCxn id="9" idx="2"/>
          </p:cNvCxnSpPr>
          <p:nvPr/>
        </p:nvCxnSpPr>
        <p:spPr bwMode="auto">
          <a:xfrm>
            <a:off x="5597591" y="1140647"/>
            <a:ext cx="3189363" cy="404322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2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67162775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ál 5"/>
          <p:cNvSpPr/>
          <p:nvPr/>
        </p:nvSpPr>
        <p:spPr bwMode="auto">
          <a:xfrm>
            <a:off x="4493628" y="342247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200" dirty="0" err="1" smtClean="0">
                <a:solidFill>
                  <a:schemeClr val="bg1"/>
                </a:solidFill>
                <a:latin typeface="+mn-lt"/>
              </a:rPr>
              <a:t>Dobrov</a:t>
            </a:r>
            <a:endParaRPr kumimoji="0" lang="cs-CZ" sz="2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7" name="Ovál 6"/>
          <p:cNvSpPr/>
          <p:nvPr/>
        </p:nvSpPr>
        <p:spPr bwMode="auto">
          <a:xfrm>
            <a:off x="4563297" y="477021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200" dirty="0" smtClean="0">
                <a:solidFill>
                  <a:schemeClr val="bg1"/>
                </a:solidFill>
                <a:latin typeface="+mn-lt"/>
              </a:rPr>
              <a:t>Vnitřní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účin</a:t>
            </a:r>
          </a:p>
        </p:txBody>
      </p:sp>
      <p:sp>
        <p:nvSpPr>
          <p:cNvPr id="8" name="Ovál 7"/>
          <p:cNvSpPr/>
          <p:nvPr/>
        </p:nvSpPr>
        <p:spPr bwMode="auto">
          <a:xfrm>
            <a:off x="8717285" y="342247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200" dirty="0" err="1" smtClean="0">
                <a:solidFill>
                  <a:schemeClr val="bg1"/>
                </a:solidFill>
                <a:latin typeface="+mn-lt"/>
              </a:rPr>
              <a:t>Dobrov</a:t>
            </a:r>
            <a:endParaRPr kumimoji="0" lang="cs-CZ" sz="2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9" name="Ovál 8"/>
          <p:cNvSpPr/>
          <p:nvPr/>
        </p:nvSpPr>
        <p:spPr bwMode="auto">
          <a:xfrm>
            <a:off x="8786954" y="477021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Vnitřní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200" dirty="0" smtClean="0">
                <a:solidFill>
                  <a:schemeClr val="bg1"/>
                </a:solidFill>
                <a:latin typeface="+mn-lt"/>
              </a:rPr>
              <a:t>účin</a:t>
            </a:r>
            <a:endParaRPr kumimoji="0" lang="cs-CZ" sz="2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cxnSp>
        <p:nvCxnSpPr>
          <p:cNvPr id="10" name="Přímá spojnice se šipkou 9"/>
          <p:cNvCxnSpPr>
            <a:stCxn id="6" idx="6"/>
            <a:endCxn id="8" idx="2"/>
          </p:cNvCxnSpPr>
          <p:nvPr/>
        </p:nvCxnSpPr>
        <p:spPr bwMode="auto">
          <a:xfrm>
            <a:off x="5667260" y="3836127"/>
            <a:ext cx="3050025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Přímá spojnice se šipkou 10"/>
          <p:cNvCxnSpPr>
            <a:stCxn id="7" idx="6"/>
            <a:endCxn id="9" idx="2"/>
          </p:cNvCxnSpPr>
          <p:nvPr/>
        </p:nvCxnSpPr>
        <p:spPr bwMode="auto">
          <a:xfrm>
            <a:off x="5736929" y="5183867"/>
            <a:ext cx="3050025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Ovál 13"/>
          <p:cNvSpPr/>
          <p:nvPr/>
        </p:nvSpPr>
        <p:spPr bwMode="auto">
          <a:xfrm>
            <a:off x="4423959" y="72699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200" dirty="0" smtClean="0">
                <a:solidFill>
                  <a:schemeClr val="bg1"/>
                </a:solidFill>
                <a:latin typeface="+mn-lt"/>
              </a:rPr>
              <a:t>Protest</a:t>
            </a:r>
            <a:endParaRPr kumimoji="0" lang="cs-CZ" sz="2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5" name="Ovál 14"/>
          <p:cNvSpPr/>
          <p:nvPr/>
        </p:nvSpPr>
        <p:spPr bwMode="auto">
          <a:xfrm>
            <a:off x="4493628" y="207473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200" dirty="0" err="1" smtClean="0">
                <a:solidFill>
                  <a:schemeClr val="bg1"/>
                </a:solidFill>
                <a:latin typeface="+mn-lt"/>
              </a:rPr>
              <a:t>Reprez</a:t>
            </a:r>
            <a:endParaRPr kumimoji="0" lang="cs-CZ" sz="2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6" name="Ovál 15"/>
          <p:cNvSpPr/>
          <p:nvPr/>
        </p:nvSpPr>
        <p:spPr bwMode="auto">
          <a:xfrm>
            <a:off x="8647616" y="72699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200" dirty="0" smtClean="0">
                <a:solidFill>
                  <a:schemeClr val="bg1"/>
                </a:solidFill>
                <a:latin typeface="+mn-lt"/>
              </a:rPr>
              <a:t>Protest</a:t>
            </a:r>
            <a:endParaRPr kumimoji="0" lang="cs-CZ" sz="2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7" name="Ovál 16"/>
          <p:cNvSpPr/>
          <p:nvPr/>
        </p:nvSpPr>
        <p:spPr bwMode="auto">
          <a:xfrm>
            <a:off x="8717285" y="207473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200" dirty="0" err="1" smtClean="0">
                <a:solidFill>
                  <a:schemeClr val="bg1"/>
                </a:solidFill>
                <a:latin typeface="+mn-lt"/>
              </a:rPr>
              <a:t>Reprez</a:t>
            </a:r>
            <a:endParaRPr kumimoji="0" lang="cs-CZ" sz="2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cxnSp>
        <p:nvCxnSpPr>
          <p:cNvPr id="18" name="Přímá spojnice se šipkou 17"/>
          <p:cNvCxnSpPr>
            <a:stCxn id="14" idx="6"/>
            <a:endCxn id="16" idx="2"/>
          </p:cNvCxnSpPr>
          <p:nvPr/>
        </p:nvCxnSpPr>
        <p:spPr bwMode="auto">
          <a:xfrm>
            <a:off x="5597591" y="1140647"/>
            <a:ext cx="3050025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Přímá spojnice se šipkou 18"/>
          <p:cNvCxnSpPr>
            <a:stCxn id="15" idx="6"/>
            <a:endCxn id="17" idx="2"/>
          </p:cNvCxnSpPr>
          <p:nvPr/>
        </p:nvCxnSpPr>
        <p:spPr bwMode="auto">
          <a:xfrm>
            <a:off x="5667260" y="2488387"/>
            <a:ext cx="3050025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Přímá spojnice se šipkou 20"/>
          <p:cNvCxnSpPr>
            <a:stCxn id="14" idx="6"/>
            <a:endCxn id="9" idx="2"/>
          </p:cNvCxnSpPr>
          <p:nvPr/>
        </p:nvCxnSpPr>
        <p:spPr bwMode="auto">
          <a:xfrm>
            <a:off x="5597591" y="1140647"/>
            <a:ext cx="3189363" cy="404322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2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30763196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ál 5"/>
          <p:cNvSpPr/>
          <p:nvPr/>
        </p:nvSpPr>
        <p:spPr bwMode="auto">
          <a:xfrm>
            <a:off x="4493628" y="342247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200" dirty="0" err="1" smtClean="0">
                <a:solidFill>
                  <a:schemeClr val="bg1"/>
                </a:solidFill>
                <a:latin typeface="+mn-lt"/>
              </a:rPr>
              <a:t>Dobrov</a:t>
            </a:r>
            <a:endParaRPr kumimoji="0" lang="cs-CZ" sz="2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7" name="Ovál 6"/>
          <p:cNvSpPr/>
          <p:nvPr/>
        </p:nvSpPr>
        <p:spPr bwMode="auto">
          <a:xfrm>
            <a:off x="4563297" y="477021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200" dirty="0" smtClean="0">
                <a:solidFill>
                  <a:schemeClr val="bg1"/>
                </a:solidFill>
                <a:latin typeface="+mn-lt"/>
              </a:rPr>
              <a:t>Vnější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účin</a:t>
            </a:r>
          </a:p>
        </p:txBody>
      </p:sp>
      <p:sp>
        <p:nvSpPr>
          <p:cNvPr id="8" name="Ovál 7"/>
          <p:cNvSpPr/>
          <p:nvPr/>
        </p:nvSpPr>
        <p:spPr bwMode="auto">
          <a:xfrm>
            <a:off x="8717285" y="342247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200" dirty="0" err="1" smtClean="0">
                <a:solidFill>
                  <a:schemeClr val="bg1"/>
                </a:solidFill>
                <a:latin typeface="+mn-lt"/>
              </a:rPr>
              <a:t>Dobrov</a:t>
            </a:r>
            <a:endParaRPr kumimoji="0" lang="cs-CZ" sz="2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9" name="Ovál 8"/>
          <p:cNvSpPr/>
          <p:nvPr/>
        </p:nvSpPr>
        <p:spPr bwMode="auto">
          <a:xfrm>
            <a:off x="8786954" y="477021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Vnější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200" dirty="0" smtClean="0">
                <a:solidFill>
                  <a:schemeClr val="bg1"/>
                </a:solidFill>
                <a:latin typeface="+mn-lt"/>
              </a:rPr>
              <a:t>účin</a:t>
            </a:r>
            <a:endParaRPr kumimoji="0" lang="cs-CZ" sz="2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cxnSp>
        <p:nvCxnSpPr>
          <p:cNvPr id="10" name="Přímá spojnice se šipkou 9"/>
          <p:cNvCxnSpPr>
            <a:stCxn id="6" idx="6"/>
            <a:endCxn id="8" idx="2"/>
          </p:cNvCxnSpPr>
          <p:nvPr/>
        </p:nvCxnSpPr>
        <p:spPr bwMode="auto">
          <a:xfrm>
            <a:off x="5667260" y="3836127"/>
            <a:ext cx="3050025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Přímá spojnice se šipkou 10"/>
          <p:cNvCxnSpPr>
            <a:stCxn id="7" idx="6"/>
            <a:endCxn id="9" idx="2"/>
          </p:cNvCxnSpPr>
          <p:nvPr/>
        </p:nvCxnSpPr>
        <p:spPr bwMode="auto">
          <a:xfrm>
            <a:off x="5736929" y="5183867"/>
            <a:ext cx="3050025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Ovál 13"/>
          <p:cNvSpPr/>
          <p:nvPr/>
        </p:nvSpPr>
        <p:spPr bwMode="auto">
          <a:xfrm>
            <a:off x="4423959" y="72699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200" dirty="0" smtClean="0">
                <a:solidFill>
                  <a:schemeClr val="bg1"/>
                </a:solidFill>
                <a:latin typeface="+mn-lt"/>
              </a:rPr>
              <a:t>Protest</a:t>
            </a:r>
            <a:endParaRPr kumimoji="0" lang="cs-CZ" sz="2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5" name="Ovál 14"/>
          <p:cNvSpPr/>
          <p:nvPr/>
        </p:nvSpPr>
        <p:spPr bwMode="auto">
          <a:xfrm>
            <a:off x="4493628" y="207473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200" dirty="0" err="1" smtClean="0">
                <a:solidFill>
                  <a:schemeClr val="bg1"/>
                </a:solidFill>
                <a:latin typeface="+mn-lt"/>
              </a:rPr>
              <a:t>Reprez</a:t>
            </a:r>
            <a:endParaRPr kumimoji="0" lang="cs-CZ" sz="2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6" name="Ovál 15"/>
          <p:cNvSpPr/>
          <p:nvPr/>
        </p:nvSpPr>
        <p:spPr bwMode="auto">
          <a:xfrm>
            <a:off x="8647616" y="72699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200" dirty="0" smtClean="0">
                <a:solidFill>
                  <a:schemeClr val="bg1"/>
                </a:solidFill>
                <a:latin typeface="+mn-lt"/>
              </a:rPr>
              <a:t>Protest</a:t>
            </a:r>
            <a:endParaRPr kumimoji="0" lang="cs-CZ" sz="2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7" name="Ovál 16"/>
          <p:cNvSpPr/>
          <p:nvPr/>
        </p:nvSpPr>
        <p:spPr bwMode="auto">
          <a:xfrm>
            <a:off x="8717285" y="2074730"/>
            <a:ext cx="1173632" cy="8273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200" dirty="0" err="1" smtClean="0">
                <a:solidFill>
                  <a:schemeClr val="bg1"/>
                </a:solidFill>
                <a:latin typeface="+mn-lt"/>
              </a:rPr>
              <a:t>Reprez</a:t>
            </a:r>
            <a:endParaRPr kumimoji="0" lang="cs-CZ" sz="2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cxnSp>
        <p:nvCxnSpPr>
          <p:cNvPr id="18" name="Přímá spojnice se šipkou 17"/>
          <p:cNvCxnSpPr>
            <a:stCxn id="14" idx="6"/>
            <a:endCxn id="16" idx="2"/>
          </p:cNvCxnSpPr>
          <p:nvPr/>
        </p:nvCxnSpPr>
        <p:spPr bwMode="auto">
          <a:xfrm>
            <a:off x="5597591" y="1140647"/>
            <a:ext cx="3050025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Přímá spojnice se šipkou 18"/>
          <p:cNvCxnSpPr>
            <a:stCxn id="15" idx="6"/>
            <a:endCxn id="17" idx="2"/>
          </p:cNvCxnSpPr>
          <p:nvPr/>
        </p:nvCxnSpPr>
        <p:spPr bwMode="auto">
          <a:xfrm>
            <a:off x="5667260" y="2488387"/>
            <a:ext cx="3050025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Přímá spojnice se šipkou 20"/>
          <p:cNvCxnSpPr>
            <a:stCxn id="14" idx="6"/>
            <a:endCxn id="9" idx="2"/>
          </p:cNvCxnSpPr>
          <p:nvPr/>
        </p:nvCxnSpPr>
        <p:spPr bwMode="auto">
          <a:xfrm>
            <a:off x="5597591" y="1140647"/>
            <a:ext cx="3189363" cy="404322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Přímá spojnice se šipkou 19"/>
          <p:cNvCxnSpPr>
            <a:stCxn id="6" idx="6"/>
            <a:endCxn id="9" idx="2"/>
          </p:cNvCxnSpPr>
          <p:nvPr/>
        </p:nvCxnSpPr>
        <p:spPr bwMode="auto">
          <a:xfrm>
            <a:off x="5667260" y="3836127"/>
            <a:ext cx="3119694" cy="134774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2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ovéPole 12"/>
          <p:cNvSpPr txBox="1"/>
          <p:nvPr/>
        </p:nvSpPr>
        <p:spPr>
          <a:xfrm>
            <a:off x="7261941" y="2689892"/>
            <a:ext cx="2960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>
                <a:solidFill>
                  <a:schemeClr val="tx2"/>
                </a:solidFill>
                <a:latin typeface="+mn-lt"/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1225867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Participace v našich datech předchází postojům, nikoli postoje participaci</a:t>
            </a:r>
          </a:p>
          <a:p>
            <a:r>
              <a:rPr lang="cs-CZ" dirty="0" smtClean="0"/>
              <a:t>Záleží na typu participace</a:t>
            </a:r>
          </a:p>
          <a:p>
            <a:pPr lvl="1"/>
            <a:r>
              <a:rPr lang="cs-CZ" dirty="0" smtClean="0"/>
              <a:t>Protestní participace předpovídá vyšší zájem a vnitřní účinnost, ale nižší vnější účinnost</a:t>
            </a:r>
          </a:p>
          <a:p>
            <a:pPr lvl="1"/>
            <a:r>
              <a:rPr lang="cs-CZ" dirty="0" smtClean="0"/>
              <a:t>Dobrovolnictví předpovídá vyšší vnější účinnost</a:t>
            </a:r>
          </a:p>
          <a:p>
            <a:pPr lvl="1"/>
            <a:r>
              <a:rPr lang="cs-CZ" dirty="0" smtClean="0"/>
              <a:t>Reprezentační participace je bez efektu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0725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Hypotéza vnímavých let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Celoživotní otevřenost</a:t>
            </a:r>
            <a:endParaRPr lang="cs-CZ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Vývojový diagram: paměť s přímým přístupem 7"/>
          <p:cNvSpPr/>
          <p:nvPr/>
        </p:nvSpPr>
        <p:spPr>
          <a:xfrm>
            <a:off x="2524100" y="2357430"/>
            <a:ext cx="2214578" cy="1428760"/>
          </a:xfrm>
          <a:prstGeom prst="flowChartMagneticDrum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ývojový diagram: paměť s přímým přístupem 8"/>
          <p:cNvSpPr/>
          <p:nvPr/>
        </p:nvSpPr>
        <p:spPr>
          <a:xfrm>
            <a:off x="4167174" y="2786058"/>
            <a:ext cx="2214578" cy="642942"/>
          </a:xfrm>
          <a:prstGeom prst="flowChartMagneticDrum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Vývojový diagram: paměť s přímým přístupem 9"/>
          <p:cNvSpPr/>
          <p:nvPr/>
        </p:nvSpPr>
        <p:spPr>
          <a:xfrm>
            <a:off x="2524100" y="4714884"/>
            <a:ext cx="4143404" cy="1428760"/>
          </a:xfrm>
          <a:prstGeom prst="flowChartMagneticDrum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2524100" y="292893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adolescence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4310050" y="292893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dospělost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2666976" y="5286388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adolescence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4095736" y="5286388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dospělost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Zjištění jsou v souladu se zmíněnými studiemi, ale mohou být specifická pro dané vývojové období</a:t>
            </a:r>
          </a:p>
          <a:p>
            <a:r>
              <a:rPr lang="cs-CZ" dirty="0" smtClean="0"/>
              <a:t>Působení postojů na participaci se může odehrávat v delším časovém horizontu, než pokrývají naše </a:t>
            </a:r>
            <a:r>
              <a:rPr lang="cs-CZ" dirty="0" smtClean="0"/>
              <a:t>data</a:t>
            </a:r>
          </a:p>
          <a:p>
            <a:r>
              <a:rPr lang="cs-CZ" dirty="0" smtClean="0"/>
              <a:t>Nedávná studie v Hongkongu přinesla velmi podobné výsledky (</a:t>
            </a:r>
            <a:r>
              <a:rPr lang="cs-CZ" dirty="0" err="1" smtClean="0"/>
              <a:t>Zhu</a:t>
            </a:r>
            <a:r>
              <a:rPr lang="cs-CZ" dirty="0" smtClean="0"/>
              <a:t> </a:t>
            </a:r>
            <a:r>
              <a:rPr lang="cs-CZ" dirty="0"/>
              <a:t>et al., </a:t>
            </a:r>
            <a:r>
              <a:rPr lang="cs-CZ" dirty="0" smtClean="0"/>
              <a:t>2021)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367514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Jiná studie, tatáž data </a:t>
            </a:r>
            <a:r>
              <a:rPr lang="cs-CZ" sz="2400" dirty="0" smtClean="0"/>
              <a:t>(Šerek &amp; </a:t>
            </a:r>
            <a:r>
              <a:rPr lang="cs-CZ" sz="2400" dirty="0" err="1" smtClean="0"/>
              <a:t>Lomičová</a:t>
            </a:r>
            <a:r>
              <a:rPr lang="cs-CZ" sz="2400" dirty="0" smtClean="0"/>
              <a:t>, 2020)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Jaké pohledy na demokracii lze identifikovat u českých adolescentů?</a:t>
            </a:r>
          </a:p>
          <a:p>
            <a:r>
              <a:rPr lang="cs-CZ" dirty="0" smtClean="0"/>
              <a:t>Jak se tyto pohledy proměňují během druhé poloviny adolescence?</a:t>
            </a:r>
          </a:p>
          <a:p>
            <a:r>
              <a:rPr lang="cs-CZ" dirty="0" smtClean="0"/>
              <a:t>Souvisejí proměny v pohledech na demokracii s občanskou participací adolescentů a jejich vztahem ke společenským autoritám?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0967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Předpoklady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Pojetí demokracie u adolescentů reflektuje více demokratických principů, je nicméně silně orientováno na majoritní rozhodování </a:t>
            </a:r>
            <a:r>
              <a:rPr lang="cs-CZ" sz="1600" dirty="0" smtClean="0"/>
              <a:t>(</a:t>
            </a:r>
            <a:r>
              <a:rPr lang="cs-CZ" sz="1600" dirty="0" err="1"/>
              <a:t>Flanagan</a:t>
            </a:r>
            <a:r>
              <a:rPr lang="cs-CZ" sz="1600" dirty="0"/>
              <a:t>, </a:t>
            </a:r>
            <a:r>
              <a:rPr lang="cs-CZ" sz="1600" dirty="0" err="1"/>
              <a:t>Gallay</a:t>
            </a:r>
            <a:r>
              <a:rPr lang="cs-CZ" sz="1600" dirty="0"/>
              <a:t>, Gill, </a:t>
            </a:r>
            <a:r>
              <a:rPr lang="cs-CZ" sz="1600" dirty="0" err="1"/>
              <a:t>Gallay</a:t>
            </a:r>
            <a:r>
              <a:rPr lang="cs-CZ" sz="1600" dirty="0"/>
              <a:t>, &amp; </a:t>
            </a:r>
            <a:r>
              <a:rPr lang="cs-CZ" sz="1600" dirty="0" err="1"/>
              <a:t>Nti</a:t>
            </a:r>
            <a:r>
              <a:rPr lang="cs-CZ" sz="1600" dirty="0"/>
              <a:t>, 2005; </a:t>
            </a:r>
            <a:r>
              <a:rPr lang="en-US" sz="1600" dirty="0" err="1"/>
              <a:t>Nieuwelink</a:t>
            </a:r>
            <a:r>
              <a:rPr lang="en-US" sz="1600" dirty="0"/>
              <a:t>, Dekker, </a:t>
            </a:r>
            <a:r>
              <a:rPr lang="en-US" sz="1600" dirty="0" err="1"/>
              <a:t>Geijsel</a:t>
            </a:r>
            <a:r>
              <a:rPr lang="en-US" sz="1600" dirty="0"/>
              <a:t>, &amp; ten Dam, </a:t>
            </a:r>
            <a:r>
              <a:rPr lang="en-US" sz="1600" dirty="0" smtClean="0"/>
              <a:t>2016</a:t>
            </a:r>
            <a:r>
              <a:rPr lang="cs-CZ" sz="1600" dirty="0" smtClean="0"/>
              <a:t>)</a:t>
            </a:r>
          </a:p>
          <a:p>
            <a:r>
              <a:rPr lang="cs-CZ" dirty="0" smtClean="0"/>
              <a:t>Nedávný výzkum z Nizozemí naznačuje, že se orientace na majoritní rozhodování v průběhu adolescence spíše prohlubuje než snižuje </a:t>
            </a:r>
            <a:r>
              <a:rPr lang="cs-CZ" sz="1600" dirty="0" smtClean="0"/>
              <a:t>(</a:t>
            </a:r>
            <a:r>
              <a:rPr lang="nl-NL" sz="1600" dirty="0" smtClean="0"/>
              <a:t>Nieuwelink</a:t>
            </a:r>
            <a:r>
              <a:rPr lang="nl-NL" sz="1600" dirty="0"/>
              <a:t>, ten Dam, Geijsel, &amp; Dekker, </a:t>
            </a:r>
            <a:r>
              <a:rPr lang="nl-NL" sz="1600" dirty="0" smtClean="0"/>
              <a:t>2017</a:t>
            </a:r>
            <a:r>
              <a:rPr lang="cs-CZ" sz="1600" dirty="0" smtClean="0"/>
              <a:t>)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29937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Předpoklady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Občanská participace formuje politické </a:t>
            </a:r>
            <a:r>
              <a:rPr lang="cs-CZ" dirty="0"/>
              <a:t>postoje </a:t>
            </a:r>
            <a:r>
              <a:rPr lang="cs-CZ" dirty="0" smtClean="0"/>
              <a:t>adolescentů, může tedy přispívat i k proměnám toho, jak adolescenti nahlížejí na demokracii</a:t>
            </a:r>
          </a:p>
          <a:p>
            <a:r>
              <a:rPr lang="cs-CZ" dirty="0" smtClean="0"/>
              <a:t>K proměnám nahlížení na demokracii může přispívat rovněž vztah ke společenským autoritám, které demokracii vykonávají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20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Pohled na demokracii (% souhlas)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/>
          </p:nvPr>
        </p:nvGraphicFramePr>
        <p:xfrm>
          <a:off x="838199" y="1462494"/>
          <a:ext cx="10056946" cy="5103114"/>
        </p:xfrm>
        <a:graphic>
          <a:graphicData uri="http://schemas.openxmlformats.org/drawingml/2006/table">
            <a:tbl>
              <a:tblPr firstRow="1" firstCol="1">
                <a:tableStyleId>{9D7B26C5-4107-4FEC-AEDC-1716B250A1EF}</a:tableStyleId>
              </a:tblPr>
              <a:tblGrid>
                <a:gridCol w="567922">
                  <a:extLst>
                    <a:ext uri="{9D8B030D-6E8A-4147-A177-3AD203B41FA5}">
                      <a16:colId xmlns:a16="http://schemas.microsoft.com/office/drawing/2014/main" val="3802752780"/>
                    </a:ext>
                  </a:extLst>
                </a:gridCol>
                <a:gridCol w="6237675">
                  <a:extLst>
                    <a:ext uri="{9D8B030D-6E8A-4147-A177-3AD203B41FA5}">
                      <a16:colId xmlns:a16="http://schemas.microsoft.com/office/drawing/2014/main" val="3578936255"/>
                    </a:ext>
                  </a:extLst>
                </a:gridCol>
                <a:gridCol w="989129">
                  <a:extLst>
                    <a:ext uri="{9D8B030D-6E8A-4147-A177-3AD203B41FA5}">
                      <a16:colId xmlns:a16="http://schemas.microsoft.com/office/drawing/2014/main" val="1442887244"/>
                    </a:ext>
                  </a:extLst>
                </a:gridCol>
                <a:gridCol w="990313">
                  <a:extLst>
                    <a:ext uri="{9D8B030D-6E8A-4147-A177-3AD203B41FA5}">
                      <a16:colId xmlns:a16="http://schemas.microsoft.com/office/drawing/2014/main" val="2316288240"/>
                    </a:ext>
                  </a:extLst>
                </a:gridCol>
                <a:gridCol w="1271907">
                  <a:extLst>
                    <a:ext uri="{9D8B030D-6E8A-4147-A177-3AD203B41FA5}">
                      <a16:colId xmlns:a16="http://schemas.microsoft.com/office/drawing/2014/main" val="437060404"/>
                    </a:ext>
                  </a:extLst>
                </a:gridCol>
              </a:tblGrid>
              <a:tr h="2938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 </a:t>
                      </a:r>
                      <a:endParaRPr lang="cs-CZ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 smtClean="0">
                          <a:effectLst/>
                        </a:rPr>
                        <a:t>Čas</a:t>
                      </a:r>
                      <a:r>
                        <a:rPr lang="en-US" sz="1700" dirty="0" smtClean="0">
                          <a:effectLst/>
                        </a:rPr>
                        <a:t> </a:t>
                      </a:r>
                      <a:r>
                        <a:rPr lang="en-US" sz="1700" dirty="0">
                          <a:effectLst/>
                        </a:rPr>
                        <a:t>1</a:t>
                      </a:r>
                      <a:endParaRPr lang="cs-CZ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 smtClean="0">
                          <a:effectLst/>
                        </a:rPr>
                        <a:t>Čas</a:t>
                      </a:r>
                      <a:r>
                        <a:rPr lang="en-US" sz="1700" dirty="0" smtClean="0">
                          <a:effectLst/>
                        </a:rPr>
                        <a:t> </a:t>
                      </a:r>
                      <a:r>
                        <a:rPr lang="en-US" sz="1700" dirty="0">
                          <a:effectLst/>
                        </a:rPr>
                        <a:t>2</a:t>
                      </a:r>
                      <a:endParaRPr lang="cs-CZ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 smtClean="0">
                          <a:effectLst/>
                        </a:rPr>
                        <a:t>Rozdíl</a:t>
                      </a:r>
                      <a:endParaRPr lang="cs-CZ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012315313"/>
                  </a:ext>
                </a:extLst>
              </a:tr>
              <a:tr h="5958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D1</a:t>
                      </a:r>
                      <a:endParaRPr lang="cs-CZ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Demokracie je nejlepší možný systém vlády, který znám.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67</a:t>
                      </a:r>
                      <a:endParaRPr lang="cs-CZ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76</a:t>
                      </a:r>
                      <a:endParaRPr lang="cs-CZ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***</a:t>
                      </a:r>
                      <a:endParaRPr lang="cs-CZ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138483569"/>
                  </a:ext>
                </a:extLst>
              </a:tr>
              <a:tr h="5958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D2</a:t>
                      </a:r>
                      <a:endParaRPr lang="cs-CZ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Všichni lidé mají právo veřejně vyjádřit svůj názor.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86</a:t>
                      </a:r>
                      <a:endParaRPr lang="cs-CZ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87</a:t>
                      </a:r>
                      <a:endParaRPr lang="cs-CZ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 </a:t>
                      </a:r>
                      <a:endParaRPr lang="cs-CZ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16433687"/>
                  </a:ext>
                </a:extLst>
              </a:tr>
              <a:tr h="5958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D3</a:t>
                      </a:r>
                      <a:endParaRPr lang="cs-CZ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Měli bychom omezit tzv. aktivisty, kteří jen kritizují vládu, ale sami nic nedělají.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60</a:t>
                      </a:r>
                      <a:endParaRPr lang="cs-CZ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65</a:t>
                      </a:r>
                      <a:endParaRPr lang="cs-CZ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*</a:t>
                      </a:r>
                      <a:endParaRPr lang="cs-CZ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03616032"/>
                  </a:ext>
                </a:extLst>
              </a:tr>
              <a:tr h="5958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D4</a:t>
                      </a:r>
                      <a:endParaRPr lang="cs-CZ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Demonstranti, kteří neposlouchají policii, by vždy měli být tvrdě potrestáni.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43</a:t>
                      </a:r>
                      <a:endParaRPr lang="cs-CZ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49</a:t>
                      </a:r>
                      <a:endParaRPr lang="cs-CZ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*</a:t>
                      </a:r>
                      <a:endParaRPr lang="cs-CZ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09631488"/>
                  </a:ext>
                </a:extLst>
              </a:tr>
              <a:tr h="5958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D5</a:t>
                      </a:r>
                      <a:endParaRPr lang="cs-CZ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Demonstrace a protesty na náměstích by měly probíhat pod přísnější kontrolou.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59</a:t>
                      </a:r>
                      <a:endParaRPr lang="cs-CZ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58</a:t>
                      </a:r>
                      <a:endParaRPr lang="cs-CZ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 </a:t>
                      </a:r>
                      <a:endParaRPr lang="cs-CZ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404755310"/>
                  </a:ext>
                </a:extLst>
              </a:tr>
              <a:tr h="5958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D6</a:t>
                      </a:r>
                      <a:endParaRPr lang="cs-CZ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Pokud si většina občanů nepřeje v naší zemi nějakou menšinu, měla by tato menšina poslechnout a odejít.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51</a:t>
                      </a:r>
                      <a:endParaRPr lang="cs-CZ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62</a:t>
                      </a:r>
                      <a:endParaRPr lang="cs-CZ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***</a:t>
                      </a:r>
                      <a:endParaRPr lang="cs-CZ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379908818"/>
                  </a:ext>
                </a:extLst>
              </a:tr>
              <a:tr h="5958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D7</a:t>
                      </a:r>
                      <a:endParaRPr lang="cs-CZ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Menšiny v naší zemi by si neměly příliš vyskakovat, protože v naší zemi rozhoduje většina.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63</a:t>
                      </a:r>
                      <a:endParaRPr lang="cs-CZ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74</a:t>
                      </a:r>
                      <a:endParaRPr lang="cs-CZ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***</a:t>
                      </a:r>
                      <a:endParaRPr lang="cs-CZ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934647722"/>
                  </a:ext>
                </a:extLst>
              </a:tr>
              <a:tr h="5958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D8</a:t>
                      </a:r>
                      <a:endParaRPr lang="cs-CZ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 naší společnosti by se měla respektovat práva menšin.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64</a:t>
                      </a:r>
                      <a:endParaRPr lang="cs-CZ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55</a:t>
                      </a:r>
                      <a:endParaRPr lang="cs-CZ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***</a:t>
                      </a:r>
                      <a:endParaRPr lang="cs-CZ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2637338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902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 – tři pojetí demokracie</a:t>
            </a:r>
            <a:endParaRPr lang="cs-CZ" dirty="0"/>
          </a:p>
        </p:txBody>
      </p:sp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00000000-0008-0000-0300-00000300000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720000" y="1517515"/>
          <a:ext cx="9863694" cy="4951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6746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 </a:t>
            </a:r>
            <a:r>
              <a:rPr lang="cs-CZ" dirty="0" smtClean="0"/>
              <a:t>– </a:t>
            </a:r>
            <a:r>
              <a:rPr lang="cs-CZ" dirty="0"/>
              <a:t>s čím pojetí demokracie souvisí 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199" y="1690688"/>
          <a:ext cx="11068455" cy="4402957"/>
        </p:xfrm>
        <a:graphic>
          <a:graphicData uri="http://schemas.openxmlformats.org/drawingml/2006/table">
            <a:tbl>
              <a:tblPr firstRow="1" firstCol="1">
                <a:tableStyleId>{9D7B26C5-4107-4FEC-AEDC-1716B250A1EF}</a:tableStyleId>
              </a:tblPr>
              <a:tblGrid>
                <a:gridCol w="3938082">
                  <a:extLst>
                    <a:ext uri="{9D8B030D-6E8A-4147-A177-3AD203B41FA5}">
                      <a16:colId xmlns:a16="http://schemas.microsoft.com/office/drawing/2014/main" val="2210478271"/>
                    </a:ext>
                  </a:extLst>
                </a:gridCol>
                <a:gridCol w="2376791">
                  <a:extLst>
                    <a:ext uri="{9D8B030D-6E8A-4147-A177-3AD203B41FA5}">
                      <a16:colId xmlns:a16="http://schemas.microsoft.com/office/drawing/2014/main" val="1228988352"/>
                    </a:ext>
                  </a:extLst>
                </a:gridCol>
                <a:gridCol w="2376791">
                  <a:extLst>
                    <a:ext uri="{9D8B030D-6E8A-4147-A177-3AD203B41FA5}">
                      <a16:colId xmlns:a16="http://schemas.microsoft.com/office/drawing/2014/main" val="1405341199"/>
                    </a:ext>
                  </a:extLst>
                </a:gridCol>
                <a:gridCol w="2376791">
                  <a:extLst>
                    <a:ext uri="{9D8B030D-6E8A-4147-A177-3AD203B41FA5}">
                      <a16:colId xmlns:a16="http://schemas.microsoft.com/office/drawing/2014/main" val="1106637045"/>
                    </a:ext>
                  </a:extLst>
                </a:gridCol>
              </a:tblGrid>
              <a:tr h="6773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900" dirty="0" smtClean="0">
                          <a:effectLst/>
                        </a:rPr>
                        <a:t>Majoritně orientované</a:t>
                      </a:r>
                      <a:endParaRPr lang="cs-CZ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900" dirty="0" smtClean="0">
                          <a:effectLst/>
                        </a:rPr>
                        <a:t>Konvenční</a:t>
                      </a:r>
                      <a:endParaRPr lang="cs-CZ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900" dirty="0" smtClean="0">
                          <a:effectLst/>
                        </a:rPr>
                        <a:t>Liberální</a:t>
                      </a:r>
                      <a:endParaRPr lang="cs-CZ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32420484"/>
                  </a:ext>
                </a:extLst>
              </a:tr>
              <a:tr h="338689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900" b="1" dirty="0" smtClean="0">
                          <a:effectLst/>
                        </a:rPr>
                        <a:t>Čas 1</a:t>
                      </a:r>
                      <a:endParaRPr lang="cs-CZ" sz="1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b="1" dirty="0" smtClean="0">
                          <a:effectLst/>
                        </a:rPr>
                        <a:t>31%</a:t>
                      </a:r>
                      <a:endParaRPr lang="cs-CZ" sz="1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b="1" dirty="0" smtClean="0">
                          <a:effectLst/>
                        </a:rPr>
                        <a:t>31%</a:t>
                      </a:r>
                      <a:endParaRPr lang="cs-CZ" sz="1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900" b="1" dirty="0" smtClean="0">
                          <a:effectLst/>
                        </a:rPr>
                        <a:t>3</a:t>
                      </a:r>
                      <a:r>
                        <a:rPr lang="en-US" sz="1900" b="1" dirty="0" smtClean="0">
                          <a:effectLst/>
                        </a:rPr>
                        <a:t>8%</a:t>
                      </a:r>
                      <a:endParaRPr lang="cs-CZ" sz="1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476806937"/>
                  </a:ext>
                </a:extLst>
              </a:tr>
              <a:tr h="338689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900" b="1" dirty="0" smtClean="0">
                          <a:effectLst/>
                        </a:rPr>
                        <a:t>Čas</a:t>
                      </a:r>
                      <a:r>
                        <a:rPr lang="cs-CZ" sz="1900" b="1" baseline="0" dirty="0" smtClean="0">
                          <a:effectLst/>
                        </a:rPr>
                        <a:t> </a:t>
                      </a:r>
                      <a:r>
                        <a:rPr lang="en-US" sz="1900" b="1" dirty="0" smtClean="0">
                          <a:effectLst/>
                        </a:rPr>
                        <a:t>2</a:t>
                      </a:r>
                      <a:endParaRPr lang="cs-CZ" sz="1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b="1" dirty="0" smtClean="0">
                          <a:effectLst/>
                        </a:rPr>
                        <a:t>39%</a:t>
                      </a:r>
                      <a:endParaRPr lang="cs-CZ" sz="1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b="1" dirty="0" smtClean="0">
                          <a:effectLst/>
                        </a:rPr>
                        <a:t>33%</a:t>
                      </a:r>
                      <a:endParaRPr lang="cs-CZ" sz="1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b="1" dirty="0" smtClean="0">
                          <a:effectLst/>
                        </a:rPr>
                        <a:t>28%</a:t>
                      </a:r>
                      <a:endParaRPr lang="cs-CZ" sz="1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35078573"/>
                  </a:ext>
                </a:extLst>
              </a:tr>
              <a:tr h="3386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 </a:t>
                      </a:r>
                      <a:endParaRPr lang="cs-CZ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 </a:t>
                      </a:r>
                      <a:endParaRPr lang="cs-CZ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 </a:t>
                      </a:r>
                      <a:endParaRPr lang="cs-CZ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689295498"/>
                  </a:ext>
                </a:extLst>
              </a:tr>
              <a:tr h="338689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900" b="0" dirty="0" smtClean="0">
                          <a:effectLst/>
                        </a:rPr>
                        <a:t>Pohlaví</a:t>
                      </a:r>
                      <a:r>
                        <a:rPr lang="en-US" sz="1900" b="0" dirty="0" smtClean="0">
                          <a:effectLst/>
                        </a:rPr>
                        <a:t> (</a:t>
                      </a:r>
                      <a:r>
                        <a:rPr lang="cs-CZ" sz="1900" b="0" dirty="0" smtClean="0">
                          <a:effectLst/>
                        </a:rPr>
                        <a:t>žena</a:t>
                      </a:r>
                      <a:r>
                        <a:rPr lang="en-US" sz="1900" b="0" dirty="0" smtClean="0">
                          <a:effectLst/>
                        </a:rPr>
                        <a:t>)</a:t>
                      </a:r>
                      <a:endParaRPr lang="cs-CZ" sz="19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39%</a:t>
                      </a:r>
                      <a:endParaRPr lang="cs-CZ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62%</a:t>
                      </a:r>
                      <a:endParaRPr lang="cs-CZ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60%</a:t>
                      </a:r>
                      <a:endParaRPr lang="cs-CZ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935378"/>
                  </a:ext>
                </a:extLst>
              </a:tr>
              <a:tr h="338689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900" b="0" dirty="0" smtClean="0">
                          <a:effectLst/>
                        </a:rPr>
                        <a:t>Typ školy </a:t>
                      </a:r>
                      <a:r>
                        <a:rPr lang="en-US" sz="1900" b="0" dirty="0" smtClean="0">
                          <a:effectLst/>
                        </a:rPr>
                        <a:t>(</a:t>
                      </a:r>
                      <a:r>
                        <a:rPr lang="cs-CZ" sz="1900" b="0" dirty="0" smtClean="0">
                          <a:effectLst/>
                        </a:rPr>
                        <a:t>gymnázium</a:t>
                      </a:r>
                      <a:r>
                        <a:rPr lang="en-US" sz="1900" b="0" dirty="0" smtClean="0">
                          <a:effectLst/>
                        </a:rPr>
                        <a:t>)</a:t>
                      </a:r>
                      <a:endParaRPr lang="cs-CZ" sz="19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46180682"/>
                  </a:ext>
                </a:extLst>
              </a:tr>
              <a:tr h="338689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900" b="0" dirty="0" smtClean="0">
                          <a:effectLst/>
                        </a:rPr>
                        <a:t>VŠ vzdělání rodičů</a:t>
                      </a:r>
                      <a:endParaRPr lang="cs-CZ" sz="19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328230340"/>
                  </a:ext>
                </a:extLst>
              </a:tr>
              <a:tr h="338689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900" b="0" dirty="0" smtClean="0">
                          <a:effectLst/>
                        </a:rPr>
                        <a:t>Důvěra</a:t>
                      </a:r>
                      <a:r>
                        <a:rPr lang="cs-CZ" sz="1900" b="0" baseline="0" dirty="0" smtClean="0">
                          <a:effectLst/>
                        </a:rPr>
                        <a:t> v instituce</a:t>
                      </a:r>
                      <a:endParaRPr lang="cs-CZ" sz="19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900" dirty="0">
                          <a:effectLst/>
                        </a:rPr>
                        <a:t>1.87</a:t>
                      </a:r>
                      <a:endParaRPr lang="cs-CZ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900" dirty="0">
                          <a:effectLst/>
                        </a:rPr>
                        <a:t>2.24</a:t>
                      </a:r>
                      <a:endParaRPr lang="cs-CZ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900" dirty="0">
                          <a:effectLst/>
                        </a:rPr>
                        <a:t>2.11</a:t>
                      </a:r>
                      <a:endParaRPr lang="cs-CZ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913846"/>
                  </a:ext>
                </a:extLst>
              </a:tr>
              <a:tr h="338689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900" b="0" dirty="0" smtClean="0">
                          <a:effectLst/>
                        </a:rPr>
                        <a:t>Autoritářství</a:t>
                      </a:r>
                      <a:endParaRPr lang="cs-CZ" sz="19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900">
                          <a:effectLst/>
                        </a:rPr>
                        <a:t>2.82</a:t>
                      </a:r>
                      <a:endParaRPr lang="cs-CZ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900" dirty="0">
                          <a:effectLst/>
                        </a:rPr>
                        <a:t>2.99</a:t>
                      </a:r>
                      <a:endParaRPr lang="cs-CZ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900" dirty="0">
                          <a:effectLst/>
                        </a:rPr>
                        <a:t>2.62</a:t>
                      </a:r>
                      <a:endParaRPr lang="cs-CZ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399256"/>
                  </a:ext>
                </a:extLst>
              </a:tr>
              <a:tr h="338689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900" b="0" dirty="0" smtClean="0">
                          <a:effectLst/>
                        </a:rPr>
                        <a:t>Protestní participace</a:t>
                      </a:r>
                      <a:endParaRPr lang="cs-CZ" sz="19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900" dirty="0">
                          <a:effectLst/>
                        </a:rPr>
                        <a:t>1.43</a:t>
                      </a:r>
                      <a:endParaRPr lang="cs-CZ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900" dirty="0">
                          <a:effectLst/>
                        </a:rPr>
                        <a:t>1.27</a:t>
                      </a:r>
                      <a:endParaRPr lang="cs-CZ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900" dirty="0">
                          <a:effectLst/>
                        </a:rPr>
                        <a:t>1.38</a:t>
                      </a:r>
                      <a:endParaRPr lang="cs-CZ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904691"/>
                  </a:ext>
                </a:extLst>
              </a:tr>
              <a:tr h="338689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900" b="0" dirty="0" smtClean="0">
                          <a:effectLst/>
                        </a:rPr>
                        <a:t>Reprezentační participace</a:t>
                      </a:r>
                      <a:endParaRPr lang="cs-CZ" sz="19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805907921"/>
                  </a:ext>
                </a:extLst>
              </a:tr>
              <a:tr h="338689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900" b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Dobrovolnictví</a:t>
                      </a:r>
                      <a:endParaRPr lang="cs-CZ" sz="19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484912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865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 – změny v čase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Pravděpodobnost stability mezi časy 1 a 2</a:t>
            </a:r>
          </a:p>
          <a:p>
            <a:pPr lvl="1"/>
            <a:r>
              <a:rPr lang="cs-CZ" dirty="0" smtClean="0"/>
              <a:t>Majoritně orientované pojetí: </a:t>
            </a:r>
            <a:r>
              <a:rPr lang="cs-CZ" b="1" dirty="0" smtClean="0"/>
              <a:t>89 %</a:t>
            </a:r>
          </a:p>
          <a:p>
            <a:pPr lvl="1"/>
            <a:r>
              <a:rPr lang="cs-CZ" dirty="0" smtClean="0"/>
              <a:t>Konvenční pojetí: </a:t>
            </a:r>
            <a:r>
              <a:rPr lang="cs-CZ" b="1" dirty="0" smtClean="0"/>
              <a:t>86 %</a:t>
            </a:r>
          </a:p>
          <a:p>
            <a:pPr lvl="1"/>
            <a:r>
              <a:rPr lang="cs-CZ" dirty="0" smtClean="0"/>
              <a:t>Liberální pojetí: </a:t>
            </a:r>
            <a:r>
              <a:rPr lang="cs-CZ" b="1" dirty="0" smtClean="0"/>
              <a:t>61 %</a:t>
            </a:r>
          </a:p>
          <a:p>
            <a:r>
              <a:rPr lang="cs-CZ" dirty="0" smtClean="0"/>
              <a:t>Pravděpodobnost přechodu od liberálního pojetí k …</a:t>
            </a:r>
          </a:p>
          <a:p>
            <a:pPr lvl="1"/>
            <a:r>
              <a:rPr lang="cs-CZ" dirty="0" smtClean="0"/>
              <a:t>Majoritně orientovanému: </a:t>
            </a:r>
            <a:r>
              <a:rPr lang="cs-CZ" b="1" dirty="0" smtClean="0"/>
              <a:t>26 %</a:t>
            </a:r>
          </a:p>
          <a:p>
            <a:pPr lvl="1"/>
            <a:r>
              <a:rPr lang="cs-CZ" dirty="0" smtClean="0"/>
              <a:t>Konvenčnímu: </a:t>
            </a:r>
            <a:r>
              <a:rPr lang="cs-CZ" b="1" dirty="0" smtClean="0"/>
              <a:t>13 %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032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 – co způsobuje změny v čase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611521"/>
          </a:xfrm>
        </p:spPr>
        <p:txBody>
          <a:bodyPr/>
          <a:lstStyle/>
          <a:p>
            <a:r>
              <a:rPr lang="cs-CZ" dirty="0"/>
              <a:t>A</a:t>
            </a:r>
            <a:r>
              <a:rPr lang="cs-CZ" dirty="0" smtClean="0"/>
              <a:t>dolescenti s nižší </a:t>
            </a:r>
            <a:r>
              <a:rPr lang="cs-CZ" b="1" dirty="0" smtClean="0"/>
              <a:t>důvěrou v instituce </a:t>
            </a:r>
            <a:r>
              <a:rPr lang="cs-CZ" dirty="0" smtClean="0"/>
              <a:t>mají vyšší pravděpodobnost (</a:t>
            </a:r>
            <a:r>
              <a:rPr lang="cs-CZ" i="1" dirty="0" smtClean="0"/>
              <a:t>p(</a:t>
            </a:r>
            <a:r>
              <a:rPr lang="cs-CZ" i="1" dirty="0" err="1" smtClean="0"/>
              <a:t>m|l</a:t>
            </a:r>
            <a:r>
              <a:rPr lang="cs-CZ" i="1" dirty="0" smtClean="0"/>
              <a:t>) = .41</a:t>
            </a:r>
            <a:r>
              <a:rPr lang="cs-CZ" dirty="0" smtClean="0"/>
              <a:t>) přechodu k majoritně orientovanému pojetí než adolescenti s vyšší důvěrou (</a:t>
            </a:r>
            <a:r>
              <a:rPr lang="cs-CZ" i="1" dirty="0"/>
              <a:t>p(</a:t>
            </a:r>
            <a:r>
              <a:rPr lang="cs-CZ" i="1" dirty="0" err="1"/>
              <a:t>m|l</a:t>
            </a:r>
            <a:r>
              <a:rPr lang="cs-CZ" i="1" dirty="0"/>
              <a:t>) = </a:t>
            </a:r>
            <a:r>
              <a:rPr lang="cs-CZ" i="1" dirty="0" smtClean="0"/>
              <a:t>.13</a:t>
            </a:r>
            <a:r>
              <a:rPr lang="cs-CZ" dirty="0" smtClean="0"/>
              <a:t>)</a:t>
            </a:r>
            <a:endParaRPr lang="cs-CZ" i="1" dirty="0" smtClean="0"/>
          </a:p>
          <a:p>
            <a:r>
              <a:rPr lang="cs-CZ" dirty="0" smtClean="0"/>
              <a:t>Adolescenti, kteří </a:t>
            </a:r>
            <a:r>
              <a:rPr lang="cs-CZ" b="1" dirty="0" smtClean="0"/>
              <a:t>neparticipují</a:t>
            </a:r>
            <a:r>
              <a:rPr lang="cs-CZ" dirty="0" smtClean="0"/>
              <a:t>, mají vyšší pravděpodobnost (</a:t>
            </a:r>
            <a:r>
              <a:rPr lang="cs-CZ" i="1" dirty="0" smtClean="0"/>
              <a:t>p(</a:t>
            </a:r>
            <a:r>
              <a:rPr lang="cs-CZ" i="1" dirty="0" err="1" smtClean="0"/>
              <a:t>k|l</a:t>
            </a:r>
            <a:r>
              <a:rPr lang="cs-CZ" i="1" dirty="0"/>
              <a:t>) = </a:t>
            </a:r>
            <a:r>
              <a:rPr lang="cs-CZ" i="1" dirty="0" smtClean="0"/>
              <a:t>.30</a:t>
            </a:r>
            <a:r>
              <a:rPr lang="cs-CZ" dirty="0" smtClean="0"/>
              <a:t>) přechodu ke konvenčnímu pojetí než adolescenti, kteří participují </a:t>
            </a:r>
            <a:r>
              <a:rPr lang="cs-CZ" dirty="0"/>
              <a:t>(</a:t>
            </a:r>
            <a:r>
              <a:rPr lang="cs-CZ" i="1" dirty="0"/>
              <a:t>p(</a:t>
            </a:r>
            <a:r>
              <a:rPr lang="cs-CZ" i="1" dirty="0" err="1"/>
              <a:t>k|l</a:t>
            </a:r>
            <a:r>
              <a:rPr lang="cs-CZ" i="1" dirty="0"/>
              <a:t>) = </a:t>
            </a:r>
            <a:r>
              <a:rPr lang="cs-CZ" i="1" dirty="0" smtClean="0"/>
              <a:t>.03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859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Potvrzeno zjištění o tendenci adolescentů posunovat se směrem k majoritnímu pojetí demokracie</a:t>
            </a:r>
          </a:p>
          <a:p>
            <a:r>
              <a:rPr lang="cs-CZ" dirty="0" smtClean="0"/>
              <a:t>Na základě daných dat ale nelze říci, zda jde o vývojový trend, či posun vyvolaný kontextem</a:t>
            </a:r>
          </a:p>
          <a:p>
            <a:r>
              <a:rPr lang="cs-CZ" dirty="0" smtClean="0"/>
              <a:t>Důvěra v instituce a participace jako „protektivní“ faktory – další ilustrace efektu občanské participace na postoje</a:t>
            </a:r>
          </a:p>
        </p:txBody>
      </p:sp>
    </p:spTree>
    <p:extLst>
      <p:ext uri="{BB962C8B-B14F-4D97-AF65-F5344CB8AC3E}">
        <p14:creationId xmlns:p14="http://schemas.microsoft.com/office/powerpoint/2010/main" val="322635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tabLst>
                <a:tab pos="0" algn="l"/>
              </a:tabLst>
            </a:pPr>
            <a:r>
              <a:rPr lang="cs-CZ" sz="2800" b="1" dirty="0">
                <a:solidFill>
                  <a:srgbClr val="C00000"/>
                </a:solidFill>
              </a:rPr>
              <a:t>co podporuje hypotézu vnímaných let?</a:t>
            </a:r>
          </a:p>
          <a:p>
            <a:pPr>
              <a:buNone/>
            </a:pPr>
            <a:endParaRPr lang="cs-CZ" sz="2800" dirty="0"/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politické orientace mají nejnižší stabilitu v adolescenci a mladé dospělosti, zatímco v dalším životě zůstávají relativně stabilní (</a:t>
            </a:r>
            <a:r>
              <a:rPr lang="cs-CZ" sz="2800" dirty="0" err="1"/>
              <a:t>Krosnick</a:t>
            </a:r>
            <a:r>
              <a:rPr lang="cs-CZ" sz="2800" dirty="0"/>
              <a:t> &amp; </a:t>
            </a:r>
            <a:r>
              <a:rPr lang="cs-CZ" sz="2800" dirty="0" err="1"/>
              <a:t>Alwin</a:t>
            </a:r>
            <a:r>
              <a:rPr lang="cs-CZ" sz="2800" dirty="0"/>
              <a:t>, 1989; Prior, 2010; </a:t>
            </a:r>
            <a:r>
              <a:rPr lang="cs-CZ" sz="2800" dirty="0" err="1"/>
              <a:t>Sears</a:t>
            </a:r>
            <a:r>
              <a:rPr lang="cs-CZ" sz="2800" dirty="0"/>
              <a:t> &amp; </a:t>
            </a:r>
            <a:r>
              <a:rPr lang="cs-CZ" sz="2800" dirty="0" err="1"/>
              <a:t>Levy</a:t>
            </a:r>
            <a:r>
              <a:rPr lang="cs-CZ" sz="2800" dirty="0"/>
              <a:t>, 2003)</a:t>
            </a:r>
            <a:br>
              <a:rPr lang="cs-CZ" sz="2800" dirty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>např. </a:t>
            </a:r>
            <a:r>
              <a:rPr lang="cs-CZ" sz="2800" dirty="0" err="1" smtClean="0"/>
              <a:t>Eckstein</a:t>
            </a:r>
            <a:r>
              <a:rPr lang="cs-CZ" sz="2800" dirty="0"/>
              <a:t>, </a:t>
            </a:r>
            <a:r>
              <a:rPr lang="cs-CZ" sz="2800" dirty="0" err="1"/>
              <a:t>Noack</a:t>
            </a:r>
            <a:r>
              <a:rPr lang="cs-CZ" sz="2800" dirty="0"/>
              <a:t>, &amp; </a:t>
            </a:r>
            <a:r>
              <a:rPr lang="cs-CZ" sz="2800" dirty="0" err="1"/>
              <a:t>Gniewosz</a:t>
            </a:r>
            <a:r>
              <a:rPr lang="cs-CZ" sz="2800" dirty="0"/>
              <a:t> (2012) popsali narůstající stabilitu politických orientací v průběhu adolescence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Praktické důsledky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972647" cy="4436424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 smtClean="0"/>
              <a:t>„Stávkuju, abych se vyhnul matice …“</a:t>
            </a:r>
          </a:p>
          <a:p>
            <a:r>
              <a:rPr lang="cs-CZ" dirty="0"/>
              <a:t>o</a:t>
            </a:r>
            <a:r>
              <a:rPr lang="cs-CZ" dirty="0" smtClean="0"/>
              <a:t>bčanská </a:t>
            </a:r>
            <a:r>
              <a:rPr lang="cs-CZ" dirty="0" smtClean="0"/>
              <a:t>participace adolescentů (alespoň zpočátku) nemusí být vedena „ušlechtilými“ občanskými motivy – a není to špatně</a:t>
            </a:r>
          </a:p>
          <a:p>
            <a:r>
              <a:rPr lang="cs-CZ" dirty="0"/>
              <a:t>j</a:t>
            </a:r>
            <a:r>
              <a:rPr lang="cs-CZ" dirty="0" smtClean="0"/>
              <a:t>e </a:t>
            </a:r>
            <a:r>
              <a:rPr lang="cs-CZ" dirty="0" smtClean="0"/>
              <a:t>mylné (a potenciálně škodlivé) očekávat, že všichni participující adolescenti musí být dobře informovaní a občansky uvědomělí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493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Praktické důsledky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1322843" cy="4436424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 smtClean="0"/>
              <a:t>Předávání postojů vs. poskytování příležitostí pro jejich utváření</a:t>
            </a:r>
          </a:p>
          <a:p>
            <a:r>
              <a:rPr lang="cs-CZ" dirty="0"/>
              <a:t>j</a:t>
            </a:r>
            <a:r>
              <a:rPr lang="cs-CZ" dirty="0" smtClean="0"/>
              <a:t>e </a:t>
            </a:r>
            <a:r>
              <a:rPr lang="cs-CZ" dirty="0" smtClean="0"/>
              <a:t>možná efektivní výuka postojů k občanství a demokracii, aniž by její součástí byla osobní zkušenost s občanskou participací?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755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Praktické důsledky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972647" cy="4436424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 smtClean="0"/>
              <a:t>Není zkušenost jako zkušenost</a:t>
            </a:r>
          </a:p>
          <a:p>
            <a:r>
              <a:rPr lang="cs-CZ" dirty="0"/>
              <a:t>O</a:t>
            </a:r>
            <a:r>
              <a:rPr lang="cs-CZ" dirty="0" smtClean="0"/>
              <a:t>bčanská </a:t>
            </a:r>
            <a:r>
              <a:rPr lang="cs-CZ" dirty="0" smtClean="0"/>
              <a:t>participace může související postoje posilovat, nechávat netknuté, ale i oslabovat – záleží na její formě i širším </a:t>
            </a:r>
            <a:r>
              <a:rPr lang="cs-CZ" dirty="0" smtClean="0"/>
              <a:t>kontextu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181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tabLst>
                <a:tab pos="0" algn="l"/>
              </a:tabLst>
            </a:pPr>
            <a:r>
              <a:rPr lang="cs-CZ" sz="2800" b="1" dirty="0">
                <a:solidFill>
                  <a:srgbClr val="C00000"/>
                </a:solidFill>
              </a:rPr>
              <a:t>co podporuje hypotézu vnímaných let?</a:t>
            </a:r>
          </a:p>
          <a:p>
            <a:pPr>
              <a:buNone/>
            </a:pPr>
            <a:endParaRPr lang="cs-CZ" sz="2800" dirty="0"/>
          </a:p>
          <a:p>
            <a:pPr marL="514350" indent="-514350">
              <a:buFont typeface="+mj-lt"/>
              <a:buAutoNum type="arabicPeriod" startAt="2"/>
            </a:pPr>
            <a:r>
              <a:rPr lang="cs-CZ" sz="2800" dirty="0"/>
              <a:t>stejný vzorec se projevuje i u dalších sociopolitických postojů, které mohou souviset s politickým/občanským chováním, jako je například autoritářství, dogmatismus, tolerance, </a:t>
            </a:r>
            <a:r>
              <a:rPr lang="cs-CZ" sz="2800" dirty="0" err="1"/>
              <a:t>etnocentrismus</a:t>
            </a:r>
            <a:r>
              <a:rPr lang="cs-CZ" sz="2800" dirty="0"/>
              <a:t> či podpora sociální rovnosti (</a:t>
            </a:r>
            <a:r>
              <a:rPr lang="cs-CZ" sz="2800" dirty="0" err="1"/>
              <a:t>Duckitt</a:t>
            </a:r>
            <a:r>
              <a:rPr lang="cs-CZ" sz="2800" dirty="0"/>
              <a:t>, 2009; </a:t>
            </a:r>
            <a:r>
              <a:rPr lang="en-US" sz="2800" dirty="0" err="1"/>
              <a:t>Vollebergh</a:t>
            </a:r>
            <a:r>
              <a:rPr lang="en-US" sz="2800" dirty="0"/>
              <a:t>, </a:t>
            </a:r>
            <a:r>
              <a:rPr lang="en-US" sz="2800" dirty="0" err="1"/>
              <a:t>Iedema</a:t>
            </a:r>
            <a:r>
              <a:rPr lang="en-US" sz="2800" dirty="0"/>
              <a:t> &amp; </a:t>
            </a:r>
            <a:r>
              <a:rPr lang="en-US" sz="2800" dirty="0" err="1"/>
              <a:t>Raaijmakers</a:t>
            </a:r>
            <a:r>
              <a:rPr lang="cs-CZ" sz="2800" dirty="0"/>
              <a:t>, </a:t>
            </a:r>
            <a:r>
              <a:rPr lang="en-US" sz="2800" dirty="0"/>
              <a:t>2001</a:t>
            </a:r>
            <a:r>
              <a:rPr lang="cs-CZ" sz="2800" dirty="0"/>
              <a:t>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C949801266B3749BCCD6C4CBE2AC057" ma:contentTypeVersion="13" ma:contentTypeDescription="Vytvoří nový dokument" ma:contentTypeScope="" ma:versionID="4259d9554e19a41c61ec385adacc04a0">
  <xsd:schema xmlns:xsd="http://www.w3.org/2001/XMLSchema" xmlns:xs="http://www.w3.org/2001/XMLSchema" xmlns:p="http://schemas.microsoft.com/office/2006/metadata/properties" xmlns:ns3="21083ac9-bfbf-47e4-af4e-605821655a76" xmlns:ns4="4f0289a4-3b82-4623-a95c-1407cf5b8323" targetNamespace="http://schemas.microsoft.com/office/2006/metadata/properties" ma:root="true" ma:fieldsID="223ac9b5ef0c3d36189faafe1241a000" ns3:_="" ns4:_="">
    <xsd:import namespace="21083ac9-bfbf-47e4-af4e-605821655a76"/>
    <xsd:import namespace="4f0289a4-3b82-4623-a95c-1407cf5b832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083ac9-bfbf-47e4-af4e-605821655a7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0289a4-3b82-4623-a95c-1407cf5b83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EBE257A-2AAF-4C05-B0E5-FBD37ED1F9E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6A6C6AF-5760-472D-9EDD-83EE77FCED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1083ac9-bfbf-47e4-af4e-605821655a76"/>
    <ds:schemaRef ds:uri="4f0289a4-3b82-4623-a95c-1407cf5b83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D028651-647A-41F6-9A2E-684AAD270A35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4f0289a4-3b82-4623-a95c-1407cf5b8323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21083ac9-bfbf-47e4-af4e-605821655a76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1773</TotalTime>
  <Words>2902</Words>
  <Application>Microsoft Office PowerPoint</Application>
  <PresentationFormat>Širokoúhlá obrazovka</PresentationFormat>
  <Paragraphs>1110</Paragraphs>
  <Slides>82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82</vt:i4>
      </vt:variant>
    </vt:vector>
  </HeadingPairs>
  <TitlesOfParts>
    <vt:vector size="86" baseType="lpstr">
      <vt:lpstr>Arial</vt:lpstr>
      <vt:lpstr>Calibri</vt:lpstr>
      <vt:lpstr>Times New Roman</vt:lpstr>
      <vt:lpstr>Motiv sady Office</vt:lpstr>
      <vt:lpstr>Občanská a politická socializace</vt:lpstr>
      <vt:lpstr>Proč adolescenti a občanský život?</vt:lpstr>
      <vt:lpstr>Proč adolescenti a občanský život?</vt:lpstr>
      <vt:lpstr>Proč adolescenti a občanský život?</vt:lpstr>
      <vt:lpstr>Proč chtít, aby adolescenti participovali?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A co děti?</vt:lpstr>
      <vt:lpstr>A co děti?</vt:lpstr>
      <vt:lpstr>A co děti?</vt:lpstr>
      <vt:lpstr>A co děti?</vt:lpstr>
      <vt:lpstr>Co dělají současní čeští adolescenti?</vt:lpstr>
      <vt:lpstr>Naše data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Další naše data</vt:lpstr>
      <vt:lpstr>Za posledních 12 měsíců</vt:lpstr>
      <vt:lpstr>Za posledních 12 měsíců</vt:lpstr>
      <vt:lpstr>Za posledních 12 měsíců</vt:lpstr>
      <vt:lpstr>Za posledních 12 měsíců</vt:lpstr>
      <vt:lpstr>Za posledních 12 měsíců</vt:lpstr>
      <vt:lpstr>Za posledních 12 měsíců</vt:lpstr>
      <vt:lpstr>Prezentace aplikace PowerPoint</vt:lpstr>
      <vt:lpstr>Profily participace</vt:lpstr>
      <vt:lpstr>Profily participace</vt:lpstr>
      <vt:lpstr>Profily participace</vt:lpstr>
      <vt:lpstr>Profily participace</vt:lpstr>
      <vt:lpstr>Profily participace</vt:lpstr>
      <vt:lpstr>Profily participace</vt:lpstr>
      <vt:lpstr>Profily participace</vt:lpstr>
      <vt:lpstr>Překážky participace</vt:lpstr>
      <vt:lpstr>Prezentace aplikace PowerPoint</vt:lpstr>
      <vt:lpstr>Prezentace aplikace PowerPoint</vt:lpstr>
      <vt:lpstr>Prezentace aplikace PowerPoint</vt:lpstr>
      <vt:lpstr>Kdybych chtěl(a), myslím, že bych dokázal(a) … </vt:lpstr>
      <vt:lpstr>Prezentace aplikace PowerPoint</vt:lpstr>
      <vt:lpstr>Překážky podle focus groups se středoškoláky</vt:lpstr>
      <vt:lpstr>Podpora občanské participace?</vt:lpstr>
      <vt:lpstr>Podpora občanské participace?</vt:lpstr>
      <vt:lpstr>Které postoje souvisejí s participací</vt:lpstr>
      <vt:lpstr>Které postoje souvisejí s participací</vt:lpstr>
      <vt:lpstr>Postoje a participace – otázka kauzality</vt:lpstr>
      <vt:lpstr>Postoje a participace – otázka kauzality</vt:lpstr>
      <vt:lpstr>Postoje a participace – otázka kauzality</vt:lpstr>
      <vt:lpstr>Postoje a participace – otázka kauzality</vt:lpstr>
      <vt:lpstr>Teoretická vysvětlení</vt:lpstr>
      <vt:lpstr>Teoretická vysvětlení</vt:lpstr>
      <vt:lpstr>Naše studie (Šerek et al., 2017)</vt:lpstr>
      <vt:lpstr>Jak zjistit směr působení?</vt:lpstr>
      <vt:lpstr>Jak zjistit směr působení?</vt:lpstr>
      <vt:lpstr>Jak zjistit směr působení?</vt:lpstr>
      <vt:lpstr>Jak zjistit směr působení?</vt:lpstr>
      <vt:lpstr>Jak zjistit směr působení?</vt:lpstr>
      <vt:lpstr>Jak zjistit směr působení?</vt:lpstr>
      <vt:lpstr>Data</vt:lpstr>
      <vt:lpstr>Prezentace aplikace PowerPoint</vt:lpstr>
      <vt:lpstr>Prezentace aplikace PowerPoint</vt:lpstr>
      <vt:lpstr>Prezentace aplikace PowerPoint</vt:lpstr>
      <vt:lpstr>Výsledky</vt:lpstr>
      <vt:lpstr>Výsledky</vt:lpstr>
      <vt:lpstr>Jiná studie, tatáž data (Šerek &amp; Lomičová, 2020)</vt:lpstr>
      <vt:lpstr>Předpoklady</vt:lpstr>
      <vt:lpstr>Předpoklady</vt:lpstr>
      <vt:lpstr>Pohled na demokracii (% souhlas)</vt:lpstr>
      <vt:lpstr>Výsledky – tři pojetí demokracie</vt:lpstr>
      <vt:lpstr>Výsledky – s čím pojetí demokracie souvisí </vt:lpstr>
      <vt:lpstr>Výsledky – změny v čase</vt:lpstr>
      <vt:lpstr>Výsledky – co způsobuje změny v čase</vt:lpstr>
      <vt:lpstr>Výsledky</vt:lpstr>
      <vt:lpstr>Praktické důsledky</vt:lpstr>
      <vt:lpstr>Praktické důsledky</vt:lpstr>
      <vt:lpstr>Praktické důsledky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Jan Šerek</dc:creator>
  <cp:lastModifiedBy>Jan Šerek</cp:lastModifiedBy>
  <cp:revision>150</cp:revision>
  <dcterms:created xsi:type="dcterms:W3CDTF">2013-04-09T12:50:11Z</dcterms:created>
  <dcterms:modified xsi:type="dcterms:W3CDTF">2021-04-29T11:49:10Z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0x010100BC949801266B3749BCCD6C4CBE2AC057</vt:lpwstr>
  </property>
</Properties>
</file>