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0D7AA-5C8A-403E-8A35-A4A752AB3D41}" type="datetimeFigureOut">
              <a:rPr lang="zh-CN" altLang="en-US" smtClean="0"/>
              <a:pPr/>
              <a:t>2021/5/5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A2C3-A146-472A-B44C-96CD795EC5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Youth Development in Chinese Context: Family-Based Perspective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i="1" dirty="0" smtClean="0">
                <a:solidFill>
                  <a:schemeClr val="tx1"/>
                </a:solidFill>
              </a:rPr>
              <a:t>Yi Huang</a:t>
            </a:r>
            <a:endParaRPr lang="zh-CN" alt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dirty="0" smtClean="0"/>
              <a:t>Ecological System </a:t>
            </a:r>
            <a:r>
              <a:rPr lang="en-US" altLang="zh-CN" sz="2000" dirty="0"/>
              <a:t>F</a:t>
            </a:r>
            <a:r>
              <a:rPr lang="en-US" altLang="zh-CN" sz="2000" dirty="0" smtClean="0"/>
              <a:t>ramework (</a:t>
            </a:r>
            <a:r>
              <a:rPr lang="en-US" sz="2000" dirty="0" err="1" smtClean="0"/>
              <a:t>Bronfenbrenner</a:t>
            </a:r>
            <a:r>
              <a:rPr lang="en-US" sz="2000" dirty="0" smtClean="0"/>
              <a:t>, 1979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  <p:pic>
        <p:nvPicPr>
          <p:cNvPr id="4" name="内容占位符 3" descr="ecological theo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85860"/>
            <a:ext cx="7396572" cy="5316829"/>
          </a:xfrm>
        </p:spPr>
      </p:pic>
      <p:sp>
        <p:nvSpPr>
          <p:cNvPr id="5" name="TextBox 4"/>
          <p:cNvSpPr txBox="1"/>
          <p:nvPr/>
        </p:nvSpPr>
        <p:spPr>
          <a:xfrm>
            <a:off x="7072330" y="1285860"/>
            <a:ext cx="18649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Micro-system:</a:t>
            </a:r>
          </a:p>
          <a:p>
            <a:r>
              <a:rPr lang="en-US" altLang="zh-CN" dirty="0" smtClean="0"/>
              <a:t>Family</a:t>
            </a:r>
          </a:p>
          <a:p>
            <a:r>
              <a:rPr lang="en-US" altLang="zh-CN" dirty="0" smtClean="0"/>
              <a:t>School</a:t>
            </a:r>
          </a:p>
          <a:p>
            <a:r>
              <a:rPr lang="en-US" altLang="zh-CN" dirty="0" smtClean="0"/>
              <a:t>Peer relationships</a:t>
            </a:r>
            <a:endParaRPr lang="zh-CN" altLang="en-US" dirty="0"/>
          </a:p>
        </p:txBody>
      </p:sp>
      <p:cxnSp>
        <p:nvCxnSpPr>
          <p:cNvPr id="7" name="直接箭头连接符 6"/>
          <p:cNvCxnSpPr>
            <a:endCxn id="5" idx="1"/>
          </p:cNvCxnSpPr>
          <p:nvPr/>
        </p:nvCxnSpPr>
        <p:spPr>
          <a:xfrm flipV="1">
            <a:off x="4929190" y="1886025"/>
            <a:ext cx="2143140" cy="1900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b="1" dirty="0" err="1" smtClean="0"/>
              <a:t>Meso</a:t>
            </a:r>
            <a:r>
              <a:rPr lang="en-US" altLang="zh-CN" sz="2000" b="1" dirty="0" smtClean="0"/>
              <a:t> system</a:t>
            </a:r>
            <a:r>
              <a:rPr lang="en-US" altLang="zh-CN" sz="2000" dirty="0" smtClean="0"/>
              <a:t>: the interactions between elements in micro system. </a:t>
            </a:r>
          </a:p>
          <a:p>
            <a:endParaRPr lang="en-US" altLang="zh-CN" sz="2000" dirty="0" smtClean="0"/>
          </a:p>
          <a:p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. The communications between parents and teachers in school regarding children’s academic achievement, problematic behaviors etc.</a:t>
            </a:r>
          </a:p>
          <a:p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. Parents’ monitoring of children’s social behaviors in peer relationships.</a:t>
            </a:r>
          </a:p>
          <a:p>
            <a:endParaRPr lang="en-US" altLang="zh-CN" sz="2000" dirty="0" smtClean="0"/>
          </a:p>
          <a:p>
            <a:r>
              <a:rPr lang="en-US" altLang="zh-CN" sz="2000" b="1" dirty="0" err="1" smtClean="0"/>
              <a:t>Exosystem</a:t>
            </a:r>
            <a:r>
              <a:rPr lang="en-US" altLang="zh-CN" sz="2000" b="1" dirty="0" smtClean="0"/>
              <a:t>: </a:t>
            </a:r>
            <a:r>
              <a:rPr lang="en-US" altLang="zh-CN" sz="2000" dirty="0" err="1" smtClean="0"/>
              <a:t>Mirco</a:t>
            </a:r>
            <a:r>
              <a:rPr lang="en-US" altLang="zh-CN" sz="2000" dirty="0" smtClean="0"/>
              <a:t>- and </a:t>
            </a:r>
            <a:r>
              <a:rPr lang="en-US" altLang="zh-CN" sz="2000" dirty="0" err="1" smtClean="0"/>
              <a:t>meso</a:t>
            </a:r>
            <a:r>
              <a:rPr lang="en-US" altLang="zh-CN" sz="2000" dirty="0" smtClean="0"/>
              <a:t>- systems are nested in </a:t>
            </a:r>
            <a:r>
              <a:rPr lang="en-US" altLang="zh-CN" sz="2000" dirty="0" err="1" smtClean="0"/>
              <a:t>exosystem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. A city where your family, school and friends settle. </a:t>
            </a:r>
          </a:p>
          <a:p>
            <a:endParaRPr lang="en-US" altLang="zh-CN" sz="2000" dirty="0" smtClean="0"/>
          </a:p>
          <a:p>
            <a:r>
              <a:rPr lang="en-US" altLang="zh-CN" sz="2000" b="1" dirty="0" err="1" smtClean="0"/>
              <a:t>Macrosystem</a:t>
            </a:r>
            <a:r>
              <a:rPr lang="en-US" altLang="zh-CN" sz="2000" b="1" dirty="0" smtClean="0"/>
              <a:t>: </a:t>
            </a:r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. Politics, religion belief, shared value and belief in a cultural context.</a:t>
            </a:r>
          </a:p>
          <a:p>
            <a:r>
              <a:rPr lang="en-US" altLang="zh-CN" sz="2000" b="1" dirty="0" err="1" smtClean="0"/>
              <a:t>Chronosystem</a:t>
            </a:r>
            <a:r>
              <a:rPr lang="en-US" altLang="zh-CN" sz="2000" b="1" dirty="0" smtClean="0"/>
              <a:t>:</a:t>
            </a:r>
            <a:r>
              <a:rPr lang="en-US" altLang="zh-CN" sz="2000" dirty="0" smtClean="0"/>
              <a:t> history event. It is easy to image that the context of generation of World War II is different from the generation of internet.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000" b="1" dirty="0" smtClean="0"/>
              <a:t>Micro- : Parents/Family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sz="2600" b="1" dirty="0" smtClean="0"/>
              <a:t>Parenting Belief: China </a:t>
            </a:r>
            <a:r>
              <a:rPr lang="en-US" altLang="zh-CN" sz="2600" b="1" dirty="0" err="1" smtClean="0"/>
              <a:t>vs</a:t>
            </a:r>
            <a:r>
              <a:rPr lang="en-US" altLang="zh-CN" sz="2600" b="1" dirty="0" smtClean="0"/>
              <a:t> US</a:t>
            </a:r>
          </a:p>
          <a:p>
            <a:pPr>
              <a:buNone/>
            </a:pPr>
            <a:endParaRPr lang="en-US" altLang="zh-CN" sz="2400" dirty="0" smtClean="0"/>
          </a:p>
          <a:p>
            <a:pPr marL="514350" indent="-514350">
              <a:buNone/>
            </a:pPr>
            <a:r>
              <a:rPr lang="en-US" altLang="zh-CN" sz="2400" dirty="0" smtClean="0"/>
              <a:t>         </a:t>
            </a:r>
            <a:r>
              <a:rPr lang="en-US" altLang="zh-CN" sz="2600" b="1" i="1" dirty="0" smtClean="0"/>
              <a:t>Family relationship</a:t>
            </a:r>
            <a:endParaRPr lang="en-US" altLang="zh-CN" sz="2600" dirty="0" smtClean="0"/>
          </a:p>
          <a:p>
            <a:pPr marL="514350" indent="-514350">
              <a:buNone/>
            </a:pPr>
            <a:r>
              <a:rPr lang="en-US" altLang="zh-CN" sz="2600" dirty="0" smtClean="0"/>
              <a:t>         Chinese families emphasize the </a:t>
            </a:r>
            <a:r>
              <a:rPr lang="en-US" sz="2600" dirty="0" smtClean="0"/>
              <a:t>importance of family closeness and harmony because of  Confucianism(Ho, 1986; </a:t>
            </a:r>
            <a:r>
              <a:rPr lang="en-US" sz="2600" dirty="0" err="1" smtClean="0"/>
              <a:t>Uba</a:t>
            </a:r>
            <a:r>
              <a:rPr lang="en-US" sz="2600" dirty="0" smtClean="0"/>
              <a:t>, 1994). In Confucian’s theory, the basic unit of society is the interpersonal relationship, instead of an individual.</a:t>
            </a:r>
          </a:p>
          <a:p>
            <a:pPr marL="514350" indent="-514350">
              <a:buNone/>
            </a:pPr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         Empirically, in the comparison of US families, perceived parental warmth, and conflict with parents were associated in the expected direction with depressive symptoms more strongly in China (Greenberger et. al., 2020).</a:t>
            </a:r>
            <a:br>
              <a:rPr lang="en-US" sz="2600" dirty="0" smtClean="0"/>
            </a:br>
            <a:endParaRPr lang="en-US" sz="26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000" b="1" dirty="0" smtClean="0"/>
              <a:t>Micro- : Parents/Family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altLang="zh-CN" sz="6200" b="1" dirty="0" smtClean="0"/>
              <a:t>Parenting Style: China </a:t>
            </a:r>
            <a:r>
              <a:rPr lang="en-US" altLang="zh-CN" sz="6200" b="1" dirty="0" err="1" smtClean="0"/>
              <a:t>vs</a:t>
            </a:r>
            <a:r>
              <a:rPr lang="en-US" altLang="zh-CN" sz="6200" b="1" dirty="0" smtClean="0"/>
              <a:t> US</a:t>
            </a:r>
          </a:p>
          <a:p>
            <a:pPr>
              <a:buNone/>
            </a:pPr>
            <a:endParaRPr lang="en-US" altLang="zh-CN" sz="6200" dirty="0" smtClean="0"/>
          </a:p>
          <a:p>
            <a:pPr marL="514350" indent="-514350">
              <a:buNone/>
            </a:pPr>
            <a:r>
              <a:rPr lang="en-US" altLang="zh-CN" sz="6200" b="1" i="1" dirty="0" smtClean="0"/>
              <a:t>         Chinese Parental Belief: two-dimension structure (Chao, 1994)</a:t>
            </a:r>
          </a:p>
          <a:p>
            <a:pPr marL="514350" indent="-514350">
              <a:buNone/>
            </a:pPr>
            <a:r>
              <a:rPr lang="en-US" altLang="zh-CN" sz="6200" dirty="0" smtClean="0"/>
              <a:t>         A. Parent-child relationship </a:t>
            </a:r>
          </a:p>
          <a:p>
            <a:pPr marL="514350" indent="-514350">
              <a:buNone/>
            </a:pPr>
            <a:r>
              <a:rPr lang="en-US" altLang="zh-CN" sz="6200" dirty="0" smtClean="0"/>
              <a:t>         B. Ideologies on children’s development and learning </a:t>
            </a:r>
          </a:p>
          <a:p>
            <a:pPr marL="514350" indent="-514350">
              <a:buNone/>
            </a:pPr>
            <a:endParaRPr lang="en-US" sz="6200" dirty="0" smtClean="0"/>
          </a:p>
          <a:p>
            <a:pPr marL="514350" indent="-514350">
              <a:buNone/>
            </a:pPr>
            <a:r>
              <a:rPr lang="en-US" sz="6200" dirty="0" smtClean="0"/>
              <a:t>         </a:t>
            </a:r>
            <a:r>
              <a:rPr lang="en-US" altLang="zh-CN" sz="6200" b="1" i="1" dirty="0" smtClean="0"/>
              <a:t>Chinese Parenting (Chao, 1994; </a:t>
            </a:r>
            <a:r>
              <a:rPr lang="en-US" altLang="zh-CN" sz="6200" b="1" i="1" dirty="0" err="1" smtClean="0"/>
              <a:t>Xu</a:t>
            </a:r>
            <a:r>
              <a:rPr lang="en-US" altLang="zh-CN" sz="6200" b="1" i="1" dirty="0" smtClean="0"/>
              <a:t>, et. al., 2005; </a:t>
            </a:r>
            <a:r>
              <a:rPr lang="da-DK" sz="6200" b="1" i="1" dirty="0" smtClean="0"/>
              <a:t>Chan, Bowes, Wyver, 2009</a:t>
            </a:r>
            <a:r>
              <a:rPr lang="en-US" altLang="zh-CN" sz="6200" b="1" i="1" dirty="0" smtClean="0"/>
              <a:t>)</a:t>
            </a:r>
          </a:p>
          <a:p>
            <a:pPr marL="514350" indent="-514350">
              <a:buNone/>
            </a:pPr>
            <a:r>
              <a:rPr lang="en-US" altLang="zh-CN" sz="6200" dirty="0" smtClean="0"/>
              <a:t>         </a:t>
            </a:r>
            <a:r>
              <a:rPr lang="en-US" altLang="zh-CN" sz="6200" dirty="0" smtClean="0">
                <a:solidFill>
                  <a:srgbClr val="FF0000"/>
                </a:solidFill>
              </a:rPr>
              <a:t>A. </a:t>
            </a:r>
            <a:r>
              <a:rPr lang="en-US" sz="6200" dirty="0" smtClean="0">
                <a:solidFill>
                  <a:srgbClr val="FF0000"/>
                </a:solidFill>
              </a:rPr>
              <a:t>Authoritative </a:t>
            </a:r>
          </a:p>
          <a:p>
            <a:pPr marL="514350" indent="-514350">
              <a:buNone/>
            </a:pPr>
            <a:r>
              <a:rPr lang="en-US" sz="6200" dirty="0" smtClean="0">
                <a:solidFill>
                  <a:srgbClr val="FF0000"/>
                </a:solidFill>
              </a:rPr>
              <a:t>         B. Authoritarian</a:t>
            </a:r>
            <a:r>
              <a:rPr lang="en-US" sz="6200" dirty="0" smtClean="0"/>
              <a:t> </a:t>
            </a:r>
          </a:p>
          <a:p>
            <a:pPr marL="514350" indent="-514350">
              <a:buNone/>
            </a:pPr>
            <a:r>
              <a:rPr lang="en-US" sz="6200" dirty="0" smtClean="0"/>
              <a:t>         C. Permissive</a:t>
            </a:r>
            <a:endParaRPr lang="en-US" altLang="zh-CN" sz="6200" dirty="0" smtClean="0"/>
          </a:p>
          <a:p>
            <a:pPr marL="514350" indent="-514350">
              <a:buNone/>
            </a:pPr>
            <a:r>
              <a:rPr lang="en-US" altLang="zh-CN" sz="6200" dirty="0" smtClean="0"/>
              <a:t>         D. </a:t>
            </a:r>
            <a:r>
              <a:rPr lang="en-US" sz="6200" dirty="0" smtClean="0"/>
              <a:t>Neglectful</a:t>
            </a:r>
          </a:p>
          <a:p>
            <a:pPr marL="514350" indent="-514350">
              <a:buNone/>
            </a:pPr>
            <a:endParaRPr lang="en-US" sz="5000" dirty="0" smtClean="0"/>
          </a:p>
          <a:p>
            <a:pPr marL="514350" indent="-514350">
              <a:buNone/>
            </a:pPr>
            <a:r>
              <a:rPr lang="en-US" sz="5000" dirty="0" smtClean="0"/>
              <a:t>         </a:t>
            </a:r>
            <a:endParaRPr lang="en-US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000" b="1" dirty="0" smtClean="0"/>
              <a:t>Micro- : Parents/Family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 In the western context, there’re four typical types of parenting styles and usually, you can clarify which type describes a western parent. However, it is possible to find Chinese parents can get high scores in both authoritative and authoritarian parenting behaviors. 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Explanation:</a:t>
            </a:r>
          </a:p>
          <a:p>
            <a:pPr marL="514350" indent="-514350">
              <a:buNone/>
            </a:pPr>
            <a:r>
              <a:rPr lang="en-US" sz="2000" dirty="0" smtClean="0"/>
              <a:t> (1) underscoring family relationship ---&gt; authoritative parenting</a:t>
            </a:r>
          </a:p>
          <a:p>
            <a:pPr marL="514350" indent="-514350">
              <a:buNone/>
            </a:pPr>
            <a:r>
              <a:rPr lang="en-US" sz="2000" dirty="0" smtClean="0"/>
              <a:t> (2) having ideologies or plan for children’s future ---&gt; authoritarian parenting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000" b="1" dirty="0" err="1" smtClean="0"/>
              <a:t>Meso</a:t>
            </a:r>
            <a:r>
              <a:rPr lang="en-US" altLang="zh-CN" sz="2000" b="1" dirty="0" smtClean="0"/>
              <a:t>- : Parents/Family + School + Peer relationships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000" dirty="0" smtClean="0"/>
              <a:t>         A. High emphasis on academic achievement (The interaction between family setting and school setting) : </a:t>
            </a:r>
          </a:p>
          <a:p>
            <a:pPr marL="514350" indent="-514350">
              <a:buNone/>
            </a:pPr>
            <a:r>
              <a:rPr lang="en-US" sz="2000" dirty="0" smtClean="0"/>
              <a:t>         Thus, in China, grade in school has a stronger influence on adolescents’ mental health (Greenberger et. al., 2020). 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         B.  The interaction between family setting and peer relationships:</a:t>
            </a:r>
          </a:p>
          <a:p>
            <a:pPr marL="514350" indent="-514350">
              <a:buNone/>
            </a:pPr>
            <a:r>
              <a:rPr lang="en-US" sz="2000" dirty="0" smtClean="0"/>
              <a:t>         Chinese parents are inclined to compare their children’s behaviors with those of adolescents in their native countries or with their own experiences growing up (Qin, 2006). 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000" b="1" dirty="0" smtClean="0"/>
              <a:t>Macro- : How culture or policy influences Chinese parents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sz="2400" b="1" dirty="0" smtClean="0"/>
              <a:t>         A. Gender equality</a:t>
            </a:r>
          </a:p>
          <a:p>
            <a:pPr marL="514350" indent="-514350">
              <a:buNone/>
            </a:pPr>
            <a:r>
              <a:rPr lang="en-US" sz="2400" b="1" dirty="0" smtClean="0"/>
              <a:t>         </a:t>
            </a:r>
            <a:r>
              <a:rPr lang="en-US" sz="2400" dirty="0" smtClean="0"/>
              <a:t>Decades of centralized political and ideological efforts directed toward</a:t>
            </a:r>
          </a:p>
          <a:p>
            <a:pPr marL="514350" indent="-514350">
              <a:buNone/>
            </a:pPr>
            <a:r>
              <a:rPr lang="en-US" sz="2400" dirty="0" smtClean="0"/>
              <a:t>         eliminating gender inequalities might be expressed in a smaller, or even nonexistent,</a:t>
            </a:r>
          </a:p>
          <a:p>
            <a:pPr marL="514350" indent="-514350">
              <a:buNone/>
            </a:pPr>
            <a:r>
              <a:rPr lang="en-US" sz="2400" dirty="0" smtClean="0"/>
              <a:t>         the gender gap in depressive symptoms in this Chinese cultural setting. </a:t>
            </a:r>
          </a:p>
          <a:p>
            <a:pPr marL="514350" indent="-514350"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>Empirically, compared to the USA, the gender difference in depression is smaller in China (Greenberger et. al., 2020)</a:t>
            </a:r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r>
              <a:rPr lang="en-US" sz="2400" b="1" dirty="0" smtClean="0"/>
              <a:t>         B. One-child policy</a:t>
            </a:r>
          </a:p>
          <a:p>
            <a:pPr marL="514350" indent="-514350">
              <a:buNone/>
            </a:pPr>
            <a:r>
              <a:rPr lang="en-US" sz="2400" dirty="0" smtClean="0"/>
              <a:t>         In urban area of China, only-children experienced significantly lower love awareness from family, higher neurotic and social depression, trait anxiety, perceived stressors, and interpersonal dependency than did urban non-only children (Liu et.al., 2005). </a:t>
            </a:r>
            <a:endParaRPr lang="en-US" sz="2000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b="1" dirty="0" smtClean="0"/>
              <a:t>References:</a:t>
            </a:r>
          </a:p>
          <a:p>
            <a:r>
              <a:rPr lang="en-US" dirty="0" smtClean="0"/>
              <a:t>Greenberger, E., Chen, C., Tally, S. R., &amp; Dong, Q. (2000). Family, peer, and individual correlates of depressive </a:t>
            </a:r>
            <a:r>
              <a:rPr lang="en-US" dirty="0" err="1" smtClean="0"/>
              <a:t>symptomatology</a:t>
            </a:r>
            <a:r>
              <a:rPr lang="en-US" dirty="0" smtClean="0"/>
              <a:t> among US and Chinese adolescents. </a:t>
            </a:r>
            <a:r>
              <a:rPr lang="en-US" i="1" dirty="0" smtClean="0"/>
              <a:t>Journal of consulting and clinical psychology</a:t>
            </a:r>
            <a:r>
              <a:rPr lang="en-US" dirty="0" smtClean="0"/>
              <a:t>, </a:t>
            </a:r>
            <a:r>
              <a:rPr lang="en-US" i="1" dirty="0" smtClean="0"/>
              <a:t>68</a:t>
            </a:r>
            <a:r>
              <a:rPr lang="en-US" dirty="0" smtClean="0"/>
              <a:t>(2), 209.</a:t>
            </a:r>
          </a:p>
          <a:p>
            <a:r>
              <a:rPr lang="en-US" dirty="0" smtClean="0"/>
              <a:t>Chao, R. K. (1994). Beyond parental control and authoritarian parenting style: Understanding Chinese parenting through the cultural notion of training. </a:t>
            </a:r>
            <a:r>
              <a:rPr lang="en-US" i="1" dirty="0" smtClean="0"/>
              <a:t>Child development</a:t>
            </a:r>
            <a:r>
              <a:rPr lang="en-US" dirty="0" smtClean="0"/>
              <a:t>, </a:t>
            </a:r>
            <a:r>
              <a:rPr lang="en-US" i="1" dirty="0" smtClean="0"/>
              <a:t>65</a:t>
            </a:r>
            <a:r>
              <a:rPr lang="en-US" dirty="0" smtClean="0"/>
              <a:t>(4), 1111-1119.</a:t>
            </a:r>
          </a:p>
          <a:p>
            <a:r>
              <a:rPr lang="en-US" dirty="0" err="1" smtClean="0"/>
              <a:t>Xu</a:t>
            </a:r>
            <a:r>
              <a:rPr lang="en-US" dirty="0" smtClean="0"/>
              <a:t>, Y., </a:t>
            </a:r>
            <a:r>
              <a:rPr lang="en-US" dirty="0" err="1" smtClean="0"/>
              <a:t>Farver</a:t>
            </a:r>
            <a:r>
              <a:rPr lang="en-US" dirty="0" smtClean="0"/>
              <a:t>, J. A., Zhang, Z., </a:t>
            </a:r>
            <a:r>
              <a:rPr lang="en-US" dirty="0" err="1" smtClean="0"/>
              <a:t>Zeng</a:t>
            </a:r>
            <a:r>
              <a:rPr lang="en-US" dirty="0" smtClean="0"/>
              <a:t>, Q., Yu, L., &amp; </a:t>
            </a:r>
            <a:r>
              <a:rPr lang="en-US" dirty="0" err="1" smtClean="0"/>
              <a:t>Cai</a:t>
            </a:r>
            <a:r>
              <a:rPr lang="en-US" dirty="0" smtClean="0"/>
              <a:t>, B. (2005). Mainland Chinese parenting styles and parent-child interaction. </a:t>
            </a:r>
            <a:r>
              <a:rPr lang="en-US" i="1" dirty="0" smtClean="0"/>
              <a:t>International Journal of Behavioral Development</a:t>
            </a:r>
            <a:r>
              <a:rPr lang="en-US" dirty="0" smtClean="0"/>
              <a:t>, </a:t>
            </a:r>
            <a:r>
              <a:rPr lang="en-US" i="1" dirty="0" smtClean="0"/>
              <a:t>29</a:t>
            </a:r>
            <a:r>
              <a:rPr lang="en-US" dirty="0" smtClean="0"/>
              <a:t>(6), 524-531.</a:t>
            </a:r>
          </a:p>
          <a:p>
            <a:r>
              <a:rPr lang="en-US" dirty="0" smtClean="0"/>
              <a:t>Chan, S. M., Bowes, J., &amp; </a:t>
            </a:r>
            <a:r>
              <a:rPr lang="en-US" dirty="0" err="1" smtClean="0"/>
              <a:t>Wyver</a:t>
            </a:r>
            <a:r>
              <a:rPr lang="en-US" dirty="0" smtClean="0"/>
              <a:t>, S. (2009). Chinese parenting in Hong Kong: Links among goals, beliefs and styles. </a:t>
            </a:r>
            <a:r>
              <a:rPr lang="en-US" i="1" dirty="0" smtClean="0"/>
              <a:t>Early Child Development and Care</a:t>
            </a:r>
            <a:r>
              <a:rPr lang="en-US" dirty="0" smtClean="0"/>
              <a:t>, </a:t>
            </a:r>
            <a:r>
              <a:rPr lang="en-US" i="1" dirty="0" smtClean="0"/>
              <a:t>179</a:t>
            </a:r>
            <a:r>
              <a:rPr lang="en-US" dirty="0" smtClean="0"/>
              <a:t>(7), 849-862.</a:t>
            </a:r>
          </a:p>
          <a:p>
            <a:r>
              <a:rPr lang="en-US" dirty="0" smtClean="0"/>
              <a:t>Qin DB. “Our child doesn’t talk to us anymore”: alienation in immigrant Chinese families. </a:t>
            </a:r>
            <a:r>
              <a:rPr lang="en-US" dirty="0" err="1" smtClean="0"/>
              <a:t>Anthropol</a:t>
            </a:r>
            <a:r>
              <a:rPr lang="en-US" dirty="0" smtClean="0"/>
              <a:t> </a:t>
            </a:r>
            <a:r>
              <a:rPr lang="en-US" dirty="0" err="1" smtClean="0"/>
              <a:t>Educ</a:t>
            </a:r>
            <a:r>
              <a:rPr lang="en-US" dirty="0" smtClean="0"/>
              <a:t> Q. 2006;37:162–79.</a:t>
            </a:r>
          </a:p>
          <a:p>
            <a:r>
              <a:rPr lang="en-US" dirty="0" smtClean="0"/>
              <a:t>Liu, C., </a:t>
            </a:r>
            <a:r>
              <a:rPr lang="en-US" dirty="0" err="1" smtClean="0"/>
              <a:t>Munakata</a:t>
            </a:r>
            <a:r>
              <a:rPr lang="en-US" dirty="0" smtClean="0"/>
              <a:t>, T., &amp; </a:t>
            </a:r>
            <a:r>
              <a:rPr lang="en-US" dirty="0" err="1" smtClean="0"/>
              <a:t>Onuoha</a:t>
            </a:r>
            <a:r>
              <a:rPr lang="en-US" dirty="0" smtClean="0"/>
              <a:t>, F. N. (2005). Mental health condition of the only-child: a study of urban and rural high school students in China. </a:t>
            </a:r>
            <a:r>
              <a:rPr lang="en-US" i="1" dirty="0" smtClean="0"/>
              <a:t>Adolescence</a:t>
            </a:r>
            <a:r>
              <a:rPr lang="en-US" dirty="0" smtClean="0"/>
              <a:t>, </a:t>
            </a:r>
            <a:r>
              <a:rPr lang="en-US" i="1" dirty="0" smtClean="0"/>
              <a:t>40</a:t>
            </a:r>
            <a:r>
              <a:rPr lang="en-US" dirty="0" smtClean="0"/>
              <a:t>(160).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854</Words>
  <Application>Microsoft Office PowerPoint</Application>
  <PresentationFormat>Předvádění na obrazovce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宋体</vt:lpstr>
      <vt:lpstr>Arial</vt:lpstr>
      <vt:lpstr>Calibri</vt:lpstr>
      <vt:lpstr>Office 主题</vt:lpstr>
      <vt:lpstr>Youth Development in Chinese Context: Family-Based Perspective</vt:lpstr>
      <vt:lpstr>Ecological System Framework (Bronfenbrenner, 1979)</vt:lpstr>
      <vt:lpstr>Prezentace aplikace PowerPoint</vt:lpstr>
      <vt:lpstr>Micro- : Parents/Family</vt:lpstr>
      <vt:lpstr>Micro- : Parents/Family</vt:lpstr>
      <vt:lpstr>Micro- : Parents/Family</vt:lpstr>
      <vt:lpstr>Meso- : Parents/Family + School + Peer relationships</vt:lpstr>
      <vt:lpstr>Macro- : How culture or policy influences Chinese parents</vt:lpstr>
      <vt:lpstr>Prezentace aplikace PowerPoint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in Chinese context</dc:title>
  <dc:creator>Yi HUANG</dc:creator>
  <cp:lastModifiedBy>Petr Macek</cp:lastModifiedBy>
  <cp:revision>84</cp:revision>
  <dcterms:created xsi:type="dcterms:W3CDTF">2021-04-19T11:50:42Z</dcterms:created>
  <dcterms:modified xsi:type="dcterms:W3CDTF">2021-05-05T13:52:45Z</dcterms:modified>
</cp:coreProperties>
</file>