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16" r:id="rId5"/>
    <p:sldId id="260" r:id="rId6"/>
    <p:sldId id="263" r:id="rId7"/>
    <p:sldId id="328" r:id="rId8"/>
    <p:sldId id="318" r:id="rId9"/>
    <p:sldId id="329" r:id="rId10"/>
    <p:sldId id="269" r:id="rId11"/>
    <p:sldId id="270" r:id="rId12"/>
    <p:sldId id="319" r:id="rId13"/>
    <p:sldId id="320" r:id="rId14"/>
    <p:sldId id="321" r:id="rId15"/>
    <p:sldId id="273" r:id="rId16"/>
    <p:sldId id="275" r:id="rId17"/>
    <p:sldId id="330" r:id="rId18"/>
    <p:sldId id="331" r:id="rId19"/>
    <p:sldId id="304" r:id="rId20"/>
    <p:sldId id="322" r:id="rId21"/>
    <p:sldId id="332" r:id="rId22"/>
    <p:sldId id="323" r:id="rId23"/>
    <p:sldId id="333" r:id="rId24"/>
    <p:sldId id="324" r:id="rId25"/>
    <p:sldId id="283" r:id="rId26"/>
    <p:sldId id="334" r:id="rId27"/>
    <p:sldId id="286" r:id="rId28"/>
    <p:sldId id="288" r:id="rId29"/>
    <p:sldId id="287" r:id="rId30"/>
    <p:sldId id="289" r:id="rId31"/>
    <p:sldId id="290" r:id="rId32"/>
    <p:sldId id="310" r:id="rId33"/>
    <p:sldId id="293" r:id="rId34"/>
    <p:sldId id="295" r:id="rId35"/>
    <p:sldId id="338" r:id="rId36"/>
    <p:sldId id="335" r:id="rId37"/>
    <p:sldId id="297" r:id="rId38"/>
    <p:sldId id="337" r:id="rId39"/>
    <p:sldId id="313" r:id="rId40"/>
    <p:sldId id="315" r:id="rId4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172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946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5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5ffc877e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10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881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346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16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665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0004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5960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505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669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151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890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916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er.ics.muni.cz/bulletin/articles/602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vi.lf1.cuni.cz/hirschuv-index-h-ind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9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49946" y="2096718"/>
            <a:ext cx="8396400" cy="167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 PSYb2780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9946" y="372262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49946" y="5630176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1. dubna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3ab93460_0_33"/>
          <p:cNvSpPr txBox="1"/>
          <p:nvPr/>
        </p:nvSpPr>
        <p:spPr>
          <a:xfrm>
            <a:off x="336764" y="5412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3)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Jak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téma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„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dostat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“ do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vyhledávání</a:t>
            </a:r>
            <a:endParaRPr lang="en-US" sz="3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KLÍČOVÁ SLOVA (</a:t>
            </a:r>
            <a:r>
              <a:rPr lang="en-US" sz="28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hesla</a:t>
            </a: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hlavně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podstatná</a:t>
            </a:r>
            <a:r>
              <a:rPr lang="en-US" sz="3000" b="1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příd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zájmena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a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slovesa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když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je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nutné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pozor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stop words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předložky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spojky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členy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předmětová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hesla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katalogy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knihoven</a:t>
            </a:r>
            <a:endParaRPr lang="cs-CZ" sz="3000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Nejvýznamější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hesla charakterizující celý dokument - obdobné v dalších dokumentech.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KS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trauma;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rodina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vztahy</a:t>
            </a:r>
            <a:endParaRPr lang="cs-CZ" sz="2800" b="1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457200" lvl="1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cs-CZ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PH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trauma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rodinné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98920" y="96133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r>
              <a:rPr lang="cs-CZ" altLang="cs-CZ" sz="6000" b="1" dirty="0">
                <a:solidFill>
                  <a:schemeClr val="bg1"/>
                </a:solidFill>
              </a:rPr>
              <a:t>Vím, co hledám, co dál? </a:t>
            </a: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1F4298-DF42-4F4C-8C58-4530C294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041" y="3095809"/>
            <a:ext cx="3107184" cy="24172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4410AB-FADF-46D4-9B0E-EBE555F0FF1C}"/>
              </a:ext>
            </a:extLst>
          </p:cNvPr>
          <p:cNvSpPr txBox="1"/>
          <p:nvPr/>
        </p:nvSpPr>
        <p:spPr>
          <a:xfrm>
            <a:off x="3488924" y="5619565"/>
            <a:ext cx="2734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https://www.texanfit.com/jesses-journal/whats-next/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211f007f8_0_35"/>
          <p:cNvSpPr txBox="1"/>
          <p:nvPr/>
        </p:nvSpPr>
        <p:spPr>
          <a:xfrm>
            <a:off x="408469" y="310718"/>
            <a:ext cx="8336036" cy="599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Clr>
                <a:prstClr val="black"/>
              </a:buClr>
              <a:buSzPct val="25000"/>
            </a:pPr>
            <a:r>
              <a:rPr lang="en-US" sz="35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Individuální</a:t>
            </a:r>
            <a:r>
              <a:rPr lang="en-US" sz="35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5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specifikace</a:t>
            </a:r>
            <a:endParaRPr lang="en-US" sz="35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170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Časové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rozmezí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:</a:t>
            </a:r>
            <a:endParaRPr lang="en-US" sz="3000" b="1" kern="1200" dirty="0">
              <a:solidFill>
                <a:srgbClr val="3333CC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Monografie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„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klasiků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“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nebo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aktuální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výzkumy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?</a:t>
            </a:r>
          </a:p>
          <a:p>
            <a:pPr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Typy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dokumentů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časopisy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kapitoly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z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příspěvky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endParaRPr lang="cs-CZ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konferencí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dizertační práce,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zpravodajství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Typ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dat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obrázky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text, audio, video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Jazyk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dokumentů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sym typeface="Verdana"/>
              </a:rPr>
              <a:t>cca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90%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anglických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zdrojů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Forma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00B3BA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odborná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x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populárně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naučná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171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380075" y="39233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 se dá najít?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380075" y="11742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nutné pro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orientaci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tématu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doplňující a okrajové, ale důležité pro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podporující argumentaci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autora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vůči kterým se autor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vymezuje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faktografické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zdroje nutné pro analýzu, komparaci, syntézu, atp.</a:t>
            </a:r>
            <a:endParaRPr lang="en-US" sz="3000" dirty="0">
              <a:solidFill>
                <a:schemeClr val="dk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7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380075" y="41896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Kde můžu hledat?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380075" y="1413897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Specializované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databáze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Knihovní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katalogy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Specializované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vyhledávače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odborných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informací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Repozitáře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Knihovny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57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ffc877e4a_0_41"/>
          <p:cNvSpPr txBox="1">
            <a:spLocks noGrp="1"/>
          </p:cNvSpPr>
          <p:nvPr>
            <p:ph type="title"/>
          </p:nvPr>
        </p:nvSpPr>
        <p:spPr>
          <a:xfrm>
            <a:off x="456367" y="439950"/>
            <a:ext cx="823126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"Co" mi pomůže hledat?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Google Shape;217;g5ffc877e4a_0_41"/>
          <p:cNvSpPr txBox="1"/>
          <p:nvPr/>
        </p:nvSpPr>
        <p:spPr>
          <a:xfrm>
            <a:off x="456367" y="12958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lnSpc>
                <a:spcPct val="120000"/>
              </a:lnSpc>
              <a:spcBef>
                <a:spcPts val="750"/>
              </a:spcBef>
              <a:buClrTx/>
            </a:pPr>
            <a:r>
              <a:rPr lang="cs-CZ" altLang="cs-CZ" sz="30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1. Booleovský model</a:t>
            </a:r>
          </a:p>
          <a:p>
            <a:pPr lvl="1">
              <a:lnSpc>
                <a:spcPct val="120000"/>
              </a:lnSpc>
              <a:spcBef>
                <a:spcPts val="675"/>
              </a:spcBef>
              <a:buClrTx/>
            </a:pPr>
            <a:endParaRPr lang="cs-CZ" altLang="cs-CZ" sz="3000" kern="1200" dirty="0">
              <a:solidFill>
                <a:srgbClr val="111111"/>
              </a:solidFill>
              <a:latin typeface="Calibri"/>
              <a:ea typeface="+mn-ea"/>
              <a:cs typeface="+mn-cs"/>
            </a:endParaRPr>
          </a:p>
          <a:p>
            <a:pPr lvl="1">
              <a:lnSpc>
                <a:spcPct val="120000"/>
              </a:lnSpc>
              <a:spcBef>
                <a:spcPts val="675"/>
              </a:spcBef>
              <a:buClrTx/>
            </a:pPr>
            <a:r>
              <a:rPr lang="cs-CZ" altLang="cs-CZ" sz="30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Nejrozšířenější - kombinace termínů pomocí logických operátorů AND, OR, NOT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3F90E63-30D9-4EE1-99C2-E84D947C8256}"/>
              </a:ext>
            </a:extLst>
          </p:cNvPr>
          <p:cNvSpPr txBox="1"/>
          <p:nvPr/>
        </p:nvSpPr>
        <p:spPr>
          <a:xfrm>
            <a:off x="5060271" y="6480699"/>
            <a:ext cx="408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solidFill>
                  <a:srgbClr val="111111"/>
                </a:solidFill>
              </a:rPr>
              <a:t>Zdroj: Steinerová, </a:t>
            </a:r>
            <a:r>
              <a:rPr lang="cs-CZ" altLang="cs-CZ" i="1" dirty="0" err="1">
                <a:solidFill>
                  <a:srgbClr val="111111"/>
                </a:solidFill>
              </a:rPr>
              <a:t>Gřešková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en-US" altLang="cs-CZ" i="1" dirty="0">
                <a:solidFill>
                  <a:srgbClr val="111111"/>
                </a:solidFill>
              </a:rPr>
              <a:t>&amp;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cs-CZ" altLang="cs-CZ" i="1" dirty="0" err="1">
                <a:solidFill>
                  <a:srgbClr val="111111"/>
                </a:solidFill>
              </a:rPr>
              <a:t>Ilavská</a:t>
            </a:r>
            <a:r>
              <a:rPr lang="cs-CZ" altLang="cs-CZ" i="1" dirty="0">
                <a:solidFill>
                  <a:srgbClr val="111111"/>
                </a:solidFill>
              </a:rPr>
              <a:t>, (2010)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AND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Logický součin, průnik</a:t>
            </a:r>
          </a:p>
          <a:p>
            <a:pPr marL="457200" lvl="1">
              <a:spcBef>
                <a:spcPts val="675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Vyhledá jen dokumenty, ve kterých jsou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obě</a:t>
            </a:r>
            <a:r>
              <a:rPr lang="cs-CZ" altLang="cs-CZ" sz="2800" b="1" kern="1200" dirty="0">
                <a:solidFill>
                  <a:srgbClr val="00B3B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klíčová slova</a:t>
            </a:r>
          </a:p>
          <a:p>
            <a:pPr marL="457200" lvl="1">
              <a:spcBef>
                <a:spcPts val="675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Výsledek se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zužuje (průnik množin)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Spojení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významově odlišných </a:t>
            </a: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pojmů</a:t>
            </a:r>
            <a:endParaRPr lang="cs-CZ" sz="3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665825" y="4731379"/>
            <a:ext cx="419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barvy AND emoce</a:t>
            </a:r>
          </a:p>
          <a:p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B6D4BDA-DBD9-4D05-A007-A8F478B7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5" y="4302530"/>
            <a:ext cx="3898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5340719" y="6029730"/>
            <a:ext cx="17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barvy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560598" y="6029730"/>
            <a:ext cx="140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emoce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OR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Logický součet, sjednocení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Vyhledá dokumenty, kde je </a:t>
            </a:r>
            <a:r>
              <a:rPr lang="cs-CZ" altLang="cs-CZ" sz="2800" b="1" kern="120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alespoň jeden</a:t>
            </a:r>
            <a:r>
              <a:rPr lang="cs-CZ" altLang="cs-CZ" sz="2800" b="1" kern="1200" dirty="0">
                <a:solidFill>
                  <a:srgbClr val="00B3B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ze zadaných výrazů.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Výsledek průzkumu se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rozšiřuje (sjednocení množin).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Spojení synonym a příbuzných pojmů.</a:t>
            </a: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1012055" y="4395787"/>
            <a:ext cx="3710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psychologie výchovy OR pedagogická psychologie</a:t>
            </a:r>
          </a:p>
          <a:p>
            <a:endParaRPr lang="cs-CZ" altLang="cs-CZ" sz="2800" b="1" i="1" dirty="0">
              <a:solidFill>
                <a:srgbClr val="111111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4227590" y="5971047"/>
            <a:ext cx="23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psychologie výchovy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205273" y="5971047"/>
            <a:ext cx="23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pedagogická psychologie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47DE77F-76EE-4B99-B6F8-4DBC86C1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50" y="4479513"/>
            <a:ext cx="3304062" cy="14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NOT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Logická negace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Vyloučí</a:t>
            </a:r>
            <a:r>
              <a:rPr lang="cs-CZ" alt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záznamy, které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obsahují označené      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    klíčové slovo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Záleží na pořadí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klíčových slov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    Výsledek průzkumu se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zužuje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1012055" y="4395787"/>
            <a:ext cx="37108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altLang="cs-CZ" sz="28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  </a:t>
            </a:r>
          </a:p>
          <a:p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  <a:endParaRPr lang="cs-CZ" altLang="cs-CZ" sz="28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800" b="1" i="1" dirty="0">
              <a:solidFill>
                <a:srgbClr val="111111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4500979" y="597104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205273" y="597104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981C30B-FE5F-4F20-8AFE-8B8F37F8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98" y="4386871"/>
            <a:ext cx="35009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3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cyberbulling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teenagers</a:t>
            </a:r>
            <a:r>
              <a:rPr lang="cs-CZ" dirty="0">
                <a:solidFill>
                  <a:schemeClr val="tx1"/>
                </a:solidFill>
              </a:rPr>
              <a:t>) AND (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media) AND </a:t>
            </a:r>
            <a:r>
              <a:rPr lang="cs-CZ" dirty="0" err="1">
                <a:solidFill>
                  <a:schemeClr val="tx1"/>
                </a:solidFill>
              </a:rPr>
              <a:t>cyberbulling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86607" y="177274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15585" y="1038336"/>
            <a:ext cx="8470962" cy="581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Úvodní lekce - samostudium</a:t>
            </a:r>
          </a:p>
          <a:p>
            <a:pPr marL="838518" lvl="1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práce s informacemi - informační a post-informační společnost, informační gramotnost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informační zdroje - typy, licencované zdroje, kde hledat?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Seminář 1 - praktická práce s elektronickými informačními zdroji</a:t>
            </a:r>
            <a:endParaRPr sz="2600" b="1" dirty="0">
              <a:solidFill>
                <a:srgbClr val="FF00FF"/>
              </a:solidFill>
              <a:latin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samostudium – opakování a případné upřesnění látky</a:t>
            </a: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Přednáška citace, citování, plagiátorství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základní terminologie, citační styl APA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dirty="0">
                <a:latin typeface="Arial"/>
                <a:ea typeface="Arial"/>
                <a:cs typeface="Arial"/>
                <a:sym typeface="Arial"/>
              </a:rPr>
              <a:t>Seminář 2 - praktická práce s elektronickými informačními zdroji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nadstavbové nástroje a "vědecké sociální sítě"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databáze elektronických knih, e-knihy</a:t>
            </a:r>
            <a:endParaRPr sz="23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68172" y="395780"/>
            <a:ext cx="824735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800" b="1" dirty="0"/>
              <a:t>3. Vyhledávání prostřednictvím </a:t>
            </a:r>
            <a:r>
              <a:rPr lang="cs-CZ" altLang="cs-CZ" sz="3800" b="1" dirty="0">
                <a:solidFill>
                  <a:srgbClr val="3333CC"/>
                </a:solidFill>
              </a:rPr>
              <a:t>"</a:t>
            </a:r>
            <a:r>
              <a:rPr lang="cs-CZ" altLang="cs-CZ" sz="3800" b="1" dirty="0"/>
              <a:t>fráze</a:t>
            </a:r>
            <a:r>
              <a:rPr lang="cs-CZ" altLang="cs-CZ" sz="3800" b="1" dirty="0">
                <a:solidFill>
                  <a:srgbClr val="3333CC"/>
                </a:solidFill>
              </a:rPr>
              <a:t>"</a:t>
            </a:r>
            <a:endParaRPr lang="cs-CZ" altLang="cs-CZ" sz="3800" dirty="0">
              <a:solidFill>
                <a:srgbClr val="3333CC"/>
              </a:solidFill>
            </a:endParaRP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68172" y="128217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Bližší specifikace dotazu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Slovní spojení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Všechna slova se musí vyskytovat v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přesném pořadí</a:t>
            </a:r>
            <a:r>
              <a:rPr lang="cs-CZ" altLang="cs-CZ" sz="3000" b="1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3000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uvedeném tvaru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Využívají se</a:t>
            </a:r>
            <a:r>
              <a:rPr lang="cs-CZ" altLang="cs-CZ" sz="3000" b="1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uvozovky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Výsledek vyhledávání se zužuje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Př.</a:t>
            </a:r>
            <a:r>
              <a:rPr lang="cs-CZ" altLang="cs-CZ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cs-CZ" altLang="cs-CZ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cs-CZ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2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27898" y="19785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r>
              <a:rPr lang="cs-CZ" altLang="cs-CZ" sz="6000" b="1" dirty="0">
                <a:solidFill>
                  <a:schemeClr val="bg1"/>
                </a:solidFill>
              </a:rPr>
              <a:t>Terminologie </a:t>
            </a: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4410AB-FADF-46D4-9B0E-EBE555F0FF1C}"/>
              </a:ext>
            </a:extLst>
          </p:cNvPr>
          <p:cNvSpPr txBox="1"/>
          <p:nvPr/>
        </p:nvSpPr>
        <p:spPr>
          <a:xfrm>
            <a:off x="4225771" y="5485334"/>
            <a:ext cx="2734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https://www.mattdisero.com/blog/terminology/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5DEBCB-3B87-407C-B176-1BE75768B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36" y="2437334"/>
            <a:ext cx="4048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287692" y="395779"/>
            <a:ext cx="856861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 to vlastně dělám?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263100" y="126442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Prohlížení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</a:t>
            </a:r>
            <a:r>
              <a:rPr lang="cs-CZ" altLang="cs-CZ" sz="3000" b="1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browsing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"Volím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z předdefinovaných nabídek (např. časopisy, články - seznamy titulů v databázích)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Vyhledávání (</a:t>
            </a:r>
            <a:r>
              <a:rPr lang="cs-CZ" altLang="cs-CZ" sz="3000" b="1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searching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Jednoduché (Google 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okno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Pokročilé (více polí - Booleovské operátory)</a:t>
            </a:r>
          </a:p>
          <a:p>
            <a:pPr lvl="0">
              <a:buSzPct val="100000"/>
            </a:pPr>
            <a:endParaRPr lang="cs-CZ" sz="27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31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ffc877e4a_0_47"/>
          <p:cNvSpPr txBox="1"/>
          <p:nvPr/>
        </p:nvSpPr>
        <p:spPr>
          <a:xfrm>
            <a:off x="263100" y="126442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Málokdy relevantní záznamy po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prvním 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vyhledávání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Rešeršní dotaz nutné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ladit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Každý zdroj – vlastní pravidla →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uzpůsobit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vyhledávací dotaz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Neexistuje obecný „recept“ jak vyhledávat nejlépe - každý klíčuje, vyhledává, zpracovává po svém.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Ale je fajn znát tipy a triky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cs-CZ" sz="27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00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" y="-1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537099" y="730147"/>
            <a:ext cx="8069802" cy="17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Tipy a triky</a:t>
            </a:r>
            <a:endParaRPr lang="cs-CZ" sz="60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2758F2-2A2B-4E7D-8C50-C6040D3B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2726971"/>
            <a:ext cx="3429000" cy="32861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8BFDF6-3B1B-421C-A9E6-B03662F4FEB4}"/>
              </a:ext>
            </a:extLst>
          </p:cNvPr>
          <p:cNvSpPr txBox="1"/>
          <p:nvPr/>
        </p:nvSpPr>
        <p:spPr>
          <a:xfrm>
            <a:off x="3506679" y="5959058"/>
            <a:ext cx="3143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https://www.iconspng.com/image/102025/tips-and-tricks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43490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313830" y="46999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málo</a:t>
            </a:r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313830" y="1534302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Rozšiřte dotaz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přidejte další/jiná klíčová slova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endParaRPr lang="cs-CZ" alt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Zrušte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např. typ dokumentu, dílčí databáze, jenom slova v názvu apod.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500261" y="49663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mnoho</a:t>
            </a:r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420362" y="150766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Zužte dotaz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konkretizujte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lépe definujte klíčová slova (fráze)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zaměřte se pouze na nějakou oblast apod.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Přidejte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např. jen slova v názvu, konkrétní země, typ dokumentu apod.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50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Jsou naše zdroje kvalitní?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52857" y="156363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(řízený heslář)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důvěryhodnost zdroje</a:t>
            </a:r>
          </a:p>
          <a:p>
            <a:pPr lvl="1" indent="0"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    jména autorů, instituce, kontakty na správce…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pravidelná aktualizace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odbornost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Scientometrické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ukazatele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263100" y="1524417"/>
            <a:ext cx="8738857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Kvantitativně </a:t>
            </a: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identifikují vědecké informace.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Zajišťují odbornou </a:t>
            </a: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kvalitu zdrojů.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Je-li práce citována dalšími výzkumníky - má hodnotu.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Je-li citován článek z určitého časopisu - časopis má hodnotu.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Pomáhají určit s jak kvalitními zdroji pracujeme</a:t>
            </a:r>
            <a:endParaRPr sz="3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60a5cf5ecd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71437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Impakt faktor (IF)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417298" y="1343377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Základ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hodnocení publikační činnosti.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Díky němu můžeme porovnat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periodika mezi sebou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Výpočet: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100 článků publikováno v časopise v letech 2013-2014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Citováno 1000x v roce 2015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Impakt faktor: 1000/100=10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Vysoký IF = články z periodika se </a:t>
            </a:r>
            <a:r>
              <a:rPr lang="cs-CZ" altLang="cs-CZ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často citují </a:t>
            </a: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dalších odborných časopisech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http://www.nxtbook.com/nxtbooks/apa/newjournal20</a:t>
            </a:r>
            <a:r>
              <a:rPr lang="cs-CZ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20</a:t>
            </a:r>
            <a:r>
              <a:rPr lang="en-US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/index.ph</a:t>
            </a:r>
            <a:r>
              <a:rPr lang="cs-CZ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</a:t>
            </a:r>
            <a:endParaRPr lang="en-US" sz="2000" i="1" dirty="0"/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628650" y="393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Na co se dnes zaměříme?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501"/>
            <a:ext cx="78867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Jak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vyhledávat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?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Jak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tvořit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rešeršní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dotaz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?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Google </a:t>
            </a:r>
            <a:r>
              <a:rPr lang="cs-CZ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Scholar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Praktické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cvičení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vyhledávání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(EBSCO, Sage)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</a:pPr>
            <a:endParaRPr lang="en-US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cs-CZ" sz="2400" b="1" dirty="0"/>
          </a:p>
          <a:p>
            <a:pPr marL="114300" lvl="0" indent="0">
              <a:spcAft>
                <a:spcPts val="60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60a5cf5ec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508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628650" y="21478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Hirschův index (H-index)</a:t>
            </a:r>
            <a:br>
              <a:rPr lang="cs-CZ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532657" y="1062778"/>
            <a:ext cx="8527367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Proč o něm mluvíme?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Hromadný 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ukazatel citovanosti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 konkrétního autora. 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Př.: Aby vědec dosáhnul </a:t>
            </a:r>
            <a:r>
              <a:rPr lang="cs-CZ" sz="3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 = 30</a:t>
            </a: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musí být autorem 30 článků, jež mají počet citací právě 30 a více.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Poznáme, který autor je </a:t>
            </a:r>
            <a:r>
              <a:rPr lang="cs-CZ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častěji citovaný -</a:t>
            </a: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má kvalitní články.</a:t>
            </a:r>
            <a:r>
              <a:rPr lang="cs-CZ" sz="3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a5cf5ecd_0_65"/>
          <p:cNvSpPr txBox="1"/>
          <p:nvPr/>
        </p:nvSpPr>
        <p:spPr>
          <a:xfrm>
            <a:off x="263100" y="271238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2A71C8-485B-4229-A277-8AD1FEF67A8D}"/>
              </a:ext>
            </a:extLst>
          </p:cNvPr>
          <p:cNvSpPr txBox="1"/>
          <p:nvPr/>
        </p:nvSpPr>
        <p:spPr>
          <a:xfrm>
            <a:off x="3320249" y="834501"/>
            <a:ext cx="47939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BEDBB6-47CE-420C-A098-CE8BCF94C97E}"/>
              </a:ext>
            </a:extLst>
          </p:cNvPr>
          <p:cNvSpPr txBox="1"/>
          <p:nvPr/>
        </p:nvSpPr>
        <p:spPr>
          <a:xfrm>
            <a:off x="3320249" y="3920744"/>
            <a:ext cx="48898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</a:t>
            </a:r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citační </a:t>
            </a:r>
            <a:r>
              <a:rPr lang="cs-CZ" altLang="cs-CZ" sz="24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0794AC-3651-4565-8C6A-383521AD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2" y="461237"/>
            <a:ext cx="1943100" cy="1943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E0AFDD-6D3E-4249-AA18-7C8BA2EB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2" y="3389758"/>
            <a:ext cx="19431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endParaRPr sz="60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558128-A97A-4BF0-8921-C6B02457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0" y="1322031"/>
            <a:ext cx="7776542" cy="55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F828BE7-83A7-429A-8238-4154608D70D3}"/>
              </a:ext>
            </a:extLst>
          </p:cNvPr>
          <p:cNvSpPr txBox="1"/>
          <p:nvPr/>
        </p:nvSpPr>
        <p:spPr>
          <a:xfrm>
            <a:off x="3080552" y="195309"/>
            <a:ext cx="4678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6000" b="1" dirty="0">
                <a:solidFill>
                  <a:srgbClr val="3333C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Shrnutí</a:t>
            </a:r>
            <a:b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551627" y="7134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Téma -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zúžení, specifikace, orientace v terminologii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Klíčová slova (formulace dotazu)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stop 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Booleovské operátory, *, " ", málo/moc výsledků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Výběr vhodných zdrojů -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kvalita, relevance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Vyhledávání - poznámky, spolupráce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Další operace - citační </a:t>
            </a: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628650" y="78937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úkolu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A59B3C-6BE3-4B9C-9894-F59E62BB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07" y="921600"/>
            <a:ext cx="3776693" cy="5223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C8EB07-C69A-492A-9F8E-4BB3262D6F1E}"/>
              </a:ext>
            </a:extLst>
          </p:cNvPr>
          <p:cNvSpPr txBox="1"/>
          <p:nvPr/>
        </p:nvSpPr>
        <p:spPr>
          <a:xfrm>
            <a:off x="5378781" y="6144600"/>
            <a:ext cx="375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 https://mansukhmann.wordpress.com/2012/12/15/got-homework/keep-calm-and-do-your-homework/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1. dílčího praktického úkolu najdete v </a:t>
            </a:r>
            <a:r>
              <a:rPr lang="cs-CZ" b="1" dirty="0" err="1"/>
              <a:t>ISu</a:t>
            </a:r>
            <a:r>
              <a:rPr lang="cs-CZ" b="1" dirty="0"/>
              <a:t> - v Interaktivní osnově předmětu.</a:t>
            </a:r>
          </a:p>
          <a:p>
            <a:pPr algn="just"/>
            <a:endParaRPr lang="cs-CZ" b="1" dirty="0"/>
          </a:p>
          <a:p>
            <a:pPr algn="just">
              <a:spcBef>
                <a:spcPts val="600"/>
              </a:spcBef>
            </a:pPr>
            <a:r>
              <a:rPr lang="cs-CZ" b="1" dirty="0"/>
              <a:t>Úkol je třeba vložit do </a:t>
            </a:r>
            <a:r>
              <a:rPr lang="cs-CZ" b="1" dirty="0" err="1"/>
              <a:t>Odevzdávárny</a:t>
            </a:r>
            <a:r>
              <a:rPr lang="cs-CZ" b="1" dirty="0"/>
              <a:t> předmětu </a:t>
            </a:r>
            <a:r>
              <a:rPr lang="cs-CZ" b="1" dirty="0">
                <a:solidFill>
                  <a:schemeClr val="tx1"/>
                </a:solidFill>
              </a:rPr>
              <a:t>Dílčí úkol č. 1 </a:t>
            </a:r>
            <a:r>
              <a:rPr lang="cs-CZ" b="1" dirty="0">
                <a:solidFill>
                  <a:srgbClr val="FF0000"/>
                </a:solidFill>
              </a:rPr>
              <a:t>do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čtvrtka 8. 4. 2021</a:t>
            </a:r>
            <a:endParaRPr lang="cs-CZ" sz="2600" b="1" dirty="0">
              <a:solidFill>
                <a:srgbClr val="FF0000"/>
              </a:solidFill>
            </a:endParaRPr>
          </a:p>
          <a:p>
            <a:pPr marL="114300" indent="0" algn="just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     </a:t>
            </a:r>
            <a:endParaRPr lang="cs-CZ" b="1" dirty="0"/>
          </a:p>
          <a:p>
            <a:pPr algn="just"/>
            <a:r>
              <a:rPr lang="cs-CZ" b="1" dirty="0"/>
              <a:t>Pro splnění úkolu Vám stačí </a:t>
            </a:r>
            <a:r>
              <a:rPr lang="cs-CZ" b="1" dirty="0" err="1"/>
              <a:t>proklikat</a:t>
            </a:r>
            <a:r>
              <a:rPr lang="cs-CZ" b="1" dirty="0"/>
              <a:t> prezentace, vyzkoušet si vyhledávání, popř. zadaná cvičení.</a:t>
            </a:r>
            <a:r>
              <a:rPr lang="cs-CZ" b="1" dirty="0">
                <a:sym typeface="Wingdings" panose="05000000000000000000" pitchFamily="2" charset="2"/>
              </a:rPr>
              <a:t> Pokud budete potřebovat radu či nějaké další upřesnění, jsem vám k dispozici.</a:t>
            </a:r>
            <a:r>
              <a:rPr lang="cs-CZ" b="1" dirty="0"/>
              <a:t>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4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" y="-1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537099" y="170901"/>
            <a:ext cx="8069802" cy="17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Licencované zdroje</a:t>
            </a:r>
            <a:endParaRPr lang="cs-CZ" sz="6000" dirty="0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31832D-DDC0-44B6-BE48-A9D1891D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19" y="1649175"/>
            <a:ext cx="4649887" cy="46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68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320672" y="297315"/>
            <a:ext cx="844022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Praktické ukázky vyhledávání v databázích</a:t>
            </a:r>
            <a:endParaRPr lang="cs-CZ" sz="36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0" y="15195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320672" y="233246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EBSCO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Tx/>
              <a:buChar char="-"/>
              <a:defRPr/>
            </a:pPr>
            <a:r>
              <a:rPr lang="cs-CZ" altLang="cs-CZ" sz="3000" dirty="0"/>
              <a:t>dílčí databáze </a:t>
            </a:r>
            <a:r>
              <a:rPr lang="cs-CZ" altLang="cs-CZ" sz="3000" b="1" dirty="0"/>
              <a:t>APA </a:t>
            </a:r>
            <a:r>
              <a:rPr lang="cs-CZ" altLang="cs-CZ" sz="3000" b="1" dirty="0" err="1"/>
              <a:t>PsycARTICLES</a:t>
            </a:r>
            <a:r>
              <a:rPr lang="cs-CZ" altLang="cs-CZ" sz="3000" b="1" dirty="0"/>
              <a:t> </a:t>
            </a:r>
            <a:r>
              <a:rPr lang="cs-CZ" altLang="cs-CZ" sz="3000" dirty="0"/>
              <a:t>(plnotextová) a </a:t>
            </a:r>
            <a:r>
              <a:rPr lang="cs-CZ" altLang="cs-CZ" sz="3000" b="1" dirty="0"/>
              <a:t>APA </a:t>
            </a:r>
            <a:r>
              <a:rPr lang="cs-CZ" altLang="cs-CZ" sz="3000" b="1" dirty="0" err="1"/>
              <a:t>PsycINFO</a:t>
            </a:r>
            <a:r>
              <a:rPr lang="cs-CZ" altLang="cs-CZ" sz="3000" b="1" dirty="0"/>
              <a:t> </a:t>
            </a:r>
            <a:r>
              <a:rPr lang="cs-CZ" altLang="cs-CZ" sz="3000" dirty="0"/>
              <a:t>(bibliografická, abstraktová)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endParaRPr lang="cs-CZ" altLang="cs-CZ" sz="3000" dirty="0"/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err="1"/>
              <a:t>Sage</a:t>
            </a:r>
            <a:r>
              <a:rPr lang="cs-CZ" altLang="cs-CZ" sz="3000" b="1" dirty="0"/>
              <a:t> </a:t>
            </a:r>
            <a:r>
              <a:rPr lang="cs-CZ" altLang="cs-CZ" sz="3000" b="1" dirty="0" err="1"/>
              <a:t>Journals</a:t>
            </a:r>
            <a:r>
              <a:rPr lang="cs-CZ" altLang="cs-CZ" sz="3000" b="1" dirty="0"/>
              <a:t> Online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endParaRPr lang="cs-CZ" altLang="cs-CZ" sz="3000" b="1" dirty="0"/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719BA9-FBEC-41B3-B6A1-291074B2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4" y="997203"/>
            <a:ext cx="885825" cy="923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6ACDB8-B2A6-4BE8-A558-A2C2F58D7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91" y="1584451"/>
            <a:ext cx="2286000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Zkuste si projít doporučené databáze. Vyzkoušejte si funkce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(listování) v časopisech a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basic nebo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advanced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(vyhledávání).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 zobrazení konkrétního časopisu se podívejte na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 časopisu či jak hluboko sahá archiv časopisu (které roky jsou dostupné).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Zkuste si vytvořit svůj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účet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databázi a zjistěte, jaké další možnosti nabízí (např.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alerty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ukládání vyhledávání, atd.)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Zadejte si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rešeršní dotaz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pomocí KS a různých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limiterů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(čas, jazyk, obor, atd.), které jste si připravili na začátku prezentace.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Proklikejte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si nalezené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výsledky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zobrazte si konkrétní záznamy – informace o článku, abstrakt, klíčová slova, plný text článku.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oborové databáze najdete i s popisy jejich obsahu najdete na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https://knihovna.fss.muni.cz/ezdroje</a:t>
            </a: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79082" algn="l" defTabSz="914400" rtl="0" eaLnBrk="1" fontAlgn="auto" latinLnBrk="0" hangingPunct="1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805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247809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166829"/>
            <a:ext cx="826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Steinerová, J. </a:t>
            </a:r>
            <a:r>
              <a:rPr lang="en-US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&amp;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Ilavská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J. (2010).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Informačné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stratégie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elektronickom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prostredí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Bratislava: Univerzita Komenského v Bratislavě, 190 s. </a:t>
            </a: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Bartošek, M. (2008).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Nástroje Google.: 2. Google </a:t>
            </a:r>
            <a:r>
              <a:rPr lang="cs-CZ" sz="2000" dirty="0" err="1"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Zpravodaj ÚVT MU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2008, XIX(2), s. 12-16. Dostupné také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http://webserver.ics.muni.cz/bulletin/articles/602.html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Hirschův index (h-index). (2015).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VFN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http://uvi.lf1.cuni.cz/hirschuv-index-h-index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403950" y="475799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Cíl a smysl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403950" y="1474501"/>
            <a:ext cx="5630107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Umět pracovat s klíčovými slovy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Rychle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najít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odpovídající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Rozlišovat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mezi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Rozlišovat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relevanci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zdrojů</a:t>
            </a:r>
            <a:endParaRPr lang="cs-CZ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Snížit stres </a:t>
            </a: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při psaní seminárek/diplomek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b="1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Informační</a:t>
            </a:r>
            <a:r>
              <a:rPr lang="en-US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frustrace</a:t>
            </a:r>
            <a:r>
              <a:rPr lang="cs-CZ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- </a:t>
            </a: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ne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utopit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se v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moři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materiálů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520700" indent="-457200">
              <a:lnSpc>
                <a:spcPct val="100000"/>
              </a:lnSpc>
              <a:spcBef>
                <a:spcPts val="560"/>
              </a:spcBef>
              <a:buFont typeface="Wingdings" panose="05000000000000000000" pitchFamily="2" charset="2"/>
              <a:buChar char="q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E8D0B4-5265-4B7C-9BDC-F90534FB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6116"/>
            <a:ext cx="2286487" cy="34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64CDB6-2E8C-475F-AF72-1E30897F9CD5}"/>
              </a:ext>
            </a:extLst>
          </p:cNvPr>
          <p:cNvSpPr txBox="1"/>
          <p:nvPr/>
        </p:nvSpPr>
        <p:spPr>
          <a:xfrm>
            <a:off x="6516216" y="5151884"/>
            <a:ext cx="228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Zdroj: https://me.me/i/frustration-i-haz-it-weird-nutda-funny-cat-9270449</a:t>
            </a:r>
          </a:p>
        </p:txBody>
      </p:sp>
    </p:spTree>
    <p:extLst>
      <p:ext uri="{BB962C8B-B14F-4D97-AF65-F5344CB8AC3E}">
        <p14:creationId xmlns:p14="http://schemas.microsoft.com/office/powerpoint/2010/main" val="37176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798991" y="1407584"/>
            <a:ext cx="787449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Děkuji vám za pozornost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131550" y="235759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</a:rPr>
              <a:t>mazancov@fss.muni.cz</a:t>
            </a:r>
            <a:endParaRPr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098" y="-113900"/>
            <a:ext cx="6571800" cy="203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83">
            <a:extLst>
              <a:ext uri="{FF2B5EF4-FFF2-40B4-BE49-F238E27FC236}">
                <a16:creationId xmlns:a16="http://schemas.microsoft.com/office/drawing/2014/main" id="{09C8E060-E3AD-456B-81FF-A5AD2BD551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7343" y="1812712"/>
            <a:ext cx="5929311" cy="409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B5599D0-2A97-4573-B08A-2D0FC3CC59B5}"/>
              </a:ext>
            </a:extLst>
          </p:cNvPr>
          <p:cNvSpPr txBox="1"/>
          <p:nvPr/>
        </p:nvSpPr>
        <p:spPr>
          <a:xfrm>
            <a:off x="2611195" y="5903699"/>
            <a:ext cx="5246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https://me.me/i/love-is-all-you-need-false-you-need-science-research-246ae18c0fda4164a611aee97e3dbb4d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27077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Proč vyhledávám?</a:t>
            </a:r>
            <a:endParaRPr sz="4000" dirty="0"/>
          </a:p>
        </p:txBody>
      </p:sp>
      <p:sp>
        <p:nvSpPr>
          <p:cNvPr id="137" name="Google Shape;137;p3"/>
          <p:cNvSpPr txBox="1"/>
          <p:nvPr/>
        </p:nvSpPr>
        <p:spPr>
          <a:xfrm>
            <a:off x="389902" y="1172034"/>
            <a:ext cx="8576545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>
              <a:buClr>
                <a:srgbClr val="1F497D"/>
              </a:buClr>
              <a:buSzPct val="25000"/>
            </a:pP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1)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 čem chci/musím psát?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Postupné zužování - prohlubování orientace.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Už téma trochu znám NEBO píšu o něčem novém?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BAVÍ MĚ TO?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Procházení zdrojů jako možnost zužování tématu -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konkrétnost.</a:t>
            </a:r>
          </a:p>
          <a:p>
            <a:pPr marL="442912" lvl="0" indent="-442912">
              <a:spcBef>
                <a:spcPts val="90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2)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Zformulujte téma nebo problém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Lze využít tzv.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myšlenkových map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- grafické znázornění tématu.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3">
            <a:extLst>
              <a:ext uri="{FF2B5EF4-FFF2-40B4-BE49-F238E27FC236}">
                <a16:creationId xmlns:a16="http://schemas.microsoft.com/office/drawing/2014/main" id="{AEE6D281-4F1E-4249-84F0-B2B2DC01D029}"/>
              </a:ext>
            </a:extLst>
          </p:cNvPr>
          <p:cNvSpPr txBox="1"/>
          <p:nvPr/>
        </p:nvSpPr>
        <p:spPr>
          <a:xfrm>
            <a:off x="460875" y="1260993"/>
            <a:ext cx="8880900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SzPct val="100000"/>
            </a:pPr>
            <a:endParaRPr lang="cs-CZ" sz="25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4B3D06-613B-45CF-A430-ED2C062AE60A}"/>
              </a:ext>
            </a:extLst>
          </p:cNvPr>
          <p:cNvSpPr txBox="1"/>
          <p:nvPr/>
        </p:nvSpPr>
        <p:spPr>
          <a:xfrm>
            <a:off x="5220069" y="6375553"/>
            <a:ext cx="4705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Zdroj: </a:t>
            </a:r>
            <a:r>
              <a:rPr lang="cs-CZ" sz="800" i="1" dirty="0">
                <a:latin typeface="Calibri" panose="020F0502020204030204" pitchFamily="34" charset="0"/>
                <a:cs typeface="Calibri" panose="020F0502020204030204" pitchFamily="34" charset="0"/>
              </a:rPr>
              <a:t>https://mappalicious.com/tag/mindmap/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C2C287-73F4-4858-BE74-DAD71F30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919162"/>
            <a:ext cx="53721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3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292963" y="335926"/>
            <a:ext cx="8930936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en-US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PSY101 </a:t>
            </a:r>
            <a:r>
              <a:rPr lang="cs-CZ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-</a:t>
            </a:r>
            <a:r>
              <a:rPr lang="en-US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 UVEDENÍ DO PSYCHOLOGIE</a:t>
            </a:r>
          </a:p>
        </p:txBody>
      </p:sp>
      <p:sp>
        <p:nvSpPr>
          <p:cNvPr id="137" name="Google Shape;137;p3"/>
          <p:cNvSpPr txBox="1"/>
          <p:nvPr/>
        </p:nvSpPr>
        <p:spPr>
          <a:xfrm>
            <a:off x="424512" y="1201680"/>
            <a:ext cx="8294975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Seminární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práce</a:t>
            </a: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„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Psychologie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v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beletrii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/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divadelní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hře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“</a:t>
            </a:r>
          </a:p>
          <a:p>
            <a:pPr lvl="0">
              <a:buClrTx/>
            </a:pP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Zadání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:</a:t>
            </a:r>
          </a:p>
          <a:p>
            <a:pPr lvl="0">
              <a:buClrTx/>
            </a:pP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Přečtěte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si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beletristické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dílo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(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ev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.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scénář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divadelní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hry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)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dle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vlastního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výběru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najděte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a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pojmenujte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psychologická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témata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která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se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zde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vyskytují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a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pokuste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se o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jejich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rozbor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25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3">
            <a:extLst>
              <a:ext uri="{FF2B5EF4-FFF2-40B4-BE49-F238E27FC236}">
                <a16:creationId xmlns:a16="http://schemas.microsoft.com/office/drawing/2014/main" id="{AEE6D281-4F1E-4249-84F0-B2B2DC01D029}"/>
              </a:ext>
            </a:extLst>
          </p:cNvPr>
          <p:cNvSpPr txBox="1"/>
          <p:nvPr/>
        </p:nvSpPr>
        <p:spPr>
          <a:xfrm>
            <a:off x="460875" y="1260993"/>
            <a:ext cx="8880900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SzPct val="100000"/>
            </a:pPr>
            <a:endParaRPr lang="cs-CZ" sz="25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52">
            <a:extLst>
              <a:ext uri="{FF2B5EF4-FFF2-40B4-BE49-F238E27FC236}">
                <a16:creationId xmlns:a16="http://schemas.microsoft.com/office/drawing/2014/main" id="{5135B9C3-ED81-4D4E-954D-C9073095AD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" y="257175"/>
            <a:ext cx="8448675" cy="6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74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1602</Words>
  <Application>Microsoft Office PowerPoint</Application>
  <PresentationFormat>Předvádění na obrazovce (4:3)</PresentationFormat>
  <Paragraphs>263</Paragraphs>
  <Slides>40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bc. studenty  PSYb2780</vt:lpstr>
      <vt:lpstr>Osnova kurzu</vt:lpstr>
      <vt:lpstr>Na co se dnes zaměříme?</vt:lpstr>
      <vt:lpstr>Cíl a smysl</vt:lpstr>
      <vt:lpstr>Prezentace aplikace PowerPoint</vt:lpstr>
      <vt:lpstr>Proč vyhledávám?</vt:lpstr>
      <vt:lpstr>Prezentace aplikace PowerPoint</vt:lpstr>
      <vt:lpstr>PSY101 - UVEDENÍ DO PSYCHOLOGIE</vt:lpstr>
      <vt:lpstr>Prezentace aplikace PowerPoint</vt:lpstr>
      <vt:lpstr>Prezentace aplikace PowerPoint</vt:lpstr>
      <vt:lpstr>Prezentace aplikace PowerPoint</vt:lpstr>
      <vt:lpstr>Prezentace aplikace PowerPoint</vt:lpstr>
      <vt:lpstr>Co se dá najít?</vt:lpstr>
      <vt:lpstr>Kde můžu hledat?</vt:lpstr>
      <vt:lpstr>"Co" mi pomůže hledat?</vt:lpstr>
      <vt:lpstr>Operátor AND</vt:lpstr>
      <vt:lpstr>Operátor OR</vt:lpstr>
      <vt:lpstr>Operátor NOT</vt:lpstr>
      <vt:lpstr>Příklady</vt:lpstr>
      <vt:lpstr>3. Vyhledávání prostřednictvím "fráze"</vt:lpstr>
      <vt:lpstr>Prezentace aplikace PowerPoint</vt:lpstr>
      <vt:lpstr>Co to vlastně dělám?</vt:lpstr>
      <vt:lpstr>Prezentace aplikace PowerPoint</vt:lpstr>
      <vt:lpstr>Prezentace aplikace PowerPoint</vt:lpstr>
      <vt:lpstr>Mám málo výsledků</vt:lpstr>
      <vt:lpstr>Mám mnoho výsledků</vt:lpstr>
      <vt:lpstr>Jsou naše zdroje kvalitní?</vt:lpstr>
      <vt:lpstr>Scientometrické ukazatele</vt:lpstr>
      <vt:lpstr>Impakt faktor (IF)</vt:lpstr>
      <vt:lpstr>Hirschův index (H-index) </vt:lpstr>
      <vt:lpstr>Prezentace aplikace PowerPoint</vt:lpstr>
      <vt:lpstr>Prezentace aplikace PowerPoint</vt:lpstr>
      <vt:lpstr>Prezentace aplikace PowerPoint</vt:lpstr>
      <vt:lpstr>Zadání úkolu</vt:lpstr>
      <vt:lpstr>Prezentace aplikace PowerPoint</vt:lpstr>
      <vt:lpstr>Prezentace aplikace PowerPoint</vt:lpstr>
      <vt:lpstr>Praktické ukázky vyhledávání v databázích</vt:lpstr>
      <vt:lpstr>Doporučení pro praktické vyhledávání v databázích </vt:lpstr>
      <vt:lpstr>Literatura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71</cp:revision>
  <cp:lastPrinted>2020-08-12T11:02:12Z</cp:lastPrinted>
  <dcterms:created xsi:type="dcterms:W3CDTF">2019-07-22T10:37:01Z</dcterms:created>
  <dcterms:modified xsi:type="dcterms:W3CDTF">2021-04-01T08:11:21Z</dcterms:modified>
</cp:coreProperties>
</file>