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1" r:id="rId3"/>
    <p:sldId id="260" r:id="rId4"/>
    <p:sldId id="270" r:id="rId5"/>
    <p:sldId id="258" r:id="rId6"/>
    <p:sldId id="271" r:id="rId7"/>
    <p:sldId id="286" r:id="rId8"/>
    <p:sldId id="287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80" r:id="rId17"/>
    <p:sldId id="281" r:id="rId18"/>
    <p:sldId id="282" r:id="rId19"/>
    <p:sldId id="283" r:id="rId20"/>
    <p:sldId id="284" r:id="rId21"/>
    <p:sldId id="285" r:id="rId22"/>
  </p:sldIdLst>
  <p:sldSz cx="9144000" cy="6858000" type="screen4x3"/>
  <p:notesSz cx="6669088" cy="97536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D3E39-9C98-45CC-B56D-6EDAF84F6B2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89192-C4C9-4974-BEC6-A61753194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32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AA716-1D70-4586-A544-BE740C487B6A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B8C86-5D73-4E39-8EB7-7E07FF5B57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820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D1D1A-3B73-43EA-A70F-531357089F0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637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D1D1A-3B73-43EA-A70F-531357089F0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076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7660-0260-42A2-A074-96A40590C62E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3A6C-9698-4EE5-8389-798A0C4F2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898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7660-0260-42A2-A074-96A40590C62E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3A6C-9698-4EE5-8389-798A0C4F2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996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7660-0260-42A2-A074-96A40590C62E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3A6C-9698-4EE5-8389-798A0C4F2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85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7660-0260-42A2-A074-96A40590C62E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3A6C-9698-4EE5-8389-798A0C4F2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92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7660-0260-42A2-A074-96A40590C62E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3A6C-9698-4EE5-8389-798A0C4F2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05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7660-0260-42A2-A074-96A40590C62E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3A6C-9698-4EE5-8389-798A0C4F2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747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7660-0260-42A2-A074-96A40590C62E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3A6C-9698-4EE5-8389-798A0C4F2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383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7660-0260-42A2-A074-96A40590C62E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3A6C-9698-4EE5-8389-798A0C4F2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65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7660-0260-42A2-A074-96A40590C62E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3A6C-9698-4EE5-8389-798A0C4F2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715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7660-0260-42A2-A074-96A40590C62E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3A6C-9698-4EE5-8389-798A0C4F2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82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7660-0260-42A2-A074-96A40590C62E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3A6C-9698-4EE5-8389-798A0C4F2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566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A7660-0260-42A2-A074-96A40590C62E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D3A6C-9698-4EE5-8389-798A0C4F2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26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DEFINITION, </a:t>
            </a:r>
            <a:r>
              <a:rPr lang="en-GB" dirty="0"/>
              <a:t>DIAGNOSTICS</a:t>
            </a:r>
            <a:r>
              <a:rPr lang="cs-CZ" dirty="0"/>
              <a:t>, COMPONENTS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ADDICTIONS</a:t>
            </a:r>
          </a:p>
        </p:txBody>
      </p:sp>
    </p:spTree>
    <p:extLst>
      <p:ext uri="{BB962C8B-B14F-4D97-AF65-F5344CB8AC3E}">
        <p14:creationId xmlns:p14="http://schemas.microsoft.com/office/powerpoint/2010/main" val="3223664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SALIENCE – preoccupation, craving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it</a:t>
            </a:r>
            <a:r>
              <a:rPr lang="en-GB" i="1" dirty="0"/>
              <a:t> </a:t>
            </a:r>
            <a:r>
              <a:rPr lang="en-GB" dirty="0"/>
              <a:t>becomes the </a:t>
            </a:r>
            <a:r>
              <a:rPr lang="cs-CZ" dirty="0"/>
              <a:t>most </a:t>
            </a:r>
            <a:r>
              <a:rPr lang="en-GB" dirty="0"/>
              <a:t>important thing in the </a:t>
            </a:r>
            <a:r>
              <a:rPr lang="cs-CZ" dirty="0"/>
              <a:t>person</a:t>
            </a:r>
            <a:r>
              <a:rPr lang="en-GB" dirty="0"/>
              <a:t>‘s life</a:t>
            </a:r>
          </a:p>
          <a:p>
            <a:r>
              <a:rPr lang="en-GB" dirty="0"/>
              <a:t>it dominates thinking (preoccupation</a:t>
            </a:r>
            <a:r>
              <a:rPr lang="cs-CZ" dirty="0"/>
              <a:t>,</a:t>
            </a:r>
            <a:r>
              <a:rPr lang="en-GB" dirty="0"/>
              <a:t> cognitive biases, tunnel visioning, incomplete memory), feelings (craving), behaviours.</a:t>
            </a:r>
          </a:p>
          <a:p>
            <a:r>
              <a:rPr lang="en-GB" dirty="0"/>
              <a:t>Cognitive &amp; behavioural salience</a:t>
            </a:r>
          </a:p>
          <a:p>
            <a:r>
              <a:rPr lang="en-GB" dirty="0"/>
              <a:t>May</a:t>
            </a:r>
            <a:r>
              <a:rPr lang="cs-CZ" dirty="0"/>
              <a:t> </a:t>
            </a:r>
            <a:r>
              <a:rPr lang="en-GB" dirty="0"/>
              <a:t>be more apparent when it is not accessible</a:t>
            </a:r>
          </a:p>
        </p:txBody>
      </p:sp>
    </p:spTree>
    <p:extLst>
      <p:ext uri="{BB962C8B-B14F-4D97-AF65-F5344CB8AC3E}">
        <p14:creationId xmlns:p14="http://schemas.microsoft.com/office/powerpoint/2010/main" val="632835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MOOD MODIFICATION - </a:t>
            </a:r>
            <a:r>
              <a:rPr lang="en-GB" dirty="0"/>
              <a:t>euphoria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make oneself to feel better</a:t>
            </a:r>
          </a:p>
          <a:p>
            <a:r>
              <a:rPr lang="en-GB" dirty="0"/>
              <a:t>High, buzz, escape</a:t>
            </a:r>
            <a:r>
              <a:rPr lang="cs-CZ" dirty="0"/>
              <a:t> stress</a:t>
            </a:r>
            <a:r>
              <a:rPr lang="en-GB" dirty="0"/>
              <a:t>, escape boredom</a:t>
            </a:r>
            <a:r>
              <a:rPr lang="cs-CZ" dirty="0"/>
              <a:t>, </a:t>
            </a:r>
            <a:r>
              <a:rPr lang="en-GB" dirty="0"/>
              <a:t>relax</a:t>
            </a:r>
            <a:r>
              <a:rPr lang="cs-CZ" dirty="0"/>
              <a:t>,…</a:t>
            </a:r>
            <a:endParaRPr lang="en-GB" dirty="0"/>
          </a:p>
          <a:p>
            <a:r>
              <a:rPr lang="en-GB" dirty="0"/>
              <a:t>It may have different effects in different situations – mood management</a:t>
            </a:r>
            <a:endParaRPr lang="cs-CZ" dirty="0"/>
          </a:p>
          <a:p>
            <a:r>
              <a:rPr lang="en-GB" dirty="0"/>
              <a:t>Coping strategy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481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TOLERANCE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More and more of the thing needed to achieve previously experienced positive feelings</a:t>
            </a:r>
            <a:endParaRPr lang="cs-CZ" dirty="0"/>
          </a:p>
          <a:p>
            <a:r>
              <a:rPr lang="en-GB" dirty="0"/>
              <a:t>Potentially more problematic in substance addictions – overdose</a:t>
            </a:r>
            <a:endParaRPr lang="cs-CZ" dirty="0"/>
          </a:p>
          <a:p>
            <a:r>
              <a:rPr lang="en-GB" dirty="0"/>
              <a:t>Not always apparent in behavioural addictions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80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WITHDRAWAL SYMPTOMS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Negative feelings when the </a:t>
            </a:r>
            <a:r>
              <a:rPr lang="cs-CZ" dirty="0"/>
              <a:t>substance </a:t>
            </a:r>
            <a:r>
              <a:rPr lang="en-GB" dirty="0"/>
              <a:t>or behaviour are out of reach</a:t>
            </a:r>
            <a:r>
              <a:rPr lang="cs-CZ" dirty="0"/>
              <a:t>, </a:t>
            </a:r>
            <a:r>
              <a:rPr lang="en-GB" dirty="0"/>
              <a:t>reduced or terminated</a:t>
            </a:r>
          </a:p>
          <a:p>
            <a:r>
              <a:rPr lang="en-GB" dirty="0"/>
              <a:t>Strong physiological reaction only in substance addictions</a:t>
            </a:r>
            <a:r>
              <a:rPr lang="cs-CZ" dirty="0"/>
              <a:t> BUT substitute </a:t>
            </a:r>
            <a:r>
              <a:rPr lang="en-GB" dirty="0"/>
              <a:t>treatment can be used</a:t>
            </a:r>
          </a:p>
          <a:p>
            <a:r>
              <a:rPr lang="en-GB" dirty="0"/>
              <a:t>Mild physiological reactions (somatization) connected to psychological reactions – headaches, sweating &amp; chills, upset stomach,… but also psychological reactions like stress, anxiety, depression, burst of anger</a:t>
            </a:r>
          </a:p>
        </p:txBody>
      </p:sp>
    </p:spTree>
    <p:extLst>
      <p:ext uri="{BB962C8B-B14F-4D97-AF65-F5344CB8AC3E}">
        <p14:creationId xmlns:p14="http://schemas.microsoft.com/office/powerpoint/2010/main" val="1641243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RELAPS and </a:t>
            </a:r>
            <a:r>
              <a:rPr lang="en-GB" dirty="0"/>
              <a:t>reinstatement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Returning to problematic behaviour after period of some control and even after acknowledging negative consequences</a:t>
            </a:r>
            <a:endParaRPr lang="cs-CZ" dirty="0"/>
          </a:p>
          <a:p>
            <a:r>
              <a:rPr lang="en-GB" dirty="0"/>
              <a:t>Temporal satiation – temporal period of not being interested</a:t>
            </a:r>
            <a:endParaRPr lang="cs-CZ" dirty="0"/>
          </a:p>
          <a:p>
            <a:r>
              <a:rPr lang="en-GB" dirty="0"/>
              <a:t>Addictions can displace one another</a:t>
            </a:r>
          </a:p>
        </p:txBody>
      </p:sp>
    </p:spTree>
    <p:extLst>
      <p:ext uri="{BB962C8B-B14F-4D97-AF65-F5344CB8AC3E}">
        <p14:creationId xmlns:p14="http://schemas.microsoft.com/office/powerpoint/2010/main" val="986580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CONFLICT – negative </a:t>
            </a:r>
            <a:r>
              <a:rPr lang="en-GB" dirty="0"/>
              <a:t>consequences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Quid pro quo</a:t>
            </a:r>
          </a:p>
          <a:p>
            <a:endParaRPr lang="en-GB" dirty="0"/>
          </a:p>
          <a:p>
            <a:r>
              <a:rPr lang="en-GB" dirty="0"/>
              <a:t>Physical consequences</a:t>
            </a:r>
          </a:p>
          <a:p>
            <a:r>
              <a:rPr lang="en-GB" dirty="0"/>
              <a:t>Social conflicts - personal relationships, profession, school</a:t>
            </a:r>
          </a:p>
          <a:p>
            <a:r>
              <a:rPr lang="en-GB" dirty="0"/>
              <a:t>Intrapsychic conflicts – feelings of self disgust, shame,…</a:t>
            </a:r>
          </a:p>
          <a:p>
            <a:endParaRPr lang="cs-CZ" dirty="0"/>
          </a:p>
          <a:p>
            <a:endParaRPr lang="en-GB" dirty="0"/>
          </a:p>
          <a:p>
            <a:r>
              <a:rPr lang="en-GB" dirty="0"/>
              <a:t>Is conflict </a:t>
            </a:r>
            <a:r>
              <a:rPr lang="cs-CZ" dirty="0"/>
              <a:t>a </a:t>
            </a:r>
            <a:r>
              <a:rPr lang="en-GB" dirty="0"/>
              <a:t>necessary</a:t>
            </a:r>
            <a:r>
              <a:rPr lang="cs-CZ" dirty="0"/>
              <a:t> part </a:t>
            </a:r>
            <a:r>
              <a:rPr lang="en-GB" dirty="0"/>
              <a:t>of addictions?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9052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9727B-7A20-4248-A48D-31B404A9D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addiction vs dependency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41ED31-4566-49DF-AC79-F951AE13C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Addiction</a:t>
            </a:r>
            <a:r>
              <a:rPr lang="cs-CZ" dirty="0"/>
              <a:t>: </a:t>
            </a:r>
            <a:r>
              <a:rPr lang="en-GB" dirty="0"/>
              <a:t>repeated</a:t>
            </a:r>
            <a:r>
              <a:rPr lang="cs-CZ" dirty="0"/>
              <a:t> </a:t>
            </a:r>
            <a:r>
              <a:rPr lang="en-GB" dirty="0"/>
              <a:t>powerful</a:t>
            </a:r>
            <a:r>
              <a:rPr lang="cs-CZ" dirty="0"/>
              <a:t> </a:t>
            </a:r>
            <a:r>
              <a:rPr lang="en-GB" dirty="0"/>
              <a:t>motivation to engage in a rewarding but harmful behaviour</a:t>
            </a:r>
            <a:endParaRPr lang="cs-CZ" dirty="0"/>
          </a:p>
          <a:p>
            <a:r>
              <a:rPr lang="en-GB" dirty="0"/>
              <a:t>Dependency</a:t>
            </a:r>
            <a:r>
              <a:rPr lang="cs-CZ" dirty="0"/>
              <a:t>: </a:t>
            </a:r>
            <a:r>
              <a:rPr lang="en-GB" dirty="0"/>
              <a:t> physiological adaptation to a </a:t>
            </a:r>
            <a:r>
              <a:rPr lang="cs-CZ" dirty="0"/>
              <a:t>substance </a:t>
            </a:r>
            <a:r>
              <a:rPr lang="en-GB" dirty="0"/>
              <a:t>that needs to be taken to prevent adverse withdrawal symptoms</a:t>
            </a:r>
            <a:endParaRPr lang="cs-CZ" dirty="0"/>
          </a:p>
          <a:p>
            <a:r>
              <a:rPr lang="en-GB" dirty="0"/>
              <a:t>We often use these terms interchangeably and what term is the official one is often </a:t>
            </a:r>
            <a:r>
              <a:rPr lang="en-GB" i="1" dirty="0"/>
              <a:t>a political</a:t>
            </a:r>
            <a:r>
              <a:rPr lang="en-GB" dirty="0"/>
              <a:t> decision: e.g. APA used dependency till 1964 then started use addiction that was replaced by dependency again in 1980 to be replaced by addiction in 2013</a:t>
            </a:r>
            <a:r>
              <a:rPr lang="cs-CZ" dirty="0"/>
              <a:t>. </a:t>
            </a:r>
            <a:r>
              <a:rPr lang="en-GB" dirty="0"/>
              <a:t>One of the reasons for these changes was an attempt to remove stigmatizing label</a:t>
            </a:r>
          </a:p>
        </p:txBody>
      </p:sp>
    </p:spTree>
    <p:extLst>
      <p:ext uri="{BB962C8B-B14F-4D97-AF65-F5344CB8AC3E}">
        <p14:creationId xmlns:p14="http://schemas.microsoft.com/office/powerpoint/2010/main" val="3653224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E55464-BF90-415F-8491-743EC8541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Addiction</a:t>
            </a:r>
            <a:r>
              <a:rPr lang="cs-CZ" dirty="0"/>
              <a:t> vs </a:t>
            </a:r>
            <a:r>
              <a:rPr lang="en-GB" dirty="0"/>
              <a:t>intoxication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A03E14-2AE7-456A-B691-F70BEC6A9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Substance poisoning (e.g. drunk</a:t>
            </a:r>
            <a:r>
              <a:rPr lang="cs-CZ" dirty="0"/>
              <a:t> </a:t>
            </a:r>
            <a:r>
              <a:rPr lang="en-GB" dirty="0"/>
              <a:t>in alcohol, high in cannabis)</a:t>
            </a:r>
            <a:r>
              <a:rPr lang="cs-CZ" dirty="0"/>
              <a:t> - </a:t>
            </a:r>
            <a:r>
              <a:rPr lang="en-GB" dirty="0"/>
              <a:t>condition that follows the administration of a psychoactive substance</a:t>
            </a:r>
            <a:r>
              <a:rPr lang="cs-CZ" dirty="0"/>
              <a:t> </a:t>
            </a:r>
            <a:r>
              <a:rPr lang="en-GB" dirty="0"/>
              <a:t>results in disturbances in the level of consciousness, cognition, perception, judgement, affect, or behaviour</a:t>
            </a:r>
          </a:p>
          <a:p>
            <a:r>
              <a:rPr lang="en-GB" dirty="0"/>
              <a:t>If serious, a syndrome that can be diagnosed </a:t>
            </a:r>
          </a:p>
          <a:p>
            <a:r>
              <a:rPr lang="en-GB" dirty="0"/>
              <a:t>Intoxication and addiction share the substance – but is intoxication a necessary part of addiction</a:t>
            </a:r>
            <a:r>
              <a:rPr lang="cs-CZ" dirty="0"/>
              <a:t>?</a:t>
            </a:r>
          </a:p>
          <a:p>
            <a:r>
              <a:rPr lang="en-GB" dirty="0"/>
              <a:t>In 1990s tobacco companies tried influence the public and professionals to include intoxication as a necessary part of addiction – cigarettes would not fall into addiction category</a:t>
            </a:r>
          </a:p>
        </p:txBody>
      </p:sp>
    </p:spTree>
    <p:extLst>
      <p:ext uri="{BB962C8B-B14F-4D97-AF65-F5344CB8AC3E}">
        <p14:creationId xmlns:p14="http://schemas.microsoft.com/office/powerpoint/2010/main" val="3818540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CE6A80-BF4E-4AB8-A72E-65F1BCA4F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Addiction vs compulsion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5578E1-7BE1-41C7-A2C9-3AC108B85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Compulsion – a strong urge to do something</a:t>
            </a:r>
          </a:p>
          <a:p>
            <a:r>
              <a:rPr lang="en-GB" dirty="0"/>
              <a:t>Obsessive-compulsive disorder </a:t>
            </a:r>
            <a:r>
              <a:rPr lang="cs-CZ" dirty="0"/>
              <a:t>- </a:t>
            </a:r>
            <a:r>
              <a:rPr lang="en-GB" dirty="0"/>
              <a:t>anxiety disorder that includes recurring, unwanted thoughts, ideas or sensations (obsessions) that make them feel driven to do something repetitively</a:t>
            </a:r>
            <a:r>
              <a:rPr lang="cs-CZ" dirty="0"/>
              <a:t> </a:t>
            </a:r>
            <a:r>
              <a:rPr lang="en-GB" dirty="0"/>
              <a:t>(compulsions). </a:t>
            </a:r>
            <a:endParaRPr lang="cs-CZ" dirty="0"/>
          </a:p>
          <a:p>
            <a:r>
              <a:rPr lang="en-GB" dirty="0"/>
              <a:t>The repetitive behaviour, such as hand washing, checking on things or cleaning, can significantly interfere with a person’s daily activities and social interactions.</a:t>
            </a:r>
            <a:r>
              <a:rPr lang="cs-CZ" dirty="0"/>
              <a:t>	</a:t>
            </a:r>
          </a:p>
          <a:p>
            <a:r>
              <a:rPr lang="en-GB" dirty="0"/>
              <a:t>Compulsion usually does not include pleasure (addiction does) and people involved in compulsion often see that as problematic while addict</a:t>
            </a:r>
            <a:r>
              <a:rPr lang="cs-CZ" dirty="0"/>
              <a:t>s</a:t>
            </a:r>
            <a:r>
              <a:rPr lang="en-GB" dirty="0"/>
              <a:t> often deny problems</a:t>
            </a:r>
            <a:endParaRPr lang="cs-CZ" dirty="0"/>
          </a:p>
          <a:p>
            <a:r>
              <a:rPr lang="en-GB" dirty="0"/>
              <a:t>OCD was sometimes used (before 1050s) as a diagnose for addicts to overcome problems with non-existent addiction diagnosis</a:t>
            </a:r>
          </a:p>
        </p:txBody>
      </p:sp>
    </p:spTree>
    <p:extLst>
      <p:ext uri="{BB962C8B-B14F-4D97-AF65-F5344CB8AC3E}">
        <p14:creationId xmlns:p14="http://schemas.microsoft.com/office/powerpoint/2010/main" val="20582262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94631-DD82-46A6-93D2-0F1B1C5BB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Impulse control disorders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D8F248-0880-4214-818E-682CBA6C3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Disorder characterized </a:t>
            </a:r>
            <a:r>
              <a:rPr lang="cs-CZ" dirty="0"/>
              <a:t>by </a:t>
            </a:r>
            <a:r>
              <a:rPr lang="en-GB" dirty="0"/>
              <a:t>failure to resist a temptation, an urge, an impulse</a:t>
            </a:r>
            <a:endParaRPr lang="cs-CZ" dirty="0"/>
          </a:p>
          <a:p>
            <a:r>
              <a:rPr lang="en-GB" dirty="0"/>
              <a:t>Unlike compulsion which is ego-dystonic it is often ego-syntonic – there is a pleasure on acting. While ICD often manifests as risk-seeking, OCD manifests as harm-avoidance</a:t>
            </a:r>
          </a:p>
          <a:p>
            <a:r>
              <a:rPr lang="en-GB" dirty="0"/>
              <a:t>Over time ICD also become partially unpleasant and unwanted as they bring distress into life</a:t>
            </a:r>
          </a:p>
          <a:p>
            <a:r>
              <a:rPr lang="en-GB" dirty="0"/>
              <a:t>Behavioural addiction are traditionally labelled as ICD</a:t>
            </a:r>
            <a:r>
              <a:rPr lang="cs-CZ" dirty="0"/>
              <a:t> - no </a:t>
            </a:r>
            <a:r>
              <a:rPr lang="cs-CZ" dirty="0" err="1"/>
              <a:t>or</a:t>
            </a:r>
            <a:r>
              <a:rPr lang="cs-CZ" dirty="0"/>
              <a:t> limited tolerance and </a:t>
            </a:r>
            <a:r>
              <a:rPr lang="en-GB" dirty="0"/>
              <a:t>withdrawal symptoms because there is </a:t>
            </a:r>
            <a:r>
              <a:rPr lang="cs-CZ" dirty="0"/>
              <a:t>no substance </a:t>
            </a:r>
            <a:r>
              <a:rPr lang="en-GB" dirty="0"/>
              <a:t>involved</a:t>
            </a:r>
          </a:p>
        </p:txBody>
      </p:sp>
    </p:spTree>
    <p:extLst>
      <p:ext uri="{BB962C8B-B14F-4D97-AF65-F5344CB8AC3E}">
        <p14:creationId xmlns:p14="http://schemas.microsoft.com/office/powerpoint/2010/main" val="4051816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do we need definition?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Clinicians: who to treat?</a:t>
            </a:r>
          </a:p>
          <a:p>
            <a:r>
              <a:rPr lang="en-GB" dirty="0"/>
              <a:t>Health insurances: whose treatment to pay? </a:t>
            </a:r>
          </a:p>
          <a:p>
            <a:r>
              <a:rPr lang="en-GB" dirty="0"/>
              <a:t>Legal concern: to what extend are addicts responsible for their actions?</a:t>
            </a:r>
          </a:p>
          <a:p>
            <a:r>
              <a:rPr lang="en-GB" dirty="0"/>
              <a:t>Philosophical: do we have free will?</a:t>
            </a:r>
            <a:r>
              <a:rPr lang="cs-CZ" dirty="0"/>
              <a:t> </a:t>
            </a:r>
            <a:r>
              <a:rPr lang="en-GB" sz="2100" i="1" dirty="0"/>
              <a:t>A man can do what he wants, but not want what he wants</a:t>
            </a:r>
            <a:endParaRPr lang="cs-CZ" sz="2100" dirty="0"/>
          </a:p>
          <a:p>
            <a:r>
              <a:rPr lang="en-GB" dirty="0"/>
              <a:t>Scientists: what concept can be tested/ used in research</a:t>
            </a:r>
            <a:r>
              <a:rPr lang="cs-CZ" dirty="0"/>
              <a:t>?</a:t>
            </a:r>
            <a:endParaRPr lang="en-GB" dirty="0"/>
          </a:p>
          <a:p>
            <a:r>
              <a:rPr lang="en-GB" dirty="0"/>
              <a:t>Public: how to think and feel about people involved in addictions?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Some models of addiction serve only some of these groups and may sometimes contradict each other</a:t>
            </a:r>
          </a:p>
        </p:txBody>
      </p:sp>
    </p:spTree>
    <p:extLst>
      <p:ext uri="{BB962C8B-B14F-4D97-AF65-F5344CB8AC3E}">
        <p14:creationId xmlns:p14="http://schemas.microsoft.com/office/powerpoint/2010/main" val="3281462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821E5-5CEA-4D29-9A13-17F0EC4AE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 individual is addicted who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9D5CA3-9269-4E44-9372-958385ACD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/>
              <a:t>develops a powerful need to drink alcohol in an escalating pattern of consumption </a:t>
            </a:r>
            <a:endParaRPr lang="cs-CZ" dirty="0"/>
          </a:p>
          <a:p>
            <a:r>
              <a:rPr lang="en-GB" dirty="0"/>
              <a:t>continues to engage in a behaviour to an extent that he or she recognises as harmful despite having tried to stop </a:t>
            </a:r>
            <a:endParaRPr lang="cs-CZ" dirty="0"/>
          </a:p>
          <a:p>
            <a:r>
              <a:rPr lang="en-GB" dirty="0"/>
              <a:t>regularly experiences a powerful desire to engage in the behaviour </a:t>
            </a:r>
            <a:endParaRPr lang="cs-CZ" dirty="0"/>
          </a:p>
          <a:p>
            <a:r>
              <a:rPr lang="en-GB" dirty="0"/>
              <a:t>has not smoked cigarettes for 4 weeks but still experiences strong urges to smoke does not smoke every day but has tried to stop smoking completely and failed several times </a:t>
            </a:r>
            <a:endParaRPr lang="cs-CZ" dirty="0"/>
          </a:p>
          <a:p>
            <a:r>
              <a:rPr lang="en-GB" dirty="0"/>
              <a:t>drinks alcohol in the mornings to relieve feelings of anxiety </a:t>
            </a:r>
            <a:endParaRPr lang="cs-CZ" dirty="0"/>
          </a:p>
          <a:p>
            <a:r>
              <a:rPr lang="en-GB" dirty="0"/>
              <a:t>has his/her life dominated by using heroin and obtaining the money to buy heroin </a:t>
            </a:r>
            <a:endParaRPr lang="cs-CZ" dirty="0"/>
          </a:p>
          <a:p>
            <a:r>
              <a:rPr lang="en-GB" dirty="0"/>
              <a:t>has not drunk alcohol for 3 months but who still gets strong cravings for it </a:t>
            </a:r>
            <a:endParaRPr lang="cs-CZ" dirty="0"/>
          </a:p>
          <a:p>
            <a:r>
              <a:rPr lang="en-GB" dirty="0"/>
              <a:t>spends hours each day gambling online and stealing to cover the costs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7090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0956A-3549-4982-8A4B-9CFD5B545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 individual is not addicted who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AA94B4-9522-4775-B0BB-E4A2660B8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/>
              <a:t>feels a strong motivation to try alcohol but has not yet done so </a:t>
            </a:r>
            <a:endParaRPr lang="cs-CZ" dirty="0"/>
          </a:p>
          <a:p>
            <a:r>
              <a:rPr lang="en-GB" dirty="0"/>
              <a:t>does not feel a powerful desire to engage in the behaviour in situations when it would normally occur</a:t>
            </a:r>
            <a:endParaRPr lang="cs-CZ" dirty="0"/>
          </a:p>
          <a:p>
            <a:r>
              <a:rPr lang="en-GB" dirty="0"/>
              <a:t>takes medication every day purely to relieve chronic pain, depression or anxiety </a:t>
            </a:r>
            <a:endParaRPr lang="cs-CZ" dirty="0"/>
          </a:p>
          <a:p>
            <a:r>
              <a:rPr lang="en-GB" dirty="0"/>
              <a:t>feels a strong motivation to perform excessive hand-washing </a:t>
            </a:r>
            <a:endParaRPr lang="cs-CZ" dirty="0"/>
          </a:p>
          <a:p>
            <a:r>
              <a:rPr lang="en-GB" dirty="0"/>
              <a:t>has antisocial personality disorder, Tourette’s syndrome, bulimia or obsessive compulsive disorder without other behavioural problems </a:t>
            </a:r>
            <a:endParaRPr lang="cs-CZ" dirty="0"/>
          </a:p>
          <a:p>
            <a:r>
              <a:rPr lang="en-GB" dirty="0"/>
              <a:t>takes a psychoactive drug for the pleasurable experience but does not experience a powerful desire to take the drug when it is not available </a:t>
            </a:r>
            <a:endParaRPr lang="cs-CZ" dirty="0"/>
          </a:p>
          <a:p>
            <a:r>
              <a:rPr lang="en-GB" dirty="0"/>
              <a:t>gains satisfaction from an activity, and self-consciously decides that the beneﬁts outweigh the costs and this analysis is largely shared by society </a:t>
            </a:r>
            <a:endParaRPr lang="cs-CZ" dirty="0"/>
          </a:p>
          <a:p>
            <a:r>
              <a:rPr lang="en-GB" dirty="0"/>
              <a:t>drinks heavily but can easily go for several months without drinking </a:t>
            </a:r>
            <a:endParaRPr lang="cs-CZ" dirty="0"/>
          </a:p>
          <a:p>
            <a:r>
              <a:rPr lang="en-GB" dirty="0"/>
              <a:t>gambles heavily but not to a point where it is causing signiﬁcant harm is powerfully motivated to harm others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595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Problems with definitions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wide variety of those who are addicted, in what form of addiction, what are they addicted to, with what consequences, what were/are the motivations</a:t>
            </a:r>
            <a:endParaRPr lang="cs-CZ" dirty="0"/>
          </a:p>
          <a:p>
            <a:endParaRPr lang="cs-CZ" dirty="0"/>
          </a:p>
          <a:p>
            <a:r>
              <a:rPr lang="en-GB" dirty="0"/>
              <a:t>Paradigmatic addictive substances: opioids, cocaine, amphetamines, alcohol, nicotine </a:t>
            </a:r>
          </a:p>
          <a:p>
            <a:r>
              <a:rPr lang="en-GB" dirty="0"/>
              <a:t>Paradigmatic addictive behaviours: gambling, sex, eating disorders, computer gaming</a:t>
            </a:r>
          </a:p>
        </p:txBody>
      </p:sp>
    </p:spTree>
    <p:extLst>
      <p:ext uri="{BB962C8B-B14F-4D97-AF65-F5344CB8AC3E}">
        <p14:creationId xmlns:p14="http://schemas.microsoft.com/office/powerpoint/2010/main" val="238267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Public Policy Statement Definition of Addiction.pdf - Adobe Acrobat Reader DC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" t="30350" r="27104" b="30874"/>
          <a:stretch/>
        </p:blipFill>
        <p:spPr>
          <a:xfrm>
            <a:off x="31692" y="0"/>
            <a:ext cx="5527963" cy="1717963"/>
          </a:xfrm>
        </p:spPr>
      </p:pic>
      <p:sp>
        <p:nvSpPr>
          <p:cNvPr id="5" name="Obdélník 4"/>
          <p:cNvSpPr/>
          <p:nvPr/>
        </p:nvSpPr>
        <p:spPr>
          <a:xfrm>
            <a:off x="395536" y="2348880"/>
            <a:ext cx="82809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Addiction is a primary, chronic disease of brain reward,</a:t>
            </a:r>
            <a:r>
              <a:rPr lang="cs-CZ" dirty="0"/>
              <a:t> </a:t>
            </a:r>
            <a:r>
              <a:rPr lang="en-US" dirty="0"/>
              <a:t>motivation, memory and related circuitry. Dysfunction in these circuits leads to</a:t>
            </a:r>
            <a:r>
              <a:rPr lang="cs-CZ" dirty="0"/>
              <a:t> </a:t>
            </a:r>
            <a:r>
              <a:rPr lang="en-US" dirty="0"/>
              <a:t>characteristic biological, psychological, social and spiritual manifestations. This is</a:t>
            </a:r>
            <a:r>
              <a:rPr lang="cs-CZ" dirty="0"/>
              <a:t> </a:t>
            </a:r>
            <a:r>
              <a:rPr lang="en-US" dirty="0"/>
              <a:t>reflected in an individual pathologically pursuing reward and/or relief by substance use</a:t>
            </a:r>
            <a:r>
              <a:rPr lang="cs-CZ" dirty="0"/>
              <a:t> and </a:t>
            </a:r>
            <a:r>
              <a:rPr lang="en-GB" dirty="0"/>
              <a:t>other behaviours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en-US" dirty="0"/>
              <a:t>Addiction is characterized by inability to consistently abstain, impairment in behavioral</a:t>
            </a:r>
          </a:p>
          <a:p>
            <a:r>
              <a:rPr lang="en-US" dirty="0"/>
              <a:t>control, craving, diminished recognition of significant problems with one’s behaviors and</a:t>
            </a:r>
            <a:r>
              <a:rPr lang="cs-CZ" dirty="0"/>
              <a:t> </a:t>
            </a:r>
            <a:r>
              <a:rPr lang="en-US" dirty="0"/>
              <a:t>interpersonal relationships, and a dysfunctional emotional response. </a:t>
            </a:r>
            <a:endParaRPr lang="cs-CZ" dirty="0"/>
          </a:p>
          <a:p>
            <a:endParaRPr lang="cs-CZ" dirty="0"/>
          </a:p>
          <a:p>
            <a:r>
              <a:rPr lang="en-GB" dirty="0"/>
              <a:t>Addiction </a:t>
            </a:r>
            <a:r>
              <a:rPr lang="en-US" dirty="0"/>
              <a:t>often involves cycles of relapse and remission. </a:t>
            </a:r>
            <a:endParaRPr lang="cs-CZ" dirty="0"/>
          </a:p>
          <a:p>
            <a:endParaRPr lang="cs-CZ" dirty="0"/>
          </a:p>
          <a:p>
            <a:r>
              <a:rPr lang="en-US" dirty="0"/>
              <a:t>Without treatment or</a:t>
            </a:r>
            <a:r>
              <a:rPr lang="cs-CZ" dirty="0"/>
              <a:t> </a:t>
            </a:r>
            <a:r>
              <a:rPr lang="en-US" dirty="0"/>
              <a:t>engagement in recovery activities, addiction is progressive and can result in disability or</a:t>
            </a:r>
            <a:r>
              <a:rPr lang="cs-CZ" dirty="0"/>
              <a:t> </a:t>
            </a:r>
            <a:r>
              <a:rPr lang="en-GB" dirty="0"/>
              <a:t>premature death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4251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341655"/>
            <a:ext cx="79928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A repeated powerful motivation to engage in a purposeful behavior that has no survival value, acquired as a result of engaging in that behavior, with  significant potential for unintended harm.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6E1B6A8-55AA-4E9C-A1E1-B3A0D222A5F5}"/>
              </a:ext>
            </a:extLst>
          </p:cNvPr>
          <p:cNvSpPr/>
          <p:nvPr/>
        </p:nvSpPr>
        <p:spPr>
          <a:xfrm>
            <a:off x="575834" y="4177244"/>
            <a:ext cx="79923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Addiction is a disorder of motivation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C33B30E-AAA0-45C6-A539-98488F039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3" y="3280359"/>
            <a:ext cx="2483768" cy="3572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155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5.walmartimages.com/asr/058ad6ca-dafb-47f9-a577-ca3ca903dfd2_1.1fdaeacfce65c30c665f7d12433c0130.jpeg?odnHeight=450&amp;odnWidth=450&amp;odnBg=FFFFF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21" r="14495"/>
          <a:stretch/>
        </p:blipFill>
        <p:spPr bwMode="auto">
          <a:xfrm>
            <a:off x="0" y="988253"/>
            <a:ext cx="3009900" cy="4294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mages-na.ssl-images-amazon.com/images/I/41m4JAf0C1L._SX345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475" y="1065249"/>
            <a:ext cx="2932950" cy="4217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3B068863-D3EF-43C3-8BA5-A617671332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1050" y="959093"/>
            <a:ext cx="2932950" cy="435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402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jamiedavies.co/wp-content/uploads/2014/02/Screen-Shot-2014-02-11-at-09.37.10.png">
            <a:extLst>
              <a:ext uri="{FF2B5EF4-FFF2-40B4-BE49-F238E27FC236}">
                <a16:creationId xmlns:a16="http://schemas.microsoft.com/office/drawing/2014/main" id="{2A651677-2AC6-4F39-8F6A-60A863E060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504"/>
          <a:stretch/>
        </p:blipFill>
        <p:spPr bwMode="auto">
          <a:xfrm>
            <a:off x="183997" y="438965"/>
            <a:ext cx="5756155" cy="5137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5.walmartimages.com/asr/058ad6ca-dafb-47f9-a577-ca3ca903dfd2_1.1fdaeacfce65c30c665f7d12433c0130.jpeg?odnHeight=450&amp;odnWidth=450&amp;odnBg=FFFFFF">
            <a:extLst>
              <a:ext uri="{FF2B5EF4-FFF2-40B4-BE49-F238E27FC236}">
                <a16:creationId xmlns:a16="http://schemas.microsoft.com/office/drawing/2014/main" id="{376E5944-2672-4D30-9FD6-618FF54219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21" r="14495"/>
          <a:stretch/>
        </p:blipFill>
        <p:spPr bwMode="auto">
          <a:xfrm>
            <a:off x="5940152" y="860500"/>
            <a:ext cx="3009900" cy="4294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90F93C0-375C-444B-8AC6-6886E2B49305}"/>
              </a:ext>
            </a:extLst>
          </p:cNvPr>
          <p:cNvSpPr txBox="1"/>
          <p:nvPr/>
        </p:nvSpPr>
        <p:spPr>
          <a:xfrm>
            <a:off x="323528" y="5772704"/>
            <a:ext cx="82809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/>
              <a:t>Five or more  symptoms endorsed within 12-months period required for diagnosis</a:t>
            </a:r>
          </a:p>
        </p:txBody>
      </p:sp>
    </p:spTree>
    <p:extLst>
      <p:ext uri="{BB962C8B-B14F-4D97-AF65-F5344CB8AC3E}">
        <p14:creationId xmlns:p14="http://schemas.microsoft.com/office/powerpoint/2010/main" val="1415416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99471E6F-34AA-48C7-8AB6-F460BF3021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525" t="12200" b="5201"/>
          <a:stretch/>
        </p:blipFill>
        <p:spPr>
          <a:xfrm>
            <a:off x="25027" y="16497"/>
            <a:ext cx="9093945" cy="5995364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44BBBD15-1D93-47F3-B550-6A2BBBDAA6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571" y="4437112"/>
            <a:ext cx="1640429" cy="243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244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Components model of addiction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conceptualization of addiction based on shared commonalities</a:t>
            </a:r>
            <a:r>
              <a:rPr lang="cs-CZ" dirty="0"/>
              <a:t> – </a:t>
            </a:r>
            <a:r>
              <a:rPr lang="en-GB" dirty="0"/>
              <a:t>what do all addictions share?</a:t>
            </a:r>
            <a:r>
              <a:rPr lang="cs-CZ" dirty="0"/>
              <a:t> (</a:t>
            </a:r>
            <a:r>
              <a:rPr lang="en-GB" dirty="0"/>
              <a:t>e.g. Brown, 1993; Griffiths, 1996</a:t>
            </a:r>
            <a:r>
              <a:rPr lang="cs-CZ" dirty="0"/>
              <a:t>) 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rabicParenR"/>
            </a:pPr>
            <a:r>
              <a:rPr lang="en-GB" dirty="0"/>
              <a:t>Salience</a:t>
            </a:r>
          </a:p>
          <a:p>
            <a:pPr marL="514350" indent="-514350">
              <a:buAutoNum type="arabicParenR"/>
            </a:pPr>
            <a:r>
              <a:rPr lang="en-GB" dirty="0"/>
              <a:t>Mood modifications</a:t>
            </a:r>
          </a:p>
          <a:p>
            <a:pPr marL="514350" indent="-514350">
              <a:buAutoNum type="arabicParenR"/>
            </a:pPr>
            <a:r>
              <a:rPr lang="cs-CZ" dirty="0"/>
              <a:t>Tolerance</a:t>
            </a:r>
          </a:p>
          <a:p>
            <a:pPr marL="514350" indent="-514350">
              <a:buAutoNum type="arabicParenR"/>
            </a:pPr>
            <a:r>
              <a:rPr lang="en-GB" dirty="0"/>
              <a:t>Withdrawal symptoms</a:t>
            </a:r>
          </a:p>
          <a:p>
            <a:pPr marL="514350" indent="-514350">
              <a:buAutoNum type="arabicParenR"/>
            </a:pPr>
            <a:r>
              <a:rPr lang="en-GB" dirty="0"/>
              <a:t>Conflicts</a:t>
            </a:r>
          </a:p>
          <a:p>
            <a:pPr marL="514350" indent="-514350">
              <a:buAutoNum type="arabicParenR"/>
            </a:pPr>
            <a:r>
              <a:rPr lang="cs-CZ" dirty="0"/>
              <a:t>Relapse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54291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3349</TotalTime>
  <Words>1289</Words>
  <Application>Microsoft Office PowerPoint</Application>
  <PresentationFormat>Předvádění na obrazovce (4:3)</PresentationFormat>
  <Paragraphs>108</Paragraphs>
  <Slides>21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systému Office</vt:lpstr>
      <vt:lpstr>DEFINITION, DIAGNOSTICS, COMPONENTS</vt:lpstr>
      <vt:lpstr>Why do we need definition?</vt:lpstr>
      <vt:lpstr>Problems with definitions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Components model of addiction</vt:lpstr>
      <vt:lpstr>SALIENCE – preoccupation, craving</vt:lpstr>
      <vt:lpstr>MOOD MODIFICATION - euphoria</vt:lpstr>
      <vt:lpstr>TOLERANCE</vt:lpstr>
      <vt:lpstr>WITHDRAWAL SYMPTOMS</vt:lpstr>
      <vt:lpstr>RELAPS and reinstatement</vt:lpstr>
      <vt:lpstr>CONFLICT – negative consequences</vt:lpstr>
      <vt:lpstr>addiction vs dependency</vt:lpstr>
      <vt:lpstr>Addiction vs intoxication</vt:lpstr>
      <vt:lpstr>Addiction vs compulsion</vt:lpstr>
      <vt:lpstr>Impulse control disorders</vt:lpstr>
      <vt:lpstr>An individual is addicted who</vt:lpstr>
      <vt:lpstr>An individual is not addicted who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 &amp; DIAGNOSTICS</dc:title>
  <dc:creator>Luke</dc:creator>
  <cp:lastModifiedBy>Lukas Blinka</cp:lastModifiedBy>
  <cp:revision>43</cp:revision>
  <cp:lastPrinted>2019-01-23T14:08:35Z</cp:lastPrinted>
  <dcterms:created xsi:type="dcterms:W3CDTF">2018-02-05T22:37:24Z</dcterms:created>
  <dcterms:modified xsi:type="dcterms:W3CDTF">2021-04-16T07:46:48Z</dcterms:modified>
</cp:coreProperties>
</file>