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9" r:id="rId6"/>
    <p:sldId id="257" r:id="rId7"/>
    <p:sldId id="260" r:id="rId8"/>
    <p:sldId id="261" r:id="rId9"/>
    <p:sldId id="286" r:id="rId10"/>
    <p:sldId id="287" r:id="rId11"/>
    <p:sldId id="284" r:id="rId12"/>
    <p:sldId id="288" r:id="rId13"/>
    <p:sldId id="302" r:id="rId14"/>
    <p:sldId id="303" r:id="rId15"/>
    <p:sldId id="305" r:id="rId16"/>
    <p:sldId id="304" r:id="rId17"/>
    <p:sldId id="306" r:id="rId18"/>
    <p:sldId id="377" r:id="rId19"/>
    <p:sldId id="307" r:id="rId20"/>
    <p:sldId id="308" r:id="rId21"/>
    <p:sldId id="309" r:id="rId22"/>
    <p:sldId id="310" r:id="rId23"/>
    <p:sldId id="311" r:id="rId24"/>
    <p:sldId id="312" r:id="rId25"/>
    <p:sldId id="314" r:id="rId26"/>
    <p:sldId id="313" r:id="rId27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Nadměrná konzumace televize</a:t>
            </a:r>
          </a:p>
          <a:p>
            <a:r>
              <a:rPr lang="cs-CZ" dirty="0"/>
              <a:t>	-</a:t>
            </a:r>
            <a:r>
              <a:rPr lang="cs-CZ" baseline="0" dirty="0"/>
              <a:t> hloupnutí, pasivita, lenost, obezita, vyšší kriminalita a ochota k násilí, těhotenství nezletilých...</a:t>
            </a:r>
          </a:p>
          <a:p>
            <a:r>
              <a:rPr lang="cs-CZ" baseline="0" dirty="0"/>
              <a:t>Frankfurtská škola – televize odvádí pozornost od podstatných věcí</a:t>
            </a:r>
          </a:p>
          <a:p>
            <a:r>
              <a:rPr lang="cs-CZ" baseline="0" dirty="0"/>
              <a:t>Boom kritiky televize v USA 70-90. léta, v ČR 90. léta a později</a:t>
            </a:r>
          </a:p>
          <a:p>
            <a:endParaRPr lang="cs-CZ" dirty="0"/>
          </a:p>
          <a:p>
            <a:r>
              <a:rPr lang="cs-CZ" dirty="0" err="1"/>
              <a:t>Williams</a:t>
            </a:r>
            <a:r>
              <a:rPr lang="cs-CZ" dirty="0"/>
              <a:t> (1975): </a:t>
            </a:r>
            <a:r>
              <a:rPr lang="cs-CZ" i="1" dirty="0" err="1"/>
              <a:t>flow</a:t>
            </a:r>
            <a:r>
              <a:rPr lang="cs-CZ" i="1" dirty="0"/>
              <a:t> </a:t>
            </a:r>
            <a:r>
              <a:rPr lang="cs-CZ" dirty="0"/>
              <a:t>jako sekvence nebo sada sekvencí obsahů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EAF78-BF1A-B744-962C-FD8326E5C37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9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103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61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  <p:sldLayoutId id="2147483696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777" y="2301017"/>
            <a:ext cx="11361600" cy="1171580"/>
          </a:xfrm>
        </p:spPr>
        <p:txBody>
          <a:bodyPr/>
          <a:lstStyle/>
          <a:p>
            <a:pPr algn="ctr"/>
            <a:r>
              <a:rPr lang="cs-CZ" dirty="0"/>
              <a:t>Psychologie médií</a:t>
            </a:r>
            <a:br>
              <a:rPr lang="cs-CZ" dirty="0"/>
            </a:br>
            <a:r>
              <a:rPr lang="cs-CZ" dirty="0"/>
              <a:t>úvod</a:t>
            </a:r>
            <a:endParaRPr lang="sk-SK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45127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Lukas Blinka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08372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825" y="55781"/>
            <a:ext cx="1542881" cy="236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77" y="2859535"/>
            <a:ext cx="2955636" cy="389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638" y="-53140"/>
            <a:ext cx="3842118" cy="297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93" y="-279771"/>
            <a:ext cx="2955636" cy="396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438" y="2159209"/>
            <a:ext cx="2971295" cy="469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22" y="2159209"/>
            <a:ext cx="3009344" cy="46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437" y="55781"/>
            <a:ext cx="2327564" cy="210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544" y="3682730"/>
            <a:ext cx="2052227" cy="317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683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0AEB44-6B94-48AF-B634-E1BF653DA9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AB4F214-6461-411D-A4A4-55B13D06F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65" y="1241183"/>
            <a:ext cx="2781126" cy="3982570"/>
          </a:xfrm>
          <a:prstGeom prst="rect">
            <a:avLst/>
          </a:prstGeom>
        </p:spPr>
      </p:pic>
      <p:pic>
        <p:nvPicPr>
          <p:cNvPr id="9" name="Obrázek 8" descr="Dehydrovaní mladí Číňané umírají u počítačových her – Novinky.cz - Mozilla Firefox">
            <a:extLst>
              <a:ext uri="{FF2B5EF4-FFF2-40B4-BE49-F238E27FC236}">
                <a16:creationId xmlns:a16="http://schemas.microsoft.com/office/drawing/2014/main" id="{D1392CBA-9F29-4B1B-9CCE-514853314F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t="10840" r="14030"/>
          <a:stretch/>
        </p:blipFill>
        <p:spPr>
          <a:xfrm>
            <a:off x="0" y="0"/>
            <a:ext cx="5257031" cy="338129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C962411-5821-4A47-BB59-3FCFA1042F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38" t="11517" r="15751" b="6117"/>
          <a:stretch/>
        </p:blipFill>
        <p:spPr>
          <a:xfrm>
            <a:off x="3136595" y="1634247"/>
            <a:ext cx="4990289" cy="358950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20DC478-FC66-4B27-A550-B3ABFD9D05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10" y="3254809"/>
            <a:ext cx="2184856" cy="315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08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40CFE9-732A-4C41-A34B-04603A3AF1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62AA6FC-3123-433E-BF71-A9C2CE3C9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65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06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8ECBAF-D02B-4E9B-A922-230B0D4BFB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3560FA-B64E-49ED-8A47-E85A5BEE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Média mají minimální účinek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393AEB-99A0-4267-99F6-4287F4358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Po utichnutí mediální paniky zpravidla pocit zásadního vlivu média mizí</a:t>
            </a:r>
          </a:p>
          <a:p>
            <a:r>
              <a:rPr lang="cs-CZ" sz="1800" dirty="0"/>
              <a:t>Jak se dané médium stává běžným napříč populací, stáváme se vůči jeho vlivu „slepí“</a:t>
            </a:r>
          </a:p>
          <a:p>
            <a:endParaRPr lang="en-GB" dirty="0"/>
          </a:p>
        </p:txBody>
      </p:sp>
      <p:pic>
        <p:nvPicPr>
          <p:cNvPr id="6" name="Picture 2" descr="http://www.urybnikacz.cz/fotky7311/fotos/_vyr_509Rodokaps-16-92-Lebky-1.jpg">
            <a:extLst>
              <a:ext uri="{FF2B5EF4-FFF2-40B4-BE49-F238E27FC236}">
                <a16:creationId xmlns:a16="http://schemas.microsoft.com/office/drawing/2014/main" id="{BA31CD76-64D7-40B2-B465-AD912D49D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32" y="2881817"/>
            <a:ext cx="2709000" cy="364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c07.deviantart.net/fs70/f/2013/227/7/2/super_mario_bros_world_1_by_sullyvancraft-d6i7rhd.jpg">
            <a:extLst>
              <a:ext uri="{FF2B5EF4-FFF2-40B4-BE49-F238E27FC236}">
                <a16:creationId xmlns:a16="http://schemas.microsoft.com/office/drawing/2014/main" id="{5468E33B-3215-4906-9704-5758C4BF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131" y="2881816"/>
            <a:ext cx="6473115" cy="364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063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B6DB17-042C-409D-ACB7-A5965A3047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72881BB-090B-4706-9904-7F2877AF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6543" y="58065"/>
            <a:ext cx="7017047" cy="67418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1492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436805-D732-490D-A5CC-84345063EC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2" name="Obrázek 1" descr="2019-orben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9" t="19562" r="36455" b="8562"/>
          <a:stretch/>
        </p:blipFill>
        <p:spPr>
          <a:xfrm>
            <a:off x="275208" y="-97655"/>
            <a:ext cx="6347534" cy="6123877"/>
          </a:xfrm>
          <a:prstGeom prst="rect">
            <a:avLst/>
          </a:prstGeom>
        </p:spPr>
      </p:pic>
      <p:pic>
        <p:nvPicPr>
          <p:cNvPr id="4" name="Obrázek 3" descr="2019-orben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5" t="29169" r="37417" b="8757"/>
          <a:stretch/>
        </p:blipFill>
        <p:spPr>
          <a:xfrm>
            <a:off x="6939512" y="-29489"/>
            <a:ext cx="3915295" cy="6887489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 bwMode="auto">
          <a:xfrm>
            <a:off x="275208" y="2850678"/>
            <a:ext cx="6347534" cy="42518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84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E137EB-07B1-4A99-8505-4CCFE63C72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1F2E11-D100-4B76-8BD4-9C6F26D2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Smíšené účinky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27CE66-5BEB-48C3-A50A-D0867F014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5099775" cy="4535998"/>
          </a:xfrm>
        </p:spPr>
        <p:txBody>
          <a:bodyPr/>
          <a:lstStyle/>
          <a:p>
            <a:pPr marL="72000" indent="0">
              <a:buNone/>
            </a:pPr>
            <a:r>
              <a:rPr lang="en-GB" sz="1800" i="1" dirty="0"/>
              <a:t>For some children under some conditions some television is harmful.</a:t>
            </a:r>
            <a:endParaRPr lang="cs-CZ" sz="1800" i="1" dirty="0"/>
          </a:p>
          <a:p>
            <a:pPr marL="72000" indent="0">
              <a:buNone/>
            </a:pPr>
            <a:endParaRPr lang="cs-CZ" sz="1800" i="1" dirty="0"/>
          </a:p>
          <a:p>
            <a:pPr marL="72000" indent="0">
              <a:buNone/>
            </a:pPr>
            <a:r>
              <a:rPr lang="en-GB" sz="1800" i="1" dirty="0"/>
              <a:t>For other children under the same conditions or for the same children under other condi­tions it may be beneficial. </a:t>
            </a:r>
            <a:endParaRPr lang="cs-CZ" sz="1800" i="1" dirty="0"/>
          </a:p>
          <a:p>
            <a:pPr marL="72000" indent="0">
              <a:buNone/>
            </a:pPr>
            <a:endParaRPr lang="cs-CZ" sz="1800" i="1" dirty="0"/>
          </a:p>
          <a:p>
            <a:pPr marL="72000" indent="0">
              <a:buNone/>
            </a:pPr>
            <a:r>
              <a:rPr lang="en-GB" sz="1800" i="1" dirty="0"/>
              <a:t>For most children under most conditions, most tele­vision is probably neither particularly harmful nor particularly beneficial.</a:t>
            </a:r>
            <a:endParaRPr lang="cs-CZ" sz="1800" i="1" dirty="0"/>
          </a:p>
          <a:p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5CA122-CC83-47C5-B5B7-396683F30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74" y="1171576"/>
            <a:ext cx="33842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31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2F0732-D361-439E-B386-D452F15C8C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573106-3706-4AB0-837E-E868E57C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Model zvýšené náchylnosti k mediálním účinkům</a:t>
            </a:r>
            <a:endParaRPr lang="en-GB" dirty="0"/>
          </a:p>
        </p:txBody>
      </p:sp>
      <p:pic>
        <p:nvPicPr>
          <p:cNvPr id="6" name="Picture 2" descr="http://onlinelibrary.wiley.com/store/10.1111/jcom.12024/asset/image_m/jcom12024-fig-0001-m.png?v=1&amp;t=itwmv0no&amp;s=6442444f22b7b1ff580ae1ae40e546bce1242e0c">
            <a:extLst>
              <a:ext uri="{FF2B5EF4-FFF2-40B4-BE49-F238E27FC236}">
                <a16:creationId xmlns:a16="http://schemas.microsoft.com/office/drawing/2014/main" id="{1C18D85B-2742-4134-B618-BE6669FF8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32" y="2105552"/>
            <a:ext cx="91337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05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1F4B44-5103-46F2-BFDE-16871BEA18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101670A-3F3B-47BB-8A6D-1EB5C11436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2" t="37538" r="15469" b="30648"/>
          <a:stretch/>
        </p:blipFill>
        <p:spPr>
          <a:xfrm>
            <a:off x="1265808" y="215968"/>
            <a:ext cx="8181975" cy="327586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F5F4A46-9A95-46DF-903E-4ED48500A1AD}"/>
              </a:ext>
            </a:extLst>
          </p:cNvPr>
          <p:cNvSpPr txBox="1"/>
          <p:nvPr/>
        </p:nvSpPr>
        <p:spPr>
          <a:xfrm>
            <a:off x="665999" y="3586900"/>
            <a:ext cx="95344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Selektivita ve výběru média – výběr je ovlivněn osobními, vývojovými a sociálními faktory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Stejné tři skupiny faktorů určují náchylnost jedince vůči účinkům médií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Transakční vztah mezi použít média a účinkem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Vztah mezi použitím média a účinkem není přímý, ale </a:t>
            </a:r>
            <a:r>
              <a:rPr lang="cs-CZ" sz="1800" dirty="0" err="1"/>
              <a:t>mediovaný</a:t>
            </a:r>
            <a:r>
              <a:rPr lang="cs-CZ" sz="1800" dirty="0"/>
              <a:t> skrze fyziologické, emoční a kognitivní reakce jedince</a:t>
            </a:r>
          </a:p>
        </p:txBody>
      </p:sp>
    </p:spTree>
    <p:extLst>
      <p:ext uri="{BB962C8B-B14F-4D97-AF65-F5344CB8AC3E}">
        <p14:creationId xmlns:p14="http://schemas.microsoft.com/office/powerpoint/2010/main" val="3941604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8E0016-7295-4625-BCD7-C4B97F913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7E627D-8EDC-4F8E-9DD7-ACD908A8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faktory náchylnosti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4B6497-07C8-4604-81D7-D162F10F5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/>
              <a:t>Stabilní faktory</a:t>
            </a:r>
            <a:r>
              <a:rPr lang="cs-CZ" sz="2400" dirty="0"/>
              <a:t> – temperament, osobnostní rysy, gender. Např:</a:t>
            </a:r>
          </a:p>
          <a:p>
            <a:r>
              <a:rPr lang="cs-CZ" sz="2400" dirty="0" err="1"/>
              <a:t>Sensation</a:t>
            </a:r>
            <a:r>
              <a:rPr lang="cs-CZ" sz="2400" dirty="0"/>
              <a:t> </a:t>
            </a:r>
            <a:r>
              <a:rPr lang="cs-CZ" sz="2400" dirty="0" err="1"/>
              <a:t>seeking</a:t>
            </a:r>
            <a:r>
              <a:rPr lang="cs-CZ" sz="2400" dirty="0"/>
              <a:t>, agresivita, poruchy osobnosti apod. u násilných obsahů</a:t>
            </a:r>
          </a:p>
          <a:p>
            <a:r>
              <a:rPr lang="cs-CZ" sz="2400" dirty="0" err="1"/>
              <a:t>Need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cognition</a:t>
            </a:r>
            <a:endParaRPr lang="cs-CZ" sz="2400" dirty="0"/>
          </a:p>
          <a:p>
            <a:pPr marL="7200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Proximální faktory </a:t>
            </a:r>
            <a:r>
              <a:rPr lang="cs-CZ" sz="2400" dirty="0"/>
              <a:t>– motivace, nálada,… Např:</a:t>
            </a:r>
          </a:p>
          <a:p>
            <a:r>
              <a:rPr lang="cs-CZ" sz="2400" dirty="0"/>
              <a:t>Kognitivní disonance (</a:t>
            </a:r>
            <a:r>
              <a:rPr lang="cs-CZ" sz="2400" dirty="0" err="1"/>
              <a:t>Festinger</a:t>
            </a:r>
            <a:r>
              <a:rPr lang="cs-CZ" sz="2400" dirty="0"/>
              <a:t>)</a:t>
            </a:r>
          </a:p>
          <a:p>
            <a:r>
              <a:rPr lang="cs-CZ" sz="2400" dirty="0"/>
              <a:t>Teorie řízení nálady (</a:t>
            </a:r>
            <a:r>
              <a:rPr lang="cs-CZ" sz="2400" dirty="0" err="1"/>
              <a:t>mood</a:t>
            </a:r>
            <a:r>
              <a:rPr lang="cs-CZ" sz="2400" dirty="0"/>
              <a:t> management, </a:t>
            </a:r>
            <a:r>
              <a:rPr lang="cs-CZ" sz="2400" dirty="0" err="1"/>
              <a:t>Zillmann</a:t>
            </a:r>
            <a:r>
              <a:rPr lang="cs-CZ" sz="2400" dirty="0"/>
              <a:t> &amp; </a:t>
            </a:r>
            <a:r>
              <a:rPr lang="cs-CZ" sz="2400" dirty="0" err="1"/>
              <a:t>Bryant</a:t>
            </a:r>
            <a:r>
              <a:rPr lang="cs-CZ" sz="2400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30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4B3731-EC95-409F-B780-86074AD393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640350E-450B-46DD-830E-DD50C12A3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413617"/>
            <a:ext cx="10753200" cy="5543300"/>
          </a:xfrm>
        </p:spPr>
        <p:txBody>
          <a:bodyPr/>
          <a:lstStyle/>
          <a:p>
            <a:r>
              <a:rPr lang="cs-CZ" sz="2400" dirty="0"/>
              <a:t>Vědecké studium lidského chování a kognitivních a emočních procesů v kontextu používání médií (konzumace a tvorby)</a:t>
            </a:r>
          </a:p>
          <a:p>
            <a:r>
              <a:rPr lang="cs-CZ" sz="2400" dirty="0"/>
              <a:t>Zkoumání vztahu mezi lidmi a mediálním prostředím a to optikou psychologie</a:t>
            </a:r>
          </a:p>
          <a:p>
            <a:endParaRPr lang="cs-CZ" sz="2400" dirty="0"/>
          </a:p>
          <a:p>
            <a:r>
              <a:rPr lang="cs-CZ" sz="2400" dirty="0"/>
              <a:t>1987 – APA zakládá Divizi 46 </a:t>
            </a:r>
          </a:p>
          <a:p>
            <a:r>
              <a:rPr lang="cs-CZ" sz="2400" dirty="0"/>
              <a:t>1996 – vychází </a:t>
            </a:r>
            <a:r>
              <a:rPr lang="cs-CZ" sz="2400" i="1" dirty="0" err="1"/>
              <a:t>Journal</a:t>
            </a:r>
            <a:r>
              <a:rPr lang="cs-CZ" sz="2400" i="1" dirty="0"/>
              <a:t> od Media Psychology</a:t>
            </a:r>
          </a:p>
          <a:p>
            <a:r>
              <a:rPr lang="cs-CZ" sz="2400" dirty="0"/>
              <a:t>1999 – vychází </a:t>
            </a:r>
            <a:r>
              <a:rPr lang="cs-CZ" sz="2400" i="1" dirty="0"/>
              <a:t>Media Psychology</a:t>
            </a:r>
          </a:p>
          <a:p>
            <a:r>
              <a:rPr lang="cs-CZ" sz="2400" dirty="0"/>
              <a:t>2003 – vychází první učebnice (David </a:t>
            </a:r>
            <a:r>
              <a:rPr lang="cs-CZ" sz="2400" dirty="0" err="1"/>
              <a:t>Giles</a:t>
            </a:r>
            <a:r>
              <a:rPr lang="cs-CZ" sz="2400" dirty="0"/>
              <a:t>), revize 2010 (revize dostupná v i češtině)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465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61156F-8F7F-4FBF-A326-EA3EFD1974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5E32F1-09D7-4A8A-9A74-85C299ED9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faktory náchylnosti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BDB8CC-014B-4FF3-8856-8202124B6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Vyhledáváme média, která obsahově odpovídají kognitivnímu a emočnímu stupni vývoje. V případě diskrepance věnujeme médiu menší pozornost</a:t>
            </a:r>
          </a:p>
          <a:p>
            <a:endParaRPr lang="cs-CZ" sz="2000" dirty="0"/>
          </a:p>
          <a:p>
            <a:r>
              <a:rPr lang="cs-CZ" sz="2000" dirty="0"/>
              <a:t>Kojenci – vysoký tón zvuku, pomalý děj, jednoduché postavy</a:t>
            </a:r>
          </a:p>
          <a:p>
            <a:r>
              <a:rPr lang="cs-CZ" sz="2000" dirty="0"/>
              <a:t>Děti – zrychlení děje, sofistikovanější postavy, dobrodružné prostředí</a:t>
            </a:r>
          </a:p>
          <a:p>
            <a:r>
              <a:rPr lang="cs-CZ" sz="2000" dirty="0"/>
              <a:t>Adolescenti – humor založený na překročování tabu, riskantní chování</a:t>
            </a:r>
          </a:p>
          <a:p>
            <a:r>
              <a:rPr lang="cs-CZ" sz="2000" dirty="0"/>
              <a:t>Mladší dospělí – násilné, hororové, vzrušující</a:t>
            </a:r>
          </a:p>
          <a:p>
            <a:r>
              <a:rPr lang="cs-CZ" sz="2000" dirty="0"/>
              <a:t>Starší dospělí – klidné, založené na vyšších hodnotách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88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688819-F11E-4715-BB4B-52DB668FBF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C5A4BF-8DC9-41D0-AEAA-219A95167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faktory náchylnosti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E18A55C-1E80-4837-BA65-788C96C76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Makro-</a:t>
            </a:r>
            <a:r>
              <a:rPr lang="cs-CZ" sz="2000" dirty="0" err="1"/>
              <a:t>mezo</a:t>
            </a:r>
            <a:r>
              <a:rPr lang="cs-CZ" sz="2000" dirty="0"/>
              <a:t>-mikro systém </a:t>
            </a:r>
          </a:p>
          <a:p>
            <a:r>
              <a:rPr lang="cs-CZ" sz="2000" dirty="0"/>
              <a:t>Makro – kultura, infrastruktura dané země</a:t>
            </a:r>
          </a:p>
          <a:p>
            <a:r>
              <a:rPr lang="cs-CZ" sz="2000" dirty="0" err="1"/>
              <a:t>Mezo</a:t>
            </a:r>
            <a:r>
              <a:rPr lang="cs-CZ" sz="2000" dirty="0"/>
              <a:t> – školní prostředí</a:t>
            </a:r>
          </a:p>
          <a:p>
            <a:r>
              <a:rPr lang="cs-CZ" sz="2000" dirty="0"/>
              <a:t>Mikro – rodiče </a:t>
            </a:r>
          </a:p>
          <a:p>
            <a:endParaRPr lang="cs-CZ" sz="2000" dirty="0"/>
          </a:p>
          <a:p>
            <a:r>
              <a:rPr lang="cs-CZ" sz="2000" dirty="0"/>
              <a:t>Teorie sociální identity (</a:t>
            </a:r>
            <a:r>
              <a:rPr lang="cs-CZ" sz="2000" dirty="0" err="1"/>
              <a:t>Tajfel</a:t>
            </a:r>
            <a:r>
              <a:rPr lang="cs-CZ" sz="2000" dirty="0"/>
              <a:t> &amp; Turner) – lidé svou identitu odvozují od příslušnosti a nepříslušnosti k sociálním skupinám. Zde lidé získávají normy, postoje atd. Důležitost subkultur, kamarádských klik. S každou in-</a:t>
            </a:r>
            <a:r>
              <a:rPr lang="cs-CZ" sz="2000" dirty="0" err="1"/>
              <a:t>group</a:t>
            </a:r>
            <a:r>
              <a:rPr lang="cs-CZ" sz="2000" dirty="0"/>
              <a:t> automaticky vzniká </a:t>
            </a:r>
            <a:r>
              <a:rPr lang="cs-CZ" sz="2000" dirty="0" err="1"/>
              <a:t>out-group</a:t>
            </a:r>
            <a:endParaRPr lang="cs-CZ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006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421DBA-5567-4CFA-BD27-099861B0BF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49514A-3098-4A46-B8B3-69AA86176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Transakčnost</a:t>
            </a:r>
            <a:r>
              <a:rPr lang="cs-CZ" dirty="0"/>
              <a:t> 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14B752B-1CE7-461F-8239-BCAD32198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Výběr média a mediální účinky jsou v recipročním vztahu</a:t>
            </a:r>
          </a:p>
          <a:p>
            <a:r>
              <a:rPr lang="cs-CZ" sz="2000" dirty="0"/>
              <a:t>Zpětnovazebná smyčka</a:t>
            </a:r>
          </a:p>
          <a:p>
            <a:r>
              <a:rPr lang="cs-CZ" sz="2000" dirty="0"/>
              <a:t>Dynamický vztah mezi selektivitou a efektem</a:t>
            </a:r>
          </a:p>
          <a:p>
            <a:r>
              <a:rPr lang="cs-CZ" sz="2000" dirty="0"/>
              <a:t>Např. </a:t>
            </a:r>
            <a:r>
              <a:rPr lang="cs-CZ" sz="2000" dirty="0" err="1"/>
              <a:t>Reinforcing</a:t>
            </a:r>
            <a:r>
              <a:rPr lang="cs-CZ" sz="2000" dirty="0"/>
              <a:t> </a:t>
            </a:r>
            <a:r>
              <a:rPr lang="cs-CZ" sz="2000" dirty="0" err="1"/>
              <a:t>spirals</a:t>
            </a:r>
            <a:r>
              <a:rPr lang="cs-CZ" sz="2000" dirty="0"/>
              <a:t> model (</a:t>
            </a:r>
            <a:r>
              <a:rPr lang="cs-CZ" sz="2000" dirty="0" err="1"/>
              <a:t>Slater</a:t>
            </a:r>
            <a:r>
              <a:rPr lang="cs-CZ" sz="2000" dirty="0"/>
              <a:t>)</a:t>
            </a:r>
          </a:p>
          <a:p>
            <a:r>
              <a:rPr lang="cs-CZ" sz="2000" dirty="0"/>
              <a:t>Např: Agresivní rys osobnosti ovlivňuje výběr média s násilným obsahem, což dále zvyšuje pravděpodobnost násilného chování, dlouhodobě se upevňuje do struktury identity – pokud nedojde k oslabování tohoto vztahu z jiných zdrojů (např. skrze blízké sociální vztahy, konfrontaci s jinými postoji apod.)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78079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0F8912-C628-4CA3-94EB-A0A65578E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C90B81-92C5-4590-B03E-7F9DFE260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Nepřímost mediálních účinků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EDA1E8-74F7-4FCA-BA92-7F47AEBA6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Mezi užitím média a následkem stojí intervenující/mediační reakce - kognitivní, emoční a fyziologické procesy - které nastaly během a krátce po užití média</a:t>
            </a:r>
          </a:p>
          <a:p>
            <a:r>
              <a:rPr lang="cs-CZ" sz="2000" dirty="0"/>
              <a:t>vysvětlují JAK a PROČ vůbec k účinku došlo</a:t>
            </a:r>
          </a:p>
          <a:p>
            <a:r>
              <a:rPr lang="cs-CZ" sz="2000" dirty="0"/>
              <a:t>Např: centrální cesta přesvědčování nese stabilnější výsledek postojové změny než periferní cesta přesvědčování (</a:t>
            </a:r>
            <a:r>
              <a:rPr lang="cs-CZ" sz="2000" dirty="0" err="1"/>
              <a:t>elaboration</a:t>
            </a:r>
            <a:r>
              <a:rPr lang="cs-CZ" sz="2000" dirty="0"/>
              <a:t> </a:t>
            </a:r>
            <a:r>
              <a:rPr lang="cs-CZ" sz="2000" dirty="0" err="1"/>
              <a:t>likelihood</a:t>
            </a:r>
            <a:r>
              <a:rPr lang="cs-CZ" sz="2000" dirty="0"/>
              <a:t> model - </a:t>
            </a:r>
            <a:r>
              <a:rPr lang="cs-CZ" sz="2000" dirty="0" err="1"/>
              <a:t>Petty</a:t>
            </a:r>
            <a:r>
              <a:rPr lang="cs-CZ" sz="2000" dirty="0"/>
              <a:t> &amp; </a:t>
            </a:r>
            <a:r>
              <a:rPr lang="cs-CZ" sz="2000" dirty="0" err="1"/>
              <a:t>Cacioppo</a:t>
            </a:r>
            <a:r>
              <a:rPr lang="cs-CZ" sz="2000" dirty="0"/>
              <a:t>)</a:t>
            </a:r>
          </a:p>
          <a:p>
            <a:r>
              <a:rPr lang="cs-CZ" sz="2000" dirty="0"/>
              <a:t>Model transferu excitace (</a:t>
            </a:r>
            <a:r>
              <a:rPr lang="cs-CZ" sz="2000" dirty="0" err="1"/>
              <a:t>Zillmann</a:t>
            </a:r>
            <a:r>
              <a:rPr lang="cs-CZ" sz="2000" dirty="0"/>
              <a:t>) – fyziologické nabuzení zvyšuje emoční (i protichůdné) reakce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032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925F27-BC9D-44F4-897B-92BD878B7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50C054-5715-4C81-812C-93C6E8E5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6C4319C-70F9-4C66-A2F2-6BF4A8624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Veřejný zájem a tlak – stále silná (ale falešná) dichotomie dobře vs špatně. Větší podpora výzkumu negativních vlivů </a:t>
            </a:r>
          </a:p>
          <a:p>
            <a:r>
              <a:rPr lang="cs-CZ" sz="1800" dirty="0"/>
              <a:t>Interdisciplinarita – řada poznatků vznikala a byla komunikována </a:t>
            </a:r>
            <a:r>
              <a:rPr lang="cs-CZ" sz="1800" dirty="0" err="1"/>
              <a:t>rozpojeně</a:t>
            </a:r>
            <a:r>
              <a:rPr lang="cs-CZ" sz="1800" dirty="0"/>
              <a:t> </a:t>
            </a:r>
          </a:p>
          <a:p>
            <a:r>
              <a:rPr lang="cs-CZ" sz="1800" dirty="0"/>
              <a:t>Teoretické vakuum – oddělené obory (metodologicky, teoreticky, i fyzicky) vede k neznalosti, že s jedné věci věnuje i někdo jiný a tedy i přehlížení už zjištěných poznatků.</a:t>
            </a:r>
          </a:p>
          <a:p>
            <a:r>
              <a:rPr lang="cs-CZ" sz="1800" dirty="0"/>
              <a:t>Oborové rozpory – silnější metodologická a statistická tradice občas vede k přezíravému postoji u psychologů vůči </a:t>
            </a:r>
            <a:r>
              <a:rPr lang="cs-CZ" sz="1800" dirty="0" err="1"/>
              <a:t>medialistům</a:t>
            </a:r>
            <a:r>
              <a:rPr lang="cs-CZ" sz="1800" dirty="0"/>
              <a:t>, nutnost redukce široký mediální materiál na jednoduché stimuly zase k přezíravosti u </a:t>
            </a:r>
            <a:r>
              <a:rPr lang="cs-CZ" sz="1800" dirty="0" err="1"/>
              <a:t>medialistů</a:t>
            </a:r>
            <a:endParaRPr lang="cs-CZ" sz="1800" dirty="0"/>
          </a:p>
          <a:p>
            <a:r>
              <a:rPr lang="cs-CZ" sz="1800" dirty="0"/>
              <a:t>Jak to bude vypadat dál? Naučí se psychologové více počítat s médii, nebo </a:t>
            </a:r>
            <a:r>
              <a:rPr lang="cs-CZ" sz="1800" dirty="0" err="1"/>
              <a:t>medialisti</a:t>
            </a:r>
            <a:r>
              <a:rPr lang="cs-CZ" sz="1800" dirty="0"/>
              <a:t> víc zakomponují psychologii, nebo bude silnější mezioborová a </a:t>
            </a:r>
            <a:r>
              <a:rPr lang="cs-CZ" sz="1800" dirty="0" err="1"/>
              <a:t>mezikatederní</a:t>
            </a:r>
            <a:r>
              <a:rPr lang="cs-CZ" sz="1800" dirty="0"/>
              <a:t> spolupráce?</a:t>
            </a:r>
          </a:p>
        </p:txBody>
      </p:sp>
    </p:spTree>
    <p:extLst>
      <p:ext uri="{BB962C8B-B14F-4D97-AF65-F5344CB8AC3E}">
        <p14:creationId xmlns:p14="http://schemas.microsoft.com/office/powerpoint/2010/main" val="48145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617042-DD6B-4FC6-BE6F-18649D12F7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7EF6A4-0730-4308-8646-A0552D3FB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404740"/>
            <a:ext cx="10753200" cy="4139998"/>
          </a:xfrm>
        </p:spPr>
        <p:txBody>
          <a:bodyPr/>
          <a:lstStyle/>
          <a:p>
            <a:endParaRPr lang="cs-CZ" sz="1800" dirty="0"/>
          </a:p>
          <a:p>
            <a:r>
              <a:rPr lang="cs-CZ" sz="1800" dirty="0"/>
              <a:t>Epocha primární </a:t>
            </a:r>
            <a:r>
              <a:rPr lang="cs-CZ" sz="1800" dirty="0" err="1"/>
              <a:t>orality</a:t>
            </a:r>
            <a:r>
              <a:rPr lang="cs-CZ" sz="1800" dirty="0"/>
              <a:t> </a:t>
            </a:r>
          </a:p>
          <a:p>
            <a:pPr marL="72000" indent="0">
              <a:buNone/>
            </a:pPr>
            <a:r>
              <a:rPr lang="cs-CZ" sz="1400" dirty="0"/>
              <a:t>(viz Walter </a:t>
            </a:r>
            <a:r>
              <a:rPr lang="cs-CZ" sz="1400" dirty="0" err="1"/>
              <a:t>Ong</a:t>
            </a:r>
            <a:r>
              <a:rPr lang="cs-CZ" sz="1400" dirty="0"/>
              <a:t>)</a:t>
            </a:r>
          </a:p>
          <a:p>
            <a:r>
              <a:rPr lang="cs-CZ" sz="1800" dirty="0"/>
              <a:t>Epocha písma </a:t>
            </a:r>
          </a:p>
          <a:p>
            <a:pPr marL="72000" indent="0">
              <a:buNone/>
            </a:pPr>
            <a:r>
              <a:rPr lang="cs-CZ" sz="1400" i="1" dirty="0"/>
              <a:t>Kdo se mu naučí, přestanou si cvičit paměť a tím budou zapomínat, neboť spoléhajíce na písmo nebudou se rozpomínat sami od sebe zevnitř, nýbrž jen zjevně, podle cizích znaků; našel jsi tedy prostředek k upamatování, ale nikoli pro paměť. Poskytuješ svým žákům jen zdání moudrosti, ale nikoli moudrost pravou.... </a:t>
            </a:r>
            <a:r>
              <a:rPr lang="cs-CZ" sz="1400" dirty="0"/>
              <a:t>(Platón / </a:t>
            </a:r>
            <a:r>
              <a:rPr lang="cs-CZ" sz="1400" dirty="0" err="1"/>
              <a:t>Sókratés</a:t>
            </a:r>
            <a:r>
              <a:rPr lang="cs-CZ" sz="1400" dirty="0"/>
              <a:t>, dialog </a:t>
            </a:r>
            <a:r>
              <a:rPr lang="cs-CZ" sz="1400" dirty="0" err="1"/>
              <a:t>Faidros</a:t>
            </a:r>
            <a:r>
              <a:rPr lang="cs-CZ" sz="1400" dirty="0"/>
              <a:t>)</a:t>
            </a:r>
          </a:p>
          <a:p>
            <a:r>
              <a:rPr lang="cs-CZ" sz="1800" dirty="0"/>
              <a:t>Epocha typografie</a:t>
            </a:r>
          </a:p>
          <a:p>
            <a:r>
              <a:rPr lang="cs-CZ" sz="1800" dirty="0"/>
              <a:t>Epocha elektronické komunikace</a:t>
            </a:r>
          </a:p>
          <a:p>
            <a:endParaRPr lang="cs-CZ" sz="1800" dirty="0"/>
          </a:p>
          <a:p>
            <a:r>
              <a:rPr lang="cs-CZ" sz="1800" dirty="0"/>
              <a:t>Jednotlivé „komunikační epochy“ jsou charakteristické zvyšující se individualizací (tj. snižování vlivu blízkých sociálních vazeb, snižování „vyjednávání“ o „identitě“, naopak zvyšování psychologizace, introspekce, osamění apod.), erozí dosavadních sociálních norem a změnou mocenských struktur, ale i tím jak vnímám a interpretujeme realitu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88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28D1A4-ED55-4392-91F3-D3F30FC7D5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07161F-2CC2-4E83-B5B1-DA7AE5F4F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Silné a negativní účinky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7808E6-C59D-48A5-AED4-A5AEB415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 pozornosti od 20. let 20. století s rozvojem rozhlasového a kinematografie, později i televize apod.</a:t>
            </a:r>
          </a:p>
          <a:p>
            <a:r>
              <a:rPr lang="cs-CZ" sz="1800" dirty="0"/>
              <a:t>Prvotním impulzem byla propaganda za 1. světové války. Vymývání mozků? Mohou média měnit hodnoty, postoje a chování lidí?</a:t>
            </a:r>
          </a:p>
          <a:p>
            <a:r>
              <a:rPr lang="cs-CZ" sz="1800" dirty="0"/>
              <a:t>Mediální panika jako hybná síla – týká se vždy 1. nového média, které získává dominanci a 2. dětí</a:t>
            </a:r>
          </a:p>
          <a:p>
            <a:r>
              <a:rPr lang="cs-CZ" sz="1800" dirty="0"/>
              <a:t>Technologický determinismus – existuj přímý a kauzální vztah mezi použitím média (vystavením s jeho obsahům) a následnými změnami v oblasti chování, prožívání apod.</a:t>
            </a:r>
          </a:p>
          <a:p>
            <a:r>
              <a:rPr lang="cs-CZ" sz="1800" dirty="0"/>
              <a:t>Teorie injekční jehly / teorie magické střely (</a:t>
            </a:r>
            <a:r>
              <a:rPr lang="cs-CZ" sz="1800" dirty="0" err="1"/>
              <a:t>hypodermic</a:t>
            </a:r>
            <a:r>
              <a:rPr lang="cs-CZ" sz="1800" dirty="0"/>
              <a:t> </a:t>
            </a:r>
            <a:r>
              <a:rPr lang="cs-CZ" sz="1800" dirty="0" err="1"/>
              <a:t>needle</a:t>
            </a:r>
            <a:r>
              <a:rPr lang="cs-CZ" sz="1800" dirty="0"/>
              <a:t> model / </a:t>
            </a:r>
            <a:r>
              <a:rPr lang="cs-CZ" sz="1800" dirty="0" err="1"/>
              <a:t>magic</a:t>
            </a:r>
            <a:r>
              <a:rPr lang="cs-CZ" sz="1800" dirty="0"/>
              <a:t> </a:t>
            </a:r>
            <a:r>
              <a:rPr lang="cs-CZ" sz="1800" dirty="0" err="1"/>
              <a:t>bullet</a:t>
            </a:r>
            <a:r>
              <a:rPr lang="cs-CZ" sz="1800" dirty="0"/>
              <a:t> </a:t>
            </a:r>
            <a:r>
              <a:rPr lang="cs-CZ" sz="1800" dirty="0" err="1"/>
              <a:t>theory</a:t>
            </a:r>
            <a:r>
              <a:rPr lang="cs-CZ" sz="1800" dirty="0"/>
              <a:t>)</a:t>
            </a:r>
          </a:p>
          <a:p>
            <a:r>
              <a:rPr lang="cs-CZ" sz="1800" dirty="0"/>
              <a:t>1929 –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Payene</a:t>
            </a:r>
            <a:r>
              <a:rPr lang="cs-CZ" sz="1800" dirty="0"/>
              <a:t> </a:t>
            </a:r>
            <a:r>
              <a:rPr lang="cs-CZ" sz="1800" dirty="0" err="1"/>
              <a:t>Fund</a:t>
            </a:r>
            <a:r>
              <a:rPr lang="cs-CZ" sz="1800" dirty="0"/>
              <a:t> </a:t>
            </a:r>
            <a:r>
              <a:rPr lang="cs-CZ" sz="1800" dirty="0" err="1"/>
              <a:t>Studies</a:t>
            </a:r>
            <a:r>
              <a:rPr lang="cs-CZ" sz="1800" dirty="0"/>
              <a:t>: Měření kožně-galvanické reakce při sledování filmových sekvencí. Romantické a „erotické“ scény s dětmi nehnuly ale u teenagerů </a:t>
            </a:r>
            <a:r>
              <a:rPr lang="en-GB" sz="1800" i="1" dirty="0"/>
              <a:t>sex scenes blew the sixteen-year-olds off the graphs</a:t>
            </a:r>
            <a:r>
              <a:rPr lang="cs-CZ" sz="1800" dirty="0"/>
              <a:t>. Dotazníková část u rodičů a učitelů – na mladé působí filmy jednoznačně škodlivě, jejich chování je negativně </a:t>
            </a:r>
            <a:r>
              <a:rPr lang="cs-CZ" sz="1800" dirty="0" err="1"/>
              <a:t>ovlivňeno</a:t>
            </a:r>
            <a:endParaRPr lang="en-GB" sz="1800" dirty="0"/>
          </a:p>
          <a:p>
            <a:pPr marL="72000" indent="0">
              <a:buNone/>
            </a:pPr>
            <a:br>
              <a:rPr lang="cs-CZ" sz="1400" dirty="0"/>
            </a:br>
            <a:endParaRPr lang="cs-CZ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95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eminisce.com/wp-content/uploads/2012/02/t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15655"/>
            <a:ext cx="8356471" cy="662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6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rekwinnert.com/wp-content/uploads/2014/11/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81105"/>
            <a:ext cx="842378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79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rybnikacz.cz/fotky7311/fotos/_vyr_509Rodokaps-16-92-Lebky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479"/>
            <a:ext cx="4491559" cy="603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.idnes.cz/12/042/cl6/OB429c04_bububu.JPG">
            <a:extLst>
              <a:ext uri="{FF2B5EF4-FFF2-40B4-BE49-F238E27FC236}">
                <a16:creationId xmlns:a16="http://schemas.microsoft.com/office/drawing/2014/main" id="{98703A54-8F27-4782-BC89-B4676938A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91" y="410479"/>
            <a:ext cx="8110834" cy="603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095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210BF7-5A51-4F37-BAD2-2004D3687D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03B1B-5651-4E40-84AE-E34C0DA0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50. a 60. léta 20. století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9E07C4-48C3-4516-91C5-95F3C9DBE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err="1"/>
              <a:t>Werthamovy</a:t>
            </a:r>
            <a:r>
              <a:rPr lang="cs-CZ" sz="1600" dirty="0"/>
              <a:t> studie – 50. léta, obsahová analýza komiksů a snaha vysvětlit úrazy dětí jejich napodobováním komiksových hrdinů</a:t>
            </a:r>
          </a:p>
          <a:p>
            <a:r>
              <a:rPr lang="cs-CZ" sz="1600" dirty="0"/>
              <a:t>Frankfurtská škola, T. </a:t>
            </a:r>
            <a:r>
              <a:rPr lang="cs-CZ" sz="1600" dirty="0" err="1"/>
              <a:t>Adorno</a:t>
            </a:r>
            <a:r>
              <a:rPr lang="cs-CZ" sz="1600" dirty="0"/>
              <a:t> – marxistická kritika „nízké“ kultury</a:t>
            </a:r>
          </a:p>
          <a:p>
            <a:r>
              <a:rPr lang="cs-CZ" sz="1600" dirty="0"/>
              <a:t>Televize – </a:t>
            </a:r>
            <a:r>
              <a:rPr lang="cs-CZ" sz="1600" dirty="0" err="1"/>
              <a:t>serializace</a:t>
            </a:r>
            <a:r>
              <a:rPr lang="cs-CZ" sz="1600" dirty="0"/>
              <a:t>, reklama, </a:t>
            </a:r>
            <a:r>
              <a:rPr lang="cs-CZ" sz="1600" dirty="0" err="1"/>
              <a:t>parasociální</a:t>
            </a:r>
            <a:r>
              <a:rPr lang="cs-CZ" sz="1600" dirty="0"/>
              <a:t> vztahy</a:t>
            </a:r>
          </a:p>
          <a:p>
            <a:r>
              <a:rPr lang="cs-CZ" sz="1600" dirty="0"/>
              <a:t>Behaviorismus a experimenty. Nepřímé posílení, teorie sociálního učení (A. Bandura)</a:t>
            </a:r>
          </a:p>
          <a:p>
            <a:endParaRPr lang="cs-CZ" dirty="0"/>
          </a:p>
          <a:p>
            <a:endParaRPr lang="en-GB" dirty="0"/>
          </a:p>
        </p:txBody>
      </p:sp>
      <p:pic>
        <p:nvPicPr>
          <p:cNvPr id="6" name="Picture 2" descr="https://lightlit.files.wordpress.com/2014/07/1984_by_alcook-d4z39dh.jpg">
            <a:extLst>
              <a:ext uri="{FF2B5EF4-FFF2-40B4-BE49-F238E27FC236}">
                <a16:creationId xmlns:a16="http://schemas.microsoft.com/office/drawing/2014/main" id="{ED22C92D-44D5-4927-B447-6C4CD3DB2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004" y="3701988"/>
            <a:ext cx="2048236" cy="311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4.bp.blogspot.com/-jUiWTj2k9ms/VSEGBu0iKyI/AAAAAAAAGxw/BvqvAGQcwoc/s1600/krypto.gif">
            <a:extLst>
              <a:ext uri="{FF2B5EF4-FFF2-40B4-BE49-F238E27FC236}">
                <a16:creationId xmlns:a16="http://schemas.microsoft.com/office/drawing/2014/main" id="{9777E9D9-73EE-4A77-AF79-A585C3F46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40" y="3701988"/>
            <a:ext cx="4462164" cy="222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43EC4CE0-DA1C-4DE2-A111-269290A97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07" y="3824240"/>
            <a:ext cx="3025937" cy="302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6976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7" ma:contentTypeDescription="Vytvoří nový dokument" ma:contentTypeScope="" ma:versionID="4756a69e07430529814893565aa66baf">
  <xsd:schema xmlns:xsd="http://www.w3.org/2001/XMLSchema" xmlns:xs="http://www.w3.org/2001/XMLSchema" xmlns:p="http://schemas.microsoft.com/office/2006/metadata/properties" xmlns:ns3="317fa241-dc0d-4a19-bd23-9d6e79d0e5eb" targetNamespace="http://schemas.microsoft.com/office/2006/metadata/properties" ma:root="true" ma:fieldsID="b1a463adcedc5f4d8cd6d725ed00e132" ns3:_="">
    <xsd:import namespace="317fa241-dc0d-4a19-bd23-9d6e79d0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1D1633-4654-4EF0-A28A-0CAC5A475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A12308-304D-4B84-9330-203512934B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4C1B07-8B2E-43B5-88FF-592AEE089C0D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317fa241-dc0d-4a19-bd23-9d6e79d0e5e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6347</TotalTime>
  <Words>1115</Words>
  <Application>Microsoft Office PowerPoint</Application>
  <PresentationFormat>Širokoúhlá obrazovka</PresentationFormat>
  <Paragraphs>114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Tahoma</vt:lpstr>
      <vt:lpstr>Wingdings</vt:lpstr>
      <vt:lpstr>Presentation_MU_EN</vt:lpstr>
      <vt:lpstr>Psychologie médií úvod</vt:lpstr>
      <vt:lpstr>Prezentace aplikace PowerPoint</vt:lpstr>
      <vt:lpstr>Překážky</vt:lpstr>
      <vt:lpstr>Prezentace aplikace PowerPoint</vt:lpstr>
      <vt:lpstr>Silné a negativní účinky</vt:lpstr>
      <vt:lpstr>Prezentace aplikace PowerPoint</vt:lpstr>
      <vt:lpstr>Prezentace aplikace PowerPoint</vt:lpstr>
      <vt:lpstr>Prezentace aplikace PowerPoint</vt:lpstr>
      <vt:lpstr>50. a 60. léta 20. století</vt:lpstr>
      <vt:lpstr>Prezentace aplikace PowerPoint</vt:lpstr>
      <vt:lpstr>Prezentace aplikace PowerPoint</vt:lpstr>
      <vt:lpstr>Prezentace aplikace PowerPoint</vt:lpstr>
      <vt:lpstr>Média mají minimální účinek</vt:lpstr>
      <vt:lpstr>Prezentace aplikace PowerPoint</vt:lpstr>
      <vt:lpstr>Prezentace aplikace PowerPoint</vt:lpstr>
      <vt:lpstr>Smíšené účinky</vt:lpstr>
      <vt:lpstr>Model zvýšené náchylnosti k mediálním účinkům</vt:lpstr>
      <vt:lpstr>Prezentace aplikace PowerPoint</vt:lpstr>
      <vt:lpstr>Individuální faktory náchylnosti</vt:lpstr>
      <vt:lpstr>Vývojové faktory náchylnosti</vt:lpstr>
      <vt:lpstr>Sociální faktory náchylnosti</vt:lpstr>
      <vt:lpstr>Transakčnost </vt:lpstr>
      <vt:lpstr>Nepřímost mediálních účinků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Marina Urbanikova</dc:creator>
  <cp:lastModifiedBy>Lukas Blinka</cp:lastModifiedBy>
  <cp:revision>297</cp:revision>
  <cp:lastPrinted>2019-11-20T13:22:53Z</cp:lastPrinted>
  <dcterms:created xsi:type="dcterms:W3CDTF">2019-04-11T21:46:02Z</dcterms:created>
  <dcterms:modified xsi:type="dcterms:W3CDTF">2021-03-11T08:36:55Z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