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  <p:sldMasterId id="2147483652" r:id="rId3"/>
    <p:sldMasterId id="2147483658" r:id="rId4"/>
    <p:sldMasterId id="2147483660" r:id="rId5"/>
    <p:sldMasterId id="2147483662" r:id="rId6"/>
    <p:sldMasterId id="2147483664" r:id="rId7"/>
  </p:sldMasterIdLst>
  <p:notesMasterIdLst>
    <p:notesMasterId r:id="rId22"/>
  </p:notesMasterIdLst>
  <p:sldIdLst>
    <p:sldId id="256" r:id="rId8"/>
    <p:sldId id="257" r:id="rId9"/>
    <p:sldId id="258" r:id="rId10"/>
    <p:sldId id="259" r:id="rId11"/>
    <p:sldId id="26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entury Schoolbook" panose="02040604050505020304" pitchFamily="18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gpEci2fuIzFCYbw1gLVofBLQhX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E845489-9A17-4DE7-956B-72CD32B79293}">
  <a:tblStyle styleId="{CE845489-9A17-4DE7-956B-72CD32B7929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247" autoAdjust="0"/>
  </p:normalViewPr>
  <p:slideViewPr>
    <p:cSldViewPr snapToGrid="0">
      <p:cViewPr varScale="1">
        <p:scale>
          <a:sx n="114" d="100"/>
          <a:sy n="114" d="100"/>
        </p:scale>
        <p:origin x="152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customschemas.google.com/relationships/presentationmetadata" Target="meta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7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7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3" name="Google Shape;253;p9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9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1" name="Google Shape;261;p1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262" name="Google Shape;262;p10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8" name="Google Shape;268;p1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269" name="Google Shape;269;p11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6" name="Google Shape;276;p1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277" name="Google Shape;277;p12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4" name="Google Shape;194;p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195" name="Google Shape;195;p2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1" name="Google Shape;201;p3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2" name="Google Shape;202;p3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bec532e7e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bec532e7eb_0_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bec532e7eb_0_4:notes"/>
          <p:cNvSpPr txBox="1">
            <a:spLocks noGrp="1"/>
          </p:cNvSpPr>
          <p:nvPr>
            <p:ph type="sldNum" idx="12"/>
          </p:nvPr>
        </p:nvSpPr>
        <p:spPr>
          <a:xfrm>
            <a:off x="3849687" y="9428162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/>
          </a:p>
        </p:txBody>
      </p:sp>
      <p:sp>
        <p:nvSpPr>
          <p:cNvPr id="214" name="Google Shape;2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5" name="Google Shape;215;p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1" name="Google Shape;221;p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222" name="Google Shape;222;p5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0" name="Google Shape;230;p6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1" name="Google Shape;231;p6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8" name="Google Shape;238;p7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7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744538"/>
            <a:ext cx="1782763" cy="1336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6" name="Google Shape;246;p8:notes"/>
          <p:cNvSpPr txBox="1">
            <a:spLocks noGrp="1"/>
          </p:cNvSpPr>
          <p:nvPr>
            <p:ph type="body" idx="1"/>
          </p:nvPr>
        </p:nvSpPr>
        <p:spPr>
          <a:xfrm>
            <a:off x="679450" y="2371725"/>
            <a:ext cx="5438775" cy="705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143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endParaRPr dirty="0"/>
          </a:p>
        </p:txBody>
      </p:sp>
      <p:sp>
        <p:nvSpPr>
          <p:cNvPr id="247" name="Google Shape;247;p8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>
                <a:solidFill>
                  <a:schemeClr val="dk2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224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dt" idx="10"/>
          </p:nvPr>
        </p:nvSpPr>
        <p:spPr>
          <a:xfrm rot="5400000">
            <a:off x="7764462" y="1174750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ftr" idx="11"/>
          </p:nvPr>
        </p:nvSpPr>
        <p:spPr>
          <a:xfrm rot="5400000">
            <a:off x="7077075" y="4181475"/>
            <a:ext cx="36576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sldNum" idx="12"/>
          </p:nvPr>
        </p:nvSpPr>
        <p:spPr>
          <a:xfrm>
            <a:off x="1325562" y="4929187"/>
            <a:ext cx="6096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sah s titulkem" type="objTx">
  <p:cSld name="OBJECT_WITH_CAPTION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sz="2000" b="1" cap="small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body" idx="1"/>
          </p:nvPr>
        </p:nvSpPr>
        <p:spPr>
          <a:xfrm>
            <a:off x="6812280" y="274320"/>
            <a:ext cx="1527048" cy="498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84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612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8"/>
          <p:cNvSpPr txBox="1">
            <a:spLocks noGrp="1"/>
          </p:cNvSpPr>
          <p:nvPr>
            <p:ph type="body" idx="2"/>
          </p:nvPr>
        </p:nvSpPr>
        <p:spPr>
          <a:xfrm>
            <a:off x="304800" y="274320"/>
            <a:ext cx="5638800" cy="632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28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3" name="Google Shape;163;p28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ázek s titulkem" type="picTx">
  <p:cSld name="PICTURE_WITH_CAPTION_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0"/>
          <p:cNvSpPr>
            <a:spLocks noGrp="1"/>
          </p:cNvSpPr>
          <p:nvPr>
            <p:ph type="pic" idx="2"/>
          </p:nvPr>
        </p:nvSpPr>
        <p:spPr>
          <a:xfrm>
            <a:off x="0" y="0"/>
            <a:ext cx="61722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80" name="Google Shape;180;p30"/>
          <p:cNvSpPr txBox="1">
            <a:spLocks noGrp="1"/>
          </p:cNvSpPr>
          <p:nvPr>
            <p:ph type="body" idx="1"/>
          </p:nvPr>
        </p:nvSpPr>
        <p:spPr>
          <a:xfrm>
            <a:off x="6765798" y="264795"/>
            <a:ext cx="1524000" cy="4956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SzPts val="840"/>
              <a:buFont typeface="Century Schoolbook"/>
              <a:buNone/>
              <a:defRPr sz="1200"/>
            </a:lvl1pPr>
            <a:lvl2pPr marL="914400" lvl="1" indent="-289560" algn="l">
              <a:spcBef>
                <a:spcPts val="400"/>
              </a:spcBef>
              <a:spcAft>
                <a:spcPts val="0"/>
              </a:spcAft>
              <a:buSzPts val="960"/>
              <a:buChar char="⚫"/>
              <a:defRPr sz="1200"/>
            </a:lvl2pPr>
            <a:lvl3pPr marL="1371600" lvl="2" indent="-266700" algn="l">
              <a:spcBef>
                <a:spcPts val="200"/>
              </a:spcBef>
              <a:spcAft>
                <a:spcPts val="0"/>
              </a:spcAft>
              <a:buSzPts val="600"/>
              <a:buChar char="🞆"/>
              <a:defRPr sz="1000"/>
            </a:lvl3pPr>
            <a:lvl4pPr marL="1828800" lvl="3" indent="-262889" algn="l">
              <a:spcBef>
                <a:spcPts val="180"/>
              </a:spcBef>
              <a:spcAft>
                <a:spcPts val="0"/>
              </a:spcAft>
              <a:buSzPts val="540"/>
              <a:buChar char="🞆"/>
              <a:defRPr sz="900"/>
            </a:lvl4pPr>
            <a:lvl5pPr marL="2286000" lvl="4" indent="-267461" algn="l">
              <a:spcBef>
                <a:spcPts val="180"/>
              </a:spcBef>
              <a:spcAft>
                <a:spcPts val="0"/>
              </a:spcAft>
              <a:buSzPts val="612"/>
              <a:buChar char="⚫"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30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0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3" name="Google Shape;183;p30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 rot="5400000">
            <a:off x="4541837" y="2362202"/>
            <a:ext cx="5851525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 rot="5400000">
            <a:off x="1754187" y="303212"/>
            <a:ext cx="4873625" cy="7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body" idx="1"/>
          </p:nvPr>
        </p:nvSpPr>
        <p:spPr>
          <a:xfrm>
            <a:off x="457200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2"/>
          </p:nvPr>
        </p:nvSpPr>
        <p:spPr>
          <a:xfrm>
            <a:off x="4371975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>
            <a:spLocks noGrp="1"/>
          </p:cNvSpPr>
          <p:nvPr>
            <p:ph type="body" idx="3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400"/>
              <a:buFont typeface="Century Schoolbook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1"/>
          <p:cNvSpPr>
            <a:spLocks noGrp="1"/>
          </p:cNvSpPr>
          <p:nvPr>
            <p:ph type="body" idx="4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400"/>
              <a:buFont typeface="Century Schoolbook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body" idx="2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áhlaví části" type="secHead">
  <p:cSld name="SECTION_HEADER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Schoolbook"/>
              <a:buNone/>
              <a:defRPr sz="3000" b="1" cap="small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52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dt" idx="10"/>
          </p:nvPr>
        </p:nvSpPr>
        <p:spPr>
          <a:xfrm rot="5400000">
            <a:off x="7762875" y="1169987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ftr" idx="11"/>
          </p:nvPr>
        </p:nvSpPr>
        <p:spPr>
          <a:xfrm rot="5400000">
            <a:off x="7077075" y="4178300"/>
            <a:ext cx="36576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sldNum" idx="12"/>
          </p:nvPr>
        </p:nvSpPr>
        <p:spPr>
          <a:xfrm>
            <a:off x="1339850" y="4929187"/>
            <a:ext cx="6096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 type="titleOnly">
  <p:cSld name="TITLE_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3AE">
              <a:alpha val="5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3"/>
          <p:cNvSpPr txBox="1"/>
          <p:nvPr/>
        </p:nvSpPr>
        <p:spPr>
          <a:xfrm>
            <a:off x="276225" y="0"/>
            <a:ext cx="104775" cy="6858000"/>
          </a:xfrm>
          <a:prstGeom prst="rect">
            <a:avLst/>
          </a:prstGeom>
          <a:solidFill>
            <a:srgbClr val="FFD9CE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3"/>
          <p:cNvSpPr txBox="1"/>
          <p:nvPr/>
        </p:nvSpPr>
        <p:spPr>
          <a:xfrm>
            <a:off x="990600" y="0"/>
            <a:ext cx="182562" cy="6858000"/>
          </a:xfrm>
          <a:prstGeom prst="rect">
            <a:avLst/>
          </a:prstGeom>
          <a:solidFill>
            <a:srgbClr val="FFD9CE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3"/>
          <p:cNvSpPr txBox="1"/>
          <p:nvPr/>
        </p:nvSpPr>
        <p:spPr>
          <a:xfrm>
            <a:off x="1141412" y="0"/>
            <a:ext cx="230187" cy="6858000"/>
          </a:xfrm>
          <a:prstGeom prst="rect">
            <a:avLst/>
          </a:prstGeom>
          <a:solidFill>
            <a:srgbClr val="FFEDE8">
              <a:alpha val="7058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" name="Google Shape;14;p13"/>
          <p:cNvCxnSpPr/>
          <p:nvPr/>
        </p:nvCxnSpPr>
        <p:spPr>
          <a:xfrm>
            <a:off x="106362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3AE">
                <a:alpha val="7254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5" name="Google Shape;15;p13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FEDE8">
                <a:alpha val="82745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6" name="Google Shape;16;p13"/>
          <p:cNvCxnSpPr/>
          <p:nvPr/>
        </p:nvCxnSpPr>
        <p:spPr>
          <a:xfrm>
            <a:off x="854075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7" name="Google Shape;17;p13"/>
          <p:cNvCxnSpPr/>
          <p:nvPr/>
        </p:nvCxnSpPr>
        <p:spPr>
          <a:xfrm>
            <a:off x="1727200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FEC3AE">
                <a:alpha val="81568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8" name="Google Shape;18;p13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9" name="Google Shape;19;p13"/>
          <p:cNvCxnSpPr/>
          <p:nvPr/>
        </p:nvCxnSpPr>
        <p:spPr>
          <a:xfrm>
            <a:off x="9113837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0" name="Google Shape;20;p13"/>
          <p:cNvSpPr txBox="1"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3AE">
              <a:alpha val="5058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3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3"/>
          <p:cNvSpPr/>
          <p:nvPr/>
        </p:nvSpPr>
        <p:spPr>
          <a:xfrm>
            <a:off x="1309687" y="4867275"/>
            <a:ext cx="641350" cy="6413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3"/>
          <p:cNvSpPr/>
          <p:nvPr/>
        </p:nvSpPr>
        <p:spPr>
          <a:xfrm>
            <a:off x="1090612" y="5500687"/>
            <a:ext cx="138112" cy="1365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3"/>
          <p:cNvSpPr/>
          <p:nvPr/>
        </p:nvSpPr>
        <p:spPr>
          <a:xfrm>
            <a:off x="1663700" y="5788025"/>
            <a:ext cx="274637" cy="2746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3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dt" idx="10"/>
          </p:nvPr>
        </p:nvSpPr>
        <p:spPr>
          <a:xfrm rot="5400000">
            <a:off x="7764462" y="1174750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ftr" idx="11"/>
          </p:nvPr>
        </p:nvSpPr>
        <p:spPr>
          <a:xfrm rot="5400000">
            <a:off x="7077075" y="4181475"/>
            <a:ext cx="36576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sldNum" idx="12"/>
          </p:nvPr>
        </p:nvSpPr>
        <p:spPr>
          <a:xfrm>
            <a:off x="1325562" y="4929187"/>
            <a:ext cx="6096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oogle Shape;38;p15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3AE">
                <a:alpha val="9254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9" name="Google Shape;39;p15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0" name="Google Shape;40;p15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41" name="Google Shape;41;p15"/>
          <p:cNvSpPr txBox="1"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" name="Google Shape;42;p15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43" name="Google Shape;43;p1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</a:endParaRPr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7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3AE">
                <a:alpha val="9254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7" name="Google Shape;57;p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61" name="Google Shape;61;p17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2" name="Google Shape;62;p17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3" name="Google Shape;63;p17"/>
          <p:cNvSpPr txBox="1"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" name="Google Shape;64;p17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5" name="Google Shape;65;p17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7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 txBox="1"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3AE">
              <a:alpha val="5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 txBox="1"/>
          <p:nvPr/>
        </p:nvSpPr>
        <p:spPr>
          <a:xfrm>
            <a:off x="276225" y="0"/>
            <a:ext cx="104775" cy="6858000"/>
          </a:xfrm>
          <a:prstGeom prst="rect">
            <a:avLst/>
          </a:prstGeom>
          <a:solidFill>
            <a:srgbClr val="FFD9CE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 txBox="1"/>
          <p:nvPr/>
        </p:nvSpPr>
        <p:spPr>
          <a:xfrm>
            <a:off x="990600" y="0"/>
            <a:ext cx="182562" cy="6858000"/>
          </a:xfrm>
          <a:prstGeom prst="rect">
            <a:avLst/>
          </a:prstGeom>
          <a:solidFill>
            <a:srgbClr val="FFD9CE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 txBox="1"/>
          <p:nvPr/>
        </p:nvSpPr>
        <p:spPr>
          <a:xfrm>
            <a:off x="1141412" y="0"/>
            <a:ext cx="230187" cy="6858000"/>
          </a:xfrm>
          <a:prstGeom prst="rect">
            <a:avLst/>
          </a:prstGeom>
          <a:solidFill>
            <a:srgbClr val="FFEDE8">
              <a:alpha val="7058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" name="Google Shape;104;p23"/>
          <p:cNvCxnSpPr/>
          <p:nvPr/>
        </p:nvCxnSpPr>
        <p:spPr>
          <a:xfrm>
            <a:off x="106362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3AE">
                <a:alpha val="7254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05" name="Google Shape;105;p23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FEDE8">
                <a:alpha val="82745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06" name="Google Shape;106;p23"/>
          <p:cNvCxnSpPr/>
          <p:nvPr/>
        </p:nvCxnSpPr>
        <p:spPr>
          <a:xfrm>
            <a:off x="854075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07" name="Google Shape;107;p23"/>
          <p:cNvCxnSpPr/>
          <p:nvPr/>
        </p:nvCxnSpPr>
        <p:spPr>
          <a:xfrm>
            <a:off x="1727200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FEC3AE">
                <a:alpha val="81568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08" name="Google Shape;108;p23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09" name="Google Shape;109;p23"/>
          <p:cNvSpPr txBox="1"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3AE">
              <a:alpha val="5058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3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3"/>
          <p:cNvSpPr/>
          <p:nvPr/>
        </p:nvSpPr>
        <p:spPr>
          <a:xfrm>
            <a:off x="1323975" y="4867275"/>
            <a:ext cx="642937" cy="6413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3"/>
          <p:cNvSpPr/>
          <p:nvPr/>
        </p:nvSpPr>
        <p:spPr>
          <a:xfrm>
            <a:off x="1090612" y="5500687"/>
            <a:ext cx="138112" cy="1365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3"/>
          <p:cNvSpPr/>
          <p:nvPr/>
        </p:nvSpPr>
        <p:spPr>
          <a:xfrm>
            <a:off x="1663700" y="5791200"/>
            <a:ext cx="274637" cy="2746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3"/>
          <p:cNvSpPr/>
          <p:nvPr/>
        </p:nvSpPr>
        <p:spPr>
          <a:xfrm>
            <a:off x="1879600" y="4479925"/>
            <a:ext cx="365125" cy="3651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" name="Google Shape;115;p23"/>
          <p:cNvCxnSpPr/>
          <p:nvPr/>
        </p:nvCxnSpPr>
        <p:spPr>
          <a:xfrm>
            <a:off x="9097962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small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dt" idx="10"/>
          </p:nvPr>
        </p:nvSpPr>
        <p:spPr>
          <a:xfrm rot="5400000">
            <a:off x="7762875" y="1169987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ftr" idx="11"/>
          </p:nvPr>
        </p:nvSpPr>
        <p:spPr>
          <a:xfrm rot="5400000">
            <a:off x="7077075" y="4178300"/>
            <a:ext cx="36576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sldNum" idx="12"/>
          </p:nvPr>
        </p:nvSpPr>
        <p:spPr>
          <a:xfrm>
            <a:off x="1339850" y="4929187"/>
            <a:ext cx="6096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25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3AE">
                <a:alpha val="9254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9" name="Google Shape;129;p25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30" name="Google Shape;130;p25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31" name="Google Shape;131;p25"/>
          <p:cNvSpPr txBox="1"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" name="Google Shape;132;p25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33" name="Google Shape;133;p2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</a:endParaRPr>
          </a:p>
        </p:txBody>
      </p:sp>
      <p:sp>
        <p:nvSpPr>
          <p:cNvPr id="138" name="Google Shape;138;p25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5" name="Google Shape;145;p27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3AE">
                <a:alpha val="9254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6" name="Google Shape;146;p27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7" name="Google Shape;147;p27"/>
          <p:cNvCxnSpPr/>
          <p:nvPr/>
        </p:nvCxnSpPr>
        <p:spPr>
          <a:xfrm>
            <a:off x="6192837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8" name="Google Shape;148;p27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49" name="Google Shape;149;p27"/>
          <p:cNvSpPr txBox="1"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0" name="Google Shape;150;p27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51" name="Google Shape;151;p27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</a:endParaRPr>
          </a:p>
        </p:txBody>
      </p:sp>
      <p:sp>
        <p:nvSpPr>
          <p:cNvPr id="156" name="Google Shape;156;p27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5" name="Google Shape;165;p29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66" name="Google Shape;166;p29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7" name="Google Shape;167;p29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68" name="Google Shape;168;p29"/>
          <p:cNvSpPr txBox="1"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9" name="Google Shape;169;p29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70" name="Google Shape;170;p29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71" name="Google Shape;171;p29"/>
          <p:cNvCxnSpPr/>
          <p:nvPr/>
        </p:nvCxnSpPr>
        <p:spPr>
          <a:xfrm>
            <a:off x="6192837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72" name="Google Shape;172;p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73" name="Google Shape;173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74" name="Google Shape;174;p29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Google Shape;175;p29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</a:endParaRPr>
          </a:p>
        </p:txBody>
      </p:sp>
      <p:sp>
        <p:nvSpPr>
          <p:cNvPr id="176" name="Google Shape;176;p29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lasova@fss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novotna@fss.muni.cz" TargetMode="External"/><Relationship Id="rId4" Type="http://schemas.openxmlformats.org/officeDocument/2006/relationships/hyperlink" Target="mailto:janavalkova@mail.muni.cz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cnmuni.sharepoint.com/:x:/t/Section_17803_PUPn4457/EV8k5F5hMSNLukbLVdhS1g4B05VCfgyvrJvTHOG20eo7Zw?e=K8hR67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"/>
          <p:cNvSpPr txBox="1">
            <a:spLocks noGrp="1"/>
          </p:cNvSpPr>
          <p:nvPr>
            <p:ph type="ctrTitle"/>
          </p:nvPr>
        </p:nvSpPr>
        <p:spPr>
          <a:xfrm>
            <a:off x="2251075" y="2276475"/>
            <a:ext cx="6172200" cy="1893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entury Schoolbook"/>
              <a:buNone/>
            </a:pPr>
            <a:r>
              <a:rPr lang="en-US" sz="4800" b="1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INTRODUCTION &amp; PRACTICALITIES</a:t>
            </a:r>
            <a:endParaRPr dirty="0"/>
          </a:p>
        </p:txBody>
      </p:sp>
      <p:sp>
        <p:nvSpPr>
          <p:cNvPr id="190" name="Google Shape;190;p1"/>
          <p:cNvSpPr txBox="1"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1800" b="1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Blanka Plasová (</a:t>
            </a:r>
            <a:r>
              <a:rPr lang="en-US" sz="1800" b="1" i="0" u="sng" dirty="0">
                <a:solidFill>
                  <a:schemeClr val="dk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plasova@fss.muni.cz</a:t>
            </a:r>
            <a:r>
              <a:rPr lang="en-US" sz="1800" b="1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)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None/>
            </a:pPr>
            <a:r>
              <a:rPr lang="en-US" sz="1800" b="1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Jana </a:t>
            </a:r>
            <a:r>
              <a:rPr lang="en-US" sz="1800" b="1" i="0" u="none" dirty="0" err="1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Válková</a:t>
            </a:r>
            <a:r>
              <a:rPr lang="en-US" sz="1800" b="1" i="0" u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(</a:t>
            </a:r>
            <a:r>
              <a:rPr lang="en-US" sz="1800" b="1" i="0" u="sng">
                <a:solidFill>
                  <a:schemeClr val="dk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janavalkova@mail.muni.cz</a:t>
            </a:r>
            <a:r>
              <a:rPr lang="en-US" sz="1800" b="1" i="0" u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None/>
            </a:pPr>
            <a:r>
              <a:rPr lang="en-US" sz="1800" b="1" i="0" u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Lucie Novotná (</a:t>
            </a:r>
            <a:r>
              <a:rPr lang="en-US" sz="1800" b="1" i="0" u="sng">
                <a:solidFill>
                  <a:schemeClr val="dk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novotna@fss.muni.cz</a:t>
            </a:r>
            <a:r>
              <a:rPr lang="en-US" sz="1800" b="1" i="0" u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) </a:t>
            </a:r>
            <a:endParaRPr/>
          </a:p>
        </p:txBody>
      </p:sp>
      <p:sp>
        <p:nvSpPr>
          <p:cNvPr id="191" name="Google Shape;191;p1"/>
          <p:cNvSpPr txBox="1"/>
          <p:nvPr/>
        </p:nvSpPr>
        <p:spPr>
          <a:xfrm>
            <a:off x="1707100" y="476250"/>
            <a:ext cx="69687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entury Schoolbook"/>
              <a:buNone/>
            </a:pPr>
            <a:r>
              <a:rPr lang="en-US" sz="2600" b="1" i="0" u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PUPn4457 GENDER AND LABOUR MARKET IN DIFFERENT EUROPEAN CONTEXTS</a:t>
            </a:r>
            <a:endParaRPr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8"/>
          <p:cNvSpPr txBox="1">
            <a:spLocks noGrp="1"/>
          </p:cNvSpPr>
          <p:nvPr>
            <p:ph type="title"/>
          </p:nvPr>
        </p:nvSpPr>
        <p:spPr>
          <a:xfrm>
            <a:off x="457200" y="115887"/>
            <a:ext cx="7467600" cy="93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entury Schoolbook"/>
              <a:buNone/>
            </a:pPr>
            <a:r>
              <a:rPr lang="en-US" sz="2400" cap="none" dirty="0">
                <a:solidFill>
                  <a:schemeClr val="dk1"/>
                </a:solidFill>
              </a:rPr>
              <a:t>Second group assignment</a:t>
            </a:r>
            <a:endParaRPr sz="2400" cap="none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entury Schoolbook"/>
              <a:buNone/>
            </a:pPr>
            <a:r>
              <a:rPr lang="en-US" sz="3000" b="0" i="0" u="none" dirty="0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KEY GENDER INDICATORS</a:t>
            </a:r>
            <a:endParaRPr dirty="0"/>
          </a:p>
        </p:txBody>
      </p:sp>
      <p:sp>
        <p:nvSpPr>
          <p:cNvPr id="250" name="Google Shape;250;p8"/>
          <p:cNvSpPr txBox="1">
            <a:spLocks noGrp="1"/>
          </p:cNvSpPr>
          <p:nvPr>
            <p:ph type="body" idx="1"/>
          </p:nvPr>
        </p:nvSpPr>
        <p:spPr>
          <a:xfrm>
            <a:off x="490537" y="1196975"/>
            <a:ext cx="7859712" cy="547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Century Schoolbook"/>
              <a:buAutoNum type="arabicPeriod"/>
            </a:pPr>
            <a:r>
              <a:rPr lang="en-US" sz="18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Economic activity and inactivity (rates) </a:t>
            </a:r>
            <a:r>
              <a:rPr lang="en-US" sz="18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by sex and reasons for economic inactivity by sex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Century Schoolbook"/>
              <a:buAutoNum type="arabicPeriod"/>
            </a:pPr>
            <a:r>
              <a:rPr lang="en-US" sz="18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Employment (rates) </a:t>
            </a:r>
            <a:r>
              <a:rPr lang="en-US" sz="18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by sex, age groups, educational attainment, the number of children and the age of youngest child  (you can illustrate development in time)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Century Schoolbook"/>
              <a:buAutoNum type="arabicPeriod"/>
            </a:pPr>
            <a:r>
              <a:rPr lang="en-US" sz="18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Unemployment (rates) </a:t>
            </a:r>
            <a:r>
              <a:rPr lang="en-US" sz="18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by sex, age groups and educational attainment (you can also add the perspective of long-term unemployment of men and women) 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Century Schoolbook"/>
              <a:buAutoNum type="arabicPeriod"/>
            </a:pPr>
            <a:r>
              <a:rPr lang="en-US" sz="18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Distribution of men and women in different economy sectors </a:t>
            </a:r>
            <a:r>
              <a:rPr lang="en-US" sz="18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(industry, services, agriculture) </a:t>
            </a:r>
            <a:r>
              <a:rPr lang="en-US" sz="18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and/or occupations </a:t>
            </a:r>
            <a:r>
              <a:rPr lang="en-US" sz="18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(e.g. ISCO-88 in dataset EU-SILC, or use any other classification)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Century Schoolbook"/>
              <a:buAutoNum type="arabicPeriod"/>
            </a:pPr>
            <a:r>
              <a:rPr lang="en-US" sz="18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Part-time work </a:t>
            </a:r>
            <a:r>
              <a:rPr lang="en-US" sz="18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as percentage of full-time work by sex (you can add also the involuntary part-time work and/or transition from part-time work to full-time work by sex) 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Century Schoolbook"/>
              <a:buAutoNum type="arabicPeriod"/>
            </a:pPr>
            <a:r>
              <a:rPr lang="en-US" sz="18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Gender pay gap </a:t>
            </a:r>
            <a:r>
              <a:rPr lang="en-US" sz="18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by age and educational attainment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Century Schoolbook"/>
              <a:buAutoNum type="arabicPeriod"/>
            </a:pPr>
            <a:r>
              <a:rPr lang="en-US" sz="18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Children </a:t>
            </a:r>
            <a:r>
              <a:rPr lang="en-US" sz="18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(in different age groups – mainly 0-2 and 3-6 or 7) in </a:t>
            </a:r>
            <a:r>
              <a:rPr lang="en-US" sz="18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formal childcare or education  </a:t>
            </a:r>
            <a:r>
              <a:rPr lang="en-US" sz="18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(see also EU-SILC ad hoc modul 2016 – access to services – in EUROSTAT database)</a:t>
            </a:r>
            <a:endParaRPr/>
          </a:p>
          <a:p>
            <a:pPr marL="273050" marR="0" lvl="0" indent="-19304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None/>
            </a:pPr>
            <a:endParaRPr sz="18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"/>
          <p:cNvSpPr txBox="1">
            <a:spLocks noGrp="1"/>
          </p:cNvSpPr>
          <p:nvPr>
            <p:ph type="title"/>
          </p:nvPr>
        </p:nvSpPr>
        <p:spPr>
          <a:xfrm>
            <a:off x="457200" y="474662"/>
            <a:ext cx="58435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 algn="ctr">
              <a:buClr>
                <a:schemeClr val="dk2"/>
              </a:buClr>
              <a:buSzPts val="2400"/>
            </a:pPr>
            <a:r>
              <a:rPr lang="en-US" sz="2400" cap="none" dirty="0">
                <a:solidFill>
                  <a:schemeClr val="dk1"/>
                </a:solidFill>
              </a:rPr>
              <a:t>Second group assignment</a:t>
            </a:r>
            <a:br>
              <a:rPr lang="en-US" sz="2000" b="0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3600" b="0" i="0" u="none" dirty="0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GROUP OF COUNTRIES</a:t>
            </a:r>
            <a:endParaRPr dirty="0"/>
          </a:p>
        </p:txBody>
      </p:sp>
      <p:sp>
        <p:nvSpPr>
          <p:cNvPr id="257" name="Google Shape;257;p9"/>
          <p:cNvSpPr txBox="1">
            <a:spLocks noGrp="1"/>
          </p:cNvSpPr>
          <p:nvPr>
            <p:ph type="body" idx="1"/>
          </p:nvPr>
        </p:nvSpPr>
        <p:spPr>
          <a:xfrm>
            <a:off x="457200" y="2060575"/>
            <a:ext cx="7467600" cy="441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Schoolbook"/>
              <a:buAutoNum type="arabicPeriod"/>
            </a:pPr>
            <a:r>
              <a:rPr lang="en-US" sz="24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Sweden + Italy +</a:t>
            </a: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other country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Schoolbook"/>
              <a:buAutoNum type="arabicPeriod"/>
            </a:pPr>
            <a:r>
              <a:rPr lang="en-US" sz="24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Czech Republic + France +</a:t>
            </a: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other country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Schoolbook"/>
              <a:buAutoNum type="arabicPeriod"/>
            </a:pPr>
            <a:r>
              <a:rPr lang="en-US" sz="24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Slovenia + Spain + </a:t>
            </a: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other country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Schoolbook"/>
              <a:buAutoNum type="arabicPeriod"/>
            </a:pPr>
            <a:r>
              <a:rPr lang="en-US" sz="24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Great Britain + Denmark + </a:t>
            </a: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other country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Schoolbook"/>
              <a:buAutoNum type="arabicPeriod"/>
            </a:pPr>
            <a:r>
              <a:rPr lang="en-US" sz="24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Netherlands + Hungary + </a:t>
            </a: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other country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Schoolbook"/>
              <a:buAutoNum type="arabicPeriod"/>
            </a:pPr>
            <a:r>
              <a:rPr lang="en-US" sz="24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Germany + Finland + </a:t>
            </a: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other country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Schoolbook"/>
              <a:buAutoNum type="arabicPeriod"/>
            </a:pPr>
            <a:r>
              <a:rPr lang="en-US" sz="24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Austria + Ireland + </a:t>
            </a: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other country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Schoolbook"/>
              <a:buAutoNum type="arabicPeriod"/>
            </a:pPr>
            <a:r>
              <a:rPr lang="en-US" sz="24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Poland + Belgium + </a:t>
            </a: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other country </a:t>
            </a:r>
            <a:endParaRPr/>
          </a:p>
          <a:p>
            <a:pPr marL="457200" marR="0" lvl="0" indent="-3505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entury Schoolbook"/>
              <a:buNone/>
            </a:pPr>
            <a:endParaRPr sz="24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1663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258" name="Google Shape;25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3662" y="463550"/>
            <a:ext cx="2132012" cy="1154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0"/>
          <p:cNvSpPr txBox="1">
            <a:spLocks noGrp="1"/>
          </p:cNvSpPr>
          <p:nvPr>
            <p:ph type="body" idx="1"/>
          </p:nvPr>
        </p:nvSpPr>
        <p:spPr>
          <a:xfrm>
            <a:off x="739775" y="3068637"/>
            <a:ext cx="7467600" cy="24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Noto Sans Symbols"/>
              <a:buNone/>
            </a:pPr>
            <a:r>
              <a:rPr lang="en-US" sz="60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Questions?</a:t>
            </a:r>
            <a:endParaRPr/>
          </a:p>
        </p:txBody>
      </p:sp>
      <p:pic>
        <p:nvPicPr>
          <p:cNvPr id="265" name="Google Shape;26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3575" y="528637"/>
            <a:ext cx="2540000" cy="25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641826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 sz="3000" b="0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LET´S TAKE A FIRST STEP TO COMPLETE ASSIGNMENTS…</a:t>
            </a:r>
            <a:endParaRPr dirty="0"/>
          </a:p>
        </p:txBody>
      </p:sp>
      <p:sp>
        <p:nvSpPr>
          <p:cNvPr id="272" name="Google Shape;272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6848856" cy="5102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0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 </a:t>
            </a:r>
            <a:r>
              <a:rPr lang="cs-CZ" sz="2000" b="1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the</a:t>
            </a:r>
            <a:r>
              <a:rPr lang="cs-CZ" sz="20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cs-CZ" sz="2000" b="1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following</a:t>
            </a:r>
            <a:r>
              <a:rPr lang="cs-CZ" sz="20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cs-CZ" sz="2000" b="1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week</a:t>
            </a:r>
            <a:r>
              <a:rPr lang="cs-CZ" sz="20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cs-CZ" sz="2000" b="1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try</a:t>
            </a:r>
            <a:r>
              <a:rPr lang="cs-CZ" sz="20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to </a:t>
            </a:r>
            <a:r>
              <a:rPr lang="cs-CZ" sz="2000" b="1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find</a:t>
            </a:r>
            <a:r>
              <a:rPr lang="cs-CZ" sz="20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cs-CZ" sz="2000" b="1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the</a:t>
            </a:r>
            <a:r>
              <a:rPr lang="cs-CZ" sz="20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second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student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to your group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</a:t>
            </a:r>
            <a:endParaRPr sz="2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0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Choose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(together)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one lesson/thematic question</a:t>
            </a:r>
            <a:r>
              <a:rPr lang="cs-CZ" sz="20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 sz="2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000" dirty="0" err="1"/>
              <a:t>Choose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(together) the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group of countries</a:t>
            </a:r>
            <a:r>
              <a:rPr lang="cs-CZ" sz="20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cs-CZ" sz="2000" b="1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you</a:t>
            </a:r>
            <a:r>
              <a:rPr lang="cs-CZ" sz="20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cs-CZ" sz="2000" b="1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want</a:t>
            </a:r>
            <a:r>
              <a:rPr lang="cs-CZ" sz="20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to </a:t>
            </a:r>
            <a:r>
              <a:rPr lang="cs-CZ" sz="2000" b="1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analyze</a:t>
            </a:r>
            <a:r>
              <a:rPr lang="cs-CZ" sz="20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</a:t>
            </a:r>
            <a:endParaRPr sz="2000" dirty="0"/>
          </a:p>
          <a:p>
            <a:pPr marL="342900" lvl="0" indent="-3429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en-US" sz="2000" b="1" dirty="0">
                <a:latin typeface="Century Schoolbook" panose="02040604050505020304" pitchFamily="18" charset="0"/>
                <a:ea typeface="Times New Roman"/>
                <a:cs typeface="Times New Roman"/>
                <a:sym typeface="Times New Roman"/>
              </a:rPr>
              <a:t>Sign up a) for the presentation in one lesson and b) for the selected group of countries</a:t>
            </a:r>
            <a:r>
              <a:rPr lang="en-US" sz="2000" dirty="0">
                <a:latin typeface="Century Schoolbook" panose="02040604050505020304" pitchFamily="18" charset="0"/>
                <a:ea typeface="Times New Roman"/>
                <a:cs typeface="Times New Roman"/>
                <a:sym typeface="Times New Roman"/>
              </a:rPr>
              <a:t> in the file </a:t>
            </a:r>
            <a:r>
              <a:rPr lang="en-US" sz="2000" i="1" dirty="0">
                <a:latin typeface="Century Schoolbook" panose="02040604050505020304" pitchFamily="18" charset="0"/>
                <a:ea typeface="Times New Roman"/>
                <a:cs typeface="Times New Roman"/>
                <a:sym typeface="Times New Roman"/>
              </a:rPr>
              <a:t>‘Student´s group for assignments</a:t>
            </a:r>
            <a:r>
              <a:rPr lang="en-US" sz="2000" dirty="0">
                <a:latin typeface="Century Schoolbook" panose="02040604050505020304" pitchFamily="18" charset="0"/>
                <a:ea typeface="Times New Roman"/>
                <a:cs typeface="Times New Roman"/>
                <a:sym typeface="Times New Roman"/>
              </a:rPr>
              <a:t>’ in MS Teams (</a:t>
            </a:r>
            <a:r>
              <a:rPr lang="cs-CZ" sz="2000" dirty="0">
                <a:latin typeface="Century Schoolbook" panose="02040604050505020304" pitchFamily="18" charset="0"/>
                <a:ea typeface="Times New Roman"/>
                <a:cs typeface="Times New Roman"/>
                <a:sym typeface="Times New Roman"/>
              </a:rPr>
              <a:t>in </a:t>
            </a:r>
            <a:r>
              <a:rPr lang="en-US" sz="2000" dirty="0">
                <a:latin typeface="Century Schoolbook" panose="02040604050505020304" pitchFamily="18" charset="0"/>
                <a:ea typeface="Times New Roman"/>
                <a:cs typeface="Times New Roman"/>
                <a:sym typeface="Times New Roman"/>
              </a:rPr>
              <a:t>Files </a:t>
            </a:r>
            <a:r>
              <a:rPr lang="cs-CZ" sz="2000" dirty="0" err="1">
                <a:latin typeface="Century Schoolbook" panose="02040604050505020304" pitchFamily="18" charset="0"/>
                <a:ea typeface="Times New Roman"/>
                <a:cs typeface="Times New Roman"/>
                <a:sym typeface="Times New Roman"/>
              </a:rPr>
              <a:t>or</a:t>
            </a:r>
            <a:r>
              <a:rPr lang="cs-CZ" sz="2000" dirty="0">
                <a:latin typeface="Century Schoolbook" panose="02040604050505020304" pitchFamily="18" charset="0"/>
                <a:ea typeface="Times New Roman"/>
                <a:cs typeface="Times New Roman"/>
                <a:sym typeface="Times New Roman"/>
              </a:rPr>
              <a:t> via direct link</a:t>
            </a:r>
            <a:r>
              <a:rPr lang="en-US" sz="2000" dirty="0">
                <a:latin typeface="Century Schoolbook" panose="02040604050505020304" pitchFamily="18" charset="0"/>
                <a:ea typeface="Times New Roman"/>
                <a:cs typeface="Times New Roman"/>
                <a:sym typeface="Times New Roman"/>
              </a:rPr>
              <a:t> here:</a:t>
            </a:r>
            <a:r>
              <a:rPr lang="cs-CZ" sz="2000" dirty="0">
                <a:latin typeface="Century Schoolbook" panose="0204060405050502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u="sng" dirty="0">
                <a:solidFill>
                  <a:schemeClr val="hlink"/>
                </a:solidFill>
                <a:latin typeface="Century Schoolbook" panose="02040604050505020304" pitchFamily="18" charset="0"/>
                <a:ea typeface="Times New Roman"/>
                <a:cs typeface="Times New Roman"/>
                <a:sym typeface="Times New Roman"/>
                <a:hlinkClick r:id="rId3"/>
              </a:rPr>
              <a:t>https://ucnmuni.sharepoint.com/:x:/t/Section_17803_PUPn4457/EV8k5F5hMSNLukbLVdhS1g4B05VCfgyvrJvTHOG20eo7Zw?e=K8hR67</a:t>
            </a:r>
            <a:r>
              <a:rPr lang="en-US" sz="1600" dirty="0">
                <a:latin typeface="Century Schoolbook" panose="02040604050505020304" pitchFamily="18" charset="0"/>
                <a:ea typeface="Times New Roman"/>
                <a:cs typeface="Times New Roman"/>
                <a:sym typeface="Times New Roman"/>
              </a:rPr>
              <a:t> )</a:t>
            </a:r>
            <a:endParaRPr sz="1600" dirty="0">
              <a:latin typeface="Century Schoolbook" panose="02040604050505020304" pitchFamily="18" charset="0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latin typeface="Century Schoolbook" panose="02040604050505020304" pitchFamily="18" charset="0"/>
                <a:ea typeface="Times New Roman"/>
                <a:cs typeface="Times New Roman"/>
                <a:sym typeface="Times New Roman"/>
              </a:rPr>
              <a:t>In the case that you cannot find anybody to your group, the teachers will solve the situation in the second week in semester.</a:t>
            </a:r>
            <a:endParaRPr sz="1800" dirty="0">
              <a:latin typeface="Century Schoolbook" panose="02040604050505020304" pitchFamily="18" charset="0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 b="1" dirty="0"/>
          </a:p>
        </p:txBody>
      </p:sp>
      <p:pic>
        <p:nvPicPr>
          <p:cNvPr id="273" name="Google Shape;27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23176" y="274637"/>
            <a:ext cx="1271523" cy="2057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7762" y="0"/>
            <a:ext cx="2466975" cy="18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4978400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Schoolbook"/>
              <a:buNone/>
            </a:pPr>
            <a:r>
              <a:rPr lang="en-US" sz="2700" b="0" i="0" u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PLEASE, FORMULATE YOUR EXPECTATIONS</a:t>
            </a:r>
            <a:endParaRPr/>
          </a:p>
        </p:txBody>
      </p:sp>
      <p:sp>
        <p:nvSpPr>
          <p:cNvPr id="281" name="Google Shape;281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6491400" cy="47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80"/>
              <a:buFont typeface="Wingdings" panose="05000000000000000000" pitchFamily="2" charset="2"/>
              <a:buChar char="§"/>
            </a:pPr>
            <a:r>
              <a:rPr lang="en-US" sz="22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What is your </a:t>
            </a:r>
            <a:r>
              <a:rPr lang="en-US" sz="22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motivation to enroll on the course</a:t>
            </a:r>
            <a:r>
              <a:rPr lang="en-US" sz="22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? (expectations, interests, previous experiences with gender issues…)</a:t>
            </a:r>
            <a:endParaRPr sz="2200" dirty="0"/>
          </a:p>
          <a:p>
            <a:pPr marL="3556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80"/>
              <a:buFont typeface="Wingdings" panose="05000000000000000000" pitchFamily="2" charset="2"/>
              <a:buChar char="§"/>
            </a:pPr>
            <a:r>
              <a:rPr lang="en-US" sz="22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What are your </a:t>
            </a:r>
            <a:r>
              <a:rPr lang="en-US" sz="22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expectations from us as your teachers</a:t>
            </a:r>
            <a:r>
              <a:rPr lang="en-US" sz="22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?</a:t>
            </a:r>
            <a:endParaRPr sz="2200" dirty="0"/>
          </a:p>
          <a:p>
            <a:pPr marL="3556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80"/>
              <a:buFont typeface="Wingdings" panose="05000000000000000000" pitchFamily="2" charset="2"/>
              <a:buChar char="§"/>
            </a:pPr>
            <a:r>
              <a:rPr lang="en-US" sz="22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Do you have some </a:t>
            </a:r>
            <a:r>
              <a:rPr lang="en-US" sz="22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comments on the course content and assignments</a:t>
            </a:r>
            <a:r>
              <a:rPr lang="en-US" sz="22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? (suggestions for improvement, ambiguities…)</a:t>
            </a:r>
            <a:endParaRPr sz="2200" b="0" i="0" u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61595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sz="1900" dirty="0"/>
          </a:p>
          <a:p>
            <a:pPr marL="34417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60"/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chemeClr val="accent1"/>
                </a:solidFill>
              </a:rPr>
              <a:t>Please, complete the anonymous questionnaire in MS Teams - </a:t>
            </a:r>
            <a:r>
              <a:rPr lang="en-US" sz="1700" b="1" dirty="0"/>
              <a:t>here is also the direct link:</a:t>
            </a:r>
            <a:r>
              <a:rPr lang="en-US" sz="1700" dirty="0"/>
              <a:t> </a:t>
            </a:r>
            <a:r>
              <a:rPr lang="en-US" sz="1400" dirty="0">
                <a:solidFill>
                  <a:schemeClr val="accent1"/>
                </a:solidFill>
              </a:rPr>
              <a:t>https://forms.office.com/Pages/ResponsePage.aspx?id=I0-QEdvw3EyW9zkL1V_O6JvocoIiE9RKjcdvs8aVxs9UNDVYRE5DNzBYNzRMQ1lWTkVURUlXRTRTQiQlQCN0PWcu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endParaRPr sz="1900" dirty="0">
              <a:solidFill>
                <a:schemeClr val="accent1"/>
              </a:solidFill>
            </a:endParaRPr>
          </a:p>
          <a:p>
            <a:pPr marL="273050" marR="0" lvl="0" indent="-1663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0" i="0" u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 sz="3000" b="0" i="0" u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COURSE OBJECTIVES</a:t>
            </a:r>
            <a:endParaRPr/>
          </a:p>
        </p:txBody>
      </p:sp>
      <p:sp>
        <p:nvSpPr>
          <p:cNvPr id="198" name="Google Shape;198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Wingdings" panose="05000000000000000000" pitchFamily="2" charset="2"/>
              <a:buChar char="§"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The course aims to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provide the students with basic understanding of 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the impact the gender roles and inequalities have on the situation of men and women in the society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, mostly in the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labour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market. 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Wingdings" panose="05000000000000000000" pitchFamily="2" charset="2"/>
              <a:buChar char="§"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At the end of this course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, you will become 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sensitive to diverse forms of gender order in the society and the consequences of gender differences in the field of social policy.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Wingdings" panose="05000000000000000000" pitchFamily="2" charset="2"/>
              <a:buChar char="§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You will become familiar with the 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public policies as well as with the policies of employers in the field of reconciling work and personal life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Wingdings" panose="05000000000000000000" pitchFamily="2" charset="2"/>
              <a:buChar char="§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You will be able to 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assess limits and potential of public as well as employers´ policies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"/>
          <p:cNvSpPr txBox="1">
            <a:spLocks noGrp="1"/>
          </p:cNvSpPr>
          <p:nvPr>
            <p:ph type="title"/>
          </p:nvPr>
        </p:nvSpPr>
        <p:spPr>
          <a:xfrm>
            <a:off x="457200" y="87137"/>
            <a:ext cx="7467600" cy="6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 sz="3000" b="0" i="0" u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LECTURES - TOPICS</a:t>
            </a:r>
            <a:endParaRPr/>
          </a:p>
        </p:txBody>
      </p:sp>
      <p:sp>
        <p:nvSpPr>
          <p:cNvPr id="205" name="Google Shape;205;p3"/>
          <p:cNvSpPr txBox="1">
            <a:spLocks noGrp="1"/>
          </p:cNvSpPr>
          <p:nvPr>
            <p:ph type="body" idx="1"/>
          </p:nvPr>
        </p:nvSpPr>
        <p:spPr>
          <a:xfrm>
            <a:off x="457200" y="809150"/>
            <a:ext cx="7467600" cy="57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40"/>
              <a:buFont typeface="Wingdings" panose="05000000000000000000" pitchFamily="2" charset="2"/>
              <a:buChar char="§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Gender, gender culture and gender role in context of the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labour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market. (</a:t>
            </a:r>
            <a:r>
              <a:rPr lang="en-US" sz="2000" b="0" i="0" u="none" strike="noStrike" cap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March </a:t>
            </a:r>
            <a:r>
              <a:rPr lang="en-US" sz="2000" dirty="0">
                <a:solidFill>
                  <a:schemeClr val="accent2"/>
                </a:solidFill>
              </a:rPr>
              <a:t>12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)</a:t>
            </a:r>
            <a:endParaRPr sz="2000" b="0" i="0" u="none" strike="noStrike" cap="none" dirty="0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556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40"/>
              <a:buFont typeface="Wingdings" panose="05000000000000000000" pitchFamily="2" charset="2"/>
              <a:buChar char="§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Structural context: new trends in the European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labour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markets. (</a:t>
            </a:r>
            <a:r>
              <a:rPr lang="en-US" sz="2000" b="0" i="0" u="none" strike="noStrike" cap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March </a:t>
            </a:r>
            <a:r>
              <a:rPr lang="en-US" sz="2000" dirty="0">
                <a:solidFill>
                  <a:schemeClr val="accent2"/>
                </a:solidFill>
              </a:rPr>
              <a:t>19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) </a:t>
            </a:r>
            <a:endParaRPr sz="2200" dirty="0"/>
          </a:p>
          <a:p>
            <a:pPr marL="3556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40"/>
              <a:buFont typeface="Wingdings" panose="05000000000000000000" pitchFamily="2" charset="2"/>
              <a:buChar char="§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Gender segregation in the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labour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market. (</a:t>
            </a:r>
            <a:r>
              <a:rPr lang="en-US" sz="2000" b="0" i="0" u="none" strike="noStrike" cap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March </a:t>
            </a:r>
            <a:r>
              <a:rPr lang="en-US" sz="2000" dirty="0">
                <a:solidFill>
                  <a:schemeClr val="accent2"/>
                </a:solidFill>
              </a:rPr>
              <a:t>26)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 sz="20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FF0000"/>
                </a:solidFill>
              </a:rPr>
              <a:t>April 2 – National fest (Good Friday)</a:t>
            </a:r>
            <a:endParaRPr sz="1800" dirty="0">
              <a:solidFill>
                <a:srgbClr val="FF0000"/>
              </a:solidFill>
            </a:endParaRPr>
          </a:p>
          <a:p>
            <a:pPr marL="3556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40"/>
              <a:buFont typeface="Wingdings" panose="05000000000000000000" pitchFamily="2" charset="2"/>
              <a:buChar char="§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Institutional context within the EU. (</a:t>
            </a:r>
            <a:r>
              <a:rPr lang="en-US" sz="2000" dirty="0">
                <a:solidFill>
                  <a:schemeClr val="accent2"/>
                </a:solidFill>
              </a:rPr>
              <a:t>April 9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) </a:t>
            </a:r>
            <a:endParaRPr sz="2200" dirty="0"/>
          </a:p>
          <a:p>
            <a:pPr marL="3556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40"/>
              <a:buFont typeface="Wingdings" panose="05000000000000000000" pitchFamily="2" charset="2"/>
              <a:buChar char="§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Introduction to work-family policy. Childcare policy. (</a:t>
            </a:r>
            <a:r>
              <a:rPr lang="en-US" sz="2000" dirty="0">
                <a:solidFill>
                  <a:schemeClr val="accent2"/>
                </a:solidFill>
              </a:rPr>
              <a:t>April 16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) </a:t>
            </a:r>
            <a:endParaRPr sz="2200" dirty="0"/>
          </a:p>
          <a:p>
            <a:pPr marL="3556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40"/>
              <a:buFont typeface="Wingdings" panose="05000000000000000000" pitchFamily="2" charset="2"/>
              <a:buChar char="§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Maternity, paternity and parental leave. (</a:t>
            </a:r>
            <a:r>
              <a:rPr lang="en-US" sz="2000" b="0" i="0" u="none" strike="noStrike" cap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April </a:t>
            </a:r>
            <a:r>
              <a:rPr lang="en-US" sz="2000" dirty="0">
                <a:solidFill>
                  <a:schemeClr val="accent2"/>
                </a:solidFill>
              </a:rPr>
              <a:t>23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)</a:t>
            </a:r>
            <a:endParaRPr sz="2200" dirty="0"/>
          </a:p>
          <a:p>
            <a:pPr marL="3556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40"/>
              <a:buFont typeface="Wingdings" panose="05000000000000000000" pitchFamily="2" charset="2"/>
              <a:buChar char="§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Family-friendly flexibility. Employers and work-family balance. (</a:t>
            </a:r>
            <a:r>
              <a:rPr lang="en-US" sz="2000" b="0" i="0" u="none" strike="noStrike" cap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April </a:t>
            </a:r>
            <a:r>
              <a:rPr lang="en-US" sz="2000" dirty="0">
                <a:solidFill>
                  <a:schemeClr val="accent2"/>
                </a:solidFill>
              </a:rPr>
              <a:t>30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)</a:t>
            </a:r>
            <a:endParaRPr sz="2200" dirty="0"/>
          </a:p>
          <a:p>
            <a:pPr marL="3556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40"/>
              <a:buFont typeface="Wingdings" panose="05000000000000000000" pitchFamily="2" charset="2"/>
              <a:buChar char="§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Micro-perspective: choices and preferences in care and paid work. (</a:t>
            </a:r>
            <a:r>
              <a:rPr lang="en-US" sz="2000" dirty="0">
                <a:solidFill>
                  <a:schemeClr val="accent2"/>
                </a:solidFill>
              </a:rPr>
              <a:t>May 7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)</a:t>
            </a:r>
            <a:endParaRPr sz="20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1369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sz="2000" dirty="0"/>
              <a:t>Gender Equality and Freedom in the Policy Context. (</a:t>
            </a:r>
            <a:r>
              <a:rPr lang="en-US" sz="2000" dirty="0">
                <a:solidFill>
                  <a:srgbClr val="4A86E8"/>
                </a:solidFill>
              </a:rPr>
              <a:t>May 14</a:t>
            </a:r>
            <a:r>
              <a:rPr lang="en-US" sz="2000" dirty="0"/>
              <a:t>)</a:t>
            </a:r>
            <a:endParaRPr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bec532e7eb_0_4"/>
          <p:cNvSpPr txBox="1">
            <a:spLocks noGrp="1"/>
          </p:cNvSpPr>
          <p:nvPr>
            <p:ph type="body" idx="1"/>
          </p:nvPr>
        </p:nvSpPr>
        <p:spPr>
          <a:xfrm>
            <a:off x="457200" y="394700"/>
            <a:ext cx="7772400" cy="607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spcBef>
                <a:spcPts val="600"/>
              </a:spcBef>
              <a:spcAft>
                <a:spcPts val="0"/>
              </a:spcAft>
              <a:buSzPts val="1260"/>
              <a:buFont typeface="Wingdings" panose="05000000000000000000" pitchFamily="2" charset="2"/>
              <a:buChar char="§"/>
            </a:pPr>
            <a:r>
              <a:rPr lang="en-US" dirty="0"/>
              <a:t>Final seminar I (May 21)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260"/>
              <a:buFont typeface="Wingdings" panose="05000000000000000000" pitchFamily="2" charset="2"/>
              <a:buChar char="§"/>
            </a:pPr>
            <a:r>
              <a:rPr lang="en-US" dirty="0"/>
              <a:t>Final seminar II (May 28)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Students' presentations of second group assignment:</a:t>
            </a:r>
            <a:endParaRPr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r>
              <a:rPr lang="en-US" b="1" dirty="0">
                <a:solidFill>
                  <a:srgbClr val="FF9900"/>
                </a:solidFill>
              </a:rPr>
              <a:t>'Find and explain differences among (EU) countries'.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Compulsory attendance - active participation is expected.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B0FCDC-2213-4874-884A-ACA486A3C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904939"/>
          </a:xfrm>
        </p:spPr>
        <p:txBody>
          <a:bodyPr/>
          <a:lstStyle/>
          <a:p>
            <a:r>
              <a:rPr lang="en-US" dirty="0"/>
              <a:t>Introduce ourselves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41021F9-F344-4D86-BB0B-C891FC3F21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N</a:t>
            </a:r>
            <a:r>
              <a:rPr lang="en-US" dirty="0" err="1"/>
              <a:t>ame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Country of origin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E</a:t>
            </a:r>
            <a:r>
              <a:rPr lang="en-US" dirty="0" err="1"/>
              <a:t>ducational</a:t>
            </a:r>
            <a:r>
              <a:rPr lang="en-US" dirty="0"/>
              <a:t> background (related to gender?)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Your motivation to join this course </a:t>
            </a:r>
          </a:p>
          <a:p>
            <a:pPr marL="148590" indent="0">
              <a:buNone/>
            </a:pPr>
            <a:endParaRPr lang="cs-CZ" dirty="0"/>
          </a:p>
          <a:p>
            <a:pPr marL="148590" indent="0">
              <a:buNone/>
            </a:pPr>
            <a:r>
              <a:rPr lang="en-US" dirty="0"/>
              <a:t>Etc.</a:t>
            </a:r>
            <a:r>
              <a:rPr lang="cs-CZ" dirty="0"/>
              <a:t> …..</a:t>
            </a:r>
          </a:p>
          <a:p>
            <a:pPr marL="148590" indent="0">
              <a:buNone/>
            </a:pP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366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"/>
          <p:cNvSpPr txBox="1">
            <a:spLocks noGrp="1"/>
          </p:cNvSpPr>
          <p:nvPr>
            <p:ph type="title"/>
          </p:nvPr>
        </p:nvSpPr>
        <p:spPr>
          <a:xfrm>
            <a:off x="457200" y="274630"/>
            <a:ext cx="74676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 sz="3000" b="0" i="0" u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ORGANIZATION &amp; PRACTICALITIES</a:t>
            </a:r>
            <a:endParaRPr/>
          </a:p>
        </p:txBody>
      </p:sp>
      <p:sp>
        <p:nvSpPr>
          <p:cNvPr id="218" name="Google Shape;218;p4"/>
          <p:cNvSpPr txBox="1">
            <a:spLocks noGrp="1"/>
          </p:cNvSpPr>
          <p:nvPr>
            <p:ph type="body" idx="1"/>
          </p:nvPr>
        </p:nvSpPr>
        <p:spPr>
          <a:xfrm>
            <a:off x="457200" y="1124900"/>
            <a:ext cx="7831500" cy="53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Wingdings" panose="05000000000000000000" pitchFamily="2" charset="2"/>
              <a:buChar char="§"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Teachers</a:t>
            </a:r>
            <a:r>
              <a:rPr lang="en-US" sz="2400" b="0" i="0" u="none" strike="noStrike" cap="none" dirty="0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: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Blanka Plasová, Jana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Válková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,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Lucie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Novotn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á</a:t>
            </a:r>
            <a:endParaRPr sz="2400" b="1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Wingdings" panose="05000000000000000000" pitchFamily="2" charset="2"/>
              <a:buChar char="§"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Fulfilling requirements </a:t>
            </a:r>
            <a:r>
              <a:rPr lang="en-US" sz="2400" b="0" i="0" u="none" strike="noStrike" cap="none" dirty="0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: </a:t>
            </a:r>
            <a:endParaRPr sz="2400" b="0" i="1" u="none" strike="noStrike" cap="none" dirty="0">
              <a:solidFill>
                <a:schemeClr val="accen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rPr lang="en-US" sz="2400" b="1" i="0" u="none" strike="noStrike" cap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1. Two assignments: </a:t>
            </a:r>
            <a:endParaRPr dirty="0"/>
          </a:p>
          <a:p>
            <a:pPr marL="273050" marR="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entury Schoolbook"/>
              <a:buAutoNum type="alphaLcParenR"/>
            </a:pPr>
            <a:r>
              <a:rPr lang="en-US" b="1" dirty="0"/>
              <a:t>First g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roup assignment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– each group (2 students) answers the thematic question at one (selected) lecture (prepare ppt. presentation)</a:t>
            </a:r>
            <a:endParaRPr dirty="0"/>
          </a:p>
          <a:p>
            <a:pPr marL="273050" marR="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entury Schoolbook"/>
              <a:buAutoNum type="alphaLcParenR"/>
            </a:pPr>
            <a:r>
              <a:rPr lang="en-US" b="1" dirty="0"/>
              <a:t>Second group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assignment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- each </a:t>
            </a:r>
            <a:r>
              <a:rPr lang="en-US" sz="2200" dirty="0"/>
              <a:t>group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presents analysis of key “gender indicators” of European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labour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markets (prepare ppt. presentation)</a:t>
            </a:r>
            <a:endParaRPr dirty="0"/>
          </a:p>
          <a:p>
            <a:pPr marL="273050" marR="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rPr lang="en-US" sz="2400" b="1" i="0" u="none" strike="noStrike" cap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2. Compulsory attendance and active participation in final seminar</a:t>
            </a:r>
            <a:r>
              <a:rPr lang="cs-CZ" sz="2400" b="1" i="0" u="none" strike="noStrike" cap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</a:t>
            </a:r>
            <a:r>
              <a:rPr lang="en-US" sz="2400" b="1" i="0" u="none" strike="noStrike" cap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(May 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21 and May28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)</a:t>
            </a:r>
            <a:endParaRPr dirty="0"/>
          </a:p>
          <a:p>
            <a:pPr marL="273050" marR="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rPr lang="en-US" sz="2400" b="1" i="0" u="none" strike="noStrike" cap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3. Exam -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written test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with 3 open question (basic concepts and terms)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Century Schoolbook"/>
              <a:buNone/>
            </a:pPr>
            <a:r>
              <a:rPr lang="en-US" sz="3000" b="1" i="0" u="none">
                <a:solidFill>
                  <a:schemeClr val="hlink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OVERALL EVALUATION &amp; FINAL GRADE</a:t>
            </a:r>
            <a:endParaRPr/>
          </a:p>
        </p:txBody>
      </p:sp>
      <p:sp>
        <p:nvSpPr>
          <p:cNvPr id="225" name="Google Shape;22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Wingdings" panose="05000000000000000000" pitchFamily="2" charset="2"/>
              <a:buChar char="§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Written test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: max. 70 points</a:t>
            </a:r>
            <a:endParaRPr sz="20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Wingdings" panose="05000000000000000000" pitchFamily="2" charset="2"/>
              <a:buChar char="§"/>
            </a:pPr>
            <a:r>
              <a:rPr lang="cs-CZ" sz="2400" b="1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First</a:t>
            </a:r>
            <a:r>
              <a:rPr lang="cs-CZ" sz="24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g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roup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assignment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: max. 15 points</a:t>
            </a:r>
            <a:endParaRPr sz="20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Wingdings" panose="05000000000000000000" pitchFamily="2" charset="2"/>
              <a:buChar char="§"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Second </a:t>
            </a:r>
            <a:r>
              <a:rPr lang="cs-CZ" sz="2400" b="1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group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assignment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: max. 15 points</a:t>
            </a:r>
            <a:endParaRPr sz="20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1841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endParaRPr sz="2000" b="0" i="0" u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aphicFrame>
        <p:nvGraphicFramePr>
          <p:cNvPr id="226" name="Google Shape;226;p5"/>
          <p:cNvGraphicFramePr/>
          <p:nvPr/>
        </p:nvGraphicFramePr>
        <p:xfrm>
          <a:off x="606425" y="3533775"/>
          <a:ext cx="7318325" cy="1006475"/>
        </p:xfrm>
        <a:graphic>
          <a:graphicData uri="http://schemas.openxmlformats.org/drawingml/2006/table">
            <a:tbl>
              <a:tblPr>
                <a:noFill/>
                <a:tableStyleId>{CE845489-9A17-4DE7-956B-72CD32B79293}</a:tableStyleId>
              </a:tblPr>
              <a:tblGrid>
                <a:gridCol w="104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6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4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6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4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6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9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Schoolbook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points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100 - 92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91 -85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 84 - 77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76 - 69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68 -60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59  and less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Schoolbook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grade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960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Schoolbook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A</a:t>
                      </a:r>
                      <a:endParaRPr dirty="0"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960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B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960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C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960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D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960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E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960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F</a:t>
                      </a:r>
                      <a:endParaRPr dirty="0"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960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27" name="Google Shape;22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4112" y="4859337"/>
            <a:ext cx="3533775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6687" y="73025"/>
            <a:ext cx="2295525" cy="1254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6635750" cy="8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Schoolbook"/>
              <a:buNone/>
            </a:pPr>
            <a:r>
              <a:rPr lang="en-US" sz="2400" cap="none">
                <a:solidFill>
                  <a:schemeClr val="dk1"/>
                </a:solidFill>
              </a:rPr>
              <a:t>First group assignment</a:t>
            </a:r>
            <a:endParaRPr sz="2400" cap="none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8888"/>
              <a:buFont typeface="Century Schoolbook"/>
              <a:buNone/>
            </a:pPr>
            <a:r>
              <a:rPr lang="en-US" sz="2700" b="1" i="0" u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„COMPLETE </a:t>
            </a:r>
            <a:r>
              <a:rPr lang="en-US" sz="2700" b="1">
                <a:solidFill>
                  <a:schemeClr val="accent1"/>
                </a:solidFill>
              </a:rPr>
              <a:t>TEACHER'S</a:t>
            </a:r>
            <a:r>
              <a:rPr lang="en-US" sz="2700" b="1" i="0" u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LESSON“</a:t>
            </a:r>
            <a:endParaRPr/>
          </a:p>
        </p:txBody>
      </p:sp>
      <p:sp>
        <p:nvSpPr>
          <p:cNvPr id="235" name="Google Shape;235;p6"/>
          <p:cNvSpPr txBox="1">
            <a:spLocks noGrp="1"/>
          </p:cNvSpPr>
          <p:nvPr>
            <p:ph type="body" idx="1"/>
          </p:nvPr>
        </p:nvSpPr>
        <p:spPr>
          <a:xfrm>
            <a:off x="250825" y="1417320"/>
            <a:ext cx="8208962" cy="524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Wingdings" panose="05000000000000000000" pitchFamily="2" charset="2"/>
              <a:buChar char="§"/>
            </a:pPr>
            <a:r>
              <a:rPr lang="en-US" sz="2400" b="1" i="0" u="none" dirty="0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The main aim </a:t>
            </a:r>
            <a:r>
              <a:rPr lang="en-US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of this assignment is to </a:t>
            </a:r>
            <a:r>
              <a:rPr lang="en-US" dirty="0"/>
              <a:t>supplement of teacher´s lecture by your own creative presentations </a:t>
            </a:r>
            <a:r>
              <a:rPr lang="en-US" b="1" dirty="0">
                <a:solidFill>
                  <a:schemeClr val="accent1"/>
                </a:solidFill>
              </a:rPr>
              <a:t>where you answer (besides other) the thematic question.</a:t>
            </a:r>
            <a:endParaRPr b="1" dirty="0">
              <a:solidFill>
                <a:schemeClr val="accent1"/>
              </a:solidFill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Wingdings" panose="05000000000000000000" pitchFamily="2" charset="2"/>
              <a:buChar char="§"/>
            </a:pPr>
            <a:r>
              <a:rPr lang="en-US" sz="2400" b="1" i="0" u="none" dirty="0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STEPS: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Wingdings" panose="05000000000000000000" pitchFamily="2" charset="2"/>
              <a:buChar char="§"/>
            </a:pP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Find the second student </a:t>
            </a:r>
            <a:r>
              <a:rPr lang="en-US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to your group (</a:t>
            </a:r>
            <a:r>
              <a:rPr lang="en-US" dirty="0">
                <a:solidFill>
                  <a:schemeClr val="accent2"/>
                </a:solidFill>
              </a:rPr>
              <a:t>first week in semester</a:t>
            </a:r>
            <a:r>
              <a:rPr lang="en-US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)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Wingdings" panose="05000000000000000000" pitchFamily="2" charset="2"/>
              <a:buChar char="§"/>
            </a:pP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Select one lesson/</a:t>
            </a:r>
            <a:r>
              <a:rPr lang="en-US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thematic question (</a:t>
            </a:r>
            <a:r>
              <a:rPr lang="en-US" dirty="0">
                <a:solidFill>
                  <a:schemeClr val="accent2"/>
                </a:solidFill>
              </a:rPr>
              <a:t>first week in semester</a:t>
            </a:r>
            <a:r>
              <a:rPr lang="en-US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)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Wingdings" panose="05000000000000000000" pitchFamily="2" charset="2"/>
              <a:buChar char="§"/>
            </a:pP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Prepare the creative presentations </a:t>
            </a:r>
            <a:r>
              <a:rPr lang="en-US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where you 1) answer the thematic question and 2) develop your own original way how to introduce the topic. </a:t>
            </a:r>
            <a:r>
              <a:rPr lang="en-US" sz="2400" b="0" i="0" u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(in accordance with lessons schedule in syllabus)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Wingdings" panose="05000000000000000000" pitchFamily="2" charset="2"/>
              <a:buChar char="§"/>
            </a:pP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Involve all your colleagues to your presentation </a:t>
            </a:r>
            <a:r>
              <a:rPr lang="en-US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by the </a:t>
            </a: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discussion</a:t>
            </a:r>
            <a:r>
              <a:rPr lang="en-US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and/or by the </a:t>
            </a: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thematic game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Wingdings" panose="05000000000000000000" pitchFamily="2" charset="2"/>
              <a:buChar char="§"/>
            </a:pP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Form:</a:t>
            </a:r>
            <a:r>
              <a:rPr lang="en-US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free (video, events, debates, news, research results…. etc.) 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Wingdings" panose="05000000000000000000" pitchFamily="2" charset="2"/>
              <a:buChar char="§"/>
            </a:pP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Timing: </a:t>
            </a:r>
            <a:r>
              <a:rPr lang="en-US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max. 30 minutes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0412" y="168275"/>
            <a:ext cx="1390650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7"/>
          <p:cNvSpPr txBox="1">
            <a:spLocks noGrp="1"/>
          </p:cNvSpPr>
          <p:nvPr>
            <p:ph type="title"/>
          </p:nvPr>
        </p:nvSpPr>
        <p:spPr>
          <a:xfrm>
            <a:off x="250825" y="115887"/>
            <a:ext cx="7129462" cy="115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1666"/>
              <a:buFont typeface="Century Schoolbook"/>
              <a:buNone/>
            </a:pPr>
            <a:r>
              <a:rPr lang="en-US" sz="2400" cap="none">
                <a:solidFill>
                  <a:schemeClr val="dk1"/>
                </a:solidFill>
              </a:rPr>
              <a:t>Second group assignment</a:t>
            </a:r>
            <a:endParaRPr sz="2400" cap="none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8000"/>
              <a:buFont typeface="Century Schoolbook"/>
              <a:buNone/>
            </a:pPr>
            <a:r>
              <a:rPr lang="en-US" sz="2500" b="1" i="0" u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„FIND AND EXPLAIN DIFFERENCES WITHIN (EU) COUNTRIES“</a:t>
            </a:r>
            <a:endParaRPr/>
          </a:p>
        </p:txBody>
      </p:sp>
      <p:sp>
        <p:nvSpPr>
          <p:cNvPr id="243" name="Google Shape;243;p7"/>
          <p:cNvSpPr txBox="1">
            <a:spLocks noGrp="1"/>
          </p:cNvSpPr>
          <p:nvPr>
            <p:ph type="body" idx="1"/>
          </p:nvPr>
        </p:nvSpPr>
        <p:spPr>
          <a:xfrm>
            <a:off x="457200" y="1268412"/>
            <a:ext cx="7859712" cy="540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sz="2000" b="1" i="0" u="none" dirty="0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The main aim </a:t>
            </a:r>
            <a:r>
              <a:rPr lang="en-US" sz="20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of this assignment is to </a:t>
            </a:r>
            <a:r>
              <a:rPr lang="en-US" sz="20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realize differences in EU </a:t>
            </a:r>
            <a:r>
              <a:rPr lang="en-US" sz="20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labour</a:t>
            </a:r>
            <a:r>
              <a:rPr lang="en-US" sz="20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markets</a:t>
            </a:r>
            <a:r>
              <a:rPr lang="en-US" sz="20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(among countries with different regimes of </a:t>
            </a:r>
            <a:r>
              <a:rPr lang="en-US" sz="20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labour</a:t>
            </a:r>
            <a:r>
              <a:rPr lang="en-US" sz="20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market/welfare state) and </a:t>
            </a:r>
            <a:r>
              <a:rPr lang="en-US" sz="20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explain them</a:t>
            </a:r>
            <a:r>
              <a:rPr lang="en-US" sz="20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sz="2000" b="0" i="0" u="none" dirty="0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STEPS: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sz="20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Select group of countries from the list </a:t>
            </a:r>
            <a:r>
              <a:rPr lang="en-US" sz="2000" b="1" i="0" u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(first week </a:t>
            </a:r>
            <a:r>
              <a:rPr lang="cs-CZ" sz="2000" b="1" i="0" u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</a:t>
            </a:r>
            <a:r>
              <a:rPr lang="en-US" sz="2000" b="1" i="0" u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semester)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sz="20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Add third country </a:t>
            </a:r>
            <a:r>
              <a:rPr lang="en-US" sz="20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(you can choose your home-country or any other country)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sz="20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Analyze „key gender indicators of </a:t>
            </a:r>
            <a:r>
              <a:rPr lang="en-US" sz="20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labour</a:t>
            </a:r>
            <a:r>
              <a:rPr lang="en-US" sz="20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markets“ </a:t>
            </a:r>
            <a:r>
              <a:rPr lang="en-US" sz="20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(you can find all indicators in syllabus) in all three countries (2 given +1 selected countries)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sz="20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Find the </a:t>
            </a:r>
            <a:r>
              <a:rPr lang="en-US" sz="20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most interesting differences </a:t>
            </a:r>
            <a:r>
              <a:rPr lang="en-US" sz="20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(2-3)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sz="20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Try to </a:t>
            </a:r>
            <a:r>
              <a:rPr lang="en-US" sz="20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explain them </a:t>
            </a:r>
            <a:r>
              <a:rPr lang="en-US" sz="20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(e.g. according to concepts of welfare state regimes or any other relevant concepts and theories)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sz="2000" b="1" i="0" u="none" dirty="0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Prepare presentation </a:t>
            </a:r>
            <a:r>
              <a:rPr lang="en-US" sz="20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of key gender indicators in all three countries, introduce and explain the most interesting differences </a:t>
            </a:r>
            <a:r>
              <a:rPr lang="en-US" sz="2000" b="1" i="0" u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</a:t>
            </a:r>
            <a:r>
              <a:rPr lang="cs-CZ" sz="2000" b="1" i="0" u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 </a:t>
            </a:r>
            <a:r>
              <a:rPr lang="cs-CZ" sz="2000" b="1" i="0" u="none" dirty="0" err="1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final</a:t>
            </a:r>
            <a:r>
              <a:rPr lang="en-US" sz="2000" b="1" i="0" u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seminar</a:t>
            </a:r>
            <a:r>
              <a:rPr lang="cs-CZ" sz="2000" b="1" i="0" u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</a:t>
            </a:r>
            <a:r>
              <a:rPr lang="en-US" sz="2000" b="1" i="0" u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in semester) </a:t>
            </a:r>
            <a:r>
              <a:rPr lang="en-US" sz="20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(timing </a:t>
            </a:r>
            <a:r>
              <a:rPr lang="en-US" sz="20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15minutes + discussion</a:t>
            </a:r>
            <a:r>
              <a:rPr lang="en-US" sz="20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)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Arkýř">
  <a:themeElements>
    <a:clrScheme name="Arkýř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Arkýř">
  <a:themeElements>
    <a:clrScheme name="Arkýř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rkýř">
  <a:themeElements>
    <a:clrScheme name="Arkýř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Arkýř">
  <a:themeElements>
    <a:clrScheme name="Arkýř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Arkýř">
  <a:themeElements>
    <a:clrScheme name="Arkýř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Arkýř">
  <a:themeElements>
    <a:clrScheme name="Arkýř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Arkýř">
  <a:themeElements>
    <a:clrScheme name="Arkýř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1315</Words>
  <Application>Microsoft Office PowerPoint</Application>
  <PresentationFormat>Předvádění na obrazovce (4:3)</PresentationFormat>
  <Paragraphs>125</Paragraphs>
  <Slides>14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7</vt:i4>
      </vt:variant>
      <vt:variant>
        <vt:lpstr>Nadpisy snímků</vt:lpstr>
      </vt:variant>
      <vt:variant>
        <vt:i4>14</vt:i4>
      </vt:variant>
    </vt:vector>
  </HeadingPairs>
  <TitlesOfParts>
    <vt:vector size="27" baseType="lpstr">
      <vt:lpstr>Century Schoolbook</vt:lpstr>
      <vt:lpstr>Calibri</vt:lpstr>
      <vt:lpstr>Times New Roman</vt:lpstr>
      <vt:lpstr>Arial</vt:lpstr>
      <vt:lpstr>Noto Sans Symbols</vt:lpstr>
      <vt:lpstr>Wingdings</vt:lpstr>
      <vt:lpstr>1_Arkýř</vt:lpstr>
      <vt:lpstr>2_Arkýř</vt:lpstr>
      <vt:lpstr>Arkýř</vt:lpstr>
      <vt:lpstr>3_Arkýř</vt:lpstr>
      <vt:lpstr>4_Arkýř</vt:lpstr>
      <vt:lpstr>5_Arkýř</vt:lpstr>
      <vt:lpstr>6_Arkýř</vt:lpstr>
      <vt:lpstr>INTRODUCTION &amp; PRACTICALITIES</vt:lpstr>
      <vt:lpstr>COURSE OBJECTIVES</vt:lpstr>
      <vt:lpstr>LECTURES - TOPICS</vt:lpstr>
      <vt:lpstr>Prezentace aplikace PowerPoint</vt:lpstr>
      <vt:lpstr>Introduce ourselves</vt:lpstr>
      <vt:lpstr>ORGANIZATION &amp; PRACTICALITIES</vt:lpstr>
      <vt:lpstr>OVERALL EVALUATION &amp; FINAL GRADE</vt:lpstr>
      <vt:lpstr>First group assignment „COMPLETE TEACHER'S LESSON“</vt:lpstr>
      <vt:lpstr>Second group assignment „FIND AND EXPLAIN DIFFERENCES WITHIN (EU) COUNTRIES“</vt:lpstr>
      <vt:lpstr>Second group assignment KEY GENDER INDICATORS</vt:lpstr>
      <vt:lpstr>Second group assignment GROUP OF COUNTRIES</vt:lpstr>
      <vt:lpstr>Prezentace aplikace PowerPoint</vt:lpstr>
      <vt:lpstr>LET´S TAKE A FIRST STEP TO COMPLETE ASSIGNMENTS…</vt:lpstr>
      <vt:lpstr>PLEASE, FORMULATE YOUR EXPECTATIONS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&amp; PRACTICALITIES</dc:title>
  <dc:creator>blanka plasová</dc:creator>
  <cp:lastModifiedBy>Blanka Plasová</cp:lastModifiedBy>
  <cp:revision>7</cp:revision>
  <dcterms:created xsi:type="dcterms:W3CDTF">2012-02-21T11:46:21Z</dcterms:created>
  <dcterms:modified xsi:type="dcterms:W3CDTF">2021-03-05T07:51:15Z</dcterms:modified>
</cp:coreProperties>
</file>