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76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2" r:id="rId19"/>
    <p:sldId id="301" r:id="rId20"/>
    <p:sldId id="280" r:id="rId21"/>
    <p:sldId id="282" r:id="rId22"/>
    <p:sldId id="284" r:id="rId23"/>
    <p:sldId id="269" r:id="rId24"/>
    <p:sldId id="270" r:id="rId25"/>
    <p:sldId id="271" r:id="rId26"/>
    <p:sldId id="272" r:id="rId27"/>
    <p:sldId id="273" r:id="rId28"/>
    <p:sldId id="303" r:id="rId29"/>
    <p:sldId id="290" r:id="rId30"/>
    <p:sldId id="304" r:id="rId31"/>
    <p:sldId id="305" r:id="rId32"/>
    <p:sldId id="306" r:id="rId33"/>
    <p:sldId id="310" r:id="rId34"/>
    <p:sldId id="309" r:id="rId35"/>
    <p:sldId id="307" r:id="rId36"/>
    <p:sldId id="287" r:id="rId37"/>
    <p:sldId id="308" r:id="rId38"/>
    <p:sldId id="292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9E66F-164C-487B-B25B-787AEFF93AEB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4CFFB-9C52-43B7-9A60-2ACC24E215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93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B0AE06-FE33-4688-A79B-BF3CA282C388}" type="slidenum">
              <a:rPr lang="cs-CZ" altLang="cs-CZ" sz="1200" smtClean="0"/>
              <a:pPr eaLnBrk="1" hangingPunct="1"/>
              <a:t>14</a:t>
            </a:fld>
            <a:endParaRPr lang="cs-CZ" altLang="cs-CZ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charset="0"/>
              </a:rPr>
              <a:t>Jelikož si podle Richarda Rortyho stále vykládáme skutečnost několika způsoby, pak jej nejenže odráží, ale také vytváří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D5462A-BE71-4E39-AE18-BF7E58EDA383}" type="slidenum">
              <a:rPr lang="cs-CZ" altLang="cs-CZ" sz="1200" smtClean="0"/>
              <a:pPr eaLnBrk="1" hangingPunct="1"/>
              <a:t>17</a:t>
            </a:fld>
            <a:endParaRPr lang="cs-CZ" altLang="cs-CZ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Clr>
                <a:srgbClr val="990000"/>
              </a:buClr>
              <a:buFont typeface="Wingdings" pitchFamily="2" charset="2"/>
              <a:buNone/>
            </a:pPr>
            <a:r>
              <a:rPr lang="cs-CZ" altLang="cs-CZ" sz="500">
                <a:latin typeface="Trebuchet MS" pitchFamily="34" charset="0"/>
              </a:rPr>
              <a:t>SOCIÁLNÍ VĚDY: svět zvýznamňujících jedinců, které dávají svému jednání, mluvení, gestům smysl. Idea interpretativní vědy</a:t>
            </a:r>
            <a:br>
              <a:rPr lang="cs-CZ" altLang="cs-CZ" sz="500">
                <a:latin typeface="Trebuchet MS" pitchFamily="34" charset="0"/>
              </a:rPr>
            </a:br>
            <a:r>
              <a:rPr lang="cs-CZ" altLang="cs-CZ">
                <a:latin typeface="Trebuchet MS" pitchFamily="34" charset="0"/>
              </a:rPr>
              <a:t>Poznání proto není psychickou identifikací, ale interpretativním porozuměním: poznávání sebe a jiných je spíše dekódováním, pročišťováním a vysvětlováním než dosahováním psychické jednoty či hledáním zákonitosti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5E6-DB73-4094-9639-8BE4ED3CE4C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52C5-40FE-4B49-81C7-A283F270E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1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5E6-DB73-4094-9639-8BE4ED3CE4C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52C5-40FE-4B49-81C7-A283F270E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81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5E6-DB73-4094-9639-8BE4ED3CE4C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52C5-40FE-4B49-81C7-A283F270E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932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6EBC6-68BC-4D9E-83E0-DBA40A1D69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088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3FE2A-3FBA-4687-8E7C-45D1FE94C8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297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29E58A-045C-4A89-9780-6E412120D4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5F585F-5B2E-416B-8DFF-926F29B64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9098DC-018D-4D8C-890C-26F204140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49164-8741-49B1-8DD4-3E15A11C8E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871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5E6-DB73-4094-9639-8BE4ED3CE4C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52C5-40FE-4B49-81C7-A283F270E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60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5E6-DB73-4094-9639-8BE4ED3CE4C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52C5-40FE-4B49-81C7-A283F270E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40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5E6-DB73-4094-9639-8BE4ED3CE4C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52C5-40FE-4B49-81C7-A283F270E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70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5E6-DB73-4094-9639-8BE4ED3CE4C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52C5-40FE-4B49-81C7-A283F270E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27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5E6-DB73-4094-9639-8BE4ED3CE4C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52C5-40FE-4B49-81C7-A283F270E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42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5E6-DB73-4094-9639-8BE4ED3CE4C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52C5-40FE-4B49-81C7-A283F270E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59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5E6-DB73-4094-9639-8BE4ED3CE4C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52C5-40FE-4B49-81C7-A283F270E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83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C5E6-DB73-4094-9639-8BE4ED3CE4C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52C5-40FE-4B49-81C7-A283F270E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48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AC5E6-DB73-4094-9639-8BE4ED3CE4C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352C5-40FE-4B49-81C7-A283F270E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34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AGZiLMGdCE0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535112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altLang="cs-CZ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idea a teorie sociální vědy </a:t>
            </a:r>
            <a:br>
              <a:rPr lang="cs-CZ" altLang="cs-CZ" sz="3200" dirty="0">
                <a:solidFill>
                  <a:srgbClr val="990000"/>
                </a:solidFill>
                <a:latin typeface="Trebuchet MS" pitchFamily="34" charset="0"/>
              </a:rPr>
            </a:br>
            <a:r>
              <a:rPr lang="cs-CZ" altLang="cs-CZ" sz="24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SAN103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732463"/>
            <a:ext cx="8458200" cy="112553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altLang="cs-CZ" sz="28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</a:t>
            </a:r>
            <a:r>
              <a:rPr lang="cs-CZ" altLang="cs-CZ" sz="28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sz="28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šlesingerová</a:t>
            </a:r>
            <a:endParaRPr lang="cs-CZ" altLang="cs-CZ" sz="28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381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52118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48681"/>
            <a:ext cx="9036496" cy="79275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cs-CZ" altLang="cs-CZ" sz="4000" dirty="0">
                <a:solidFill>
                  <a:srgbClr val="990000"/>
                </a:solidFill>
                <a:latin typeface="Trebuchet MS" pitchFamily="34" charset="0"/>
              </a:rPr>
            </a:br>
            <a:r>
              <a:rPr lang="cs-CZ" altLang="cs-CZ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nomotetický a idiografický</a:t>
            </a:r>
            <a:br>
              <a:rPr lang="cs-CZ" altLang="cs-CZ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cs-CZ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cs-CZ" altLang="cs-CZ" sz="4000" dirty="0">
                <a:latin typeface="Trebuchet MS" pitchFamily="34" charset="0"/>
              </a:rPr>
            </a:br>
            <a:r>
              <a:rPr lang="cs-CZ" altLang="cs-CZ" sz="4000" dirty="0">
                <a:latin typeface="Trebuchet MS" pitchFamily="34" charset="0"/>
              </a:rPr>
              <a:t> </a:t>
            </a: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Idiografický a nomotetický model vědy </a:t>
            </a:r>
            <a:b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Windelband</a:t>
            </a: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,– novokantovská škola 1894, </a:t>
            </a:r>
            <a:b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vědy se nedělí dle předmětu ale dle metody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08275"/>
            <a:ext cx="3779912" cy="4149725"/>
          </a:xfrm>
        </p:spPr>
        <p:txBody>
          <a:bodyPr>
            <a:normAutofit fontScale="70000" lnSpcReduction="20000"/>
          </a:bodyPr>
          <a:lstStyle/>
          <a:p>
            <a:pPr marL="0" indent="0">
              <a:buClr>
                <a:srgbClr val="990000"/>
              </a:buClr>
              <a:buNone/>
            </a:pPr>
            <a:r>
              <a:rPr lang="cs-CZ" altLang="cs-CZ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nomotetický model</a:t>
            </a:r>
          </a:p>
          <a:p>
            <a:pPr lvl="1">
              <a:buClr>
                <a:srgbClr val="990000"/>
              </a:buClr>
            </a:pPr>
            <a:endParaRPr lang="cs-CZ" altLang="cs-CZ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vědy o zákonitostech</a:t>
            </a:r>
          </a:p>
          <a:p>
            <a:pPr lvl="1">
              <a:buClr>
                <a:srgbClr val="990000"/>
              </a:buClr>
              <a:buFont typeface="Arial" panose="020B0604020202020204" pitchFamily="34" charset="0"/>
              <a:buChar char="•"/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odhalování obecných zákonitostí (přírodní vědy)</a:t>
            </a:r>
          </a:p>
          <a:p>
            <a:pPr lvl="1">
              <a:buClr>
                <a:srgbClr val="990000"/>
              </a:buClr>
              <a:buFont typeface="Arial" panose="020B0604020202020204" pitchFamily="34" charset="0"/>
              <a:buChar char="•"/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usiluje o vysvětlení celé skupiny situací a případů 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2706861"/>
            <a:ext cx="4283970" cy="4151139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buClr>
                <a:srgbClr val="990000"/>
              </a:buClr>
              <a:buNone/>
            </a:pPr>
            <a:r>
              <a:rPr lang="cs-CZ" altLang="cs-CZ" sz="4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altLang="cs-CZ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idiografický model</a:t>
            </a:r>
          </a:p>
          <a:p>
            <a:pPr lvl="1" eaLnBrk="1" hangingPunct="1">
              <a:buClr>
                <a:srgbClr val="990000"/>
              </a:buClr>
              <a:buFont typeface="Arial" panose="020B0604020202020204" pitchFamily="34" charset="0"/>
              <a:buChar char="•"/>
            </a:pPr>
            <a:endParaRPr lang="cs-CZ" altLang="cs-CZ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 eaLnBrk="1" hangingPunct="1">
              <a:buClr>
                <a:srgbClr val="990000"/>
              </a:buClr>
              <a:buNone/>
            </a:pPr>
            <a:endParaRPr lang="cs-CZ" altLang="cs-CZ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 eaLnBrk="1" hangingPunct="1">
              <a:buClr>
                <a:srgbClr val="990000"/>
              </a:buClr>
              <a:buNone/>
            </a:pPr>
            <a:endParaRPr lang="cs-CZ" altLang="cs-CZ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 eaLnBrk="1" hangingPunct="1">
              <a:buClr>
                <a:srgbClr val="990000"/>
              </a:buClr>
              <a:buNone/>
            </a:pPr>
            <a:endParaRPr lang="cs-CZ" altLang="cs-CZ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cs-CZ" altLang="cs-CZ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vědy o událostech</a:t>
            </a:r>
          </a:p>
          <a:p>
            <a:pPr lvl="1" eaLnBrk="1" hangingPunct="1"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cs-CZ" altLang="cs-CZ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popisující zvláštní a jednotlivé (historie)</a:t>
            </a:r>
          </a:p>
          <a:p>
            <a:pPr lvl="1" eaLnBrk="1" hangingPunct="1"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cs-CZ" altLang="cs-CZ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jedinečné, odlišné, unikátní osobité, specifické vysvětlení určitého případu </a:t>
            </a:r>
          </a:p>
          <a:p>
            <a:pPr eaLnBrk="1" hangingPunct="1">
              <a:buFontTx/>
              <a:buNone/>
            </a:pPr>
            <a:r>
              <a:rPr lang="cs-CZ" altLang="cs-CZ" sz="3100" dirty="0">
                <a:latin typeface="Calibri Light" pitchFamily="34" charset="0"/>
              </a:rPr>
              <a:t>	</a:t>
            </a:r>
          </a:p>
          <a:p>
            <a:pPr eaLnBrk="1" hangingPunct="1"/>
            <a:endParaRPr lang="cs-CZ" altLang="cs-CZ" sz="2400" dirty="0">
              <a:latin typeface="Trebuchet MS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4A7341B-6D3B-4C93-90AD-510D7149F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706861"/>
            <a:ext cx="1152128" cy="414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8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sz="48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přírodní vs. sociální vědy</a:t>
            </a:r>
            <a:r>
              <a:rPr lang="cs-CZ" altLang="cs-CZ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cs-CZ" altLang="cs-CZ" sz="4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přírodní věda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3383830"/>
          </a:xfrm>
        </p:spPr>
        <p:txBody>
          <a:bodyPr>
            <a:normAutofit fontScale="85000" lnSpcReduction="20000"/>
          </a:bodyPr>
          <a:lstStyle/>
          <a:p>
            <a:pPr lvl="1" eaLnBrk="1" hangingPunct="1"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cs-CZ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PŘÍRODNÍ VĚDY: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svět objektů (měřitelných, kvantifikovaných), ale např. teorie chaosu, kvantová mechanika - změna pozorovaného průběhem pozorování</a:t>
            </a:r>
          </a:p>
          <a:p>
            <a:pPr marL="457200" lvl="1" indent="0" eaLnBrk="1" hangingPunct="1">
              <a:buClr>
                <a:srgbClr val="990000"/>
              </a:buClr>
              <a:buNone/>
              <a:defRPr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metoda </a:t>
            </a:r>
            <a:r>
              <a:rPr lang="cs-CZ" i="1" dirty="0">
                <a:latin typeface="Courier New" panose="02070309020205020404" pitchFamily="49" charset="0"/>
                <a:cs typeface="Courier New" panose="02070309020205020404" pitchFamily="49" charset="0"/>
              </a:rPr>
              <a:t>falzifikace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: věda formuluje hypotézy, které je možno vyvrátit </a:t>
            </a:r>
          </a:p>
          <a:p>
            <a:pPr lvl="2" eaLnBrk="1" hangingPunct="1">
              <a:buClr>
                <a:srgbClr val="990000"/>
              </a:buClr>
              <a:defRPr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Karl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Popper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: kritický realismus, induktivní metoda/verifikace nefunguje, nakonec vede do slepé uličky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251950" cy="175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94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5400600" cy="6381328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příklad: labutě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709D85-978D-4DE2-BE15-1749214FD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13176"/>
            <a:ext cx="5050904" cy="111298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11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752600"/>
          </a:xfrm>
        </p:spPr>
        <p:txBody>
          <a:bodyPr/>
          <a:lstStyle/>
          <a:p>
            <a:pPr algn="r" eaLnBrk="1" hangingPunct="1"/>
            <a:r>
              <a:rPr lang="cs-CZ" altLang="cs-CZ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příklad: labutě</a:t>
            </a:r>
            <a:br>
              <a:rPr lang="cs-CZ" altLang="cs-CZ" sz="4000" dirty="0">
                <a:solidFill>
                  <a:srgbClr val="990000"/>
                </a:solidFill>
                <a:latin typeface="Arial" charset="0"/>
              </a:rPr>
            </a:br>
            <a:endParaRPr lang="cs-CZ" altLang="cs-CZ" sz="4000" dirty="0">
              <a:solidFill>
                <a:srgbClr val="990000"/>
              </a:solidFill>
              <a:latin typeface="Arial" charset="0"/>
            </a:endParaRP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91948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7036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439863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cs-CZ" altLang="cs-CZ" sz="49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věda jako</a:t>
            </a:r>
            <a:br>
              <a:rPr lang="cs-CZ" altLang="cs-CZ" sz="49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cs-CZ" sz="49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leštění zrcadel </a:t>
            </a:r>
            <a:br>
              <a:rPr lang="cs-CZ" altLang="cs-CZ" sz="5400" dirty="0">
                <a:solidFill>
                  <a:srgbClr val="990000"/>
                </a:solidFill>
                <a:latin typeface="Calibri Light" pitchFamily="34" charset="0"/>
              </a:rPr>
            </a:br>
            <a:endParaRPr lang="cs-CZ" altLang="cs-CZ" sz="4800" dirty="0">
              <a:solidFill>
                <a:srgbClr val="990000"/>
              </a:solidFill>
              <a:latin typeface="Calibri Light" pitchFamily="34" charset="0"/>
            </a:endParaRPr>
          </a:p>
        </p:txBody>
      </p:sp>
      <p:pic>
        <p:nvPicPr>
          <p:cNvPr id="14339" name="Picture 6" descr="mirr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34803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1628775"/>
            <a:ext cx="5795962" cy="52292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990000"/>
              </a:buClr>
              <a:defRPr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neexistuje nic jako nadčasové univerzální kategorie poznání</a:t>
            </a:r>
          </a:p>
          <a:p>
            <a:pPr eaLnBrk="1" hangingPunct="1">
              <a:buClr>
                <a:srgbClr val="990000"/>
              </a:buClr>
              <a:defRPr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  <a:defRPr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Richard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Rorty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: není třeba určovat tvar „zrcadla“ mysli odrážejícího vnější svět - kritika Kanta</a:t>
            </a:r>
          </a:p>
          <a:p>
            <a:pPr eaLnBrk="1" hangingPunct="1">
              <a:buClr>
                <a:srgbClr val="990000"/>
              </a:buClr>
              <a:defRPr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  <a:defRPr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důležitá je „praxe vědy“</a:t>
            </a:r>
          </a:p>
        </p:txBody>
      </p:sp>
    </p:spTree>
    <p:extLst>
      <p:ext uri="{BB962C8B-B14F-4D97-AF65-F5344CB8AC3E}">
        <p14:creationId xmlns:p14="http://schemas.microsoft.com/office/powerpoint/2010/main" val="2211767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536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3717032"/>
            <a:ext cx="9251950" cy="25955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>
                <a:hlinkClick r:id="rId2"/>
              </a:rPr>
              <a:t>http://www.youtube.com/watch?v=AGZiLMGdCE0</a:t>
            </a: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246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0" y="115888"/>
            <a:ext cx="9324975" cy="5980112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endParaRPr lang="cs-CZ" altLang="cs-CZ" i="1" dirty="0"/>
          </a:p>
          <a:p>
            <a:pPr marL="0" indent="0" eaLnBrk="1" hangingPunct="1">
              <a:buFontTx/>
              <a:buNone/>
            </a:pPr>
            <a:endParaRPr lang="cs-CZ" altLang="cs-CZ" i="1" dirty="0"/>
          </a:p>
          <a:p>
            <a:pPr marL="0" indent="0" eaLnBrk="1" hangingPunct="1">
              <a:buFontTx/>
              <a:buNone/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„představa, že skutečnost má nějakou „podstatu“, se kterou se musíme snažit korespondovat, je jenom další variantou představy, že bohové mohou být usmířeni předříkáváním správných slov.“ Změny kontextů „normálních“ v „nenormální“, „přijatelných“ v „nepřijatelné“, se utváří pomocí konstituce nových map terénu, kde chybí znaky a významy, které se předtím zdály dominující</a:t>
            </a:r>
          </a:p>
          <a:p>
            <a:pPr marL="0" indent="0" eaLnBrk="1" hangingPunct="1">
              <a:buFontTx/>
              <a:buNone/>
            </a:pPr>
            <a:r>
              <a:rPr lang="cs-CZ" altLang="cs-CZ" i="1" dirty="0">
                <a:latin typeface="Calibri Light" pitchFamily="34" charset="0"/>
              </a:rPr>
              <a:t>						</a:t>
            </a:r>
          </a:p>
          <a:p>
            <a:pPr marL="0" indent="0" eaLnBrk="1" hangingPunct="1">
              <a:buFontTx/>
              <a:buNone/>
            </a:pPr>
            <a:r>
              <a:rPr lang="cs-CZ" altLang="cs-CZ" i="1" dirty="0">
                <a:latin typeface="Calibri Light" pitchFamily="34" charset="0"/>
              </a:rPr>
              <a:t>						</a:t>
            </a: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Richard </a:t>
            </a:r>
            <a:r>
              <a:rPr lang="cs-CZ" alt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Rorty</a:t>
            </a: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2000</a:t>
            </a:r>
            <a:endParaRPr lang="cs-CZ" alt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9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4128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sz="60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sociální</a:t>
            </a:r>
            <a:r>
              <a:rPr lang="cs-CZ" altLang="cs-CZ" sz="54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sz="60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vědy</a:t>
            </a:r>
            <a:br>
              <a:rPr lang="cs-CZ" altLang="cs-CZ" sz="4000" dirty="0">
                <a:solidFill>
                  <a:srgbClr val="990000"/>
                </a:solidFill>
                <a:latin typeface="Arial" charset="0"/>
              </a:rPr>
            </a:br>
            <a:br>
              <a:rPr lang="cs-CZ" altLang="cs-CZ" sz="1800" dirty="0">
                <a:solidFill>
                  <a:srgbClr val="990000"/>
                </a:solidFill>
                <a:latin typeface="Trebuchet MS" pitchFamily="34" charset="0"/>
              </a:rPr>
            </a:br>
            <a:endParaRPr lang="cs-CZ" altLang="cs-CZ" sz="1800" dirty="0">
              <a:latin typeface="Trebuchet MS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5651500" cy="57324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antropolog nemusí být katolíkem, aby porozuměl tomu, jaké to je být katolíkem (účastnická epistemologie)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Fay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 B. (2002)</a:t>
            </a:r>
            <a:r>
              <a:rPr lang="cs-CZ" altLang="cs-CZ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: Poznání nespočívá ve zkušenosti jako takové, ale v pochopení smyslu této zkušenosti. 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endParaRPr lang="cs-CZ" altLang="cs-CZ" sz="28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poznání proto není psychickou identifikací, ale interpretativním porozuměním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56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97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B1CCDD-0E49-475E-AA0D-6674B0C8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8E3FF7-4537-40B7-90D3-6D9F50444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dvě kultury</a:t>
            </a:r>
          </a:p>
          <a:p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třetí kultura</a:t>
            </a:r>
          </a:p>
        </p:txBody>
      </p:sp>
    </p:spTree>
    <p:extLst>
      <p:ext uri="{BB962C8B-B14F-4D97-AF65-F5344CB8AC3E}">
        <p14:creationId xmlns:p14="http://schemas.microsoft.com/office/powerpoint/2010/main" val="1224600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96"/>
            <a:ext cx="8455968" cy="1196752"/>
          </a:xfrm>
        </p:spPr>
        <p:txBody>
          <a:bodyPr/>
          <a:lstStyle/>
          <a:p>
            <a:pPr algn="l"/>
            <a:r>
              <a:rPr lang="cs-CZ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biosocialita</a:t>
            </a:r>
            <a:endParaRPr lang="cs-CZ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6948264" cy="5589240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990000"/>
              </a:buClr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“in the future, the new genetics will cease to be a biological metaphor for modern society and will become instead a circulation network of identity terms and restriction loci, around which and through which a truly new type of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autoproduction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will emerge, which I call ‘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biosociality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’. If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sociobiology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is constructed on the basis of a metaphor of nature, than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biosociality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nature will be modelled on culture understood as practice. </a:t>
            </a:r>
            <a:r>
              <a:rPr lang="en-GB" sz="3900" dirty="0">
                <a:latin typeface="Courier New" panose="02070309020205020404" pitchFamily="49" charset="0"/>
                <a:cs typeface="Courier New" panose="02070309020205020404" pitchFamily="49" charset="0"/>
              </a:rPr>
              <a:t>Nature will be known and remade through technique and will finally become artificial, just as culture becomes natural.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Were such a project to be brought to fruition, </a:t>
            </a:r>
            <a:r>
              <a:rPr lang="en-GB" sz="4200" dirty="0">
                <a:latin typeface="Courier New" panose="02070309020205020404" pitchFamily="49" charset="0"/>
                <a:cs typeface="Courier New" panose="02070309020205020404" pitchFamily="49" charset="0"/>
              </a:rPr>
              <a:t>it would stand as the basis for overcoming the nature/culture split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Rabinow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1996: 99)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67528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63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23225" cy="1052513"/>
          </a:xfrm>
        </p:spPr>
        <p:txBody>
          <a:bodyPr/>
          <a:lstStyle/>
          <a:p>
            <a:pPr algn="l" eaLnBrk="1" hangingPunct="1"/>
            <a:r>
              <a:rPr lang="cs-CZ" altLang="cs-CZ" sz="60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osnova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5867400" cy="5373687"/>
          </a:xfrm>
        </p:spPr>
        <p:txBody>
          <a:bodyPr>
            <a:normAutofit/>
          </a:bodyPr>
          <a:lstStyle/>
          <a:p>
            <a:pPr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teorie a její role</a:t>
            </a:r>
          </a:p>
          <a:p>
            <a:pPr>
              <a:buClr>
                <a:srgbClr val="990000"/>
              </a:buClr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co je to věda?</a:t>
            </a:r>
          </a:p>
          <a:p>
            <a:pPr>
              <a:buClr>
                <a:srgbClr val="990000"/>
              </a:buClr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co je to sociální věda?</a:t>
            </a:r>
          </a:p>
          <a:p>
            <a:pPr>
              <a:buClr>
                <a:srgbClr val="990000"/>
              </a:buClr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sociální antropologie jako věda?</a:t>
            </a:r>
          </a:p>
          <a:p>
            <a:pPr>
              <a:buClr>
                <a:srgbClr val="990000"/>
              </a:buClr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paradigmata</a:t>
            </a:r>
            <a:endParaRPr lang="cs-CZ" alt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76" name="Picture 4" descr="C:\Users\Slesingerova\Desktop\web SAN\fotky\Petr Dubjak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419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160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990000"/>
              </a:buClr>
              <a:buFont typeface="Arial" pitchFamily="34" charset="0"/>
              <a:buChar char="•"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interpretativismus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interakcionismus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Clr>
                <a:srgbClr val="990000"/>
              </a:buClr>
              <a:buFont typeface="Arial" pitchFamily="34" charset="0"/>
              <a:buChar char="•"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Goffman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Garfinkel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Geertz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Clr>
                <a:srgbClr val="990000"/>
              </a:buClr>
              <a:buNone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rgbClr val="990000"/>
              </a:buClr>
              <a:buFont typeface="Arial" pitchFamily="34" charset="0"/>
              <a:buChar char="•"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psychoanalytická sociální teorie</a:t>
            </a:r>
          </a:p>
          <a:p>
            <a:pPr lvl="1">
              <a:buClr>
                <a:srgbClr val="990000"/>
              </a:buClr>
              <a:buFont typeface="Arial" pitchFamily="34" charset="0"/>
              <a:buChar char="•"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Lacan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Kristeva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Althusser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Žižek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Clr>
                <a:srgbClr val="990000"/>
              </a:buClr>
              <a:buNone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rgbClr val="990000"/>
              </a:buClr>
              <a:buFont typeface="Arial" pitchFamily="34" charset="0"/>
              <a:buChar char="•"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strukturalismus a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poststrukturalismus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Clr>
                <a:srgbClr val="990000"/>
              </a:buClr>
              <a:buFont typeface="Arial" pitchFamily="34" charset="0"/>
              <a:buChar char="•"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Lévi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-Strauss,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Foucault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Derrida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Rabinow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Clr>
                <a:srgbClr val="990000"/>
              </a:buClr>
              <a:buNone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rgbClr val="990000"/>
              </a:buClr>
              <a:buFont typeface="Arial" pitchFamily="34" charset="0"/>
              <a:buChar char="•"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struktura a jednání</a:t>
            </a:r>
          </a:p>
          <a:p>
            <a:pPr lvl="1">
              <a:buClr>
                <a:srgbClr val="990000"/>
              </a:buClr>
              <a:buFont typeface="Arial" pitchFamily="34" charset="0"/>
              <a:buChar char="•"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Bourdieu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Sahlins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Clr>
                <a:srgbClr val="990000"/>
              </a:buClr>
              <a:buNone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rgbClr val="990000"/>
              </a:buClr>
              <a:buFont typeface="Arial" pitchFamily="34" charset="0"/>
              <a:buChar char="•"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symbolická antropologie</a:t>
            </a:r>
          </a:p>
          <a:p>
            <a:pPr lvl="1">
              <a:buClr>
                <a:srgbClr val="990000"/>
              </a:buClr>
              <a:buFont typeface="Arial" pitchFamily="34" charset="0"/>
              <a:buChar char="•"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Geertz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Douglas, Schneider,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Leach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Turner</a:t>
            </a:r>
          </a:p>
          <a:p>
            <a:pPr marL="457200" lvl="1" indent="0">
              <a:buClr>
                <a:srgbClr val="990000"/>
              </a:buClr>
              <a:buNone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rgbClr val="990000"/>
              </a:buClr>
              <a:buFont typeface="Arial" pitchFamily="34" charset="0"/>
              <a:buChar char="•"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reflexe modernity</a:t>
            </a:r>
          </a:p>
          <a:p>
            <a:pPr lvl="1">
              <a:buClr>
                <a:srgbClr val="990000"/>
              </a:buClr>
              <a:buFont typeface="Arial" pitchFamily="34" charset="0"/>
              <a:buChar char="•"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postkolonialismus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neo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/marxismus, feministická teorie, modernita a postmodernita</a:t>
            </a:r>
          </a:p>
          <a:p>
            <a:pPr lvl="1">
              <a:buClr>
                <a:srgbClr val="990000"/>
              </a:buClr>
              <a:buFont typeface="Arial" pitchFamily="34" charset="0"/>
              <a:buChar char="•"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Said, Asad, Benjamin,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Adorno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Harding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Haraway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Clr>
                <a:srgbClr val="990000"/>
              </a:buClr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buClr>
                <a:srgbClr val="990000"/>
              </a:buClr>
              <a:buFont typeface="Arial" pitchFamily="34" charset="0"/>
              <a:buChar char="•"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STS, science and and technology science</a:t>
            </a:r>
          </a:p>
          <a:p>
            <a:pPr lvl="1">
              <a:buClr>
                <a:srgbClr val="990000"/>
              </a:buClr>
              <a:buFont typeface="Arial" pitchFamily="34" charset="0"/>
              <a:buChar char="•"/>
            </a:pP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Latour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Woolgar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Mol,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Pálsson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Rabinow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Franklin,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Callon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41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364163" cy="1752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sz="48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interpretativní sociální věda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435600" cy="4688160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Clr>
                <a:srgbClr val="990000"/>
              </a:buClr>
              <a:buNone/>
              <a:defRPr/>
            </a:pPr>
            <a:r>
              <a:rPr lang="cs-CZ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„Člověk je bytostí, která je zachycena do sítě významů, kterou si sama vytvořila. </a:t>
            </a:r>
            <a:r>
              <a:rPr 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Tuto </a:t>
            </a:r>
            <a:r>
              <a:rPr lang="cs-CZ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síť</a:t>
            </a:r>
            <a:r>
              <a:rPr 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můžeme považovat za kulturu. Její zkoumání proto není experimentální vědou, která hledá zákony, nýbrž vědou interpretující, která hledá významy“.</a:t>
            </a:r>
          </a:p>
          <a:p>
            <a:pPr marL="914400" lvl="2" indent="0" eaLnBrk="1" hangingPunct="1">
              <a:buClr>
                <a:srgbClr val="990000"/>
              </a:buClr>
              <a:buFontTx/>
              <a:buNone/>
              <a:defRPr/>
            </a:pPr>
            <a:r>
              <a:rPr 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Clifford</a:t>
            </a:r>
            <a:r>
              <a:rPr 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Geertz</a:t>
            </a:r>
            <a:endParaRPr lang="cs-CZ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endParaRPr lang="cs-CZ" dirty="0">
              <a:latin typeface="Trebuchet MS" pitchFamily="34" charset="0"/>
            </a:endParaRPr>
          </a:p>
        </p:txBody>
      </p:sp>
      <p:pic>
        <p:nvPicPr>
          <p:cNvPr id="22532" name="Picture 4" descr="C:\Users\Slesingerova\Desktop\web SAN\fotky\Jindrich Stre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87775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332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0525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sz="40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interpretativní</a:t>
            </a:r>
            <a:r>
              <a:rPr lang="cs-CZ" altLang="cs-CZ" sz="31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sz="40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sociální</a:t>
            </a:r>
            <a:r>
              <a:rPr lang="cs-CZ" altLang="cs-CZ" sz="31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sz="40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věda</a:t>
            </a:r>
            <a:br>
              <a:rPr lang="cs-CZ" altLang="cs-CZ" sz="4000" dirty="0">
                <a:latin typeface="Trebuchet MS" pitchFamily="34" charset="0"/>
              </a:rPr>
            </a:br>
            <a:endParaRPr lang="cs-CZ" altLang="cs-CZ" sz="3600" dirty="0">
              <a:latin typeface="Trebuchet MS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458200" cy="33131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Znát jiné – a vlastně i znát sebe – znamená být schopen vidět v jejich zkušenosti 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smysl</a:t>
            </a:r>
          </a:p>
          <a:p>
            <a:pPr eaLnBrk="1" hangingPunct="1"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Další četba a pokračování tohoto tématu: </a:t>
            </a:r>
          </a:p>
          <a:p>
            <a:pPr lvl="1" eaLnBrk="1" hangingPunct="1"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C. </a:t>
            </a:r>
            <a:r>
              <a:rPr lang="cs-CZ" alt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Geertz</a:t>
            </a:r>
            <a:endParaRPr lang="cs-CZ" alt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Tik oka, tanec, hlasování, vegetariánství, tetování, sexualita/reprodukce</a:t>
            </a:r>
          </a:p>
          <a:p>
            <a:pPr lvl="1" eaLnBrk="1" hangingPunct="1"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Emické</a:t>
            </a: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x Etické hledisko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1440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380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F378887-2FAB-40B4-B805-A0E75D996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dirty="0" err="1">
                <a:solidFill>
                  <a:srgbClr val="99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Borgesova</a:t>
            </a:r>
            <a:r>
              <a:rPr lang="cs-CZ" altLang="cs-CZ" sz="4000" dirty="0">
                <a:solidFill>
                  <a:srgbClr val="99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„čínská encyklopedie“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66EA4F6-4959-4768-B483-CC11162D5B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>
                <a:latin typeface="Calibri Light" panose="020F0302020204030204" pitchFamily="34" charset="0"/>
              </a:rPr>
              <a:t>	</a:t>
            </a: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Příklad jisté  čínské encyklopedie: „ta dělí zvířata na: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patřící císaři 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nabalzamovaná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zdomácnělá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prasátka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sirény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bájná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toulavé psy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zvířata zahrnuté do této kategorie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C0B7B1C-B1C5-435B-8D4A-481763B3ADD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852936"/>
            <a:ext cx="4419600" cy="40050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 jsou jako bláznivá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nespočitatelná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nakreslená tenoučkým štětcem z velbloudí srsti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 podobně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ta, co právě rozbila džbán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ta, co z dálky připomínají mouchy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0B0177D-C1DB-42E3-9067-803E1EFC1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417638"/>
          </a:xfrm>
        </p:spPr>
        <p:txBody>
          <a:bodyPr/>
          <a:lstStyle/>
          <a:p>
            <a:pPr algn="r" eaLnBrk="1" hangingPunct="1"/>
            <a:r>
              <a:rPr lang="cs-CZ" altLang="cs-CZ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strukturalismus</a:t>
            </a:r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B3621F33-164A-463F-A42E-E45729BDCE6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524000"/>
            <a:ext cx="5562600" cy="5334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první poválečná teorie (antropologie </a:t>
            </a:r>
            <a:r>
              <a:rPr lang="cs-CZ" alt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Lévi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-Strauss)</a:t>
            </a:r>
          </a:p>
          <a:p>
            <a:pPr eaLnBrk="1" hangingPunct="1">
              <a:buClr>
                <a:srgbClr val="990000"/>
              </a:buClr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inspirace strukturní lingvistikou</a:t>
            </a:r>
          </a:p>
          <a:p>
            <a:pPr eaLnBrk="1" hangingPunct="1">
              <a:buClr>
                <a:srgbClr val="990000"/>
              </a:buClr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struktura x jednání/mysl aktéra</a:t>
            </a:r>
          </a:p>
          <a:p>
            <a:pPr eaLnBrk="1" hangingPunct="1">
              <a:buClr>
                <a:srgbClr val="990000"/>
              </a:buClr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 </a:t>
            </a:r>
            <a:r>
              <a:rPr lang="cs-CZ" alt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Saussure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alt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Jakobson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Pražský lingvistický kroužek</a:t>
            </a:r>
          </a:p>
          <a:p>
            <a:pPr eaLnBrk="1" hangingPunct="1"/>
            <a:endParaRPr lang="cs-CZ" altLang="cs-CZ" sz="2800" dirty="0"/>
          </a:p>
        </p:txBody>
      </p:sp>
      <p:pic>
        <p:nvPicPr>
          <p:cNvPr id="17412" name="Picture 6" descr="PQTCD-2">
            <a:extLst>
              <a:ext uri="{FF2B5EF4-FFF2-40B4-BE49-F238E27FC236}">
                <a16:creationId xmlns:a16="http://schemas.microsoft.com/office/drawing/2014/main" id="{3037506B-3914-4281-9DDD-CBFD5931BD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429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2E389E78-5B74-4807-94F4-C4EFB17D4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91400" cy="1417638"/>
          </a:xfrm>
        </p:spPr>
        <p:txBody>
          <a:bodyPr/>
          <a:lstStyle/>
          <a:p>
            <a:pPr algn="l" eaLnBrk="1" hangingPunct="1"/>
            <a:r>
              <a:rPr lang="cs-CZ" altLang="cs-CZ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ferdinand</a:t>
            </a:r>
            <a:r>
              <a:rPr lang="cs-CZ" altLang="cs-CZ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cs-CZ" altLang="cs-CZ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saussure</a:t>
            </a:r>
            <a:endParaRPr lang="cs-CZ" altLang="cs-CZ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E15F5BAC-BCDB-481A-ADA1-CD1BB31F0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7543800" cy="51816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počátek 20 stol.</a:t>
            </a:r>
          </a:p>
          <a:p>
            <a:pPr eaLnBrk="1" hangingPunct="1"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strukturální lingvistika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Kurz obecné lingvistiky</a:t>
            </a:r>
          </a:p>
          <a:p>
            <a:pPr eaLnBrk="1" hangingPunct="1"/>
            <a:endParaRPr lang="cs-CZ" altLang="cs-CZ" sz="28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označující a označované</a:t>
            </a:r>
          </a:p>
          <a:p>
            <a:pPr eaLnBrk="1" hangingPunct="1">
              <a:buClr>
                <a:srgbClr val="990000"/>
              </a:buClr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Znak (</a:t>
            </a:r>
            <a:r>
              <a:rPr lang="cs-CZ" alt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binarita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 – věda o znacích (sémantika) – lingvistické i nelingvistické způsoby utváření významu</a:t>
            </a:r>
          </a:p>
          <a:p>
            <a:pPr eaLnBrk="1" hangingPunct="1">
              <a:buClr>
                <a:srgbClr val="990000"/>
              </a:buClr>
            </a:pP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synchronní 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diachronní</a:t>
            </a:r>
          </a:p>
        </p:txBody>
      </p:sp>
      <p:pic>
        <p:nvPicPr>
          <p:cNvPr id="18436" name="Picture 7" descr="saussure">
            <a:extLst>
              <a:ext uri="{FF2B5EF4-FFF2-40B4-BE49-F238E27FC236}">
                <a16:creationId xmlns:a16="http://schemas.microsoft.com/office/drawing/2014/main" id="{6CCCBC86-AEA1-47BD-B3AA-905D6E8DD0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0"/>
            <a:ext cx="17526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F44B26E-AF55-445F-BB9F-7B74D4F6D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752600"/>
          </a:xfrm>
        </p:spPr>
        <p:txBody>
          <a:bodyPr/>
          <a:lstStyle/>
          <a:p>
            <a:pPr algn="l" eaLnBrk="1" hangingPunct="1"/>
            <a:r>
              <a:rPr lang="cs-CZ" altLang="cs-CZ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ferdinand</a:t>
            </a:r>
            <a:r>
              <a:rPr lang="cs-CZ" altLang="cs-CZ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cs-CZ" altLang="cs-CZ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saussure</a:t>
            </a:r>
            <a:endParaRPr lang="cs-CZ" altLang="cs-CZ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E8C24148-0A56-4A87-BEA3-25E91060333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1524000"/>
            <a:ext cx="9144000" cy="45259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jazyk/slova nejsou zrcadlem skutečnosti</a:t>
            </a:r>
          </a:p>
          <a:p>
            <a:pPr eaLnBrk="1" hangingPunct="1"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znaky </a:t>
            </a: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vytvářejí význam pouze prostřednictvím svého vztahu k jiným znakům</a:t>
            </a:r>
          </a:p>
          <a:p>
            <a:pPr eaLnBrk="1" hangingPunct="1"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znak je  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arbitrární</a:t>
            </a: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 ustanovený na základě konvence</a:t>
            </a:r>
          </a:p>
        </p:txBody>
      </p:sp>
      <p:pic>
        <p:nvPicPr>
          <p:cNvPr id="19460" name="Picture 6" descr="pes6">
            <a:extLst>
              <a:ext uri="{FF2B5EF4-FFF2-40B4-BE49-F238E27FC236}">
                <a16:creationId xmlns:a16="http://schemas.microsoft.com/office/drawing/2014/main" id="{0BB885F8-8FC0-4BC3-92C0-D5C947CFF19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59238"/>
            <a:ext cx="9144000" cy="279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8CEA86C-AB15-4179-9377-C0A0ABE43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686800" cy="130100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sz="40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ferdinand</a:t>
            </a:r>
            <a:r>
              <a:rPr lang="cs-CZ" altLang="cs-CZ" sz="40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br>
              <a:rPr lang="cs-CZ" altLang="cs-CZ" sz="40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cs-CZ" sz="40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saussure</a:t>
            </a:r>
            <a:endParaRPr lang="cs-CZ" altLang="cs-CZ" sz="40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24BBA8E4-7487-4339-AC37-3F8FCC1D61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800"/>
            <a:ext cx="5029200" cy="4924400"/>
          </a:xfrm>
        </p:spPr>
        <p:txBody>
          <a:bodyPr>
            <a:normAutofit fontScale="92500"/>
          </a:bodyPr>
          <a:lstStyle/>
          <a:p>
            <a:pPr eaLnBrk="1" hangingPunct="1"/>
            <a:endParaRPr lang="cs-CZ" altLang="cs-CZ" sz="2800" dirty="0">
              <a:latin typeface="Calibri Light" panose="020F0302020204030204" pitchFamily="34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slovo PES + zvuk  + idea </a:t>
            </a:r>
            <a:r>
              <a:rPr lang="cs-CZ" alt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psovitosti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– ZNAK</a:t>
            </a:r>
          </a:p>
          <a:p>
            <a:pPr eaLnBrk="1" hangingPunct="1">
              <a:buClr>
                <a:srgbClr val="990000"/>
              </a:buClr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znaky jsou arbitrární</a:t>
            </a:r>
          </a:p>
          <a:p>
            <a:pPr eaLnBrk="1" hangingPunct="1">
              <a:buClr>
                <a:srgbClr val="990000"/>
              </a:buClr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rozdíl vytváří význam</a:t>
            </a:r>
          </a:p>
          <a:p>
            <a:pPr eaLnBrk="1" hangingPunct="1">
              <a:buClr>
                <a:srgbClr val="990000"/>
              </a:buClr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cs-CZ" altLang="cs-CZ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Langue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(systém) a </a:t>
            </a:r>
            <a:r>
              <a:rPr lang="cs-CZ" altLang="cs-CZ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Parole</a:t>
            </a:r>
            <a:r>
              <a:rPr lang="cs-CZ" altLang="cs-CZ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(řeč)</a:t>
            </a:r>
          </a:p>
        </p:txBody>
      </p:sp>
      <p:pic>
        <p:nvPicPr>
          <p:cNvPr id="20484" name="Picture 6" descr="pes1">
            <a:extLst>
              <a:ext uri="{FF2B5EF4-FFF2-40B4-BE49-F238E27FC236}">
                <a16:creationId xmlns:a16="http://schemas.microsoft.com/office/drawing/2014/main" id="{C1D80131-537C-4F17-9DB7-7EBE120843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0"/>
            <a:ext cx="39624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69F3145D-0BC2-4BF5-A9DC-6D8D62D0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rgbClr val="99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„toto není dýmka“</a:t>
            </a:r>
            <a:br>
              <a:rPr lang="cs-CZ" altLang="cs-CZ" dirty="0">
                <a:solidFill>
                  <a:srgbClr val="990033"/>
                </a:solidFill>
                <a:latin typeface="Calibri Light" panose="020F0302020204030204" pitchFamily="34" charset="0"/>
              </a:rPr>
            </a:br>
            <a:endParaRPr lang="cs-CZ" altLang="cs-CZ" dirty="0">
              <a:solidFill>
                <a:srgbClr val="990033"/>
              </a:solidFill>
              <a:latin typeface="Calibri Light" panose="020F0302020204030204" pitchFamily="34" charset="0"/>
            </a:endParaRPr>
          </a:p>
        </p:txBody>
      </p:sp>
      <p:sp>
        <p:nvSpPr>
          <p:cNvPr id="21507" name="Zástupný symbol pro text 2">
            <a:extLst>
              <a:ext uri="{FF2B5EF4-FFF2-40B4-BE49-F238E27FC236}">
                <a16:creationId xmlns:a16="http://schemas.microsoft.com/office/drawing/2014/main" id="{68988031-F7A3-4F83-AD83-9CCBBAD2F24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1508" name="Zástupný symbol pro obsah 3">
            <a:extLst>
              <a:ext uri="{FF2B5EF4-FFF2-40B4-BE49-F238E27FC236}">
                <a16:creationId xmlns:a16="http://schemas.microsoft.com/office/drawing/2014/main" id="{E891F725-523A-4E07-A9B0-4651E869FA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1200E27C-3F9A-4E9E-B1CF-A75F356AD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4175"/>
            <a:ext cx="47244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B108BAD1-68E9-42B2-9F2A-064BDF19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54175"/>
            <a:ext cx="442595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94F168A3-260E-4512-B5A4-01BA8543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44624"/>
            <a:ext cx="5257800" cy="1373014"/>
          </a:xfrm>
        </p:spPr>
        <p:txBody>
          <a:bodyPr>
            <a:normAutofit/>
          </a:bodyPr>
          <a:lstStyle/>
          <a:p>
            <a:pPr algn="r"/>
            <a:r>
              <a:rPr lang="cs-CZ" altLang="cs-CZ" sz="3200" dirty="0">
                <a:solidFill>
                  <a:srgbClr val="99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růže je růže je růže</a:t>
            </a:r>
          </a:p>
        </p:txBody>
      </p:sp>
      <p:sp>
        <p:nvSpPr>
          <p:cNvPr id="22531" name="Zástupný symbol pro text 2">
            <a:extLst>
              <a:ext uri="{FF2B5EF4-FFF2-40B4-BE49-F238E27FC236}">
                <a16:creationId xmlns:a16="http://schemas.microsoft.com/office/drawing/2014/main" id="{0BFA9A13-DDFF-4C93-8FC6-B9C56D178B3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842C300-BA94-4D99-9191-E1E90FCF7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2819400"/>
            <a:ext cx="5029200" cy="3505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„a rose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a rose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a rose“</a:t>
            </a:r>
          </a:p>
          <a:p>
            <a:pPr>
              <a:defRPr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Gertrude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Stein 1913</a:t>
            </a: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7DAFA1ED-6891-400B-B985-74F556B8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557338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8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role teorie</a:t>
            </a:r>
            <a:br>
              <a:rPr lang="cs-CZ" altLang="cs-CZ" sz="48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cs-CZ" sz="3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analýzy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4941887"/>
          </a:xfrm>
        </p:spPr>
        <p:txBody>
          <a:bodyPr>
            <a:normAutofit/>
          </a:bodyPr>
          <a:lstStyle/>
          <a:p>
            <a:pPr eaLnBrk="1" hangingPunct="1"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jak o věcech přemýšlet?</a:t>
            </a:r>
          </a:p>
          <a:p>
            <a:pPr eaLnBrk="1" hangingPunct="1">
              <a:buClr>
                <a:srgbClr val="990000"/>
              </a:buClr>
            </a:pPr>
            <a:endParaRPr lang="cs-CZ" alt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teorie jako soubor konceptů, pojmů pomáhajících nám uchopit konkrétní problém, fenomén v obecné rovině</a:t>
            </a:r>
          </a:p>
          <a:p>
            <a:pPr eaLnBrk="1" hangingPunct="1">
              <a:buClr>
                <a:srgbClr val="990000"/>
              </a:buClr>
            </a:pPr>
            <a:endParaRPr lang="cs-CZ" alt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analytické a imaginativní uchopení i zdánlivě banálních záležitostí (jídlo/pití, těla, organizace času a prostoru)</a:t>
            </a:r>
          </a:p>
        </p:txBody>
      </p:sp>
    </p:spTree>
    <p:extLst>
      <p:ext uri="{BB962C8B-B14F-4D97-AF65-F5344CB8AC3E}">
        <p14:creationId xmlns:p14="http://schemas.microsoft.com/office/powerpoint/2010/main" val="4260968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659B82-8872-4B23-9A45-D81DDC4D50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200"/>
            <a:ext cx="8915400" cy="67818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Nevíte si rady třeba s otázkou </a:t>
            </a:r>
            <a:r>
              <a:rPr lang="cs-CZ" i="1" dirty="0">
                <a:latin typeface="Courier New" panose="02070309020205020404" pitchFamily="49" charset="0"/>
                <a:cs typeface="Courier New" panose="02070309020205020404" pitchFamily="49" charset="0"/>
              </a:rPr>
              <a:t>Co je to Bůh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? Zkuste namísto ní otázku </a:t>
            </a:r>
            <a:r>
              <a:rPr lang="cs-CZ" i="1" dirty="0">
                <a:latin typeface="Courier New" panose="02070309020205020404" pitchFamily="49" charset="0"/>
                <a:cs typeface="Courier New" panose="02070309020205020404" pitchFamily="49" charset="0"/>
              </a:rPr>
              <a:t>Jaký je význam slova 'Bůh'?</a:t>
            </a:r>
          </a:p>
          <a:p>
            <a:pPr>
              <a:defRPr/>
            </a:pPr>
            <a:endParaRPr lang="cs-CZ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cs-CZ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„Nedokážete vyjádřit, co je to bolest? Ptejte se po tom, jaký je význam slova 'bolest', jak lidé tohoto slova užívají, a možná se spolu s Ludwigem </a:t>
            </a:r>
            <a:r>
              <a:rPr lang="cs-CZ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Wittgenstein</a:t>
            </a:r>
            <a:r>
              <a:rPr lang="cs-CZ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(1953) doberete poznání, že způsob užívání tohoto slova je tak spletitý, že vidět ho prostě jako označující něco jasně </a:t>
            </a:r>
            <a:r>
              <a:rPr lang="cs-CZ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artikulovatelného</a:t>
            </a:r>
            <a:r>
              <a:rPr lang="cs-CZ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je beznadějně naivní.“</a:t>
            </a:r>
          </a:p>
          <a:p>
            <a:pPr marL="0" indent="0">
              <a:buFontTx/>
              <a:buNone/>
              <a:defRPr/>
            </a:pP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Peregrin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(analytická filozofie jazyka)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5C50E0A5-C41A-41E5-9E17-96F174EC575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cs-CZ" altLang="cs-CZ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"o čem nelze mluvit, o tom je třeba mlčet."</a:t>
            </a:r>
          </a:p>
          <a:p>
            <a:pPr marL="0" indent="0">
              <a:buFontTx/>
              <a:buNone/>
            </a:pP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</a:p>
          <a:p>
            <a:pPr marL="0" indent="0">
              <a:buFontTx/>
              <a:buNone/>
            </a:pP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cs-CZ" alt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Wittgenstein</a:t>
            </a: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(1922, § 7)</a:t>
            </a:r>
          </a:p>
          <a:p>
            <a:pPr marL="0" indent="0">
              <a:buFontTx/>
              <a:buNone/>
            </a:pPr>
            <a:endParaRPr lang="cs-CZ" alt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"Nic slouží stejně tak dobře jako něco, o kterém nelze nic říci". </a:t>
            </a:r>
          </a:p>
          <a:p>
            <a:pPr marL="0" indent="0">
              <a:buFontTx/>
              <a:buNone/>
            </a:pP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</a:p>
          <a:p>
            <a:pPr marL="0" indent="0">
              <a:buFontTx/>
              <a:buNone/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cs-CZ" altLang="cs-CZ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Wittgenstein</a:t>
            </a: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1953, § 304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33D00186-CABE-4668-9D00-1A7CCC25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CA259D0B-BC3B-4140-85F4-66F09D639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990033"/>
              </a:buClr>
            </a:pPr>
            <a:r>
              <a:rPr lang="cs-CZ" altLang="cs-CZ" sz="3600">
                <a:latin typeface="Courier New" panose="02070309020205020404" pitchFamily="49" charset="0"/>
                <a:cs typeface="Courier New" panose="02070309020205020404" pitchFamily="49" charset="0"/>
              </a:rPr>
              <a:t>jazyková hra</a:t>
            </a:r>
          </a:p>
          <a:p>
            <a:pPr>
              <a:buClr>
                <a:srgbClr val="990033"/>
              </a:buClr>
            </a:pPr>
            <a:endParaRPr lang="cs-CZ" altLang="cs-CZ" sz="3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rgbClr val="990033"/>
              </a:buClr>
            </a:pPr>
            <a:r>
              <a:rPr lang="cs-CZ" altLang="cs-CZ" sz="3600">
                <a:latin typeface="Courier New" panose="02070309020205020404" pitchFamily="49" charset="0"/>
                <a:cs typeface="Courier New" panose="02070309020205020404" pitchFamily="49" charset="0"/>
              </a:rPr>
              <a:t>diskurz</a:t>
            </a:r>
          </a:p>
          <a:p>
            <a:pPr>
              <a:buClr>
                <a:srgbClr val="990033"/>
              </a:buClr>
            </a:pPr>
            <a:endParaRPr lang="cs-CZ" altLang="cs-CZ" sz="3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rgbClr val="990033"/>
              </a:buClr>
            </a:pPr>
            <a:r>
              <a:rPr lang="cs-CZ" altLang="cs-CZ" sz="3600">
                <a:latin typeface="Courier New" panose="02070309020205020404" pitchFamily="49" charset="0"/>
                <a:cs typeface="Courier New" panose="02070309020205020404" pitchFamily="49" charset="0"/>
              </a:rPr>
              <a:t>paradigma</a:t>
            </a:r>
          </a:p>
          <a:p>
            <a:pPr>
              <a:buClr>
                <a:srgbClr val="990033"/>
              </a:buClr>
            </a:pPr>
            <a:endParaRPr lang="cs-CZ" altLang="cs-CZ" sz="3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rgbClr val="990033"/>
              </a:buClr>
            </a:pPr>
            <a:r>
              <a:rPr lang="cs-CZ" altLang="cs-CZ" sz="3600">
                <a:latin typeface="Courier New" panose="02070309020205020404" pitchFamily="49" charset="0"/>
                <a:cs typeface="Courier New" panose="02070309020205020404" pitchFamily="49" charset="0"/>
              </a:rPr>
              <a:t>Sapir-Whorfova hypotéza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2912721-287B-4D97-BD99-4219C6680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152400"/>
            <a:ext cx="5410200" cy="1265238"/>
          </a:xfrm>
        </p:spPr>
        <p:txBody>
          <a:bodyPr/>
          <a:lstStyle/>
          <a:p>
            <a:pPr algn="r" eaLnBrk="1" hangingPunct="1"/>
            <a:r>
              <a:rPr lang="cs-CZ" altLang="cs-CZ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lévi-strauss</a:t>
            </a:r>
            <a:endParaRPr lang="cs-CZ" altLang="cs-CZ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E2C9FF4-4655-4761-A772-FF2124E625A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066800"/>
            <a:ext cx="5181600" cy="5791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990000"/>
              </a:buClr>
              <a:buFont typeface="Wingdings" panose="05000000000000000000" pitchFamily="2" charset="2"/>
              <a:buChar char="§"/>
            </a:pPr>
            <a:endParaRPr lang="cs-CZ" altLang="cs-CZ" sz="2800" dirty="0"/>
          </a:p>
          <a:p>
            <a:pPr eaLnBrk="1" hangingPunct="1"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diferenciační struktury</a:t>
            </a:r>
          </a:p>
          <a:p>
            <a:pPr eaLnBrk="1" hangingPunct="1">
              <a:buClr>
                <a:srgbClr val="990000"/>
              </a:buClr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diferenciační aspekty jazyka a kultury</a:t>
            </a:r>
          </a:p>
          <a:p>
            <a:pPr eaLnBrk="1" hangingPunct="1">
              <a:buClr>
                <a:srgbClr val="990000"/>
              </a:buClr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binární opozice</a:t>
            </a:r>
          </a:p>
          <a:p>
            <a:pPr eaLnBrk="1" hangingPunct="1">
              <a:buClr>
                <a:srgbClr val="990000"/>
              </a:buClr>
            </a:pPr>
            <a:endParaRPr lang="cs-CZ" alt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pečené x vařené</a:t>
            </a:r>
          </a:p>
          <a:p>
            <a:pPr lvl="1" eaLnBrk="1" hangingPunct="1"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sladké x kyselé</a:t>
            </a:r>
            <a:endParaRPr lang="cs-CZ" alt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buClr>
                <a:srgbClr val="990000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ovoce svěží x ovoce kvašené</a:t>
            </a:r>
          </a:p>
        </p:txBody>
      </p:sp>
      <p:sp>
        <p:nvSpPr>
          <p:cNvPr id="29700" name="Zástupný symbol pro obsah 1">
            <a:extLst>
              <a:ext uri="{FF2B5EF4-FFF2-40B4-BE49-F238E27FC236}">
                <a16:creationId xmlns:a16="http://schemas.microsoft.com/office/drawing/2014/main" id="{D28699FB-0550-40C9-B2A3-72B27785F2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9701" name="Picture 6">
            <a:extLst>
              <a:ext uri="{FF2B5EF4-FFF2-40B4-BE49-F238E27FC236}">
                <a16:creationId xmlns:a16="http://schemas.microsoft.com/office/drawing/2014/main" id="{C6A8BEF8-CBC4-4A2E-BA13-AD9CC4B7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B4AE417E-CD61-4F02-B85C-BFB1B5DA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9028112" cy="236220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4000" dirty="0">
                <a:solidFill>
                  <a:srgbClr val="99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strukturní analýza mýtu</a:t>
            </a:r>
            <a:br>
              <a:rPr lang="cs-CZ" altLang="cs-CZ" sz="4000" dirty="0">
                <a:solidFill>
                  <a:srgbClr val="99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cs-CZ" sz="4000" dirty="0">
                <a:solidFill>
                  <a:srgbClr val="9900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konotace kořene </a:t>
            </a:r>
            <a:r>
              <a:rPr lang="cs-CZ" altLang="cs-CZ" sz="4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pose</a:t>
            </a:r>
            <a:r>
              <a:rPr lang="cs-CZ" altLang="cs-CZ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v </a:t>
            </a:r>
            <a:r>
              <a:rPr lang="cs-CZ" altLang="cs-CZ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tewštině</a:t>
            </a:r>
            <a:br>
              <a:rPr lang="cs-CZ" altLang="cs-CZ" sz="4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cs-CZ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kojot, mlha, skalp, atd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466A7308-4594-437A-9D0A-E5602B1AB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564904"/>
            <a:ext cx="8839200" cy="41406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FontTx/>
              <a:buNone/>
            </a:pP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kojot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– mrchožrout zaujímá místo uprostřed mezi býložravci a masožravci </a:t>
            </a:r>
            <a:r>
              <a:rPr lang="cs-CZ" altLang="cs-CZ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jako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mlha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mezi nebem a zemí, </a:t>
            </a:r>
            <a:r>
              <a:rPr lang="cs-CZ" altLang="cs-CZ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jako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skalp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mezi válkou a zemědělstvím </a:t>
            </a:r>
            <a:r>
              <a:rPr lang="cs-CZ" alt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(skalp je jakousi válečnou žní), 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jako sněť obilná mezi rostlinami planými a kulturními, jako oděv mezi „přírodou“ a „kulturou“ jako odpadky mezi obývanou vesnicí a bušem …“ </a:t>
            </a:r>
          </a:p>
          <a:p>
            <a:pPr marL="0" indent="0" algn="just">
              <a:buFontTx/>
              <a:buNone/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FontTx/>
              <a:buNone/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podobnost mýtu o </a:t>
            </a:r>
            <a:r>
              <a:rPr lang="cs-CZ" altLang="cs-CZ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Popelce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cs-CZ" altLang="cs-CZ" sz="2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Ash</a:t>
            </a:r>
            <a:r>
              <a:rPr lang="cs-CZ" altLang="cs-CZ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-boy</a:t>
            </a:r>
          </a:p>
          <a:p>
            <a:pPr marL="0" indent="0" algn="just">
              <a:buFontTx/>
              <a:buNone/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postava</a:t>
            </a:r>
            <a:r>
              <a:rPr lang="cs-CZ" altLang="cs-CZ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sz="2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trickster</a:t>
            </a:r>
            <a:r>
              <a:rPr lang="cs-CZ" altLang="cs-CZ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… 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zprostředkovatel</a:t>
            </a:r>
            <a:endParaRPr lang="cs-CZ" alt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0A86D8-B172-4102-87B9-D6C19BEC36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04800"/>
            <a:ext cx="9144000" cy="6400800"/>
          </a:xfrm>
        </p:spPr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  <a:defRPr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"Přírodu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rozporcováváme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způsobem daným naším mateřským jazykem. Kategorie a typy, které ze světa jevů získáváme, tam nenacházíme proto, že by každého pozorovatele bily do očí; naopak, svět se ukazuje v kaleidoskopickém proudu dojmů, který musí být uspořádán naší myslí, a to do velké míry znamená jazykovým systémem v naší mysli. To, jak přírodu rozčleňujeme, jak ji organizujeme do pojmů a čemu připisujeme význam, je z velké části dáno tím, že jsme přijali dohodu ji takto organizovat - dohodu, která zahrnuje naše řečové společenství a která je kodifikována ve strukturách našeho jazyka.„</a:t>
            </a:r>
          </a:p>
          <a:p>
            <a:pPr marL="0" indent="0">
              <a:buFontTx/>
              <a:buNone/>
              <a:defRPr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Whorf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1956:213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752600"/>
          </a:xfrm>
        </p:spPr>
        <p:txBody>
          <a:bodyPr/>
          <a:lstStyle/>
          <a:p>
            <a:pPr algn="l" eaLnBrk="1" hangingPunct="1"/>
            <a:r>
              <a:rPr lang="cs-CZ" altLang="cs-CZ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interpretativní sociální věda hermeneutika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4941887"/>
          </a:xfrm>
        </p:spPr>
        <p:txBody>
          <a:bodyPr>
            <a:normAutofit/>
          </a:bodyPr>
          <a:lstStyle/>
          <a:p>
            <a:pPr eaLnBrk="1" hangingPunct="1">
              <a:buClr>
                <a:srgbClr val="990000"/>
              </a:buClr>
              <a:defRPr/>
            </a:pPr>
            <a:r>
              <a:rPr 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Hans-Georg </a:t>
            </a:r>
            <a:r>
              <a:rPr 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Gadamer</a:t>
            </a:r>
            <a:r>
              <a:rPr 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 německý filosof</a:t>
            </a:r>
          </a:p>
          <a:p>
            <a:pPr eaLnBrk="1" hangingPunct="1">
              <a:buClr>
                <a:srgbClr val="990000"/>
              </a:buClr>
              <a:defRPr/>
            </a:pPr>
            <a:endParaRPr 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  <a:defRPr/>
            </a:pPr>
            <a:r>
              <a:rPr 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interpretace je dialogem, který vede interpret ze svého </a:t>
            </a:r>
            <a:r>
              <a:rPr lang="cs-CZ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dějinného a životního horizontu, svým jazykem</a:t>
            </a:r>
          </a:p>
          <a:p>
            <a:pPr eaLnBrk="1" hangingPunct="1">
              <a:buClr>
                <a:srgbClr val="990000"/>
              </a:buClr>
              <a:defRPr/>
            </a:pPr>
            <a:endParaRPr lang="cs-CZ" sz="2800" dirty="0"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  <a:defRPr/>
            </a:pPr>
            <a:r>
              <a:rPr 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do toho, co interpretuje tak vnáší své </a:t>
            </a:r>
            <a:r>
              <a:rPr lang="cs-CZ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„</a:t>
            </a:r>
            <a:r>
              <a:rPr lang="cs-CZ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předporozumění</a:t>
            </a:r>
            <a:r>
              <a:rPr lang="cs-CZ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“ situaci </a:t>
            </a:r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744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BC7BF8A-591C-4904-93AF-A44048556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40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 uvést do souladu tři základní tvrzení:</a:t>
            </a:r>
            <a:b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cs-CZ" altLang="cs-CZ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6128CBE-2B08-4C89-8C25-4FE148573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endParaRPr lang="cs-CZ" altLang="cs-CZ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1. „společnost existuje pouze tehdy, pokud si její existenci uvědomují jedinci“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 Max Weber</a:t>
            </a:r>
          </a:p>
          <a:p>
            <a:pPr>
              <a:lnSpc>
                <a:spcPct val="90000"/>
              </a:lnSpc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2. „individuální vědomí je sociálně konstruované“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alt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Émile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Durkheim</a:t>
            </a:r>
            <a:endParaRPr lang="cs-CZ" alt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3. „společnost se vyvíjí v prostředí nadvlády, falešného vědomí a má historickou dimenzi“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Karel Marx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48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otázky: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1"/>
            <a:ext cx="8458200" cy="2592288"/>
          </a:xfrm>
        </p:spPr>
        <p:txBody>
          <a:bodyPr>
            <a:normAutofit fontScale="70000" lnSpcReduction="20000"/>
          </a:bodyPr>
          <a:lstStyle/>
          <a:p>
            <a:pPr lvl="1" eaLnBrk="1" hangingPunct="1"/>
            <a:endParaRPr lang="cs-CZ" altLang="cs-CZ" dirty="0">
              <a:latin typeface="Trebuchet MS" pitchFamily="34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Co mají společného sociální a přírodní vědy?</a:t>
            </a:r>
          </a:p>
          <a:p>
            <a:pPr eaLnBrk="1" hangingPunct="1">
              <a:buClr>
                <a:srgbClr val="990000"/>
              </a:buClr>
            </a:pPr>
            <a:endParaRPr lang="cs-CZ" alt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Může existovat sociálně vědný výzkum, který neusiluje o objektivitu?</a:t>
            </a:r>
          </a:p>
          <a:p>
            <a:pPr eaLnBrk="1" hangingPunct="1">
              <a:buClr>
                <a:srgbClr val="990000"/>
              </a:buClr>
            </a:pPr>
            <a:endParaRPr lang="cs-CZ" alt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Je věda politická? A jakým způsobem? 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081"/>
            <a:ext cx="9143999" cy="281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35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341438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altLang="cs-CZ" sz="48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role teorie</a:t>
            </a:r>
            <a:br>
              <a:rPr lang="cs-CZ" altLang="cs-CZ" sz="3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cs-CZ" sz="3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analýzy</a:t>
            </a:r>
            <a:endParaRPr lang="cs-CZ" altLang="cs-CZ" sz="36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338437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Clr>
                <a:srgbClr val="990000"/>
              </a:buClr>
              <a:defRPr/>
            </a:pPr>
            <a:r>
              <a:rPr lang="cs-CZ" sz="4500" dirty="0">
                <a:latin typeface="Courier New" panose="02070309020205020404" pitchFamily="49" charset="0"/>
                <a:cs typeface="Courier New" panose="02070309020205020404" pitchFamily="49" charset="0"/>
              </a:rPr>
              <a:t>vysvětlení x porozumění každodenním fenoménům, nepřítomným, minulým.</a:t>
            </a:r>
          </a:p>
          <a:p>
            <a:pPr eaLnBrk="1" hangingPunct="1">
              <a:buClr>
                <a:srgbClr val="990000"/>
              </a:buClr>
              <a:defRPr/>
            </a:pPr>
            <a:endParaRPr lang="cs-CZ" sz="4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cs-CZ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musí být člověk katolíkem, aby porozuměl katolictví?</a:t>
            </a:r>
          </a:p>
          <a:p>
            <a:pPr lvl="1" eaLnBrk="1" hangingPunct="1"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endParaRPr lang="cs-CZ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  <a:defRPr/>
            </a:pPr>
            <a:r>
              <a:rPr lang="cs-CZ" sz="5100" dirty="0">
                <a:latin typeface="Courier New" panose="02070309020205020404" pitchFamily="49" charset="0"/>
                <a:cs typeface="Courier New" panose="02070309020205020404" pitchFamily="49" charset="0"/>
              </a:rPr>
              <a:t>koncepty jako analytické nástroje</a:t>
            </a:r>
          </a:p>
          <a:p>
            <a:pPr eaLnBrk="1" hangingPunct="1">
              <a:buClr>
                <a:srgbClr val="990000"/>
              </a:buClr>
              <a:defRPr/>
            </a:pPr>
            <a:endParaRPr lang="cs-CZ" sz="5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Clr>
                <a:srgbClr val="990000"/>
              </a:buClr>
              <a:defRPr/>
            </a:pPr>
            <a:r>
              <a:rPr lang="cs-CZ" sz="5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emické</a:t>
            </a:r>
            <a:r>
              <a:rPr lang="cs-CZ" sz="5100" dirty="0">
                <a:latin typeface="Courier New" panose="02070309020205020404" pitchFamily="49" charset="0"/>
                <a:cs typeface="Courier New" panose="02070309020205020404" pitchFamily="49" charset="0"/>
              </a:rPr>
              <a:t> x etické kategorie </a:t>
            </a:r>
          </a:p>
          <a:p>
            <a:pPr eaLnBrk="1" hangingPunct="1">
              <a:buFontTx/>
              <a:buNone/>
              <a:defRPr/>
            </a:pPr>
            <a:endParaRPr lang="cs-CZ" dirty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1"/>
            <a:ext cx="9144000" cy="20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3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1400"/>
            <a:ext cx="9126800" cy="1752600"/>
          </a:xfrm>
        </p:spPr>
        <p:txBody>
          <a:bodyPr>
            <a:normAutofit/>
          </a:bodyPr>
          <a:lstStyle/>
          <a:p>
            <a:pPr algn="l"/>
            <a:r>
              <a:rPr lang="cs-CZ" sz="54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 je to teorie?</a:t>
            </a:r>
            <a:br>
              <a:rPr lang="cs-CZ" sz="48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4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vědecká konstrukce?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9126800" cy="486916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990000"/>
              </a:buClr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pojmy: teorie, metoda, metodologie, fakta, objektivita, výzkum, analýza, interpretace</a:t>
            </a:r>
          </a:p>
          <a:p>
            <a:pPr>
              <a:buClr>
                <a:srgbClr val="990000"/>
              </a:buClr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etymologie slova teorie:</a:t>
            </a:r>
          </a:p>
          <a:p>
            <a:pPr lvl="1">
              <a:buClr>
                <a:srgbClr val="990000"/>
              </a:buClr>
            </a:pPr>
            <a:r>
              <a:rPr lang="cs-CZ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theória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:  kontemplace, Aristoteles: úvahy o vesmíru </a:t>
            </a:r>
            <a:r>
              <a:rPr lang="cs-CZ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theóros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: divák, ten, kdo vede duchovní život, božské poslání 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theos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-bůh)</a:t>
            </a:r>
          </a:p>
          <a:p>
            <a:pPr lvl="1">
              <a:buClr>
                <a:srgbClr val="990000"/>
              </a:buClr>
            </a:pPr>
            <a:r>
              <a:rPr lang="cs-CZ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praxis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: jednání v každodenním životě</a:t>
            </a:r>
          </a:p>
          <a:p>
            <a:pPr lvl="1">
              <a:buClr>
                <a:srgbClr val="990000"/>
              </a:buClr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THEÓRIA: hledání smyslu v </a:t>
            </a:r>
            <a:r>
              <a:rPr lang="cs-CZ" i="1" dirty="0">
                <a:latin typeface="Courier New" panose="02070309020205020404" pitchFamily="49" charset="0"/>
                <a:cs typeface="Courier New" panose="02070309020205020404" pitchFamily="49" charset="0"/>
              </a:rPr>
              <a:t>každodenním životě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a v </a:t>
            </a:r>
            <a:r>
              <a:rPr lang="cs-CZ" i="1" dirty="0">
                <a:latin typeface="Courier New" panose="02070309020205020404" pitchFamily="49" charset="0"/>
                <a:cs typeface="Courier New" panose="02070309020205020404" pitchFamily="49" charset="0"/>
              </a:rPr>
              <a:t>polis,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kontemplace a reflexe umožňuje orientační body pro každodenní život.</a:t>
            </a:r>
          </a:p>
          <a:p>
            <a:pPr lvl="1">
              <a:buClr>
                <a:srgbClr val="990000"/>
              </a:buClr>
            </a:pPr>
            <a:endParaRPr lang="cs-CZ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5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2276475"/>
            <a:ext cx="5076825" cy="3819525"/>
          </a:xfrm>
        </p:spPr>
        <p:txBody>
          <a:bodyPr>
            <a:normAutofit fontScale="85000" lnSpcReduction="10000"/>
          </a:bodyPr>
          <a:lstStyle/>
          <a:p>
            <a:pPr algn="r" eaLnBrk="1" hangingPunct="1">
              <a:buFontTx/>
              <a:buNone/>
            </a:pPr>
            <a:r>
              <a:rPr lang="cs-CZ" altLang="cs-CZ" sz="2800" dirty="0">
                <a:latin typeface="Calibri Light" pitchFamily="34" charset="0"/>
              </a:rPr>
              <a:t>	</a:t>
            </a: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„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Naše diagnózy prozrazují povšechnost lékařské vědy, o nás neříkají nic. S hrůzou si uvědomuji, že nic, co je lidské, nelze přesně popsat“. </a:t>
            </a:r>
          </a:p>
          <a:p>
            <a:pPr eaLnBrk="1" hangingPunct="1">
              <a:buFontTx/>
              <a:buNone/>
            </a:pPr>
            <a:r>
              <a:rPr lang="cs-CZ" altLang="cs-CZ" sz="2800" dirty="0">
                <a:latin typeface="Arial" charset="0"/>
              </a:rPr>
              <a:t>				</a:t>
            </a:r>
          </a:p>
          <a:p>
            <a:pPr algn="r" eaLnBrk="1" hangingPunct="1">
              <a:buFontTx/>
              <a:buNone/>
            </a:pPr>
            <a:r>
              <a:rPr lang="cs-CZ" altLang="cs-CZ" sz="28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sz="24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Gy</a:t>
            </a:r>
            <a:r>
              <a:rPr lang="en-US" altLang="cs-CZ" sz="24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ö</a:t>
            </a:r>
            <a:r>
              <a:rPr lang="cs-CZ" altLang="cs-CZ" sz="24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rgy</a:t>
            </a:r>
            <a:r>
              <a:rPr lang="cs-CZ" altLang="cs-CZ" sz="24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Konrád: </a:t>
            </a:r>
            <a:r>
              <a:rPr lang="cs-CZ" altLang="cs-CZ" sz="2400" i="1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Spoluvinník</a:t>
            </a:r>
            <a:endParaRPr lang="en-US" altLang="cs-CZ" sz="28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172" name="Picture 4" descr="C:\Users\Slesingerova\Desktop\web SAN\fotky\Petr Dubjak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409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09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412875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8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 je to věda?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6156176" cy="558958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3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Věda</a:t>
            </a:r>
            <a:r>
              <a:rPr lang="cs-CZ" altLang="cs-CZ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 versus jiné formy vědění: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endParaRPr lang="cs-CZ" alt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  <a:buClr>
                <a:srgbClr val="990000"/>
              </a:buClr>
              <a:buFont typeface="Arial" pitchFamily="34" charset="0"/>
              <a:buChar char="•"/>
            </a:pP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i="1" dirty="0">
                <a:latin typeface="Courier New" panose="02070309020205020404" pitchFamily="49" charset="0"/>
                <a:cs typeface="Courier New" panose="02070309020205020404" pitchFamily="49" charset="0"/>
              </a:rPr>
              <a:t>zdravý rozum, tradice, náboženství, magie, politika, ideologie, umění, pohádky, mytologie … 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990000"/>
              </a:buClr>
              <a:buNone/>
            </a:pPr>
            <a:endParaRPr lang="cs-CZ" altLang="cs-CZ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 eaLnBrk="1" hangingPunct="1">
              <a:lnSpc>
                <a:spcPct val="90000"/>
              </a:lnSpc>
              <a:buClr>
                <a:srgbClr val="990000"/>
              </a:buClr>
              <a:buNone/>
            </a:pPr>
            <a:endParaRPr lang="cs-CZ" altLang="cs-CZ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  <a:buClr>
                <a:srgbClr val="990000"/>
              </a:buClr>
              <a:buFont typeface="Arial" pitchFamily="34" charset="0"/>
              <a:buChar char="•"/>
            </a:pPr>
            <a:r>
              <a:rPr lang="cs-CZ" altLang="cs-CZ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věda vs. </a:t>
            </a:r>
            <a:r>
              <a:rPr lang="cs-CZ" altLang="cs-CZ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humanities</a:t>
            </a:r>
            <a:r>
              <a:rPr lang="cs-CZ" altLang="cs-CZ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, vs. filozofie?</a:t>
            </a:r>
          </a:p>
          <a:p>
            <a:pPr lvl="1" eaLnBrk="1" hangingPunct="1">
              <a:lnSpc>
                <a:spcPct val="90000"/>
              </a:lnSpc>
              <a:buClr>
                <a:srgbClr val="990000"/>
              </a:buClr>
              <a:buFont typeface="Arial" pitchFamily="34" charset="0"/>
              <a:buChar char="•"/>
            </a:pPr>
            <a:endParaRPr lang="cs-CZ" altLang="cs-CZ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  <a:buClr>
                <a:srgbClr val="990000"/>
              </a:buClr>
              <a:buFont typeface="Arial" pitchFamily="34" charset="0"/>
              <a:buChar char="•"/>
            </a:pPr>
            <a:r>
              <a:rPr lang="cs-CZ" altLang="cs-CZ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čím je vědění vědy specifické?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990000"/>
              </a:buClr>
              <a:buNone/>
            </a:pPr>
            <a:endParaRPr lang="cs-CZ" altLang="cs-CZ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postoj k „pravdě“, metodě, předmětu zkoumání, „realitě“</a:t>
            </a:r>
          </a:p>
          <a:p>
            <a:pPr lvl="2" eaLnBrk="1" hangingPunct="1">
              <a:lnSpc>
                <a:spcPct val="90000"/>
              </a:lnSpc>
              <a:buClr>
                <a:srgbClr val="990000"/>
              </a:buClr>
            </a:pPr>
            <a:endParaRPr lang="cs-CZ" alt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>
              <a:lnSpc>
                <a:spcPct val="90000"/>
              </a:lnSpc>
              <a:buClr>
                <a:srgbClr val="990000"/>
              </a:buClr>
            </a:pPr>
            <a:r>
              <a:rPr lang="cs-CZ" alt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role modernity, odkouzlování vědění, racionální popis světa (antická filozofie, osvícenství, Max Weber)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833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6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6350" y="-171400"/>
            <a:ext cx="8458200" cy="1296145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 je to věda?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4248471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lnSpc>
                <a:spcPct val="80000"/>
              </a:lnSpc>
              <a:buClr>
                <a:srgbClr val="990000"/>
              </a:buClr>
              <a:buNone/>
              <a:defRPr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Thomas KUHN – </a:t>
            </a:r>
            <a:r>
              <a:rPr lang="cs-CZ" i="1" dirty="0">
                <a:latin typeface="Courier New" panose="02070309020205020404" pitchFamily="49" charset="0"/>
                <a:cs typeface="Courier New" panose="02070309020205020404" pitchFamily="49" charset="0"/>
              </a:rPr>
              <a:t>Struktura vědeckých revolucí</a:t>
            </a:r>
          </a:p>
          <a:p>
            <a:pPr lvl="1" eaLnBrk="1" hangingPunct="1">
              <a:lnSpc>
                <a:spcPct val="80000"/>
              </a:lnSpc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endParaRPr lang="cs-CZ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cs-CZ" sz="4500" dirty="0">
                <a:latin typeface="Courier New" panose="02070309020205020404" pitchFamily="49" charset="0"/>
                <a:cs typeface="Courier New" panose="02070309020205020404" pitchFamily="49" charset="0"/>
              </a:rPr>
              <a:t>Paradigma: vzorec, konzistentní struktura</a:t>
            </a:r>
          </a:p>
          <a:p>
            <a:pPr lvl="1" eaLnBrk="1" hangingPunct="1">
              <a:lnSpc>
                <a:spcPct val="80000"/>
              </a:lnSpc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endParaRPr lang="cs-CZ" sz="3800" dirty="0">
              <a:effectLst>
                <a:outerShdw blurRad="38100" dist="38100" dir="2700000" algn="tl">
                  <a:srgbClr val="C0C0C0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defRPr/>
            </a:pPr>
            <a:r>
              <a:rPr lang="cs-CZ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každé paradigma je interpretací světa spíše než objektivním vysvětlením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defRPr/>
            </a:pPr>
            <a:endParaRPr lang="cs-CZ" sz="3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cs-CZ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teorie relativity, evolucionismus, kvantová mechanika</a:t>
            </a:r>
          </a:p>
          <a:p>
            <a:pPr lvl="1" eaLnBrk="1" hangingPunct="1">
              <a:lnSpc>
                <a:spcPct val="80000"/>
              </a:lnSpc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endParaRPr lang="cs-CZ" sz="3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cs-CZ" sz="3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multi-paradigmatičnost</a:t>
            </a:r>
            <a:r>
              <a:rPr lang="cs-CZ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sociálních i přírodních věd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990000"/>
              </a:buClr>
              <a:buNone/>
              <a:defRPr/>
            </a:pPr>
            <a:endParaRPr lang="cs-CZ" sz="3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Clr>
                <a:srgbClr val="990000"/>
              </a:buClr>
              <a:buFont typeface="Arial" panose="020B0604020202020204" pitchFamily="34" charset="0"/>
              <a:buChar char="•"/>
              <a:defRPr/>
            </a:pPr>
            <a:r>
              <a:rPr lang="cs-CZ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normální věda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990000"/>
              </a:buClr>
              <a:buNone/>
              <a:defRPr/>
            </a:pPr>
            <a:endParaRPr lang="cs-CZ" sz="3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defRPr/>
            </a:pPr>
            <a:r>
              <a:rPr lang="cs-CZ" sz="51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Parádeigma</a:t>
            </a:r>
            <a:r>
              <a:rPr lang="cs-CZ" sz="5100" i="1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cs-CZ" sz="5100" dirty="0">
                <a:latin typeface="Courier New" panose="02070309020205020404" pitchFamily="49" charset="0"/>
                <a:cs typeface="Courier New" panose="02070309020205020404" pitchFamily="49" charset="0"/>
              </a:rPr>
              <a:t>vzor, příklad, model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" y="5013176"/>
            <a:ext cx="9144000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73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96975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altLang="cs-CZ" sz="40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přemýšlení o vědě_ </a:t>
            </a:r>
            <a:r>
              <a:rPr lang="cs-CZ" altLang="cs-CZ" sz="3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reflexe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805265"/>
          </a:xfrm>
        </p:spPr>
        <p:txBody>
          <a:bodyPr>
            <a:normAutofit fontScale="85000" lnSpcReduction="20000"/>
          </a:bodyPr>
          <a:lstStyle/>
          <a:p>
            <a:pPr lvl="2" eaLnBrk="1" hangingPunct="1">
              <a:buClr>
                <a:srgbClr val="990000"/>
              </a:buClr>
              <a:buFont typeface="Arial" pitchFamily="34" charset="0"/>
              <a:buChar char="•"/>
            </a:pPr>
            <a:r>
              <a:rPr lang="cs-CZ" altLang="cs-CZ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Rozpor mezi protikladnou povahou světa a snahou o neprotikladnou povahu jeho poznávání</a:t>
            </a:r>
          </a:p>
          <a:p>
            <a:pPr marL="914400" lvl="2" indent="0" eaLnBrk="1" hangingPunct="1">
              <a:buClr>
                <a:srgbClr val="990000"/>
              </a:buClr>
              <a:buNone/>
            </a:pPr>
            <a:endParaRPr lang="cs-CZ" altLang="cs-CZ" sz="28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buClr>
                <a:srgbClr val="990000"/>
              </a:buClr>
              <a:buFont typeface="Arial" pitchFamily="34" charset="0"/>
              <a:buChar char="•"/>
            </a:pPr>
            <a:r>
              <a:rPr lang="cs-CZ" altLang="cs-CZ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Mýtus</a:t>
            </a:r>
            <a:r>
              <a:rPr lang="cs-CZ" altLang="cs-CZ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alt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Lévi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Strauss)</a:t>
            </a:r>
          </a:p>
          <a:p>
            <a:pPr lvl="1" eaLnBrk="1" hangingPunct="1">
              <a:buClr>
                <a:srgbClr val="990000"/>
              </a:buClr>
              <a:buFont typeface="Arial" pitchFamily="34" charset="0"/>
              <a:buChar char="•"/>
            </a:pPr>
            <a:r>
              <a:rPr lang="cs-CZ" alt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Lyotard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(věda jako jedno z „velkých moderních vyprávění“)</a:t>
            </a:r>
          </a:p>
          <a:p>
            <a:pPr marL="457200" lvl="1" indent="0" eaLnBrk="1" hangingPunct="1">
              <a:buClr>
                <a:srgbClr val="990000"/>
              </a:buClr>
              <a:buNone/>
            </a:pPr>
            <a:endParaRPr lang="cs-CZ" alt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buClr>
                <a:srgbClr val="990000"/>
              </a:buClr>
              <a:buFont typeface="Arial" pitchFamily="34" charset="0"/>
              <a:buChar char="•"/>
            </a:pPr>
            <a:r>
              <a:rPr lang="cs-CZ" altLang="cs-CZ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Ideologie 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(kritická teorie, </a:t>
            </a:r>
            <a:r>
              <a:rPr lang="cs-CZ" alt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Althusser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alt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Feyerabend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 -  A. jako věda o „Druhém“, fyzická antropologie, národní povahy, apod.</a:t>
            </a:r>
          </a:p>
          <a:p>
            <a:pPr marL="457200" lvl="1" indent="0" eaLnBrk="1" hangingPunct="1">
              <a:buClr>
                <a:srgbClr val="990000"/>
              </a:buClr>
              <a:buNone/>
            </a:pPr>
            <a:endParaRPr lang="cs-CZ" alt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Feministická teorie - věda jako </a:t>
            </a:r>
            <a:r>
              <a:rPr lang="cs-CZ" alt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genderovaná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epistemologická struktura: věda jako „svět mužů“ (Sandra </a:t>
            </a:r>
            <a:r>
              <a:rPr lang="cs-CZ" alt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Harding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 eaLnBrk="1" hangingPunct="1">
              <a:buClr>
                <a:srgbClr val="990000"/>
              </a:buClr>
              <a:buFont typeface="Wingdings" pitchFamily="2" charset="2"/>
              <a:buChar char="§"/>
            </a:pP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Kritická teorie - manipulace s přírodou, </a:t>
            </a:r>
            <a:r>
              <a:rPr lang="cs-CZ" alt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instrumentalita</a:t>
            </a:r>
            <a:r>
              <a:rPr lang="cs-CZ" alt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Rozumu, apod. (fašismus, IB FARBEN)</a:t>
            </a:r>
          </a:p>
          <a:p>
            <a:pPr eaLnBrk="1" hangingPunct="1"/>
            <a:endParaRPr lang="cs-CZ" altLang="cs-CZ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658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1861</Words>
  <Application>Microsoft Office PowerPoint</Application>
  <PresentationFormat>Předvádění na obrazovce (4:3)</PresentationFormat>
  <Paragraphs>269</Paragraphs>
  <Slides>38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Times New Roman</vt:lpstr>
      <vt:lpstr>Trebuchet MS</vt:lpstr>
      <vt:lpstr>Wingdings</vt:lpstr>
      <vt:lpstr>Motiv systému Office</vt:lpstr>
      <vt:lpstr>idea a teorie sociální vědy  SAN103</vt:lpstr>
      <vt:lpstr>osnova</vt:lpstr>
      <vt:lpstr>role teorie analýzy</vt:lpstr>
      <vt:lpstr>role teorie analýzy</vt:lpstr>
      <vt:lpstr>co je to teorie? vědecká konstrukce?</vt:lpstr>
      <vt:lpstr>Prezentace aplikace PowerPoint</vt:lpstr>
      <vt:lpstr>co je to věda? </vt:lpstr>
      <vt:lpstr>co je to věda?</vt:lpstr>
      <vt:lpstr>přemýšlení o vědě_ reflexe</vt:lpstr>
      <vt:lpstr> nomotetický a idiografický model   Idiografický a nomotetický model vědy  Windelband,– novokantovská škola 1894,  vědy se nedělí dle předmětu ale dle metody</vt:lpstr>
      <vt:lpstr>přírodní vs. sociální vědy  přírodní věda</vt:lpstr>
      <vt:lpstr>příklad: labutě</vt:lpstr>
      <vt:lpstr>příklad: labutě </vt:lpstr>
      <vt:lpstr>věda jako  leštění zrcadel  </vt:lpstr>
      <vt:lpstr>Prezentace aplikace PowerPoint</vt:lpstr>
      <vt:lpstr>Prezentace aplikace PowerPoint</vt:lpstr>
      <vt:lpstr>sociální vědy  </vt:lpstr>
      <vt:lpstr>Prezentace aplikace PowerPoint</vt:lpstr>
      <vt:lpstr>biosocialita</vt:lpstr>
      <vt:lpstr>Prezentace aplikace PowerPoint</vt:lpstr>
      <vt:lpstr>interpretativní sociální věda</vt:lpstr>
      <vt:lpstr>interpretativní sociální věda </vt:lpstr>
      <vt:lpstr>Borgesova „čínská encyklopedie“</vt:lpstr>
      <vt:lpstr>strukturalismus</vt:lpstr>
      <vt:lpstr>ferdinand de saussure</vt:lpstr>
      <vt:lpstr>ferdinand de saussure</vt:lpstr>
      <vt:lpstr>ferdinand de  saussure</vt:lpstr>
      <vt:lpstr>„toto není dýmka“ </vt:lpstr>
      <vt:lpstr>růže je růže je růže</vt:lpstr>
      <vt:lpstr>Prezentace aplikace PowerPoint</vt:lpstr>
      <vt:lpstr>Prezentace aplikace PowerPoint</vt:lpstr>
      <vt:lpstr>Prezentace aplikace PowerPoint</vt:lpstr>
      <vt:lpstr>lévi-strauss</vt:lpstr>
      <vt:lpstr>strukturní analýza mýtu konotace kořene pose v tewštině kojot, mlha, skalp, atd.</vt:lpstr>
      <vt:lpstr>Prezentace aplikace PowerPoint</vt:lpstr>
      <vt:lpstr>interpretativní sociální věda hermeneutika</vt:lpstr>
      <vt:lpstr>Jak uvést do souladu tři základní tvrzení: </vt:lpstr>
      <vt:lpstr>otázky: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 a teorie sociální vědy  SAN103</dc:title>
  <dc:creator>Slesingerova</dc:creator>
  <cp:lastModifiedBy>Eva Šlesingerová</cp:lastModifiedBy>
  <cp:revision>20</cp:revision>
  <dcterms:created xsi:type="dcterms:W3CDTF">2014-02-26T20:59:20Z</dcterms:created>
  <dcterms:modified xsi:type="dcterms:W3CDTF">2021-03-11T12:22:31Z</dcterms:modified>
</cp:coreProperties>
</file>