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88" r:id="rId4"/>
    <p:sldId id="315" r:id="rId5"/>
    <p:sldId id="308" r:id="rId6"/>
    <p:sldId id="310" r:id="rId7"/>
    <p:sldId id="309" r:id="rId8"/>
    <p:sldId id="316" r:id="rId9"/>
    <p:sldId id="286" r:id="rId10"/>
    <p:sldId id="307" r:id="rId11"/>
    <p:sldId id="289" r:id="rId12"/>
    <p:sldId id="311" r:id="rId13"/>
    <p:sldId id="264" r:id="rId14"/>
    <p:sldId id="317" r:id="rId15"/>
    <p:sldId id="318" r:id="rId16"/>
    <p:sldId id="314" r:id="rId17"/>
    <p:sldId id="306" r:id="rId18"/>
  </p:sldIdLst>
  <p:sldSz cx="12192000" cy="6858000"/>
  <p:notesSz cx="6797675" cy="9926638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93" autoAdjust="0"/>
    <p:restoredTop sz="94660"/>
  </p:normalViewPr>
  <p:slideViewPr>
    <p:cSldViewPr snapToGrid="0">
      <p:cViewPr varScale="1">
        <p:scale>
          <a:sx n="64" d="100"/>
          <a:sy n="64" d="100"/>
        </p:scale>
        <p:origin x="60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03D3E15-28F0-45C4-B52E-2D1A3F686AD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74CF9B30-4677-4667-B16C-3B9B68D8028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9558FD79-10E9-4F39-8DCA-E3CE0697F8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F45ADF-8045-4030-A5EC-A13972C3E94B}" type="datetimeFigureOut">
              <a:rPr lang="cs-CZ" smtClean="0"/>
              <a:t>12.04.2021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78F8D426-D0E7-4995-A88A-550217BFAD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D0CD7257-E49A-4A6F-97C3-74CDEA0EC5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727491-25A3-40A9-A24F-E6F19168998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285333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037F84D-022A-4FD4-BC5F-89112F3A1E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62D32F09-3C0B-4E40-AA83-3442B88928B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D6D140F4-1EC7-4E08-943C-45E4E12DC8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F45ADF-8045-4030-A5EC-A13972C3E94B}" type="datetimeFigureOut">
              <a:rPr lang="cs-CZ" smtClean="0"/>
              <a:t>12.04.2021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B91A198E-2C51-42D0-B59E-570571D56A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A1C74F0F-1E25-44E9-9766-F697A58F6B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727491-25A3-40A9-A24F-E6F19168998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441857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D76089B1-02C6-40CF-B05E-236C47E680B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8683F432-A670-4319-ABC5-F7CB8D4D192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80CE75AB-716D-41AD-A0E1-5221145EC5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F45ADF-8045-4030-A5EC-A13972C3E94B}" type="datetimeFigureOut">
              <a:rPr lang="cs-CZ" smtClean="0"/>
              <a:t>12.04.2021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25C1D131-270C-4E71-9CEC-C2563C29B7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EE566F20-806F-4540-AC69-E299FE9E36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727491-25A3-40A9-A24F-E6F19168998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917515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DC8A612-9E6C-4004-86C3-78E3B33E24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49BA1003-C142-4351-9C8B-F2DDF347C50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97092D24-D0D1-4FF3-80BA-C2209C771E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F45ADF-8045-4030-A5EC-A13972C3E94B}" type="datetimeFigureOut">
              <a:rPr lang="cs-CZ" smtClean="0"/>
              <a:t>12.04.2021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6CB67C91-29B7-4A5B-A55A-2839F3493F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6B093294-968A-40D0-A0D1-99B4494158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727491-25A3-40A9-A24F-E6F19168998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768167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4813778-1FA0-49C8-8160-9E75CE6C5F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566A2888-75BB-4A2F-A353-36F58FD0141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503E9D2A-6471-4AC6-A12C-CB2A8F0D1B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F45ADF-8045-4030-A5EC-A13972C3E94B}" type="datetimeFigureOut">
              <a:rPr lang="cs-CZ" smtClean="0"/>
              <a:t>12.04.2021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C6C961CE-7715-4604-BE8E-547BBFCDEB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E64A80F1-32B9-4F7B-B1EC-4F7CF9A374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727491-25A3-40A9-A24F-E6F19168998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68851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D96D294-55C7-4965-A12A-6C8CDB605F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9117DA77-E760-49AD-BAAA-79CC5C3E461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>
            <a:extLst>
              <a:ext uri="{FF2B5EF4-FFF2-40B4-BE49-F238E27FC236}">
                <a16:creationId xmlns:a16="http://schemas.microsoft.com/office/drawing/2014/main" id="{44781620-2D61-47A2-B4A3-9EFBA3F9F64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5976F30A-A3FE-4BA7-AEFD-1C04A5AD39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F45ADF-8045-4030-A5EC-A13972C3E94B}" type="datetimeFigureOut">
              <a:rPr lang="cs-CZ" smtClean="0"/>
              <a:t>12.04.2021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C6F107B2-F0C9-4E37-9A54-4AA4F9595D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7006280E-1221-43CF-9769-B73FDA5590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727491-25A3-40A9-A24F-E6F19168998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19756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EA6A1BB-A700-486B-9F44-8A331F8C8B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BFC439DC-380F-4563-8125-65F9089BD8F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obsah 3">
            <a:extLst>
              <a:ext uri="{FF2B5EF4-FFF2-40B4-BE49-F238E27FC236}">
                <a16:creationId xmlns:a16="http://schemas.microsoft.com/office/drawing/2014/main" id="{3B7D5363-FC6C-4EFC-9100-0C73D229170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>
            <a:extLst>
              <a:ext uri="{FF2B5EF4-FFF2-40B4-BE49-F238E27FC236}">
                <a16:creationId xmlns:a16="http://schemas.microsoft.com/office/drawing/2014/main" id="{A1342567-D4E4-42C6-810C-85442B9825F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Zástupný symbol pro obsah 5">
            <a:extLst>
              <a:ext uri="{FF2B5EF4-FFF2-40B4-BE49-F238E27FC236}">
                <a16:creationId xmlns:a16="http://schemas.microsoft.com/office/drawing/2014/main" id="{078ADC77-5421-4348-A4F5-241316C25B1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6F2D0215-0320-4907-82BF-5CB7A26C9F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F45ADF-8045-4030-A5EC-A13972C3E94B}" type="datetimeFigureOut">
              <a:rPr lang="cs-CZ" smtClean="0"/>
              <a:t>12.04.2021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A25E7D92-4AFC-4E40-A7B2-F9D2E454BD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CC315384-89D6-4CE1-B3DE-05F729C39E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727491-25A3-40A9-A24F-E6F19168998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175465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EC12CA9-A093-4260-AB0B-9A9AC1AF25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CC9BA157-C6E3-4D4E-81C9-6FCDAC10B7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F45ADF-8045-4030-A5EC-A13972C3E94B}" type="datetimeFigureOut">
              <a:rPr lang="cs-CZ" smtClean="0"/>
              <a:t>12.04.2021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85F77743-7D2B-40D1-A34D-A77E52E7CE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537E4122-E5FC-4C8F-9840-DF4D3263B6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727491-25A3-40A9-A24F-E6F19168998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428126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B49B1DCE-E639-4E72-968F-89D8C6A8DE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F45ADF-8045-4030-A5EC-A13972C3E94B}" type="datetimeFigureOut">
              <a:rPr lang="cs-CZ" smtClean="0"/>
              <a:t>12.04.2021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FC5DF3AF-E9A7-4C42-8320-48B60E0DA8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9051120D-9B9B-468F-A3FD-2AB4B36300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727491-25A3-40A9-A24F-E6F19168998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636814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7EE7BEA-0853-4010-86A4-662F571570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C8C3C6D6-A06E-42F7-8493-19CC72D52D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>
            <a:extLst>
              <a:ext uri="{FF2B5EF4-FFF2-40B4-BE49-F238E27FC236}">
                <a16:creationId xmlns:a16="http://schemas.microsoft.com/office/drawing/2014/main" id="{D6F07C9A-7B3D-4E83-8493-6A325713849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1680C4D4-D6C5-4EA5-9CA6-3FA17FEE67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F45ADF-8045-4030-A5EC-A13972C3E94B}" type="datetimeFigureOut">
              <a:rPr lang="cs-CZ" smtClean="0"/>
              <a:t>12.04.2021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2BC5DFF3-5E56-45CE-B05B-060186A15B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8DE913F3-DB8D-418A-BA2A-EDA041F3B4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727491-25A3-40A9-A24F-E6F19168998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117812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4A25A9C-25FD-4320-A071-D91027001A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89B318CB-9BE2-442A-BABD-E042911E675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>
            <a:extLst>
              <a:ext uri="{FF2B5EF4-FFF2-40B4-BE49-F238E27FC236}">
                <a16:creationId xmlns:a16="http://schemas.microsoft.com/office/drawing/2014/main" id="{F13D3DE1-A552-4C73-9F82-12F5ACED8D5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4E964251-CEC1-4C06-9A96-A8CBF2BDEA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F45ADF-8045-4030-A5EC-A13972C3E94B}" type="datetimeFigureOut">
              <a:rPr lang="cs-CZ" smtClean="0"/>
              <a:t>12.04.2021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5F1A9DCD-F934-410C-8BDA-7FA025DA2D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9CB20C66-9AC2-4B7C-9F1A-4E6F804148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727491-25A3-40A9-A24F-E6F19168998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414278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41B6DAC2-2A3D-4E61-A325-4B6991EDA2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3B5CF3E5-B233-4727-84BA-DFB36D3D38E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48F401C5-6F42-495F-92DF-C156D42368D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F45ADF-8045-4030-A5EC-A13972C3E94B}" type="datetimeFigureOut">
              <a:rPr lang="cs-CZ" smtClean="0"/>
              <a:t>12.04.2021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D2CF1871-1396-44D8-BC51-5F786C12E42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578BD248-8F44-42A6-9FC1-5672844F673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727491-25A3-40A9-A24F-E6F19168998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631571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://socialni-davky-2014.eu/prispevek-na-bydleni-2014/" TargetMode="Externa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penize.cz/tema/verejna-sluzba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9900"/>
            </a:gs>
            <a:gs pos="64000">
              <a:schemeClr val="accent2">
                <a:lumMod val="45000"/>
                <a:lumOff val="55000"/>
              </a:schemeClr>
            </a:gs>
            <a:gs pos="83000">
              <a:schemeClr val="accent2">
                <a:lumMod val="45000"/>
                <a:lumOff val="55000"/>
              </a:schemeClr>
            </a:gs>
            <a:gs pos="100000">
              <a:schemeClr val="accent2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44492D0-9848-4A2F-A21A-D5383D5F69A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534478"/>
            <a:ext cx="9144000" cy="2027583"/>
          </a:xfrm>
        </p:spPr>
        <p:txBody>
          <a:bodyPr>
            <a:normAutofit fontScale="90000"/>
          </a:bodyPr>
          <a:lstStyle/>
          <a:p>
            <a:br>
              <a:rPr lang="cs-CZ" dirty="0"/>
            </a:br>
            <a:br>
              <a:rPr lang="cs-CZ" dirty="0"/>
            </a:br>
            <a:r>
              <a:rPr lang="cs-CZ" sz="5300" b="1" dirty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</a:rPr>
              <a:t>10. Hmotná nouze</a:t>
            </a:r>
            <a:br>
              <a:rPr lang="cs-CZ" sz="5300" b="1" dirty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</a:rPr>
            </a:br>
            <a:r>
              <a:rPr lang="cs-CZ" sz="5300" b="1" dirty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</a:rPr>
              <a:t>II. subsystém sociální pomoci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B61C188C-CAC0-4A73-85E6-628AD8E4DE7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5621867"/>
            <a:ext cx="9144000" cy="609600"/>
          </a:xfrm>
        </p:spPr>
        <p:txBody>
          <a:bodyPr/>
          <a:lstStyle/>
          <a:p>
            <a:r>
              <a:rPr lang="cs-CZ" dirty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FSS MU – Katedra sociální politiky a sociální práce</a:t>
            </a:r>
          </a:p>
        </p:txBody>
      </p:sp>
      <p:sp>
        <p:nvSpPr>
          <p:cNvPr id="4" name="Obdélník 3">
            <a:extLst>
              <a:ext uri="{FF2B5EF4-FFF2-40B4-BE49-F238E27FC236}">
                <a16:creationId xmlns:a16="http://schemas.microsoft.com/office/drawing/2014/main" id="{71B0CCF0-5CC7-489C-A622-79C11E8754F0}"/>
              </a:ext>
            </a:extLst>
          </p:cNvPr>
          <p:cNvSpPr/>
          <p:nvPr/>
        </p:nvSpPr>
        <p:spPr>
          <a:xfrm>
            <a:off x="2571008" y="877372"/>
            <a:ext cx="7302663" cy="646331"/>
          </a:xfrm>
          <a:prstGeom prst="rect">
            <a:avLst/>
          </a:prstGeom>
          <a:gradFill>
            <a:gsLst>
              <a:gs pos="0">
                <a:srgbClr val="FF9900"/>
              </a:gs>
              <a:gs pos="64000">
                <a:schemeClr val="accent2">
                  <a:lumMod val="45000"/>
                  <a:lumOff val="55000"/>
                </a:schemeClr>
              </a:gs>
              <a:gs pos="83000">
                <a:schemeClr val="accent2">
                  <a:lumMod val="45000"/>
                  <a:lumOff val="55000"/>
                </a:schemeClr>
              </a:gs>
              <a:gs pos="100000">
                <a:schemeClr val="accent2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 wrap="square">
            <a:spAutoFit/>
          </a:bodyPr>
          <a:lstStyle/>
          <a:p>
            <a:pPr algn="ctr"/>
            <a:r>
              <a:rPr lang="cs-CZ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</a:rPr>
              <a:t>Sociální zabezpečení</a:t>
            </a:r>
            <a:endParaRPr lang="cs-CZ" sz="3600" dirty="0"/>
          </a:p>
        </p:txBody>
      </p:sp>
    </p:spTree>
    <p:extLst>
      <p:ext uri="{BB962C8B-B14F-4D97-AF65-F5344CB8AC3E}">
        <p14:creationId xmlns:p14="http://schemas.microsoft.com/office/powerpoint/2010/main" val="319198388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9900"/>
            </a:gs>
            <a:gs pos="64000">
              <a:schemeClr val="accent2">
                <a:lumMod val="45000"/>
                <a:lumOff val="55000"/>
              </a:schemeClr>
            </a:gs>
            <a:gs pos="83000">
              <a:schemeClr val="accent2">
                <a:lumMod val="45000"/>
                <a:lumOff val="55000"/>
              </a:schemeClr>
            </a:gs>
            <a:gs pos="100000">
              <a:schemeClr val="accent2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odnadpis 3">
            <a:extLst>
              <a:ext uri="{FF2B5EF4-FFF2-40B4-BE49-F238E27FC236}">
                <a16:creationId xmlns:a16="http://schemas.microsoft.com/office/drawing/2014/main" id="{8E3BF3B1-79FE-41BB-9125-80BA11C9781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85707" y="198783"/>
            <a:ext cx="10701865" cy="6460435"/>
          </a:xfrm>
          <a:gradFill>
            <a:gsLst>
              <a:gs pos="0">
                <a:srgbClr val="FF9900"/>
              </a:gs>
              <a:gs pos="64000">
                <a:schemeClr val="accent2">
                  <a:lumMod val="45000"/>
                  <a:lumOff val="55000"/>
                </a:schemeClr>
              </a:gs>
              <a:gs pos="83000">
                <a:schemeClr val="accent2">
                  <a:lumMod val="45000"/>
                  <a:lumOff val="55000"/>
                </a:schemeClr>
              </a:gs>
              <a:gs pos="100000">
                <a:schemeClr val="accent2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Autofit/>
          </a:bodyPr>
          <a:lstStyle/>
          <a:p>
            <a:pPr lvl="0" algn="just"/>
            <a:r>
              <a:rPr lang="cs-CZ" sz="1600" b="1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výše příspěvku na živobytí</a:t>
            </a:r>
          </a:p>
          <a:p>
            <a:pPr lvl="0" algn="just">
              <a:buFont typeface="Wingdings" panose="05000000000000000000" pitchFamily="2" charset="2"/>
              <a:buChar char="v"/>
            </a:pPr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stanovení je obtížné, protože tato sociální dávka má pokrývat celou řadu různých životních situací (živelná pohroma, smrti svých blízkých, senior nebo člověk, který přišel o práci a je bez možnosti  jiného příjmu apod.)</a:t>
            </a:r>
          </a:p>
          <a:p>
            <a:pPr lvl="0" algn="just">
              <a:buFont typeface="Wingdings" panose="05000000000000000000" pitchFamily="2" charset="2"/>
              <a:buChar char="v"/>
            </a:pPr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se stanovuje jako rozdíl mezi živobytím (Ž) osoby či rodiny a jejich příjmem (P); od příjmu se však musí odečíst přiměřené náklady na bydlení (PNB); přiměřené náklady na bydlení jsou odůvodněné náklady na bydlení (ONB), maximálně však do výše 30  %, v  Praze 35  %, příjmu osoby či rodiny</a:t>
            </a:r>
          </a:p>
          <a:p>
            <a:pPr lvl="0">
              <a:buFont typeface="Arial" panose="020B0604020202020204" pitchFamily="34" charset="0"/>
              <a:buChar char="•"/>
              <a:tabLst>
                <a:tab pos="3142439" algn="l"/>
              </a:tabLst>
            </a:pPr>
            <a:r>
              <a:rPr lang="cs-CZ" sz="1600" b="1" u="sng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</a:rPr>
              <a:t>PNŽ = Ž – (P – </a:t>
            </a:r>
            <a:r>
              <a:rPr lang="cs-CZ" sz="1600" b="1" u="sng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</a:rPr>
              <a:t>PřNB</a:t>
            </a:r>
            <a:r>
              <a:rPr lang="cs-CZ" sz="1600" b="1" u="sng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</a:rPr>
              <a:t>) </a:t>
            </a:r>
          </a:p>
          <a:p>
            <a:pPr algn="just">
              <a:spcAft>
                <a:spcPts val="600"/>
              </a:spcAft>
              <a:buFont typeface="Wingdings" panose="05000000000000000000" pitchFamily="2" charset="2"/>
              <a:buChar char="v"/>
              <a:tabLst>
                <a:tab pos="3142439" algn="l"/>
              </a:tabLst>
            </a:pPr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v případě, že je jasné, že je hmotná nouze jen </a:t>
            </a:r>
            <a:r>
              <a:rPr lang="cs-CZ" sz="1600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</a:rPr>
              <a:t>přechodný stav </a:t>
            </a:r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(zejména když má být oprávněné osobě zpětně přiznán důchod), vyplácí se </a:t>
            </a:r>
            <a:r>
              <a:rPr lang="cs-CZ" sz="1600" dirty="0" err="1">
                <a:latin typeface="Verdana" panose="020B0604030504040204" pitchFamily="34" charset="0"/>
                <a:ea typeface="Verdana" panose="020B0604030504040204" pitchFamily="34" charset="0"/>
              </a:rPr>
              <a:t>PnŽ</a:t>
            </a:r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 jako půjčka – tzn., že se musí následně celý nebo jeho část vrátit</a:t>
            </a:r>
          </a:p>
          <a:p>
            <a:pPr algn="just"/>
            <a:r>
              <a:rPr lang="cs-CZ" sz="1600" b="1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příspěvek na živobytí a příjmy</a:t>
            </a:r>
          </a:p>
          <a:p>
            <a:pPr algn="just">
              <a:buFont typeface="Wingdings" panose="05000000000000000000" pitchFamily="2" charset="2"/>
              <a:buChar char="v"/>
            </a:pPr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na rozdíl od jiných sociálních dávek, kde se započítávají všechny příjmy v plné výši, u příspěvku na živobytí se příjem počítá trochu jinak; jako příjem se počítá</a:t>
            </a:r>
          </a:p>
          <a:p>
            <a:pPr marL="447675" algn="just">
              <a:spcBef>
                <a:spcPts val="600"/>
              </a:spcBef>
              <a:buFont typeface="Wingdings" panose="05000000000000000000" pitchFamily="2" charset="2"/>
              <a:buChar char="v"/>
            </a:pPr>
            <a:r>
              <a:rPr lang="cs-CZ" sz="1600" b="1" dirty="0">
                <a:latin typeface="Verdana" panose="020B0604030504040204" pitchFamily="34" charset="0"/>
                <a:ea typeface="Verdana" panose="020B0604030504040204" pitchFamily="34" charset="0"/>
              </a:rPr>
              <a:t>70% z částky</a:t>
            </a:r>
            <a:endParaRPr lang="cs-CZ" sz="16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447675" algn="just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cs-CZ" sz="1600" u="sng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</a:rPr>
              <a:t>příjem ze zaměstnání </a:t>
            </a:r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(z čisté mzdy – po odečtení daní a odvodů na sociální a zdravotní zabezpečí), případně další příjmy ze závislé činnosti podle zákona o daních z příjmů</a:t>
            </a:r>
          </a:p>
          <a:p>
            <a:pPr marL="447675" algn="just">
              <a:buFont typeface="Arial" panose="020B0604020202020204" pitchFamily="34" charset="0"/>
              <a:buChar char="•"/>
            </a:pPr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důvodem je motivovat osoby s nízkým příjmem ve hmotné nouzi k zvýšení příjmu formou zaměstnání</a:t>
            </a:r>
          </a:p>
          <a:p>
            <a:pPr marL="447675" algn="just">
              <a:buFont typeface="Wingdings" panose="05000000000000000000" pitchFamily="2" charset="2"/>
              <a:buChar char="v"/>
            </a:pPr>
            <a:r>
              <a:rPr lang="cs-CZ" sz="1600" b="1" dirty="0">
                <a:latin typeface="Verdana" panose="020B0604030504040204" pitchFamily="34" charset="0"/>
                <a:ea typeface="Verdana" panose="020B0604030504040204" pitchFamily="34" charset="0"/>
              </a:rPr>
              <a:t>80% z částky</a:t>
            </a:r>
            <a:endParaRPr lang="cs-CZ" sz="16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447675" algn="just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cs-CZ" sz="1600" u="sng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</a:rPr>
              <a:t>náhrady mzdy </a:t>
            </a:r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vyplácené zaměstnavatelem v prvních 14 dnech nemoci, důchody</a:t>
            </a:r>
          </a:p>
          <a:p>
            <a:pPr marL="447675" algn="just">
              <a:buFont typeface="Arial" panose="020B0604020202020204" pitchFamily="34" charset="0"/>
              <a:buChar char="•"/>
            </a:pPr>
            <a:r>
              <a:rPr lang="cs-CZ" sz="1600" u="sng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</a:rPr>
              <a:t>nemocenské dávky </a:t>
            </a:r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vyplácené během pracovní neschopnosti, podpora v nezaměstnanosti</a:t>
            </a:r>
          </a:p>
          <a:p>
            <a:pPr marL="447675" algn="just">
              <a:buFont typeface="Arial" panose="020B0604020202020204" pitchFamily="34" charset="0"/>
              <a:buChar char="•"/>
            </a:pPr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další nemocenské dávky jak je např. ošetřovné, nebo peněžitá pomoc v mateřství</a:t>
            </a:r>
          </a:p>
          <a:p>
            <a:pPr marL="285750" indent="-285750" algn="just">
              <a:lnSpc>
                <a:spcPct val="8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  <a:tabLst>
                <a:tab pos="1795680" algn="l"/>
              </a:tabLst>
            </a:pPr>
            <a:endParaRPr lang="cs-CZ" sz="16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9657755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9900"/>
            </a:gs>
            <a:gs pos="64000">
              <a:schemeClr val="accent2">
                <a:lumMod val="45000"/>
                <a:lumOff val="55000"/>
              </a:schemeClr>
            </a:gs>
            <a:gs pos="83000">
              <a:schemeClr val="accent2">
                <a:lumMod val="45000"/>
                <a:lumOff val="55000"/>
              </a:schemeClr>
            </a:gs>
            <a:gs pos="100000">
              <a:schemeClr val="accent2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odnadpis 3">
            <a:extLst>
              <a:ext uri="{FF2B5EF4-FFF2-40B4-BE49-F238E27FC236}">
                <a16:creationId xmlns:a16="http://schemas.microsoft.com/office/drawing/2014/main" id="{8E3BF3B1-79FE-41BB-9125-80BA11C9781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85707" y="169682"/>
            <a:ext cx="10701865" cy="6523349"/>
          </a:xfrm>
          <a:gradFill>
            <a:gsLst>
              <a:gs pos="0">
                <a:srgbClr val="FF9900"/>
              </a:gs>
              <a:gs pos="64000">
                <a:schemeClr val="accent2">
                  <a:lumMod val="45000"/>
                  <a:lumOff val="55000"/>
                </a:schemeClr>
              </a:gs>
              <a:gs pos="83000">
                <a:schemeClr val="accent2">
                  <a:lumMod val="45000"/>
                  <a:lumOff val="55000"/>
                </a:schemeClr>
              </a:gs>
              <a:gs pos="100000">
                <a:schemeClr val="accent2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rmAutofit fontScale="92500" lnSpcReduction="10000"/>
          </a:bodyPr>
          <a:lstStyle/>
          <a:p>
            <a:pPr marL="357188" algn="just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v"/>
            </a:pPr>
            <a:r>
              <a:rPr lang="cs-CZ" sz="1600" b="1" dirty="0">
                <a:latin typeface="Verdana" panose="020B0604030504040204" pitchFamily="34" charset="0"/>
                <a:ea typeface="Verdana" panose="020B0604030504040204" pitchFamily="34" charset="0"/>
              </a:rPr>
              <a:t>100% z ostatních příjmů</a:t>
            </a:r>
            <a:endParaRPr lang="cs-CZ" sz="16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642938" indent="-285750" algn="just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výživné a alimenty na děti, nebo na neprovdanou matku dítěte</a:t>
            </a:r>
          </a:p>
          <a:p>
            <a:pPr marL="642938" indent="-285750" algn="just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sociální dávky jako rodičovský příspěvek, přídavky na dítě apod.</a:t>
            </a:r>
          </a:p>
          <a:p>
            <a:pPr marL="642938" indent="-285750" algn="just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další různé příjmy</a:t>
            </a:r>
          </a:p>
          <a:p>
            <a:pPr marL="285750" indent="-285750" algn="just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v"/>
            </a:pPr>
            <a:r>
              <a:rPr lang="cs-CZ" sz="1600" b="1" dirty="0">
                <a:latin typeface="Verdana" panose="020B0604030504040204" pitchFamily="34" charset="0"/>
                <a:ea typeface="Verdana" panose="020B0604030504040204" pitchFamily="34" charset="0"/>
              </a:rPr>
              <a:t>jako příjem se nezapočítává</a:t>
            </a:r>
            <a:endParaRPr lang="cs-CZ" sz="16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642938" indent="-285750" algn="just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příspěvek na živobytí</a:t>
            </a:r>
          </a:p>
          <a:p>
            <a:pPr marL="642938" indent="-285750" algn="just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příspěvek na bydlení</a:t>
            </a:r>
          </a:p>
          <a:p>
            <a:pPr algn="just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v"/>
            </a:pPr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celkové příjmy pro stanovení nároku na příspěvek na živobytí se pak stanoví jako součet jednotlivých částek, nebo jejich částí, pro všechny osoby, které jsou společně posuzovány</a:t>
            </a:r>
          </a:p>
          <a:p>
            <a:pPr algn="just">
              <a:spcBef>
                <a:spcPts val="0"/>
              </a:spcBef>
              <a:spcAft>
                <a:spcPts val="600"/>
              </a:spcAft>
              <a:defRPr/>
            </a:pPr>
            <a:r>
              <a:rPr lang="cs-CZ" altLang="cs-CZ" sz="1600" b="1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příjem pro účely příspěvku na živobytí</a:t>
            </a:r>
          </a:p>
          <a:p>
            <a:pPr marL="357188" algn="just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v"/>
              <a:defRPr/>
            </a:pPr>
            <a:r>
              <a:rPr lang="cs-CZ" alt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 příjem osoby (P) pro příspěvek na živobytí je započitatelný příjem podle zákona o životním a existenčním minimu rozdělený podle procent podle zákona o hmotné nouzi </a:t>
            </a:r>
            <a:r>
              <a:rPr lang="cs-CZ" altLang="cs-CZ" sz="1600" u="sng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</a:rPr>
              <a:t>snížený o přiměřené náklady na bydlení (</a:t>
            </a:r>
            <a:r>
              <a:rPr lang="cs-CZ" altLang="cs-CZ" sz="1600" u="sng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</a:rPr>
              <a:t>PřnB</a:t>
            </a:r>
            <a:r>
              <a:rPr lang="cs-CZ" altLang="cs-CZ" sz="1600" u="sng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</a:rPr>
              <a:t>)</a:t>
            </a:r>
          </a:p>
          <a:p>
            <a:pPr marL="357188" algn="just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v"/>
              <a:defRPr/>
            </a:pPr>
            <a:r>
              <a:rPr lang="cs-CZ" altLang="cs-CZ" sz="1600" b="1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cs-CZ" altLang="cs-CZ" sz="1600" b="1" dirty="0" err="1">
                <a:latin typeface="Verdana" panose="020B0604030504040204" pitchFamily="34" charset="0"/>
                <a:ea typeface="Verdana" panose="020B0604030504040204" pitchFamily="34" charset="0"/>
              </a:rPr>
              <a:t>PřnB</a:t>
            </a:r>
            <a:r>
              <a:rPr lang="cs-CZ" altLang="cs-CZ" sz="1600" b="1" dirty="0">
                <a:latin typeface="Verdana" panose="020B0604030504040204" pitchFamily="34" charset="0"/>
                <a:ea typeface="Verdana" panose="020B0604030504040204" pitchFamily="34" charset="0"/>
              </a:rPr>
              <a:t> – přiměřené náklady na bydlení) jsou (rovnají se) odůvodněné náklady na bydlení (ONB),</a:t>
            </a:r>
            <a:r>
              <a:rPr lang="cs-CZ" altLang="cs-CZ" sz="1600" b="1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cs-CZ" alt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avšak jejich výše nesmí přesáhnout 30% (v Praze 35%) příjmu osoby:</a:t>
            </a:r>
          </a:p>
          <a:p>
            <a:pPr marL="804863" indent="-268288" algn="just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  <a:defRPr/>
            </a:pPr>
            <a:r>
              <a:rPr lang="cs-CZ" alt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příjem pro příspěvek na živobytí = P – ONB, nejvýše však do </a:t>
            </a:r>
            <a:r>
              <a:rPr lang="cs-CZ" altLang="cs-CZ" sz="1600" dirty="0" err="1">
                <a:latin typeface="Verdana" panose="020B0604030504040204" pitchFamily="34" charset="0"/>
                <a:ea typeface="Verdana" panose="020B0604030504040204" pitchFamily="34" charset="0"/>
              </a:rPr>
              <a:t>PřnB</a:t>
            </a:r>
            <a:endParaRPr lang="cs-CZ" altLang="cs-CZ" sz="16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804863" indent="-268288" algn="just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  <a:defRPr/>
            </a:pPr>
            <a:r>
              <a:rPr lang="cs-CZ" altLang="cs-CZ" sz="1600" dirty="0" err="1">
                <a:latin typeface="Verdana" panose="020B0604030504040204" pitchFamily="34" charset="0"/>
                <a:ea typeface="Verdana" panose="020B0604030504040204" pitchFamily="34" charset="0"/>
              </a:rPr>
              <a:t>PřnB</a:t>
            </a:r>
            <a:r>
              <a:rPr lang="cs-CZ" alt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 = P (bez pěstounských dávek, kapitálového majetku, opakujících se, či pravidelných příjmů) * 0,3 (0,35 v Praze) </a:t>
            </a:r>
          </a:p>
          <a:p>
            <a:pPr algn="just">
              <a:spcAft>
                <a:spcPts val="600"/>
              </a:spcAft>
            </a:pPr>
            <a:r>
              <a:rPr lang="cs-CZ" sz="1600" b="1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příklad výpočtu příjmu pro příspěvek na živobytí</a:t>
            </a:r>
          </a:p>
          <a:p>
            <a:pPr algn="just">
              <a:spcBef>
                <a:spcPts val="600"/>
              </a:spcBef>
              <a:buFont typeface="Wingdings" panose="05000000000000000000" pitchFamily="2" charset="2"/>
              <a:buChar char="v"/>
              <a:defRPr/>
            </a:pPr>
            <a:r>
              <a:rPr lang="cs-CZ" altLang="cs-CZ" sz="1700" dirty="0">
                <a:latin typeface="Verdana" panose="020B0604030504040204" pitchFamily="34" charset="0"/>
                <a:ea typeface="Verdana" panose="020B0604030504040204" pitchFamily="34" charset="0"/>
              </a:rPr>
              <a:t>Pan N. má příjem z výdělečné činnosti 2000 Kč (již snížen na 70%). Odůvodněné náklady na bydlení má 7000 Kč. Bydlí v Praze. Vypočítejte příjem , který se bude započítávat pro příspěvek na živobytí.</a:t>
            </a:r>
          </a:p>
          <a:p>
            <a:pPr>
              <a:buFont typeface="Arial" panose="020B0604020202020204" pitchFamily="34" charset="0"/>
              <a:buChar char="•"/>
              <a:defRPr/>
            </a:pPr>
            <a:r>
              <a:rPr lang="cs-CZ" altLang="cs-CZ" sz="1700" b="1" dirty="0">
                <a:latin typeface="Verdana" panose="020B0604030504040204" pitchFamily="34" charset="0"/>
                <a:ea typeface="Verdana" panose="020B0604030504040204" pitchFamily="34" charset="0"/>
              </a:rPr>
              <a:t>Přiměřené náklady na bydlení </a:t>
            </a:r>
            <a:r>
              <a:rPr lang="cs-CZ" altLang="cs-CZ" sz="1700" b="1" dirty="0" err="1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PřnB</a:t>
            </a:r>
            <a:r>
              <a:rPr lang="cs-CZ" altLang="cs-CZ" sz="1700" b="1" dirty="0">
                <a:solidFill>
                  <a:schemeClr val="accent1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cs-CZ" altLang="cs-CZ" sz="1700" b="1" dirty="0">
                <a:latin typeface="Verdana" panose="020B0604030504040204" pitchFamily="34" charset="0"/>
                <a:ea typeface="Verdana" panose="020B0604030504040204" pitchFamily="34" charset="0"/>
              </a:rPr>
              <a:t>= 2000 Kč * 0,35 =</a:t>
            </a:r>
            <a:r>
              <a:rPr lang="cs-CZ" altLang="cs-CZ" sz="1700" b="1" dirty="0">
                <a:solidFill>
                  <a:schemeClr val="accent1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cs-CZ" altLang="cs-CZ" sz="1700" b="1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700 Kč</a:t>
            </a:r>
          </a:p>
          <a:p>
            <a:pPr>
              <a:buFont typeface="Arial" panose="020B0604020202020204" pitchFamily="34" charset="0"/>
              <a:buChar char="•"/>
              <a:defRPr/>
            </a:pPr>
            <a:r>
              <a:rPr lang="cs-CZ" altLang="cs-CZ" sz="1700" b="1" dirty="0">
                <a:latin typeface="Verdana" panose="020B0604030504040204" pitchFamily="34" charset="0"/>
                <a:ea typeface="Verdana" panose="020B0604030504040204" pitchFamily="34" charset="0"/>
              </a:rPr>
              <a:t>Příjem pro příspěvek na živobytí = P – ONB = 2000 Kč –</a:t>
            </a:r>
            <a:r>
              <a:rPr lang="cs-CZ" altLang="cs-CZ" sz="1700" b="1" dirty="0">
                <a:solidFill>
                  <a:schemeClr val="accent1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cs-CZ" altLang="cs-CZ" sz="1700" b="1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700 Kč </a:t>
            </a:r>
            <a:r>
              <a:rPr lang="cs-CZ" altLang="cs-CZ" sz="1700" b="1" dirty="0">
                <a:latin typeface="Verdana" panose="020B0604030504040204" pitchFamily="34" charset="0"/>
                <a:ea typeface="Verdana" panose="020B0604030504040204" pitchFamily="34" charset="0"/>
              </a:rPr>
              <a:t>= 1300 Kč</a:t>
            </a:r>
          </a:p>
          <a:p>
            <a:pPr>
              <a:buFont typeface="Arial" panose="020B0604020202020204" pitchFamily="34" charset="0"/>
              <a:buChar char="•"/>
              <a:defRPr/>
            </a:pPr>
            <a:r>
              <a:rPr lang="cs-CZ" altLang="cs-CZ" sz="1700" i="1" dirty="0">
                <a:latin typeface="Verdana" panose="020B0604030504040204" pitchFamily="34" charset="0"/>
                <a:ea typeface="Verdana" panose="020B0604030504040204" pitchFamily="34" charset="0"/>
              </a:rPr>
              <a:t>Poznámka: (ODN  - 7000 Kč jsou vyšší než přiměřené náklady 700 Kč, proto se počítá s přiměřenými)</a:t>
            </a:r>
          </a:p>
          <a:p>
            <a:endParaRPr lang="cs-CZ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567850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9900"/>
            </a:gs>
            <a:gs pos="64000">
              <a:schemeClr val="accent2">
                <a:lumMod val="45000"/>
                <a:lumOff val="55000"/>
              </a:schemeClr>
            </a:gs>
            <a:gs pos="83000">
              <a:schemeClr val="accent2">
                <a:lumMod val="45000"/>
                <a:lumOff val="55000"/>
              </a:schemeClr>
            </a:gs>
            <a:gs pos="100000">
              <a:schemeClr val="accent2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odnadpis 3">
            <a:extLst>
              <a:ext uri="{FF2B5EF4-FFF2-40B4-BE49-F238E27FC236}">
                <a16:creationId xmlns:a16="http://schemas.microsoft.com/office/drawing/2014/main" id="{8E3BF3B1-79FE-41BB-9125-80BA11C9781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45067" y="167325"/>
            <a:ext cx="10701865" cy="6523349"/>
          </a:xfrm>
          <a:gradFill>
            <a:gsLst>
              <a:gs pos="0">
                <a:srgbClr val="FF9900"/>
              </a:gs>
              <a:gs pos="64000">
                <a:schemeClr val="accent2">
                  <a:lumMod val="45000"/>
                  <a:lumOff val="55000"/>
                </a:schemeClr>
              </a:gs>
              <a:gs pos="83000">
                <a:schemeClr val="accent2">
                  <a:lumMod val="45000"/>
                  <a:lumOff val="55000"/>
                </a:schemeClr>
              </a:gs>
              <a:gs pos="100000">
                <a:schemeClr val="accent2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rmAutofit/>
          </a:bodyPr>
          <a:lstStyle/>
          <a:p>
            <a:pPr algn="just">
              <a:lnSpc>
                <a:spcPct val="80000"/>
              </a:lnSpc>
              <a:spcAft>
                <a:spcPts val="600"/>
              </a:spcAft>
              <a:defRPr/>
            </a:pPr>
            <a:r>
              <a:rPr lang="cs-CZ" altLang="cs-CZ" sz="1600" b="1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Příklad výpočtu příspěvku na živobytí </a:t>
            </a:r>
          </a:p>
          <a:p>
            <a:pPr>
              <a:spcBef>
                <a:spcPts val="600"/>
              </a:spcBef>
              <a:spcAft>
                <a:spcPts val="1800"/>
              </a:spcAft>
              <a:buFont typeface="Arial" panose="020B0604020202020204" pitchFamily="34" charset="0"/>
              <a:buChar char="•"/>
              <a:defRPr/>
            </a:pPr>
            <a:r>
              <a:rPr lang="cs-CZ" altLang="cs-CZ" sz="16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</a:rPr>
              <a:t>PnŽ</a:t>
            </a:r>
            <a:r>
              <a:rPr lang="cs-CZ" altLang="cs-CZ" sz="16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</a:rPr>
              <a:t> = Ž – (P – ONB nejvýše do </a:t>
            </a:r>
            <a:r>
              <a:rPr lang="cs-CZ" altLang="cs-CZ" sz="16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</a:rPr>
              <a:t>PřnB</a:t>
            </a:r>
            <a:r>
              <a:rPr lang="cs-CZ" altLang="cs-CZ" sz="16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</a:rPr>
              <a:t>)</a:t>
            </a:r>
          </a:p>
          <a:p>
            <a:pPr algn="just">
              <a:spcBef>
                <a:spcPts val="0"/>
              </a:spcBef>
              <a:spcAft>
                <a:spcPts val="1800"/>
              </a:spcAft>
              <a:buFont typeface="Wingdings" panose="05000000000000000000" pitchFamily="2" charset="2"/>
              <a:buChar char="v"/>
              <a:defRPr/>
            </a:pPr>
            <a:r>
              <a:rPr lang="cs-CZ" alt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6 osob, 2 dospělí a 4 děti, z toho 2 do šesti let a dvě od 6 let do10let. ONB = 6000 Kč v nájemní formě bydlení mimo Prahu. Rodina má příjem z dávek SSP 9820 Kč. Pobírá také příspěvek na bydlení 1881 Kč (nezapočítává se do příjmu). Rodina neuplatňuje žádné nároky, ani nemá majetek. Matka pobírá rodičovský příspěvek, otec je v evidenci ÚP bez nároku na podporu v nezaměstnanosti. </a:t>
            </a:r>
          </a:p>
          <a:p>
            <a:pPr>
              <a:spcBef>
                <a:spcPts val="0"/>
              </a:spcBef>
              <a:spcAft>
                <a:spcPts val="1800"/>
              </a:spcAft>
              <a:buFont typeface="Arial" panose="020B0604020202020204" pitchFamily="34" charset="0"/>
              <a:buChar char="•"/>
              <a:defRPr/>
            </a:pPr>
            <a:r>
              <a:rPr lang="cs-CZ" altLang="cs-CZ" sz="16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</a:rPr>
              <a:t>Ž = 3550 Kč + 3200 Kč +1970 Kč + 1970 Kč + 2420 Kč + 2420 Kč ► Ž rodiny = </a:t>
            </a:r>
            <a:r>
              <a:rPr lang="cs-CZ" altLang="cs-CZ" sz="16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</a:rPr>
              <a:t>15530 Kč</a:t>
            </a:r>
          </a:p>
          <a:p>
            <a:pPr>
              <a:spcBef>
                <a:spcPts val="0"/>
              </a:spcBef>
              <a:spcAft>
                <a:spcPts val="1800"/>
              </a:spcAft>
              <a:buFont typeface="Arial" panose="020B0604020202020204" pitchFamily="34" charset="0"/>
              <a:buChar char="•"/>
              <a:defRPr/>
            </a:pPr>
            <a:r>
              <a:rPr lang="cs-CZ" altLang="cs-CZ" sz="1600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</a:rPr>
              <a:t>PřnB</a:t>
            </a:r>
            <a:r>
              <a:rPr lang="cs-CZ" altLang="cs-CZ" sz="16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</a:rPr>
              <a:t> = P * 0,3 = 9820 Kč * 0,3 = </a:t>
            </a:r>
            <a:r>
              <a:rPr lang="cs-CZ" altLang="cs-CZ" sz="16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</a:rPr>
              <a:t>2946 Kč</a:t>
            </a:r>
          </a:p>
          <a:p>
            <a:pPr>
              <a:spcBef>
                <a:spcPts val="0"/>
              </a:spcBef>
              <a:spcAft>
                <a:spcPts val="1800"/>
              </a:spcAft>
              <a:buFont typeface="Arial" panose="020B0604020202020204" pitchFamily="34" charset="0"/>
              <a:buChar char="•"/>
              <a:defRPr/>
            </a:pPr>
            <a:r>
              <a:rPr lang="cs-CZ" altLang="cs-CZ" sz="1600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</a:rPr>
              <a:t>PnŽ</a:t>
            </a:r>
            <a:r>
              <a:rPr lang="cs-CZ" altLang="cs-CZ" sz="16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</a:rPr>
              <a:t> = Ž – (P – ONB nejvýše do </a:t>
            </a:r>
            <a:r>
              <a:rPr lang="cs-CZ" altLang="cs-CZ" sz="1600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</a:rPr>
              <a:t>PřnB</a:t>
            </a:r>
            <a:r>
              <a:rPr lang="cs-CZ" altLang="cs-CZ" sz="16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</a:rPr>
              <a:t>) = 15530 – (9820 – 2946) = </a:t>
            </a:r>
            <a:r>
              <a:rPr lang="cs-CZ" altLang="cs-CZ" sz="16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</a:rPr>
              <a:t>8656 Kč</a:t>
            </a:r>
          </a:p>
          <a:p>
            <a:endParaRPr lang="cs-CZ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5004934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9900"/>
            </a:gs>
            <a:gs pos="64000">
              <a:schemeClr val="accent2">
                <a:lumMod val="45000"/>
                <a:lumOff val="55000"/>
              </a:schemeClr>
            </a:gs>
            <a:gs pos="83000">
              <a:schemeClr val="accent2">
                <a:lumMod val="45000"/>
                <a:lumOff val="55000"/>
              </a:schemeClr>
            </a:gs>
            <a:gs pos="100000">
              <a:schemeClr val="accent2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44492D0-9848-4A2F-A21A-D5383D5F69A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85707" y="153694"/>
            <a:ext cx="10607039" cy="631498"/>
          </a:xfrm>
          <a:gradFill>
            <a:gsLst>
              <a:gs pos="0">
                <a:srgbClr val="FF9900"/>
              </a:gs>
              <a:gs pos="64000">
                <a:schemeClr val="accent2">
                  <a:lumMod val="45000"/>
                  <a:lumOff val="55000"/>
                </a:schemeClr>
              </a:gs>
              <a:gs pos="83000">
                <a:schemeClr val="accent2">
                  <a:lumMod val="45000"/>
                  <a:lumOff val="55000"/>
                </a:schemeClr>
              </a:gs>
              <a:gs pos="100000">
                <a:schemeClr val="accent2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Autofit/>
          </a:bodyPr>
          <a:lstStyle/>
          <a:p>
            <a:br>
              <a:rPr lang="cs-CZ" sz="4000" dirty="0"/>
            </a:br>
            <a:br>
              <a:rPr lang="cs-CZ" sz="4000" dirty="0"/>
            </a:br>
            <a:br>
              <a:rPr lang="cs-CZ" sz="4000" dirty="0"/>
            </a:br>
            <a:br>
              <a:rPr lang="cs-CZ" sz="4000" dirty="0"/>
            </a:br>
            <a:br>
              <a:rPr lang="cs-CZ" sz="4000" dirty="0"/>
            </a:br>
            <a:br>
              <a:rPr lang="cs-CZ" sz="4000" dirty="0"/>
            </a:br>
            <a:br>
              <a:rPr lang="cs-CZ" sz="4000" dirty="0"/>
            </a:br>
            <a:r>
              <a:rPr lang="cs-CZ" sz="40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</a:rPr>
              <a:t>Doplatek na bydlení</a:t>
            </a:r>
          </a:p>
        </p:txBody>
      </p:sp>
      <p:sp>
        <p:nvSpPr>
          <p:cNvPr id="4" name="Podnadpis 3">
            <a:extLst>
              <a:ext uri="{FF2B5EF4-FFF2-40B4-BE49-F238E27FC236}">
                <a16:creationId xmlns:a16="http://schemas.microsoft.com/office/drawing/2014/main" id="{8E3BF3B1-79FE-41BB-9125-80BA11C9781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85707" y="884583"/>
            <a:ext cx="10701865" cy="5819724"/>
          </a:xfrm>
          <a:gradFill>
            <a:gsLst>
              <a:gs pos="0">
                <a:srgbClr val="FF9900"/>
              </a:gs>
              <a:gs pos="64000">
                <a:schemeClr val="accent2">
                  <a:lumMod val="45000"/>
                  <a:lumOff val="55000"/>
                </a:schemeClr>
              </a:gs>
              <a:gs pos="83000">
                <a:schemeClr val="accent2">
                  <a:lumMod val="45000"/>
                  <a:lumOff val="55000"/>
                </a:schemeClr>
              </a:gs>
              <a:gs pos="100000">
                <a:schemeClr val="accent2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rmAutofit fontScale="92500" lnSpcReduction="20000"/>
          </a:bodyPr>
          <a:lstStyle/>
          <a:p>
            <a:pPr lvl="0" algn="just">
              <a:buFont typeface="Wingdings" panose="05000000000000000000" pitchFamily="2" charset="2"/>
              <a:buChar char="v"/>
              <a:tabLst>
                <a:tab pos="3142439" algn="l"/>
              </a:tabLst>
            </a:pPr>
            <a:r>
              <a:rPr lang="cs-CZ" sz="1700" dirty="0">
                <a:latin typeface="Verdana" panose="020B0604030504040204" pitchFamily="34" charset="0"/>
                <a:ea typeface="Verdana" panose="020B0604030504040204" pitchFamily="34" charset="0"/>
              </a:rPr>
              <a:t>nárok na doplatek na bydlení vzniká pouze ve specifických případech; obvykle žadatel nejprve dostává klasický </a:t>
            </a:r>
            <a:r>
              <a:rPr lang="cs-CZ" sz="17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příspěvek na bydlení</a:t>
            </a:r>
            <a:r>
              <a:rPr lang="cs-CZ" sz="17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</a:rPr>
              <a:t>,</a:t>
            </a:r>
            <a:r>
              <a:rPr lang="cs-CZ" sz="1700" dirty="0">
                <a:latin typeface="Verdana" panose="020B0604030504040204" pitchFamily="34" charset="0"/>
                <a:ea typeface="Verdana" panose="020B0604030504040204" pitchFamily="34" charset="0"/>
              </a:rPr>
              <a:t> pokud je ve hmotné nouzi, má nárok především na příspěvek na živobytí; doplatek na bydlení se přiznává až ve chvíli, kdy ani s těmito dvěma dávkami nezůstává po zaplacení nákladů na bydlení alespoň částka živobytí</a:t>
            </a:r>
          </a:p>
          <a:p>
            <a:pPr lvl="0" algn="just">
              <a:buFont typeface="Wingdings" panose="05000000000000000000" pitchFamily="2" charset="2"/>
              <a:buChar char="v"/>
              <a:tabLst>
                <a:tab pos="3142439" algn="l"/>
              </a:tabLst>
            </a:pPr>
            <a:r>
              <a:rPr lang="cs-CZ" sz="1700" dirty="0">
                <a:latin typeface="Verdana" panose="020B0604030504040204" pitchFamily="34" charset="0"/>
                <a:ea typeface="Verdana" panose="020B0604030504040204" pitchFamily="34" charset="0"/>
              </a:rPr>
              <a:t>řeší nedostatek příjmu k  uhrazení nákladů na bydlení tam, kde nestačí vlastní příjmy osoby či rodiny včetně příspěvku na bydlení ze systému státní sociální podpory</a:t>
            </a:r>
          </a:p>
          <a:p>
            <a:pPr lvl="0" algn="just">
              <a:buFont typeface="Wingdings" panose="05000000000000000000" pitchFamily="2" charset="2"/>
              <a:buChar char="v"/>
              <a:tabLst>
                <a:tab pos="3142439" algn="l"/>
              </a:tabLst>
            </a:pPr>
            <a:r>
              <a:rPr lang="cs-CZ" sz="1700" dirty="0">
                <a:latin typeface="Verdana" panose="020B0604030504040204" pitchFamily="34" charset="0"/>
                <a:ea typeface="Verdana" panose="020B0604030504040204" pitchFamily="34" charset="0"/>
              </a:rPr>
              <a:t>dávka je poskytována nájemci nebo vlastníku bytu, který má nárok na příspěvek na živobytí, a který po úhradě odůvodněných nákladů na bydlení má příjem nižší, než je částka živobytí osoby (případně společně posuzovaných osob)</a:t>
            </a:r>
          </a:p>
          <a:p>
            <a:pPr algn="l"/>
            <a:r>
              <a:rPr lang="cs-CZ" sz="1700" b="1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základní podmínky tedy jsou:</a:t>
            </a:r>
          </a:p>
          <a:p>
            <a:pPr marL="625475" indent="-285750" algn="l">
              <a:buFont typeface="Wingdings" panose="05000000000000000000" pitchFamily="2" charset="2"/>
              <a:buChar char="§"/>
            </a:pPr>
            <a:r>
              <a:rPr lang="cs-CZ" sz="1700" dirty="0">
                <a:latin typeface="Verdana" panose="020B0604030504040204" pitchFamily="34" charset="0"/>
                <a:ea typeface="Verdana" panose="020B0604030504040204" pitchFamily="34" charset="0"/>
              </a:rPr>
              <a:t>žadatel pobírá příspěvek na bydlení + žadatel pobírá příspěvek na živobytí + žadatel je osoba ve hmotné nouzi + žadatel je nájemce nebo vlastník bytu</a:t>
            </a:r>
          </a:p>
          <a:p>
            <a:pPr lvl="0" algn="just">
              <a:buFont typeface="Wingdings" panose="05000000000000000000" pitchFamily="2" charset="2"/>
              <a:buChar char="v"/>
              <a:tabLst>
                <a:tab pos="3142439" algn="l"/>
              </a:tabLst>
            </a:pPr>
            <a:r>
              <a:rPr lang="cs-CZ" sz="1700" u="sng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</a:rPr>
              <a:t>získání nároku na příspěvek na živobytí je podmínkou nároku na doplatek na bydlení</a:t>
            </a:r>
          </a:p>
          <a:p>
            <a:pPr lvl="0" algn="just">
              <a:buFont typeface="Wingdings" panose="05000000000000000000" pitchFamily="2" charset="2"/>
              <a:buChar char="v"/>
              <a:tabLst>
                <a:tab pos="3142439" algn="l"/>
              </a:tabLst>
            </a:pPr>
            <a:r>
              <a:rPr lang="cs-CZ" sz="1700" dirty="0">
                <a:latin typeface="Verdana" panose="020B0604030504040204" pitchFamily="34" charset="0"/>
                <a:ea typeface="Verdana" panose="020B0604030504040204" pitchFamily="34" charset="0"/>
              </a:rPr>
              <a:t> může však být výjimečně přiznán i tam, kde příspěvek na živobytí přiznán nebyl a příjem osoby dosahuje maximálně 1,3 násobku částky živobytí</a:t>
            </a:r>
          </a:p>
          <a:p>
            <a:pPr lvl="0" algn="just">
              <a:buFont typeface="Wingdings" panose="05000000000000000000" pitchFamily="2" charset="2"/>
              <a:buChar char="v"/>
              <a:tabLst>
                <a:tab pos="3142439" algn="l"/>
              </a:tabLst>
            </a:pPr>
            <a:r>
              <a:rPr lang="cs-CZ" sz="1700" dirty="0">
                <a:latin typeface="Verdana" panose="020B0604030504040204" pitchFamily="34" charset="0"/>
                <a:ea typeface="Verdana" panose="020B0604030504040204" pitchFamily="34" charset="0"/>
              </a:rPr>
              <a:t>v určitých případech hodných zvláštního zřetele může být doplatek na bydlení přiznán i osobě, která používá </a:t>
            </a:r>
            <a:r>
              <a:rPr lang="cs-CZ" sz="1700" u="sng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</a:rPr>
              <a:t>jinou, než nájemní formu bydlení </a:t>
            </a:r>
            <a:r>
              <a:rPr lang="cs-CZ" sz="1700" dirty="0">
                <a:latin typeface="Verdana" panose="020B0604030504040204" pitchFamily="34" charset="0"/>
                <a:ea typeface="Verdana" panose="020B0604030504040204" pitchFamily="34" charset="0"/>
              </a:rPr>
              <a:t>(domovy pro seniory, domovy pro zdravotně postižené, chráněné bydlení, případně obytné prostory pro rekreaci – musí však splňovat standardy kvality bydlení apod.) </a:t>
            </a:r>
          </a:p>
          <a:p>
            <a:pPr lvl="0" algn="just">
              <a:buFont typeface="Wingdings" panose="05000000000000000000" pitchFamily="2" charset="2"/>
              <a:buChar char="v"/>
              <a:tabLst>
                <a:tab pos="3142439" algn="l"/>
              </a:tabLst>
            </a:pPr>
            <a:r>
              <a:rPr lang="cs-CZ" sz="1700" dirty="0">
                <a:latin typeface="Verdana" panose="020B0604030504040204" pitchFamily="34" charset="0"/>
                <a:ea typeface="Verdana" panose="020B0604030504040204" pitchFamily="34" charset="0"/>
              </a:rPr>
              <a:t>další případ, kdy vzniká nárok na doplatek na bydlení, jsou situace, </a:t>
            </a:r>
            <a:r>
              <a:rPr lang="cs-CZ" sz="1700" u="sng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</a:rPr>
              <a:t>kdy žadatel nemá nárok na klasický příspěvek na bydlení;</a:t>
            </a:r>
            <a:r>
              <a:rPr lang="cs-CZ" sz="1700" dirty="0">
                <a:latin typeface="Verdana" panose="020B0604030504040204" pitchFamily="34" charset="0"/>
                <a:ea typeface="Verdana" panose="020B0604030504040204" pitchFamily="34" charset="0"/>
              </a:rPr>
              <a:t> jedná se o případy, kdy žadatel není vlastníkem nebo nájemcem bytu nebo domu </a:t>
            </a:r>
          </a:p>
          <a:p>
            <a:pPr marL="285750" indent="-285750" algn="just">
              <a:buFont typeface="Wingdings" panose="05000000000000000000" pitchFamily="2" charset="2"/>
              <a:buChar char="v"/>
              <a:tabLst>
                <a:tab pos="3142439" algn="l"/>
              </a:tabLst>
            </a:pPr>
            <a:r>
              <a:rPr lang="cs-CZ" sz="1700" dirty="0">
                <a:latin typeface="Verdana" panose="020B0604030504040204" pitchFamily="34" charset="0"/>
                <a:ea typeface="Verdana" panose="020B0604030504040204" pitchFamily="34" charset="0"/>
              </a:rPr>
              <a:t>nárok na doplatek na bydlení nevznikne, pokud osoba odmítne možnost levnějšího přiměřeného bydlení; toto neplatí pro osoby starší 65 let a poživatele starobního důchodu, případně uživatele bytů zvláštního určení, na jejichž úpravu byla poskytnuta finanční podpora </a:t>
            </a:r>
          </a:p>
          <a:p>
            <a:pPr lvl="0" algn="just">
              <a:tabLst>
                <a:tab pos="3142439" algn="l"/>
              </a:tabLst>
            </a:pPr>
            <a:endParaRPr lang="cs-CZ" sz="17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9778471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9900"/>
            </a:gs>
            <a:gs pos="64000">
              <a:schemeClr val="accent2">
                <a:lumMod val="45000"/>
                <a:lumOff val="55000"/>
              </a:schemeClr>
            </a:gs>
            <a:gs pos="83000">
              <a:schemeClr val="accent2">
                <a:lumMod val="45000"/>
                <a:lumOff val="55000"/>
              </a:schemeClr>
            </a:gs>
            <a:gs pos="100000">
              <a:schemeClr val="accent2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odnadpis 3">
            <a:extLst>
              <a:ext uri="{FF2B5EF4-FFF2-40B4-BE49-F238E27FC236}">
                <a16:creationId xmlns:a16="http://schemas.microsoft.com/office/drawing/2014/main" id="{8E3BF3B1-79FE-41BB-9125-80BA11C9781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85707" y="169682"/>
            <a:ext cx="10701865" cy="6523349"/>
          </a:xfrm>
          <a:gradFill>
            <a:gsLst>
              <a:gs pos="0">
                <a:srgbClr val="FF9900"/>
              </a:gs>
              <a:gs pos="64000">
                <a:schemeClr val="accent2">
                  <a:lumMod val="45000"/>
                  <a:lumOff val="55000"/>
                </a:schemeClr>
              </a:gs>
              <a:gs pos="83000">
                <a:schemeClr val="accent2">
                  <a:lumMod val="45000"/>
                  <a:lumOff val="55000"/>
                </a:schemeClr>
              </a:gs>
              <a:gs pos="100000">
                <a:schemeClr val="accent2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rmAutofit/>
          </a:bodyPr>
          <a:lstStyle/>
          <a:p>
            <a:pPr algn="just">
              <a:tabLst>
                <a:tab pos="3142439" algn="l"/>
              </a:tabLst>
            </a:pPr>
            <a:r>
              <a:rPr lang="cs-CZ" sz="1600" b="1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výše doplatku na bydlení </a:t>
            </a:r>
          </a:p>
          <a:p>
            <a:pPr marL="285750" indent="-285750" algn="just">
              <a:buFont typeface="Wingdings" panose="05000000000000000000" pitchFamily="2" charset="2"/>
              <a:buChar char="v"/>
              <a:tabLst>
                <a:tab pos="3142439" algn="l"/>
              </a:tabLst>
            </a:pPr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se vypočte tak, že se od částky odůvodněných nákladů na bydlení připadajících na aktuální kalendářní měsíc (snížené o příspěvek na bydlení náležející za předchozí kalendářní měsíc) odečte částka, o kterou příjem osoby/společně posuzovaných osob (včetně vyplaceného příspěvku na živobytí) převyšuje částku živobytí osoby/společně posuzovaných osob.</a:t>
            </a:r>
          </a:p>
          <a:p>
            <a:pPr>
              <a:buFont typeface="Arial" panose="020B0604020202020204" pitchFamily="34" charset="0"/>
              <a:buChar char="•"/>
              <a:tabLst>
                <a:tab pos="3142439" algn="l"/>
              </a:tabLst>
            </a:pPr>
            <a:r>
              <a:rPr lang="cs-CZ" sz="1600" u="sng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</a:rPr>
              <a:t>DnB</a:t>
            </a:r>
            <a:r>
              <a:rPr lang="cs-CZ" sz="1600" u="sng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</a:rPr>
              <a:t> = (ONB – </a:t>
            </a:r>
            <a:r>
              <a:rPr lang="cs-CZ" sz="1600" u="sng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</a:rPr>
              <a:t>PnB</a:t>
            </a:r>
            <a:r>
              <a:rPr lang="cs-CZ" sz="1600" u="sng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</a:rPr>
              <a:t>) –(P + </a:t>
            </a:r>
            <a:r>
              <a:rPr lang="cs-CZ" sz="1600" u="sng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</a:rPr>
              <a:t>PnŽ</a:t>
            </a:r>
            <a:r>
              <a:rPr lang="cs-CZ" sz="1600" u="sng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</a:rPr>
              <a:t> – Ž)</a:t>
            </a:r>
          </a:p>
          <a:p>
            <a:pPr algn="l">
              <a:buFont typeface="Wingdings" panose="05000000000000000000" pitchFamily="2" charset="2"/>
              <a:buChar char="v"/>
            </a:pPr>
            <a:r>
              <a:rPr lang="cs-CZ" sz="1600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</a:rPr>
              <a:t>mezi odůvodněné náklady na bydlení </a:t>
            </a:r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se započítávají především následující položky:</a:t>
            </a:r>
          </a:p>
          <a:p>
            <a:pPr marL="893763" indent="-268288" algn="l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nájemné nebo podobné platby u bytů v osobním nebo družstevním vlastnictví</a:t>
            </a:r>
          </a:p>
          <a:p>
            <a:pPr marL="893763" indent="-268288" algn="l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náklady za vytápění bytu/domu (platba za dálkové vytápění, platba za paliva)</a:t>
            </a:r>
          </a:p>
          <a:p>
            <a:pPr marL="893763" indent="-268288" algn="l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náklady na nezbytnou spotřebu energií (voda, elektřina, plyn ad.)</a:t>
            </a:r>
          </a:p>
          <a:p>
            <a:pPr marL="285750" indent="-285750" algn="just">
              <a:buFont typeface="Wingdings" panose="05000000000000000000" pitchFamily="2" charset="2"/>
              <a:buChar char="v"/>
              <a:tabLst>
                <a:tab pos="3142439" algn="l"/>
              </a:tabLst>
            </a:pPr>
            <a:r>
              <a:rPr lang="cs-CZ" sz="1600" b="1" u="sng" dirty="0">
                <a:latin typeface="Verdana" panose="020B0604030504040204" pitchFamily="34" charset="0"/>
                <a:ea typeface="Verdana" panose="020B0604030504040204" pitchFamily="34" charset="0"/>
              </a:rPr>
              <a:t>výplata doplatku na bydlení </a:t>
            </a:r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je časově omezena na 84 měsíce v období posledních 10 kalendářních let; toto omezení neplatí pro domácnosti sestávající výlučně z  osob starších 70  let a pro osoby se zdravotním postižením, které bydlí v pro ně postavených nebo upravených bytech.</a:t>
            </a:r>
          </a:p>
          <a:p>
            <a:pPr algn="just">
              <a:tabLst>
                <a:tab pos="3142439" algn="l"/>
              </a:tabLst>
            </a:pPr>
            <a:r>
              <a:rPr lang="cs-CZ" sz="1600" b="1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komplexní příklad vedoucí k výpočtu doplatku na bydlení</a:t>
            </a:r>
          </a:p>
          <a:p>
            <a:pPr algn="just">
              <a:spcBef>
                <a:spcPts val="600"/>
              </a:spcBef>
              <a:defRPr/>
            </a:pPr>
            <a:r>
              <a:rPr lang="cs-CZ" sz="1600" b="1" dirty="0">
                <a:latin typeface="Century Gothic" panose="020B0502020202020204" pitchFamily="34" charset="0"/>
              </a:rPr>
              <a:t>příjem rodiny paní Marie</a:t>
            </a:r>
            <a:endParaRPr lang="cs-CZ" sz="1600" dirty="0">
              <a:latin typeface="Century Gothic" panose="020B0502020202020204" pitchFamily="34" charset="0"/>
            </a:endParaRPr>
          </a:p>
          <a:p>
            <a:pPr algn="just">
              <a:spcBef>
                <a:spcPts val="600"/>
              </a:spcBef>
              <a:buFont typeface="Wingdings" panose="05000000000000000000" pitchFamily="2" charset="2"/>
              <a:buChar char="v"/>
              <a:defRPr/>
            </a:pPr>
            <a:r>
              <a:rPr lang="cs-CZ" sz="1600" dirty="0">
                <a:latin typeface="Century Gothic" panose="020B0502020202020204" pitchFamily="34" charset="0"/>
              </a:rPr>
              <a:t>přídavky na děti 500 Kč a 610 Kč, výdělečná činnost 4250 Kč, výživné 1000 Kč, celkem 6360 Kč.</a:t>
            </a:r>
          </a:p>
          <a:p>
            <a:pPr algn="just">
              <a:spcBef>
                <a:spcPts val="600"/>
              </a:spcBef>
              <a:buFont typeface="Wingdings" panose="05000000000000000000" pitchFamily="2" charset="2"/>
              <a:buChar char="v"/>
              <a:defRPr/>
            </a:pPr>
            <a:r>
              <a:rPr lang="cs-CZ" sz="1600" b="1" dirty="0">
                <a:latin typeface="Century Gothic" panose="020B0502020202020204" pitchFamily="34" charset="0"/>
              </a:rPr>
              <a:t>stanovení příjmu (P) rodiny paní Marie z pohledu pomoci v hmotné nouzi</a:t>
            </a:r>
            <a:endParaRPr lang="cs-CZ" sz="1600" dirty="0">
              <a:latin typeface="Century Gothic" panose="020B0502020202020204" pitchFamily="34" charset="0"/>
            </a:endParaRPr>
          </a:p>
          <a:p>
            <a:pPr marL="715963" indent="-354013" algn="just">
              <a:spcBef>
                <a:spcPts val="600"/>
              </a:spcBef>
              <a:buFont typeface="Arial" panose="020B0604020202020204" pitchFamily="34" charset="0"/>
              <a:buChar char="•"/>
              <a:defRPr/>
            </a:pPr>
            <a:r>
              <a:rPr lang="cs-CZ" sz="1600" dirty="0">
                <a:latin typeface="Century Gothic" panose="020B0502020202020204" pitchFamily="34" charset="0"/>
              </a:rPr>
              <a:t>výdělečná činnost: 4250 Kč…… 70 %........ 2975 Kč</a:t>
            </a:r>
          </a:p>
          <a:p>
            <a:pPr marL="715963" indent="-354013" algn="just">
              <a:spcBef>
                <a:spcPts val="600"/>
              </a:spcBef>
              <a:buFont typeface="Arial" panose="020B0604020202020204" pitchFamily="34" charset="0"/>
              <a:buChar char="•"/>
              <a:defRPr/>
            </a:pPr>
            <a:r>
              <a:rPr lang="cs-CZ" sz="1600" dirty="0">
                <a:latin typeface="Century Gothic" panose="020B0502020202020204" pitchFamily="34" charset="0"/>
              </a:rPr>
              <a:t>přídavky na děti: 1110 Kč……100 %........ 1110 Kč</a:t>
            </a:r>
          </a:p>
          <a:p>
            <a:pPr marL="715963" indent="-354013" algn="just">
              <a:spcBef>
                <a:spcPts val="600"/>
              </a:spcBef>
              <a:buFont typeface="Arial" panose="020B0604020202020204" pitchFamily="34" charset="0"/>
              <a:buChar char="•"/>
              <a:defRPr/>
            </a:pPr>
            <a:r>
              <a:rPr lang="cs-CZ" sz="1600" dirty="0">
                <a:latin typeface="Century Gothic" panose="020B0502020202020204" pitchFamily="34" charset="0"/>
              </a:rPr>
              <a:t>výživné: 1000 Kč……100 %........ 1000 Kč</a:t>
            </a:r>
          </a:p>
          <a:p>
            <a:pPr marL="715963" indent="-354013">
              <a:spcBef>
                <a:spcPts val="600"/>
              </a:spcBef>
              <a:buFont typeface="Arial" panose="020B0604020202020204" pitchFamily="34" charset="0"/>
              <a:buChar char="•"/>
              <a:defRPr/>
            </a:pPr>
            <a:r>
              <a:rPr lang="cs-CZ" sz="1600" dirty="0">
                <a:solidFill>
                  <a:srgbClr val="C00000"/>
                </a:solidFill>
                <a:latin typeface="Century Gothic" panose="020B0502020202020204" pitchFamily="34" charset="0"/>
              </a:rPr>
              <a:t>celkové příjmy (P) rodiny paní Marie činí </a:t>
            </a:r>
            <a:r>
              <a:rPr lang="cs-CZ" sz="1600" b="1" dirty="0">
                <a:solidFill>
                  <a:srgbClr val="C00000"/>
                </a:solidFill>
                <a:latin typeface="Century Gothic" panose="020B0502020202020204" pitchFamily="34" charset="0"/>
              </a:rPr>
              <a:t>5085 Kč</a:t>
            </a:r>
            <a:endParaRPr lang="cs-CZ" sz="1600" dirty="0">
              <a:solidFill>
                <a:srgbClr val="C00000"/>
              </a:solidFill>
              <a:latin typeface="Century Gothic" panose="020B0502020202020204" pitchFamily="34" charset="0"/>
            </a:endParaRPr>
          </a:p>
          <a:p>
            <a:pPr algn="just">
              <a:tabLst>
                <a:tab pos="3142439" algn="l"/>
              </a:tabLst>
            </a:pPr>
            <a:endParaRPr lang="cs-CZ" sz="1600" b="1" dirty="0">
              <a:solidFill>
                <a:srgbClr val="C00000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4557917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9900"/>
            </a:gs>
            <a:gs pos="64000">
              <a:schemeClr val="accent2">
                <a:lumMod val="45000"/>
                <a:lumOff val="55000"/>
              </a:schemeClr>
            </a:gs>
            <a:gs pos="83000">
              <a:schemeClr val="accent2">
                <a:lumMod val="45000"/>
                <a:lumOff val="55000"/>
              </a:schemeClr>
            </a:gs>
            <a:gs pos="100000">
              <a:schemeClr val="accent2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odnadpis 3">
            <a:extLst>
              <a:ext uri="{FF2B5EF4-FFF2-40B4-BE49-F238E27FC236}">
                <a16:creationId xmlns:a16="http://schemas.microsoft.com/office/drawing/2014/main" id="{8E3BF3B1-79FE-41BB-9125-80BA11C9781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85707" y="169682"/>
            <a:ext cx="10701865" cy="6523349"/>
          </a:xfrm>
          <a:gradFill>
            <a:gsLst>
              <a:gs pos="0">
                <a:srgbClr val="FF9900"/>
              </a:gs>
              <a:gs pos="64000">
                <a:schemeClr val="accent2">
                  <a:lumMod val="45000"/>
                  <a:lumOff val="55000"/>
                </a:schemeClr>
              </a:gs>
              <a:gs pos="83000">
                <a:schemeClr val="accent2">
                  <a:lumMod val="45000"/>
                  <a:lumOff val="55000"/>
                </a:schemeClr>
              </a:gs>
              <a:gs pos="100000">
                <a:schemeClr val="accent2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rmAutofit/>
          </a:bodyPr>
          <a:lstStyle/>
          <a:p>
            <a:pPr algn="just">
              <a:buFont typeface="Wingdings" panose="05000000000000000000" pitchFamily="2" charset="2"/>
              <a:buChar char="v"/>
            </a:pPr>
            <a:r>
              <a:rPr lang="cs-CZ" altLang="cs-CZ" sz="1600" b="1" dirty="0">
                <a:latin typeface="Verdana" panose="020B0604030504040204" pitchFamily="34" charset="0"/>
                <a:ea typeface="Verdana" panose="020B0604030504040204" pitchFamily="34" charset="0"/>
              </a:rPr>
              <a:t>stanovení přiměřených nákladů na bydlení (</a:t>
            </a:r>
            <a:r>
              <a:rPr lang="cs-CZ" altLang="cs-CZ" sz="1600" b="1" dirty="0" err="1">
                <a:latin typeface="Verdana" panose="020B0604030504040204" pitchFamily="34" charset="0"/>
                <a:ea typeface="Verdana" panose="020B0604030504040204" pitchFamily="34" charset="0"/>
              </a:rPr>
              <a:t>PřnB</a:t>
            </a:r>
            <a:r>
              <a:rPr lang="cs-CZ" altLang="cs-CZ" sz="1600" b="1" dirty="0">
                <a:latin typeface="Verdana" panose="020B0604030504040204" pitchFamily="34" charset="0"/>
                <a:ea typeface="Verdana" panose="020B0604030504040204" pitchFamily="34" charset="0"/>
              </a:rPr>
              <a:t>) rodiny paní Marie</a:t>
            </a:r>
            <a:endParaRPr lang="cs-CZ" altLang="cs-CZ" sz="16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cs-CZ" altLang="cs-CZ" sz="1600" dirty="0" err="1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PřnB</a:t>
            </a:r>
            <a:r>
              <a:rPr lang="cs-CZ" altLang="cs-CZ" sz="1600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= 0,3 x P = 0,3 x 5085 = </a:t>
            </a:r>
            <a:r>
              <a:rPr lang="cs-CZ" altLang="cs-CZ" sz="1600" b="1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1526 Kč – nutné pro výpočet příspěvku na živobytí</a:t>
            </a:r>
          </a:p>
          <a:p>
            <a:pPr algn="just">
              <a:buFont typeface="Wingdings" panose="05000000000000000000" pitchFamily="2" charset="2"/>
              <a:buChar char="v"/>
            </a:pPr>
            <a:r>
              <a:rPr lang="cs-CZ" altLang="cs-CZ" sz="1600" b="1" dirty="0">
                <a:latin typeface="Verdana" panose="020B0604030504040204" pitchFamily="34" charset="0"/>
                <a:ea typeface="Verdana" panose="020B0604030504040204" pitchFamily="34" charset="0"/>
              </a:rPr>
              <a:t>odůvodněné náklady na bydlení (ONB) rodiny paní Marie</a:t>
            </a:r>
            <a:r>
              <a:rPr lang="cs-CZ" alt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: </a:t>
            </a:r>
            <a:r>
              <a:rPr lang="cs-CZ" altLang="cs-CZ" sz="1600" b="1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7000 Kč</a:t>
            </a:r>
            <a:r>
              <a:rPr lang="cs-CZ" altLang="cs-CZ" sz="1600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</a:p>
          <a:p>
            <a:pPr algn="just">
              <a:buFont typeface="Wingdings" panose="05000000000000000000" pitchFamily="2" charset="2"/>
              <a:buChar char="v"/>
            </a:pPr>
            <a:r>
              <a:rPr lang="cs-CZ" altLang="cs-CZ" sz="1600" b="1" dirty="0">
                <a:latin typeface="Verdana" panose="020B0604030504040204" pitchFamily="34" charset="0"/>
                <a:ea typeface="Verdana" panose="020B0604030504040204" pitchFamily="34" charset="0"/>
              </a:rPr>
              <a:t>stanovení životního minima (ŽM) rodiny paní Marie</a:t>
            </a:r>
            <a:endParaRPr lang="cs-CZ" altLang="cs-CZ" sz="16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cs-CZ" altLang="cs-CZ" sz="1600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ŽM rodiny = 1 dospělá osoba + 2 děti:  3550 Kč + 1970 Kč + 2420 Kč = </a:t>
            </a:r>
            <a:r>
              <a:rPr lang="cs-CZ" altLang="cs-CZ" sz="1600" b="1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7940 Kč</a:t>
            </a:r>
          </a:p>
          <a:p>
            <a:pPr algn="just">
              <a:buFont typeface="Wingdings" panose="05000000000000000000" pitchFamily="2" charset="2"/>
              <a:buChar char="v"/>
            </a:pPr>
            <a:r>
              <a:rPr lang="cs-CZ" altLang="cs-CZ" sz="1600" b="1" dirty="0">
                <a:latin typeface="Verdana" panose="020B0604030504040204" pitchFamily="34" charset="0"/>
                <a:ea typeface="Verdana" panose="020B0604030504040204" pitchFamily="34" charset="0"/>
              </a:rPr>
              <a:t>stanovení částky živobytí rodiny paní Marie</a:t>
            </a:r>
            <a:endParaRPr lang="cs-CZ" altLang="cs-CZ" sz="16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cs-CZ" altLang="cs-CZ" sz="1600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Ž = Ž1 + Ž2 + Ž3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altLang="cs-CZ" sz="1600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Ž = ŽM1 + ŽM2 + ŽM3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altLang="cs-CZ" sz="1600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Ž = 3550 + 1970 + 2420 = </a:t>
            </a:r>
            <a:r>
              <a:rPr lang="cs-CZ" altLang="cs-CZ" sz="1600" b="1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7940 Kč</a:t>
            </a:r>
          </a:p>
          <a:p>
            <a:pPr algn="just">
              <a:buFont typeface="Wingdings" panose="05000000000000000000" pitchFamily="2" charset="2"/>
              <a:buChar char="v"/>
            </a:pPr>
            <a:r>
              <a:rPr lang="cs-CZ" altLang="cs-CZ" sz="1600" b="1" dirty="0">
                <a:latin typeface="Verdana" panose="020B0604030504040204" pitchFamily="34" charset="0"/>
                <a:ea typeface="Verdana" panose="020B0604030504040204" pitchFamily="34" charset="0"/>
              </a:rPr>
              <a:t>výpočet příspěvku na živobytí (</a:t>
            </a:r>
            <a:r>
              <a:rPr lang="cs-CZ" altLang="cs-CZ" sz="1600" b="1" dirty="0" err="1">
                <a:latin typeface="Verdana" panose="020B0604030504040204" pitchFamily="34" charset="0"/>
                <a:ea typeface="Verdana" panose="020B0604030504040204" pitchFamily="34" charset="0"/>
              </a:rPr>
              <a:t>PnŽ</a:t>
            </a:r>
            <a:r>
              <a:rPr lang="cs-CZ" altLang="cs-CZ" sz="1600" b="1" dirty="0">
                <a:latin typeface="Verdana" panose="020B0604030504040204" pitchFamily="34" charset="0"/>
                <a:ea typeface="Verdana" panose="020B0604030504040204" pitchFamily="34" charset="0"/>
              </a:rPr>
              <a:t>) pro rodinu paní Marie</a:t>
            </a:r>
            <a:endParaRPr lang="cs-CZ" altLang="cs-CZ" sz="16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cs-CZ" altLang="cs-CZ" sz="1600" dirty="0" err="1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PnŽ</a:t>
            </a:r>
            <a:r>
              <a:rPr lang="cs-CZ" altLang="cs-CZ" sz="1600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= Ž – (P – </a:t>
            </a:r>
            <a:r>
              <a:rPr lang="cs-CZ" altLang="cs-CZ" sz="1600" dirty="0" err="1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PřNB</a:t>
            </a:r>
            <a:r>
              <a:rPr lang="cs-CZ" altLang="cs-CZ" sz="1600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)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altLang="cs-CZ" sz="1600" dirty="0" err="1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PnŽ</a:t>
            </a:r>
            <a:r>
              <a:rPr lang="cs-CZ" altLang="cs-CZ" sz="1600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= 7940 – (5085 – 1526) = 7940 – 3559 = </a:t>
            </a:r>
            <a:r>
              <a:rPr lang="cs-CZ" altLang="cs-CZ" sz="1600" b="1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4381 Kč</a:t>
            </a:r>
          </a:p>
          <a:p>
            <a:pPr algn="just">
              <a:buFont typeface="Wingdings" panose="05000000000000000000" pitchFamily="2" charset="2"/>
              <a:buChar char="v"/>
            </a:pPr>
            <a:r>
              <a:rPr lang="cs-CZ" altLang="cs-CZ" sz="1600" b="1" dirty="0">
                <a:latin typeface="Verdana" panose="020B0604030504040204" pitchFamily="34" charset="0"/>
                <a:ea typeface="Verdana" panose="020B0604030504040204" pitchFamily="34" charset="0"/>
              </a:rPr>
              <a:t>výpočet doplatku na bydlení (</a:t>
            </a:r>
            <a:r>
              <a:rPr lang="cs-CZ" altLang="cs-CZ" sz="1600" b="1" dirty="0" err="1">
                <a:latin typeface="Verdana" panose="020B0604030504040204" pitchFamily="34" charset="0"/>
                <a:ea typeface="Verdana" panose="020B0604030504040204" pitchFamily="34" charset="0"/>
              </a:rPr>
              <a:t>DnB</a:t>
            </a:r>
            <a:r>
              <a:rPr lang="cs-CZ" altLang="cs-CZ" sz="1600" b="1" dirty="0">
                <a:latin typeface="Verdana" panose="020B0604030504040204" pitchFamily="34" charset="0"/>
                <a:ea typeface="Verdana" panose="020B0604030504040204" pitchFamily="34" charset="0"/>
              </a:rPr>
              <a:t>) pro rodinu paní Marie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altLang="cs-CZ" sz="1600" dirty="0" err="1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DnB</a:t>
            </a:r>
            <a:r>
              <a:rPr lang="cs-CZ" altLang="cs-CZ" sz="1600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= (ONB – </a:t>
            </a:r>
            <a:r>
              <a:rPr lang="cs-CZ" altLang="cs-CZ" sz="1600" dirty="0" err="1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PnB</a:t>
            </a:r>
            <a:r>
              <a:rPr lang="cs-CZ" altLang="cs-CZ" sz="1600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) – (P + </a:t>
            </a:r>
            <a:r>
              <a:rPr lang="cs-CZ" altLang="cs-CZ" sz="1600" dirty="0" err="1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PnŽ</a:t>
            </a:r>
            <a:r>
              <a:rPr lang="cs-CZ" altLang="cs-CZ" sz="1600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– Ž)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altLang="cs-CZ" sz="1600" dirty="0" err="1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DnB</a:t>
            </a:r>
            <a:r>
              <a:rPr lang="cs-CZ" altLang="cs-CZ" sz="1600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= (7000 – 0) – (5085 + 4381 – 7940) = 7000 – 1526 = </a:t>
            </a:r>
            <a:r>
              <a:rPr lang="cs-CZ" altLang="cs-CZ" sz="1600" b="1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5474 Kč</a:t>
            </a:r>
          </a:p>
          <a:p>
            <a:endParaRPr lang="cs-CZ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203856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9900"/>
            </a:gs>
            <a:gs pos="64000">
              <a:schemeClr val="accent2">
                <a:lumMod val="45000"/>
                <a:lumOff val="55000"/>
              </a:schemeClr>
            </a:gs>
            <a:gs pos="83000">
              <a:schemeClr val="accent2">
                <a:lumMod val="45000"/>
                <a:lumOff val="55000"/>
              </a:schemeClr>
            </a:gs>
            <a:gs pos="100000">
              <a:schemeClr val="accent2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44492D0-9848-4A2F-A21A-D5383D5F69A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85707" y="153693"/>
            <a:ext cx="10607039" cy="760707"/>
          </a:xfrm>
          <a:gradFill>
            <a:gsLst>
              <a:gs pos="0">
                <a:srgbClr val="FF9900"/>
              </a:gs>
              <a:gs pos="64000">
                <a:schemeClr val="accent2">
                  <a:lumMod val="45000"/>
                  <a:lumOff val="55000"/>
                </a:schemeClr>
              </a:gs>
              <a:gs pos="83000">
                <a:schemeClr val="accent2">
                  <a:lumMod val="45000"/>
                  <a:lumOff val="55000"/>
                </a:schemeClr>
              </a:gs>
              <a:gs pos="100000">
                <a:schemeClr val="accent2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Autofit/>
          </a:bodyPr>
          <a:lstStyle/>
          <a:p>
            <a:br>
              <a:rPr lang="cs-CZ" sz="4000" dirty="0"/>
            </a:br>
            <a:br>
              <a:rPr lang="cs-CZ" sz="4000" dirty="0"/>
            </a:br>
            <a:br>
              <a:rPr lang="cs-CZ" sz="4000" dirty="0"/>
            </a:br>
            <a:br>
              <a:rPr lang="cs-CZ" sz="4000" dirty="0"/>
            </a:br>
            <a:br>
              <a:rPr lang="cs-CZ" sz="4000" dirty="0"/>
            </a:br>
            <a:br>
              <a:rPr lang="cs-CZ" sz="4000" dirty="0"/>
            </a:br>
            <a:br>
              <a:rPr lang="cs-CZ" sz="4000" dirty="0"/>
            </a:br>
            <a:r>
              <a:rPr lang="cs-CZ" sz="40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</a:rPr>
              <a:t>Mimořádná okamžitá pomoc (MOP)</a:t>
            </a:r>
          </a:p>
        </p:txBody>
      </p:sp>
      <p:sp>
        <p:nvSpPr>
          <p:cNvPr id="4" name="Podnadpis 3">
            <a:extLst>
              <a:ext uri="{FF2B5EF4-FFF2-40B4-BE49-F238E27FC236}">
                <a16:creationId xmlns:a16="http://schemas.microsoft.com/office/drawing/2014/main" id="{8E3BF3B1-79FE-41BB-9125-80BA11C9781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85707" y="1043609"/>
            <a:ext cx="10701865" cy="5660698"/>
          </a:xfrm>
          <a:gradFill>
            <a:gsLst>
              <a:gs pos="0">
                <a:srgbClr val="FF9900"/>
              </a:gs>
              <a:gs pos="64000">
                <a:schemeClr val="accent2">
                  <a:lumMod val="45000"/>
                  <a:lumOff val="55000"/>
                </a:schemeClr>
              </a:gs>
              <a:gs pos="83000">
                <a:schemeClr val="accent2">
                  <a:lumMod val="45000"/>
                  <a:lumOff val="55000"/>
                </a:schemeClr>
              </a:gs>
              <a:gs pos="100000">
                <a:schemeClr val="accent2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rmAutofit lnSpcReduction="10000"/>
          </a:bodyPr>
          <a:lstStyle/>
          <a:p>
            <a:pPr lvl="0" algn="just">
              <a:buFont typeface="Wingdings" panose="05000000000000000000" pitchFamily="2" charset="2"/>
              <a:buChar char="v"/>
            </a:pPr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je poskytována osobám, které se ocitnou v situacích, které je nutno bezodkladně řešit; jedná se o jednorázovou dávku; zákon stanoví šest situací:</a:t>
            </a:r>
          </a:p>
          <a:p>
            <a:pPr lvl="0" algn="just">
              <a:buFont typeface="Wingdings" panose="05000000000000000000" pitchFamily="2" charset="2"/>
              <a:buChar char="v"/>
              <a:tabLst>
                <a:tab pos="3142439" algn="l"/>
              </a:tabLst>
            </a:pPr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 nejsou splněny podmínky pro poskytnutí opakovaných dávek, ale v případě neposkytnutí pomoci osobě </a:t>
            </a:r>
            <a:r>
              <a:rPr lang="cs-CZ" sz="1600" u="sng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</a:rPr>
              <a:t>hrozí vážná újma na zdraví;</a:t>
            </a:r>
            <a:r>
              <a:rPr lang="cs-CZ" sz="1600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dávku lze poskytnout v částce, která doplní příjem osoby do výše existenčního minima (v případě nezaopatřeného dítěte do životního minima)</a:t>
            </a:r>
          </a:p>
          <a:p>
            <a:pPr lvl="0" algn="just">
              <a:buFont typeface="Wingdings" panose="05000000000000000000" pitchFamily="2" charset="2"/>
              <a:buChar char="v"/>
              <a:tabLst>
                <a:tab pos="3142439" algn="l"/>
              </a:tabLst>
            </a:pPr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 postižení </a:t>
            </a:r>
            <a:r>
              <a:rPr lang="cs-CZ" sz="1600" u="sng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</a:rPr>
              <a:t>vážnou mimořádnou událostí </a:t>
            </a:r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(živelní pohroma, větrná pohroma, ekologická havárie, požár apod.); dávku lze poskytnout až do výše 15 násobku částky životního minima jednotlivce, tj. až do výše 57 900 Kč.</a:t>
            </a:r>
          </a:p>
          <a:p>
            <a:pPr lvl="0" algn="just">
              <a:buFont typeface="Wingdings" panose="05000000000000000000" pitchFamily="2" charset="2"/>
              <a:buChar char="v"/>
              <a:tabLst>
                <a:tab pos="3142439" algn="l"/>
              </a:tabLst>
            </a:pPr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 nedostatek prostředků k úhradě</a:t>
            </a:r>
            <a:r>
              <a:rPr lang="cs-CZ" sz="1600" b="1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cs-CZ" sz="1600" u="sng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</a:rPr>
              <a:t>jednorázového výdaje </a:t>
            </a:r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spojeného např. se zaplacením poplatku za vystavení duplikátů osobních dokladů nebo v případě ztráty peněžních prostředků úhrada jízdného, úhrada noclehu atd.; dávku lze poskytnout až do výše tohoto jednorázového výdaje.</a:t>
            </a:r>
          </a:p>
          <a:p>
            <a:pPr lvl="0" algn="just">
              <a:buFont typeface="Wingdings" panose="05000000000000000000" pitchFamily="2" charset="2"/>
              <a:buChar char="v"/>
              <a:tabLst>
                <a:tab pos="3142439" algn="l"/>
              </a:tabLst>
            </a:pPr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 nedostatek prostředků </a:t>
            </a:r>
            <a:r>
              <a:rPr lang="cs-CZ" sz="1600" u="sng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</a:rPr>
              <a:t>k nákupu nebo opravě předmětů dlouhodobé potřeby; </a:t>
            </a:r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dávku lze poskytnout až do výše těchto výdajů, maximálně však v  průběhu kalendářního roku do výše 10 násobku částky životního minima jednotlivce, tj. až do částky 38 600  Kč</a:t>
            </a:r>
          </a:p>
          <a:p>
            <a:pPr lvl="0" algn="just">
              <a:buFont typeface="Wingdings" panose="05000000000000000000" pitchFamily="2" charset="2"/>
              <a:buChar char="v"/>
              <a:tabLst>
                <a:tab pos="3142439" algn="l"/>
              </a:tabLst>
            </a:pPr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 nedostatek prostředků k uhrazení odůvodněných nákladů vznikajících v  souvislosti se vzděláním nebo se </a:t>
            </a:r>
            <a:r>
              <a:rPr lang="cs-CZ" sz="1600" u="sng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</a:rPr>
              <a:t>zájmovou činností nezaopatřených dětí a na zajištění nezbytných činností souvisejících se sociálně-právní ochranou dětí;</a:t>
            </a:r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 dávku lze poskytnout až do výše těchto výdajů, maximálně však v  průběhu kalendářního roku do výše 10násobku částky životního minima jednotlivce, tj. až do částky 38 600   Kč.</a:t>
            </a:r>
          </a:p>
          <a:p>
            <a:pPr lvl="0" algn="just">
              <a:buFont typeface="Wingdings" panose="05000000000000000000" pitchFamily="2" charset="2"/>
              <a:buChar char="v"/>
              <a:tabLst>
                <a:tab pos="3142439" algn="l"/>
              </a:tabLst>
            </a:pPr>
            <a:r>
              <a:rPr lang="cs-CZ" sz="1600" u="sng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</a:rPr>
              <a:t> ohrožení sociálním vyloučením;</a:t>
            </a:r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 jde např. o situace osob vracejících se z  vězení, z  dětského domova a z  pěstounské péče po dosažení zletilosti nebo po ukončení léčby chorobných závislostí, osoba, která nemá uspokojivě naplněny důležité životní potřeby, protože je bez přístřeší atd.; dávku lze poskytnout až do výše 1000  Kč; v  průběhu roku může být poskytnuta opakovaně, součet však nesmí překročit 4 násobek částky životního minima jednotlivce, tj. maximálně částku 15  440  Kč.</a:t>
            </a:r>
          </a:p>
          <a:p>
            <a:pPr lvl="0" algn="just">
              <a:tabLst>
                <a:tab pos="3142439" algn="l"/>
              </a:tabLst>
            </a:pPr>
            <a:endParaRPr lang="cs-CZ" sz="16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0101375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9900"/>
            </a:gs>
            <a:gs pos="64000">
              <a:schemeClr val="accent2">
                <a:lumMod val="45000"/>
                <a:lumOff val="55000"/>
              </a:schemeClr>
            </a:gs>
            <a:gs pos="83000">
              <a:schemeClr val="accent2">
                <a:lumMod val="45000"/>
                <a:lumOff val="55000"/>
              </a:schemeClr>
            </a:gs>
            <a:gs pos="100000">
              <a:schemeClr val="accent2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44492D0-9848-4A2F-A21A-D5383D5F69A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85707" y="195940"/>
            <a:ext cx="10607039" cy="956999"/>
          </a:xfrm>
          <a:gradFill>
            <a:gsLst>
              <a:gs pos="0">
                <a:srgbClr val="FF9900"/>
              </a:gs>
              <a:gs pos="64000">
                <a:schemeClr val="accent2">
                  <a:lumMod val="45000"/>
                  <a:lumOff val="55000"/>
                </a:schemeClr>
              </a:gs>
              <a:gs pos="83000">
                <a:schemeClr val="accent2">
                  <a:lumMod val="45000"/>
                  <a:lumOff val="55000"/>
                </a:schemeClr>
              </a:gs>
              <a:gs pos="100000">
                <a:schemeClr val="accent2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Autofit/>
          </a:bodyPr>
          <a:lstStyle/>
          <a:p>
            <a:br>
              <a:rPr lang="cs-CZ" sz="4000" dirty="0"/>
            </a:br>
            <a:br>
              <a:rPr lang="cs-CZ" sz="4000" dirty="0"/>
            </a:br>
            <a:br>
              <a:rPr lang="cs-CZ" sz="4000" dirty="0"/>
            </a:br>
            <a:br>
              <a:rPr lang="cs-CZ" sz="4000" dirty="0"/>
            </a:br>
            <a:br>
              <a:rPr lang="cs-CZ" sz="4000" dirty="0"/>
            </a:br>
            <a:br>
              <a:rPr lang="cs-CZ" sz="4000" dirty="0"/>
            </a:br>
            <a:br>
              <a:rPr lang="cs-CZ" sz="4000" dirty="0"/>
            </a:br>
            <a:r>
              <a:rPr lang="cs-CZ" sz="40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Kontrolní úkoly</a:t>
            </a:r>
            <a:endParaRPr lang="cs-CZ" sz="4000" b="1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4" name="Podnadpis 3">
            <a:extLst>
              <a:ext uri="{FF2B5EF4-FFF2-40B4-BE49-F238E27FC236}">
                <a16:creationId xmlns:a16="http://schemas.microsoft.com/office/drawing/2014/main" id="{8E3BF3B1-79FE-41BB-9125-80BA11C9781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85707" y="1461157"/>
            <a:ext cx="10701865" cy="5200903"/>
          </a:xfrm>
          <a:gradFill>
            <a:gsLst>
              <a:gs pos="0">
                <a:srgbClr val="FF9900"/>
              </a:gs>
              <a:gs pos="64000">
                <a:schemeClr val="accent2">
                  <a:lumMod val="45000"/>
                  <a:lumOff val="55000"/>
                </a:schemeClr>
              </a:gs>
              <a:gs pos="83000">
                <a:schemeClr val="accent2">
                  <a:lumMod val="45000"/>
                  <a:lumOff val="55000"/>
                </a:schemeClr>
              </a:gs>
              <a:gs pos="100000">
                <a:schemeClr val="accent2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rmAutofit/>
          </a:bodyPr>
          <a:lstStyle/>
          <a:p>
            <a:pPr algn="just"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v"/>
              <a:defRPr/>
            </a:pPr>
            <a:r>
              <a:rPr lang="cs-CZ" altLang="cs-CZ" sz="1800" dirty="0">
                <a:latin typeface="Century Gothic" panose="020B0502020202020204" pitchFamily="34" charset="0"/>
              </a:rPr>
              <a:t> </a:t>
            </a:r>
            <a:r>
              <a:rPr lang="cs-CZ" altLang="cs-CZ" sz="1800" dirty="0">
                <a:latin typeface="Verdana" panose="020B0604030504040204" pitchFamily="34" charset="0"/>
                <a:ea typeface="Verdana" panose="020B0604030504040204" pitchFamily="34" charset="0"/>
              </a:rPr>
              <a:t>5 osob, 3 dospělí (babička a manželé) a 2 děti, z toho 1 do šesti let a jedno od 6 let do15 let. ONB = 6000 Kč v nájemní formě bydlení mimo Prahu. Otec má příjem ze zaměstnání 5000 Kč, matka pobírá rodičovský příspěvek 3200 Kč, přídavek na dítě do 6 let 500 Kč; přídavek na dítě od 6 do 15 let 610 Kč. Babička pobírá starobní důchod 9000 Kč. Rodina neuplatňuje nárok na otcův invalidní důchod a nemá žádný majetek. Vypočítejte příspěvek na živobytí. </a:t>
            </a:r>
          </a:p>
          <a:p>
            <a:pPr algn="just"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v"/>
              <a:defRPr/>
            </a:pPr>
            <a:r>
              <a:rPr lang="cs-CZ" altLang="cs-CZ" sz="1800" dirty="0">
                <a:latin typeface="Verdana" panose="020B0604030504040204" pitchFamily="34" charset="0"/>
                <a:ea typeface="Verdana" panose="020B0604030504040204" pitchFamily="34" charset="0"/>
              </a:rPr>
              <a:t> V okruhu je 7 lidí (dva dospělí a pět dětí 5, 9, 17 let a dva VŠ studenti). Rodiče nemají majetek, ani pohledávky a nároky. U žádné z osob není uplatněna sankce. Příspěvek na živobytí mají ve výši 9000 Kč. Odůvodněné náklady na bydlení jsou 7000 Kč v nájemní formě bydlení v Praze. Rodina má příjem ze SSP (rodičovský příspěvek 10000 Kč; přídavek 500 Kč, 610 Kč a 3* 700. Pobírají také příspěvek na bydlení ze SSP (3000 Kč). Vypočtěte doplatek na bydlení.</a:t>
            </a:r>
          </a:p>
          <a:p>
            <a:pPr algn="just"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v"/>
              <a:defRPr/>
            </a:pPr>
            <a:endParaRPr lang="cs-CZ" altLang="cs-CZ" sz="18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just">
              <a:spcBef>
                <a:spcPts val="0"/>
              </a:spcBef>
              <a:spcAft>
                <a:spcPts val="600"/>
              </a:spcAft>
              <a:defRPr/>
            </a:pPr>
            <a:endParaRPr lang="cs-CZ" altLang="cs-CZ" sz="2000" b="1" dirty="0">
              <a:solidFill>
                <a:schemeClr val="accent2">
                  <a:lumMod val="75000"/>
                </a:schemeClr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24487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9900"/>
            </a:gs>
            <a:gs pos="64000">
              <a:schemeClr val="accent2">
                <a:lumMod val="45000"/>
                <a:lumOff val="55000"/>
              </a:schemeClr>
            </a:gs>
            <a:gs pos="83000">
              <a:schemeClr val="accent2">
                <a:lumMod val="45000"/>
                <a:lumOff val="55000"/>
              </a:schemeClr>
            </a:gs>
            <a:gs pos="100000">
              <a:schemeClr val="accent2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44492D0-9848-4A2F-A21A-D5383D5F69A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92480" y="356777"/>
            <a:ext cx="10607039" cy="885613"/>
          </a:xfrm>
          <a:gradFill>
            <a:gsLst>
              <a:gs pos="0">
                <a:srgbClr val="FF9900"/>
              </a:gs>
              <a:gs pos="64000">
                <a:schemeClr val="accent2">
                  <a:lumMod val="45000"/>
                  <a:lumOff val="55000"/>
                </a:schemeClr>
              </a:gs>
              <a:gs pos="83000">
                <a:schemeClr val="accent2">
                  <a:lumMod val="45000"/>
                  <a:lumOff val="55000"/>
                </a:schemeClr>
              </a:gs>
              <a:gs pos="100000">
                <a:schemeClr val="accent2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Autofit/>
          </a:bodyPr>
          <a:lstStyle/>
          <a:p>
            <a:br>
              <a:rPr lang="cs-CZ" sz="4000" dirty="0"/>
            </a:br>
            <a:br>
              <a:rPr lang="cs-CZ" sz="4000" dirty="0"/>
            </a:br>
            <a:br>
              <a:rPr lang="cs-CZ" sz="4000" dirty="0"/>
            </a:br>
            <a:br>
              <a:rPr lang="cs-CZ" sz="4000" dirty="0"/>
            </a:br>
            <a:br>
              <a:rPr lang="cs-CZ" sz="4000" dirty="0"/>
            </a:br>
            <a:br>
              <a:rPr lang="cs-CZ" sz="4000" dirty="0"/>
            </a:br>
            <a:br>
              <a:rPr lang="cs-CZ" sz="4000" dirty="0"/>
            </a:br>
            <a:r>
              <a:rPr lang="cs-CZ" sz="40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</a:rPr>
              <a:t>Charakteristika systému</a:t>
            </a:r>
          </a:p>
        </p:txBody>
      </p:sp>
      <p:sp>
        <p:nvSpPr>
          <p:cNvPr id="4" name="Podnadpis 3">
            <a:extLst>
              <a:ext uri="{FF2B5EF4-FFF2-40B4-BE49-F238E27FC236}">
                <a16:creationId xmlns:a16="http://schemas.microsoft.com/office/drawing/2014/main" id="{8E3BF3B1-79FE-41BB-9125-80BA11C9781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85707" y="1449806"/>
            <a:ext cx="10701865" cy="5051417"/>
          </a:xfrm>
          <a:gradFill>
            <a:gsLst>
              <a:gs pos="0">
                <a:srgbClr val="FF9900"/>
              </a:gs>
              <a:gs pos="64000">
                <a:schemeClr val="accent2">
                  <a:lumMod val="45000"/>
                  <a:lumOff val="55000"/>
                </a:schemeClr>
              </a:gs>
              <a:gs pos="83000">
                <a:schemeClr val="accent2">
                  <a:lumMod val="45000"/>
                  <a:lumOff val="55000"/>
                </a:schemeClr>
              </a:gs>
              <a:gs pos="100000">
                <a:schemeClr val="accent2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rmAutofit fontScale="25000" lnSpcReduction="20000"/>
          </a:bodyPr>
          <a:lstStyle/>
          <a:p>
            <a:pPr algn="just">
              <a:buFont typeface="Wingdings" panose="05000000000000000000" pitchFamily="2" charset="2"/>
              <a:buChar char="v"/>
            </a:pPr>
            <a:r>
              <a:rPr lang="cs-CZ" sz="6400" dirty="0">
                <a:latin typeface="Verdana" panose="020B0604030504040204" pitchFamily="34" charset="0"/>
                <a:ea typeface="Verdana" panose="020B0604030504040204" pitchFamily="34" charset="0"/>
              </a:rPr>
              <a:t>situace, kdy osoba/společně posuzované osoby nemá/nemají dostatečné příjmy a její/jejich celkové sociální a majetkové poměry neumožňují uspokojení základních životních potřeb</a:t>
            </a:r>
          </a:p>
          <a:p>
            <a:pPr algn="just">
              <a:buFont typeface="Wingdings" panose="05000000000000000000" pitchFamily="2" charset="2"/>
              <a:buChar char="v"/>
            </a:pPr>
            <a:r>
              <a:rPr lang="cs-CZ" sz="6400" dirty="0">
                <a:latin typeface="Verdana" panose="020B0604030504040204" pitchFamily="34" charset="0"/>
                <a:ea typeface="Verdana" panose="020B0604030504040204" pitchFamily="34" charset="0"/>
              </a:rPr>
              <a:t>poslední instance pro řešení hmotné a sociální nouze v případech, že občan není sociálně pojištěn a nesplňuje podmínky pro přiznání SSP ► boj proti sociálnímu vyloučení </a:t>
            </a:r>
          </a:p>
          <a:p>
            <a:pPr lvl="0" algn="just">
              <a:buFont typeface="Wingdings" panose="05000000000000000000" pitchFamily="2" charset="2"/>
              <a:buChar char="v"/>
            </a:pPr>
            <a:r>
              <a:rPr lang="cs-CZ" sz="6400" dirty="0">
                <a:latin typeface="Verdana" panose="020B0604030504040204" pitchFamily="34" charset="0"/>
                <a:ea typeface="Verdana" panose="020B0604030504040204" pitchFamily="34" charset="0"/>
              </a:rPr>
              <a:t>pomoc poskytovanou státem nebo jiným subjektem osobám nacházejícím se ve stavu nouze za účelem uspokojení potřeb v nezbytném rozsahu</a:t>
            </a:r>
          </a:p>
          <a:p>
            <a:pPr lvl="0" algn="just">
              <a:buFont typeface="Wingdings" panose="05000000000000000000" pitchFamily="2" charset="2"/>
              <a:buChar char="v"/>
            </a:pPr>
            <a:r>
              <a:rPr lang="cs-CZ" sz="6400" dirty="0">
                <a:latin typeface="Verdana" panose="020B0604030504040204" pitchFamily="34" charset="0"/>
                <a:ea typeface="Verdana" panose="020B0604030504040204" pitchFamily="34" charset="0"/>
              </a:rPr>
              <a:t>soustředí se na osoby, které jsou soc. potřebné resp. v hmotné nouzi (dlouhodobě nezaměstnaní, senioři, zdravotně postižení, rodiny s nezaopatřenými dětmi)</a:t>
            </a:r>
          </a:p>
          <a:p>
            <a:pPr lvl="0" algn="just">
              <a:buFont typeface="Wingdings" panose="05000000000000000000" pitchFamily="2" charset="2"/>
              <a:buChar char="v"/>
            </a:pPr>
            <a:r>
              <a:rPr lang="cs-CZ" sz="6400" dirty="0">
                <a:latin typeface="Verdana" panose="020B0604030504040204" pitchFamily="34" charset="0"/>
                <a:ea typeface="Verdana" panose="020B0604030504040204" pitchFamily="34" charset="0"/>
              </a:rPr>
              <a:t>jedná se o formu pomoci prostřednictvím peněžních transferů v podobě dávek</a:t>
            </a:r>
          </a:p>
          <a:p>
            <a:pPr marL="361950" indent="-361950" algn="just"/>
            <a:r>
              <a:rPr lang="cs-CZ" sz="6400" b="1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Problematiku hmotné nouze upravuje zákon č. 111/2006 Sb. o pomoci v hmotné nouzi</a:t>
            </a:r>
          </a:p>
          <a:p>
            <a:pPr lvl="0" algn="just">
              <a:buFont typeface="Wingdings" panose="05000000000000000000" pitchFamily="2" charset="2"/>
              <a:buChar char="v"/>
            </a:pPr>
            <a:r>
              <a:rPr lang="cs-CZ" sz="6400" dirty="0">
                <a:latin typeface="Verdana" panose="020B0604030504040204" pitchFamily="34" charset="0"/>
                <a:ea typeface="Verdana" panose="020B0604030504040204" pitchFamily="34" charset="0"/>
              </a:rPr>
              <a:t>osoba se nachází v hmotné nouzi, jestliže její příjem a příjem společně posuzovaných osob</a:t>
            </a:r>
          </a:p>
          <a:p>
            <a:pPr marL="715963" lvl="0" indent="-354013" algn="just">
              <a:buFont typeface="Arial" panose="020B0604020202020204" pitchFamily="34" charset="0"/>
              <a:buChar char="•"/>
            </a:pPr>
            <a:r>
              <a:rPr lang="cs-CZ" sz="6400" dirty="0">
                <a:latin typeface="Verdana" panose="020B0604030504040204" pitchFamily="34" charset="0"/>
                <a:ea typeface="Verdana" panose="020B0604030504040204" pitchFamily="34" charset="0"/>
              </a:rPr>
              <a:t>a) po odečtení přiměřených nákladů na bydlení nedosahuje částky živobytí</a:t>
            </a:r>
          </a:p>
          <a:p>
            <a:pPr marL="715963" lvl="0" indent="-354013" algn="just">
              <a:buFont typeface="Arial" panose="020B0604020202020204" pitchFamily="34" charset="0"/>
              <a:buChar char="•"/>
            </a:pPr>
            <a:r>
              <a:rPr lang="cs-CZ" sz="6400" dirty="0">
                <a:latin typeface="Verdana" panose="020B0604030504040204" pitchFamily="34" charset="0"/>
                <a:ea typeface="Verdana" panose="020B0604030504040204" pitchFamily="34" charset="0"/>
              </a:rPr>
              <a:t>b) dosahuje sám nebo spolu s příspěvkem na živobytí částek živobytí, ale nepostačuje k zabezpečení odůvodněných nákladů na bydlení a služeb s bydlením bezprostředně spojených.</a:t>
            </a:r>
          </a:p>
          <a:p>
            <a:pPr marL="715963" lvl="0" indent="-354013" algn="just">
              <a:buFont typeface="Arial" panose="020B0604020202020204" pitchFamily="34" charset="0"/>
              <a:buChar char="•"/>
            </a:pPr>
            <a:r>
              <a:rPr lang="cs-CZ" sz="6400" dirty="0">
                <a:latin typeface="Verdana" panose="020B0604030504040204" pitchFamily="34" charset="0"/>
                <a:ea typeface="Verdana" panose="020B0604030504040204" pitchFamily="34" charset="0"/>
              </a:rPr>
              <a:t>současně si tyto příjmy nemůže/nemohou z objektivních důvodů zvýšit (vzhledem k věku, zdravotnímu stavu nebo z jiných vážných důvodů) vlastním přičiněním a zabezpečení  jejich základních životních podmínek je tak vážně ohroženo.</a:t>
            </a:r>
          </a:p>
          <a:p>
            <a:pPr marL="361950" lvl="0" indent="-361950" algn="just"/>
            <a:r>
              <a:rPr lang="cs-CZ" sz="6400" b="1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Za osobu v hmotné nouzi může orgán pomoci v hmotné nouzi považovat též osobu:</a:t>
            </a:r>
          </a:p>
          <a:p>
            <a:pPr lvl="0" algn="just">
              <a:buFont typeface="Wingdings" panose="05000000000000000000" pitchFamily="2" charset="2"/>
              <a:buChar char="v"/>
            </a:pPr>
            <a:r>
              <a:rPr lang="cs-CZ" sz="6400" dirty="0">
                <a:latin typeface="Verdana" panose="020B0604030504040204" pitchFamily="34" charset="0"/>
                <a:ea typeface="Verdana" panose="020B0604030504040204" pitchFamily="34" charset="0"/>
              </a:rPr>
              <a:t>a) kterou postihne vážná mimořádná událost (např. povodeň, vichřice, zemětřesení) a její celkové sociální a majetkové poměry jsou takové, že jí neumožňují překonat nepříznivou situaci vlastními silami.</a:t>
            </a:r>
          </a:p>
          <a:p>
            <a:pPr algn="just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</a:pPr>
            <a:endParaRPr lang="cs-CZ" sz="64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351873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9900"/>
            </a:gs>
            <a:gs pos="64000">
              <a:schemeClr val="accent2">
                <a:lumMod val="45000"/>
                <a:lumOff val="55000"/>
              </a:schemeClr>
            </a:gs>
            <a:gs pos="83000">
              <a:schemeClr val="accent2">
                <a:lumMod val="45000"/>
                <a:lumOff val="55000"/>
              </a:schemeClr>
            </a:gs>
            <a:gs pos="100000">
              <a:schemeClr val="accent2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odnadpis 3">
            <a:extLst>
              <a:ext uri="{FF2B5EF4-FFF2-40B4-BE49-F238E27FC236}">
                <a16:creationId xmlns:a16="http://schemas.microsoft.com/office/drawing/2014/main" id="{8E3BF3B1-79FE-41BB-9125-80BA11C9781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85707" y="318052"/>
            <a:ext cx="10701865" cy="6341165"/>
          </a:xfrm>
          <a:gradFill>
            <a:gsLst>
              <a:gs pos="0">
                <a:srgbClr val="FF9900"/>
              </a:gs>
              <a:gs pos="64000">
                <a:schemeClr val="accent2">
                  <a:lumMod val="45000"/>
                  <a:lumOff val="55000"/>
                </a:schemeClr>
              </a:gs>
              <a:gs pos="83000">
                <a:schemeClr val="accent2">
                  <a:lumMod val="45000"/>
                  <a:lumOff val="55000"/>
                </a:schemeClr>
              </a:gs>
              <a:gs pos="100000">
                <a:schemeClr val="accent2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rmAutofit fontScale="92500" lnSpcReduction="20000"/>
          </a:bodyPr>
          <a:lstStyle/>
          <a:p>
            <a:pPr lvl="0" algn="just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v"/>
            </a:pPr>
            <a:r>
              <a:rPr lang="cs-CZ" sz="1700" dirty="0">
                <a:latin typeface="Verdana" panose="020B0604030504040204" pitchFamily="34" charset="0"/>
                <a:ea typeface="Verdana" panose="020B0604030504040204" pitchFamily="34" charset="0"/>
              </a:rPr>
              <a:t>b)  která nemá vzhledem k příjmům a celkovým sociálním a majetkovým poměrům dostatečné prostředky 1. k úhradě nezbytného jednorázového výdaje spojeného zejména se zaplacením správního poplatku např. při ztrátě osobních dokladů, s úhradou jízdného v případě ztráty peněžních prostředků; 2. na úhradu nákladů spojených s pořízením nebo opravou nezbytných základních předmětů dlouhodobé potřeby nebo 3. na úhradu odůvodněných nákladů souvisejících se vzděláním nebo zájmovou činností nezaopatřeného dítěte a na zajištění nezbytných činností souvisejících se sociálně-právní ochranou děti</a:t>
            </a:r>
          </a:p>
          <a:p>
            <a:pPr lvl="0" algn="just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v"/>
            </a:pPr>
            <a:r>
              <a:rPr lang="cs-CZ" sz="1700" dirty="0">
                <a:latin typeface="Verdana" panose="020B0604030504040204" pitchFamily="34" charset="0"/>
                <a:ea typeface="Verdana" panose="020B0604030504040204" pitchFamily="34" charset="0"/>
              </a:rPr>
              <a:t>c) která v daném čase, s ohledem na neuspokojivé sociální zázemí a nedostatek finančních prostředků nemůže úspěšně řešit svoji situaci a je ohrožena sociálním vyloučením, jestliže zejména</a:t>
            </a:r>
          </a:p>
          <a:p>
            <a:pPr marL="715963" lvl="0" indent="-354013" algn="just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1700" dirty="0">
                <a:latin typeface="Verdana" panose="020B0604030504040204" pitchFamily="34" charset="0"/>
                <a:ea typeface="Verdana" panose="020B0604030504040204" pitchFamily="34" charset="0"/>
              </a:rPr>
              <a:t>1. je propuštěna z výkonu zabezpečovací detence, z výkonu vazby nebo z výkonu trestu odnětí svobody, nebo</a:t>
            </a:r>
          </a:p>
          <a:p>
            <a:pPr marL="715963" lvl="0" indent="-354013" algn="just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1700" dirty="0">
                <a:latin typeface="Verdana" panose="020B0604030504040204" pitchFamily="34" charset="0"/>
                <a:ea typeface="Verdana" panose="020B0604030504040204" pitchFamily="34" charset="0"/>
              </a:rPr>
              <a:t>2. je po ukončení léčby chorobných závislostí propuštěna ze zdravotnického zařízení poskytovatele zdravotních služeb, psychiatrické léčebny nebo léčebného zařízení pro chorobné závislosti nebo</a:t>
            </a:r>
          </a:p>
          <a:p>
            <a:pPr marL="715963" lvl="0" indent="-354013" algn="just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1700" dirty="0">
                <a:latin typeface="Verdana" panose="020B0604030504040204" pitchFamily="34" charset="0"/>
                <a:ea typeface="Verdana" panose="020B0604030504040204" pitchFamily="34" charset="0"/>
              </a:rPr>
              <a:t>3. je propuštěna ze školského zařízení pro výkon ústavní či ochranné výchovy nebo z pěstounské péče po dosažení zletilosti</a:t>
            </a:r>
          </a:p>
          <a:p>
            <a:pPr marL="715963" lvl="0" indent="-354013" algn="just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1700" dirty="0">
                <a:latin typeface="Verdana" panose="020B0604030504040204" pitchFamily="34" charset="0"/>
                <a:ea typeface="Verdana" panose="020B0604030504040204" pitchFamily="34" charset="0"/>
              </a:rPr>
              <a:t>4. nemá uspokojivě naplněny životně důležité potřeby vzhledem k tomu, že je osobu bez přístřeší</a:t>
            </a:r>
          </a:p>
          <a:p>
            <a:pPr marL="715963" lvl="0" indent="-354013" algn="just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1700" dirty="0">
                <a:latin typeface="Verdana" panose="020B0604030504040204" pitchFamily="34" charset="0"/>
                <a:ea typeface="Verdana" panose="020B0604030504040204" pitchFamily="34" charset="0"/>
              </a:rPr>
              <a:t>5. je osobou, jejíž práva a zájmy jsou ohroženy trestnou činností jiné osoby</a:t>
            </a:r>
          </a:p>
          <a:p>
            <a:pPr marL="361950" indent="-361950" algn="just">
              <a:lnSpc>
                <a:spcPct val="70000"/>
              </a:lnSpc>
              <a:spcAft>
                <a:spcPts val="600"/>
              </a:spcAft>
              <a:buSzPct val="45000"/>
            </a:pPr>
            <a:r>
              <a:rPr lang="cs-CZ" sz="1700" b="1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Za osobu v hmotné nouzi není považována osoba</a:t>
            </a:r>
          </a:p>
          <a:p>
            <a:pPr algn="just">
              <a:spcBef>
                <a:spcPts val="0"/>
              </a:spcBef>
              <a:spcAft>
                <a:spcPts val="600"/>
              </a:spcAft>
              <a:buSzPct val="45000"/>
            </a:pPr>
            <a:r>
              <a:rPr lang="cs-CZ" sz="1700" dirty="0">
                <a:latin typeface="Verdana" panose="020B0604030504040204" pitchFamily="34" charset="0"/>
                <a:ea typeface="Verdana" panose="020B0604030504040204" pitchFamily="34" charset="0"/>
              </a:rPr>
              <a:t>- která není v žádném typu pracovního vztahu (smlouva, dohoda), není OSVČ a zároveň není ani v  evidenci ÚP + osoby, které odmítnou program k řešení nezaměstnanosti a prokazatelně nechtějí zvyšovat příjem vlastní přičiněním + osoby které porušují povinnosti zákonného zástupce při povinné školní docházce  (úřad však může rozhodnout i individuálně)</a:t>
            </a:r>
          </a:p>
          <a:p>
            <a:pPr lvl="0" algn="just">
              <a:buSzPct val="45000"/>
            </a:pPr>
            <a:r>
              <a:rPr lang="cs-CZ" sz="1700" b="1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Do skupiny osob, které </a:t>
            </a:r>
            <a:r>
              <a:rPr lang="cs-CZ" sz="1700" b="1" u="sng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nejsou</a:t>
            </a:r>
            <a:r>
              <a:rPr lang="cs-CZ" sz="1700" b="1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považovány za osoby v hmotné nouzi, se nikdy nepočítají následující:</a:t>
            </a:r>
          </a:p>
          <a:p>
            <a:pPr lvl="0" algn="just">
              <a:buSzPct val="45000"/>
            </a:pPr>
            <a:r>
              <a:rPr lang="cs-CZ" sz="1700" dirty="0">
                <a:latin typeface="Verdana" panose="020B0604030504040204" pitchFamily="34" charset="0"/>
                <a:ea typeface="Verdana" panose="020B0604030504040204" pitchFamily="34" charset="0"/>
              </a:rPr>
              <a:t>- nezaopatřené děti, osoby starší 68 let, poživatelé starobního a  invalidního důchodu ve III. stupni + osoby pobírající dávky související s  těhotenstvím a mateřstvím nebo jsou rodičem pečujícím o dítě a pobírajícím rodičovský příspěvek + osoby uznané dočasně práce neschopné; zaměstnanci bez vyplacené mzdy za práci + osoby pobírající příspěvek na péči ve stupni II-IV </a:t>
            </a:r>
          </a:p>
          <a:p>
            <a:endParaRPr lang="cs-CZ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14276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9900"/>
            </a:gs>
            <a:gs pos="64000">
              <a:schemeClr val="accent2">
                <a:lumMod val="45000"/>
                <a:lumOff val="55000"/>
              </a:schemeClr>
            </a:gs>
            <a:gs pos="83000">
              <a:schemeClr val="accent2">
                <a:lumMod val="45000"/>
                <a:lumOff val="55000"/>
              </a:schemeClr>
            </a:gs>
            <a:gs pos="100000">
              <a:schemeClr val="accent2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44492D0-9848-4A2F-A21A-D5383D5F69A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92480" y="356777"/>
            <a:ext cx="10607039" cy="885613"/>
          </a:xfrm>
          <a:gradFill>
            <a:gsLst>
              <a:gs pos="0">
                <a:srgbClr val="FF9900"/>
              </a:gs>
              <a:gs pos="64000">
                <a:schemeClr val="accent2">
                  <a:lumMod val="45000"/>
                  <a:lumOff val="55000"/>
                </a:schemeClr>
              </a:gs>
              <a:gs pos="83000">
                <a:schemeClr val="accent2">
                  <a:lumMod val="45000"/>
                  <a:lumOff val="55000"/>
                </a:schemeClr>
              </a:gs>
              <a:gs pos="100000">
                <a:schemeClr val="accent2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Autofit/>
          </a:bodyPr>
          <a:lstStyle/>
          <a:p>
            <a:br>
              <a:rPr lang="cs-CZ" sz="4000" dirty="0"/>
            </a:br>
            <a:br>
              <a:rPr lang="cs-CZ" sz="4000" dirty="0"/>
            </a:br>
            <a:br>
              <a:rPr lang="cs-CZ" sz="4000" dirty="0"/>
            </a:br>
            <a:br>
              <a:rPr lang="cs-CZ" sz="4000" dirty="0"/>
            </a:br>
            <a:br>
              <a:rPr lang="cs-CZ" sz="4000" dirty="0"/>
            </a:br>
            <a:br>
              <a:rPr lang="cs-CZ" sz="4000" dirty="0"/>
            </a:br>
            <a:br>
              <a:rPr lang="cs-CZ" sz="4000" dirty="0"/>
            </a:br>
            <a:r>
              <a:rPr lang="cs-CZ" sz="40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</a:rPr>
              <a:t>Vymezení některých pojmů</a:t>
            </a:r>
          </a:p>
        </p:txBody>
      </p:sp>
      <p:sp>
        <p:nvSpPr>
          <p:cNvPr id="4" name="Podnadpis 3">
            <a:extLst>
              <a:ext uri="{FF2B5EF4-FFF2-40B4-BE49-F238E27FC236}">
                <a16:creationId xmlns:a16="http://schemas.microsoft.com/office/drawing/2014/main" id="{8E3BF3B1-79FE-41BB-9125-80BA11C9781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92480" y="1380232"/>
            <a:ext cx="10701865" cy="5338620"/>
          </a:xfrm>
          <a:gradFill>
            <a:gsLst>
              <a:gs pos="0">
                <a:srgbClr val="FF9900"/>
              </a:gs>
              <a:gs pos="64000">
                <a:schemeClr val="accent2">
                  <a:lumMod val="45000"/>
                  <a:lumOff val="55000"/>
                </a:schemeClr>
              </a:gs>
              <a:gs pos="83000">
                <a:schemeClr val="accent2">
                  <a:lumMod val="45000"/>
                  <a:lumOff val="55000"/>
                </a:schemeClr>
              </a:gs>
              <a:gs pos="100000">
                <a:schemeClr val="accent2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rmAutofit fontScale="25000" lnSpcReduction="20000"/>
          </a:bodyPr>
          <a:lstStyle/>
          <a:p>
            <a:pPr marL="268288" lvl="0" indent="-268288" algn="just">
              <a:spcAft>
                <a:spcPts val="600"/>
              </a:spcAft>
              <a:buFont typeface="Wingdings" panose="05000000000000000000" pitchFamily="2" charset="2"/>
              <a:buChar char="v"/>
            </a:pPr>
            <a:r>
              <a:rPr lang="cs-CZ" sz="6400" u="sng" dirty="0">
                <a:latin typeface="Verdana" panose="020B0604030504040204" pitchFamily="34" charset="0"/>
                <a:ea typeface="Verdana" panose="020B0604030504040204" pitchFamily="34" charset="0"/>
              </a:rPr>
              <a:t>oprávněná osoba </a:t>
            </a:r>
            <a:r>
              <a:rPr lang="cs-CZ" sz="6400" dirty="0">
                <a:latin typeface="Verdana" panose="020B0604030504040204" pitchFamily="34" charset="0"/>
                <a:ea typeface="Verdana" panose="020B0604030504040204" pitchFamily="34" charset="0"/>
              </a:rPr>
              <a:t>– občan ČR, nebo cizinec s  trvalým pobytem/azylem, nebo cizinec pobývající na území ČR na základě mezinárodních smluv (např. EU), případně zvláštních předpisů a jejich rodinní příslušníci</a:t>
            </a:r>
          </a:p>
          <a:p>
            <a:pPr marL="268288" indent="-268288" algn="just">
              <a:spcAft>
                <a:spcPts val="600"/>
              </a:spcAft>
              <a:buFont typeface="Wingdings" panose="05000000000000000000" pitchFamily="2" charset="2"/>
              <a:buChar char="v"/>
            </a:pPr>
            <a:r>
              <a:rPr lang="cs-CZ" sz="6400" u="sng" dirty="0">
                <a:latin typeface="Verdana" panose="020B0604030504040204" pitchFamily="34" charset="0"/>
                <a:ea typeface="Verdana" panose="020B0604030504040204" pitchFamily="34" charset="0"/>
              </a:rPr>
              <a:t>orgán pomoci v hmotné nouzi </a:t>
            </a:r>
            <a:r>
              <a:rPr lang="cs-CZ" sz="6400" dirty="0">
                <a:latin typeface="Verdana" panose="020B0604030504040204" pitchFamily="34" charset="0"/>
                <a:ea typeface="Verdana" panose="020B0604030504040204" pitchFamily="34" charset="0"/>
              </a:rPr>
              <a:t>– krajské pobočky Úřadu práce ČR a MPSV</a:t>
            </a:r>
          </a:p>
          <a:p>
            <a:pPr marL="268288" indent="-268288" algn="just">
              <a:spcAft>
                <a:spcPts val="600"/>
              </a:spcAft>
              <a:buFont typeface="Wingdings" panose="05000000000000000000" pitchFamily="2" charset="2"/>
              <a:buChar char="v"/>
            </a:pPr>
            <a:r>
              <a:rPr lang="cs-CZ" sz="6400" b="1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společně posuzované osoby pro účely příspěvku na živobytí a MOP:</a:t>
            </a:r>
          </a:p>
          <a:p>
            <a:pPr marL="857250" lvl="0" indent="-320675" algn="just">
              <a:buSzPct val="45000"/>
              <a:buFont typeface="Wingdings" panose="05000000000000000000" pitchFamily="2" charset="2"/>
              <a:buChar char="§"/>
            </a:pPr>
            <a:r>
              <a:rPr lang="cs-CZ" sz="6400" dirty="0">
                <a:latin typeface="Verdana" panose="020B0604030504040204" pitchFamily="34" charset="0"/>
                <a:ea typeface="Verdana" panose="020B0604030504040204" pitchFamily="34" charset="0"/>
              </a:rPr>
              <a:t>rodiče a nezletilé nezaopatřené děti – rodiče jsou definováni stejně jako u SSP; u rozvedených rodičů se posuzuje s tím, u koho je v péči, při střídavé péči podle prohlášení rodičů, případně sociální šetření</a:t>
            </a:r>
          </a:p>
          <a:p>
            <a:pPr marL="857250" lvl="0" indent="-320675" algn="just">
              <a:buSzPct val="45000"/>
              <a:buFont typeface="Wingdings" panose="05000000000000000000" pitchFamily="2" charset="2"/>
              <a:buChar char="§"/>
            </a:pPr>
            <a:r>
              <a:rPr lang="cs-CZ" sz="6400" dirty="0">
                <a:latin typeface="Verdana" panose="020B0604030504040204" pitchFamily="34" charset="0"/>
                <a:ea typeface="Verdana" panose="020B0604030504040204" pitchFamily="34" charset="0"/>
              </a:rPr>
              <a:t>manželé/registrovaní part</a:t>
            </a:r>
            <a:r>
              <a:rPr lang="cs-CZ" sz="6400" b="1" dirty="0">
                <a:latin typeface="Verdana" panose="020B0604030504040204" pitchFamily="34" charset="0"/>
                <a:ea typeface="Verdana" panose="020B0604030504040204" pitchFamily="34" charset="0"/>
              </a:rPr>
              <a:t>n</a:t>
            </a:r>
            <a:r>
              <a:rPr lang="cs-CZ" sz="6400" dirty="0">
                <a:latin typeface="Verdana" panose="020B0604030504040204" pitchFamily="34" charset="0"/>
                <a:ea typeface="Verdana" panose="020B0604030504040204" pitchFamily="34" charset="0"/>
              </a:rPr>
              <a:t>eři</a:t>
            </a:r>
          </a:p>
          <a:p>
            <a:pPr marL="857250" lvl="0" indent="-320675" algn="just">
              <a:buSzPct val="45000"/>
              <a:buFont typeface="Wingdings" panose="05000000000000000000" pitchFamily="2" charset="2"/>
              <a:buChar char="§"/>
            </a:pPr>
            <a:r>
              <a:rPr lang="cs-CZ" sz="6400" dirty="0">
                <a:latin typeface="Verdana" panose="020B0604030504040204" pitchFamily="34" charset="0"/>
                <a:ea typeface="Verdana" panose="020B0604030504040204" pitchFamily="34" charset="0"/>
              </a:rPr>
              <a:t>rodiče a nezletilé zaopatřené děti (nestudující, bez evidence na ÚP, s podporou v  rekvalifikaci atd.)</a:t>
            </a:r>
          </a:p>
          <a:p>
            <a:pPr marL="857250" lvl="0" indent="-320675" algn="just">
              <a:buSzPct val="45000"/>
              <a:buFont typeface="Wingdings" panose="05000000000000000000" pitchFamily="2" charset="2"/>
              <a:buChar char="§"/>
            </a:pPr>
            <a:r>
              <a:rPr lang="cs-CZ" sz="6400" dirty="0">
                <a:latin typeface="Verdana" panose="020B0604030504040204" pitchFamily="34" charset="0"/>
                <a:ea typeface="Verdana" panose="020B0604030504040204" pitchFamily="34" charset="0"/>
              </a:rPr>
              <a:t>rodiče a zletilé děti pokud společně bydlí a hospodaří</a:t>
            </a:r>
          </a:p>
          <a:p>
            <a:pPr marL="857250" indent="-320675" algn="just">
              <a:buSzPct val="45000"/>
              <a:buFont typeface="Wingdings" panose="05000000000000000000" pitchFamily="2" charset="2"/>
              <a:buChar char="§"/>
            </a:pPr>
            <a:r>
              <a:rPr lang="cs-CZ" sz="6400" dirty="0">
                <a:latin typeface="Verdana" panose="020B0604030504040204" pitchFamily="34" charset="0"/>
                <a:ea typeface="Verdana" panose="020B0604030504040204" pitchFamily="34" charset="0"/>
              </a:rPr>
              <a:t>jiné osoby, které mají stejné bydliště - pokud užívají byt se žadatelem o dávku další osoby, určí se výše odůvodněných nákladů na bydlení podílem všech osob užívajících tentýž byt</a:t>
            </a:r>
          </a:p>
          <a:p>
            <a:pPr marL="857250" indent="-320675" algn="just">
              <a:buSzPct val="45000"/>
              <a:buFont typeface="Wingdings" panose="05000000000000000000" pitchFamily="2" charset="2"/>
              <a:buChar char="§"/>
            </a:pPr>
            <a:r>
              <a:rPr lang="cs-CZ" sz="6400" dirty="0">
                <a:latin typeface="Verdana" panose="020B0604030504040204" pitchFamily="34" charset="0"/>
                <a:ea typeface="Verdana" panose="020B0604030504040204" pitchFamily="34" charset="0"/>
              </a:rPr>
              <a:t>orgán pomoci v hmotné nouzi může z okruhu společně posuzovaných osob vyloučit osobu, u které žadatel prokáže, že společně s ní neužívá byt, nebo že ačkoliv s ní užívá byt, nepodílí se s touto osobou na úhradě nákladů společných potřeb</a:t>
            </a:r>
          </a:p>
          <a:p>
            <a:pPr marL="268288" indent="-268288" algn="just">
              <a:spcAft>
                <a:spcPts val="600"/>
              </a:spcAft>
              <a:buSzPct val="45000"/>
              <a:buFont typeface="Wingdings" panose="05000000000000000000" pitchFamily="2" charset="2"/>
              <a:buChar char="v"/>
            </a:pPr>
            <a:r>
              <a:rPr lang="cs-CZ" sz="6400" b="1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u doplatku na bydlení jsou společně posuzované osoby</a:t>
            </a:r>
          </a:p>
          <a:p>
            <a:pPr marL="857250" indent="-320675" algn="just">
              <a:spcAft>
                <a:spcPts val="600"/>
              </a:spcAft>
              <a:buSzPct val="45000"/>
              <a:buFont typeface="Wingdings" panose="05000000000000000000" pitchFamily="2" charset="2"/>
              <a:buChar char="§"/>
            </a:pPr>
            <a:r>
              <a:rPr lang="cs-CZ" sz="6400" dirty="0">
                <a:latin typeface="Verdana" panose="020B0604030504040204" pitchFamily="34" charset="0"/>
                <a:ea typeface="Verdana" panose="020B0604030504040204" pitchFamily="34" charset="0"/>
              </a:rPr>
              <a:t>stejné, jako u příspěvku na bydlení dle SSP; pouze u specifických forem bydlení (ubytovny, chráněné bydlení, podnájmy,...) je možné dle uvážení úřadu taky doplatek poskytnout, posuzují se jen skutečně bydlící osoby.</a:t>
            </a:r>
          </a:p>
          <a:p>
            <a:pPr algn="just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</a:pPr>
            <a:endParaRPr lang="cs-CZ" sz="64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794527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9900"/>
            </a:gs>
            <a:gs pos="64000">
              <a:schemeClr val="accent2">
                <a:lumMod val="45000"/>
                <a:lumOff val="55000"/>
              </a:schemeClr>
            </a:gs>
            <a:gs pos="83000">
              <a:schemeClr val="accent2">
                <a:lumMod val="45000"/>
                <a:lumOff val="55000"/>
              </a:schemeClr>
            </a:gs>
            <a:gs pos="100000">
              <a:schemeClr val="accent2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odnadpis 3">
            <a:extLst>
              <a:ext uri="{FF2B5EF4-FFF2-40B4-BE49-F238E27FC236}">
                <a16:creationId xmlns:a16="http://schemas.microsoft.com/office/drawing/2014/main" id="{8E3BF3B1-79FE-41BB-9125-80BA11C9781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85707" y="318052"/>
            <a:ext cx="10701865" cy="6341165"/>
          </a:xfrm>
          <a:gradFill>
            <a:gsLst>
              <a:gs pos="0">
                <a:srgbClr val="FF9900"/>
              </a:gs>
              <a:gs pos="64000">
                <a:schemeClr val="accent2">
                  <a:lumMod val="45000"/>
                  <a:lumOff val="55000"/>
                </a:schemeClr>
              </a:gs>
              <a:gs pos="83000">
                <a:schemeClr val="accent2">
                  <a:lumMod val="45000"/>
                  <a:lumOff val="55000"/>
                </a:schemeClr>
              </a:gs>
              <a:gs pos="100000">
                <a:schemeClr val="accent2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rmAutofit/>
          </a:bodyPr>
          <a:lstStyle/>
          <a:p>
            <a:pPr lvl="0" algn="just"/>
            <a:r>
              <a:rPr lang="cs-CZ" sz="1600" b="1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příjem pro dávky hmotné nouze</a:t>
            </a:r>
          </a:p>
          <a:p>
            <a:pPr lvl="0" algn="just"/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zákon o  pomoci v  hmotné nouzi stanoví určité odchylky - pro účely tohoto zákona se za příjem považuje:</a:t>
            </a:r>
          </a:p>
          <a:p>
            <a:pPr marL="357188" lvl="0" algn="just">
              <a:buSzPct val="45000"/>
              <a:buFont typeface="Wingdings" panose="05000000000000000000" pitchFamily="2" charset="2"/>
              <a:buChar char="v"/>
            </a:pPr>
            <a:r>
              <a:rPr lang="cs-CZ" sz="1600" b="1" dirty="0">
                <a:latin typeface="Verdana" panose="020B0604030504040204" pitchFamily="34" charset="0"/>
                <a:ea typeface="Verdana" panose="020B0604030504040204" pitchFamily="34" charset="0"/>
              </a:rPr>
              <a:t>70% </a:t>
            </a:r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čistých </a:t>
            </a:r>
            <a:r>
              <a:rPr lang="cs-CZ" sz="1600" b="1" dirty="0">
                <a:latin typeface="Verdana" panose="020B0604030504040204" pitchFamily="34" charset="0"/>
                <a:ea typeface="Verdana" panose="020B0604030504040204" pitchFamily="34" charset="0"/>
              </a:rPr>
              <a:t>příjmů ze závislé činnosti a z funkčních požitků </a:t>
            </a:r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uvedených v zákoně o daních z příjmů a </a:t>
            </a:r>
            <a:r>
              <a:rPr lang="cs-CZ" sz="1600" b="1" dirty="0">
                <a:latin typeface="Verdana" panose="020B0604030504040204" pitchFamily="34" charset="0"/>
                <a:ea typeface="Verdana" panose="020B0604030504040204" pitchFamily="34" charset="0"/>
              </a:rPr>
              <a:t>70%</a:t>
            </a:r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cs-CZ" sz="1600" b="1" dirty="0">
                <a:latin typeface="Verdana" panose="020B0604030504040204" pitchFamily="34" charset="0"/>
                <a:ea typeface="Verdana" panose="020B0604030504040204" pitchFamily="34" charset="0"/>
              </a:rPr>
              <a:t>ze mzdových nároků vyplácených Úřadem práce </a:t>
            </a:r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podle zákona o ochraně zaměstnanců při platební neschopnosti zaměstnavatele </a:t>
            </a:r>
          </a:p>
          <a:p>
            <a:pPr marL="357188" lvl="0" algn="just">
              <a:buSzPct val="45000"/>
              <a:buFont typeface="Wingdings" panose="05000000000000000000" pitchFamily="2" charset="2"/>
              <a:buChar char="v"/>
            </a:pPr>
            <a:r>
              <a:rPr lang="cs-CZ" sz="1600" b="1" dirty="0">
                <a:latin typeface="Verdana" panose="020B0604030504040204" pitchFamily="34" charset="0"/>
                <a:ea typeface="Verdana" panose="020B0604030504040204" pitchFamily="34" charset="0"/>
              </a:rPr>
              <a:t>80% příjmu náhrady mzdy </a:t>
            </a:r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za prvních 14 kalendářních dnů dočasné pracovní neschopnosti, dále z  </a:t>
            </a:r>
            <a:r>
              <a:rPr lang="cs-CZ" sz="1600" b="1" dirty="0">
                <a:latin typeface="Verdana" panose="020B0604030504040204" pitchFamily="34" charset="0"/>
                <a:ea typeface="Verdana" panose="020B0604030504040204" pitchFamily="34" charset="0"/>
              </a:rPr>
              <a:t>podpory v nezaměstnanosti a podpory při rekvalifikaci, z dávky nemocenského pojištění a důchodu poskytovaných v rámci důchodového pojištění </a:t>
            </a:r>
          </a:p>
          <a:p>
            <a:pPr marL="357188" lvl="0" algn="just">
              <a:buSzPct val="45000"/>
              <a:buFont typeface="Wingdings" panose="05000000000000000000" pitchFamily="2" charset="2"/>
              <a:buChar char="v"/>
            </a:pPr>
            <a:r>
              <a:rPr lang="cs-CZ" sz="1600" b="1" dirty="0">
                <a:latin typeface="Verdana" panose="020B0604030504040204" pitchFamily="34" charset="0"/>
                <a:ea typeface="Verdana" panose="020B0604030504040204" pitchFamily="34" charset="0"/>
              </a:rPr>
              <a:t>100% ostatních započitatelných příjmů </a:t>
            </a:r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uvedených v zákoně o životním a existenčním minimu s výjimkou příspěvku na živobytí (např. příjmy ze samostatné činnosti, příjmy z nájmu, výživné a příspěvek na výživu rozvedeného manžela apod.)</a:t>
            </a:r>
          </a:p>
          <a:p>
            <a:pPr algn="just"/>
            <a:r>
              <a:rPr lang="cs-CZ" sz="1600" b="1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zvýšení příjmu vlastním přičiněním </a:t>
            </a:r>
          </a:p>
          <a:p>
            <a:pPr lvl="0" algn="just">
              <a:buFont typeface="Wingdings" panose="05000000000000000000" pitchFamily="2" charset="2"/>
              <a:buChar char="v"/>
            </a:pPr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při posuzování nároku na dávky hmotné nouze se zjišťuje, zda má osoba možnost si svůj příjem zvýšit vlastním přičiněním </a:t>
            </a:r>
          </a:p>
          <a:p>
            <a:pPr lvl="0" algn="just">
              <a:buSzPct val="45000"/>
              <a:buFont typeface="Arial" panose="020B0604020202020204" pitchFamily="34" charset="0"/>
              <a:buChar char="•"/>
            </a:pPr>
            <a:r>
              <a:rPr lang="cs-CZ" sz="1600" b="1" dirty="0">
                <a:latin typeface="Verdana" panose="020B0604030504040204" pitchFamily="34" charset="0"/>
                <a:ea typeface="Verdana" panose="020B0604030504040204" pitchFamily="34" charset="0"/>
              </a:rPr>
              <a:t>vlastní prací </a:t>
            </a:r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- započetí výdělečné činnosti, zvýšení rozsahu výdělečné činnosti, vykonávání lépe placené práce, výkon veřejně prospěšných prací atd.</a:t>
            </a:r>
          </a:p>
          <a:p>
            <a:pPr lvl="0" algn="just">
              <a:buSzPct val="45000"/>
              <a:buFont typeface="Arial" panose="020B0604020202020204" pitchFamily="34" charset="0"/>
              <a:buChar char="•"/>
            </a:pPr>
            <a:r>
              <a:rPr lang="cs-CZ" sz="1600" b="1" dirty="0">
                <a:latin typeface="Verdana" panose="020B0604030504040204" pitchFamily="34" charset="0"/>
                <a:ea typeface="Verdana" panose="020B0604030504040204" pitchFamily="34" charset="0"/>
              </a:rPr>
              <a:t>řádným uplatněním nároků a pohledávek </a:t>
            </a:r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- pobírání všech dostupných dávek (SSP, hmotná nouze, nemocenské, důchody, podpora v nezaměstnanosti), dluhy na alimentech, nároky z pracovních vztahů  apod.</a:t>
            </a:r>
          </a:p>
          <a:p>
            <a:pPr lvl="0" algn="just">
              <a:buSzPct val="45000"/>
              <a:buFont typeface="Arial" panose="020B0604020202020204" pitchFamily="34" charset="0"/>
              <a:buChar char="•"/>
            </a:pPr>
            <a:r>
              <a:rPr lang="cs-CZ" sz="1600" b="1" dirty="0">
                <a:latin typeface="Verdana" panose="020B0604030504040204" pitchFamily="34" charset="0"/>
                <a:ea typeface="Verdana" panose="020B0604030504040204" pitchFamily="34" charset="0"/>
              </a:rPr>
              <a:t>prodejem nebo jiným využitím majetku </a:t>
            </a:r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– movitého (auta, drahé vybavení domácnosti) i nemovitého.</a:t>
            </a:r>
          </a:p>
        </p:txBody>
      </p:sp>
    </p:spTree>
    <p:extLst>
      <p:ext uri="{BB962C8B-B14F-4D97-AF65-F5344CB8AC3E}">
        <p14:creationId xmlns:p14="http://schemas.microsoft.com/office/powerpoint/2010/main" val="1928455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9900"/>
            </a:gs>
            <a:gs pos="64000">
              <a:schemeClr val="accent2">
                <a:lumMod val="45000"/>
                <a:lumOff val="55000"/>
              </a:schemeClr>
            </a:gs>
            <a:gs pos="83000">
              <a:schemeClr val="accent2">
                <a:lumMod val="45000"/>
                <a:lumOff val="55000"/>
              </a:schemeClr>
            </a:gs>
            <a:gs pos="100000">
              <a:schemeClr val="accent2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odnadpis 3">
            <a:extLst>
              <a:ext uri="{FF2B5EF4-FFF2-40B4-BE49-F238E27FC236}">
                <a16:creationId xmlns:a16="http://schemas.microsoft.com/office/drawing/2014/main" id="{8E3BF3B1-79FE-41BB-9125-80BA11C9781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85707" y="318052"/>
            <a:ext cx="10701865" cy="6450496"/>
          </a:xfrm>
          <a:gradFill>
            <a:gsLst>
              <a:gs pos="0">
                <a:srgbClr val="FF9900"/>
              </a:gs>
              <a:gs pos="64000">
                <a:schemeClr val="accent2">
                  <a:lumMod val="45000"/>
                  <a:lumOff val="55000"/>
                </a:schemeClr>
              </a:gs>
              <a:gs pos="83000">
                <a:schemeClr val="accent2">
                  <a:lumMod val="45000"/>
                  <a:lumOff val="55000"/>
                </a:schemeClr>
              </a:gs>
              <a:gs pos="100000">
                <a:schemeClr val="accent2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Autofit/>
          </a:bodyPr>
          <a:lstStyle/>
          <a:p>
            <a:pPr lvl="0" algn="just"/>
            <a:r>
              <a:rPr lang="cs-CZ" sz="1600" b="1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živobytí</a:t>
            </a:r>
          </a:p>
          <a:p>
            <a:pPr lvl="0" algn="just">
              <a:buFont typeface="Wingdings" panose="05000000000000000000" pitchFamily="2" charset="2"/>
              <a:buChar char="v"/>
            </a:pPr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jedná se v  podstatě o minimální částku, kterou jedinec potřebuje k  přežití ve společnosti a kterou garantuje stát; je také měřítkem pro posuzování sociální potřebnosti a hmotné nouze</a:t>
            </a:r>
          </a:p>
          <a:p>
            <a:pPr lvl="0" algn="just">
              <a:buFont typeface="Wingdings" panose="05000000000000000000" pitchFamily="2" charset="2"/>
              <a:buChar char="v"/>
            </a:pPr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živobytí se skládá z životního/existenčního minima a částky oceňující snahu o zvýšení příjmu vlastním přičiněním (pokud je to možné, pokud není objektivně možné, zvyšuje se automaticky)</a:t>
            </a:r>
          </a:p>
          <a:p>
            <a:pPr marL="715963" lvl="0" indent="-354013" algn="just">
              <a:buFont typeface="Arial" panose="020B0604020202020204" pitchFamily="34" charset="0"/>
              <a:buChar char="•"/>
            </a:pPr>
            <a:r>
              <a:rPr lang="cs-CZ" sz="1600" u="sng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</a:rPr>
              <a:t>životní minimum se vždy používá</a:t>
            </a:r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 u nezaopatřeného dítěte, osoby starší 68 let, poživatele starobního důchodu, osoby invalidní ve III. stupni</a:t>
            </a:r>
          </a:p>
          <a:p>
            <a:pPr marL="715963" lvl="0" indent="-354013" algn="just">
              <a:buFont typeface="Arial" panose="020B0604020202020204" pitchFamily="34" charset="0"/>
              <a:buChar char="•"/>
            </a:pPr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u všech ostatních osob je stanovena individuálně na základě hodnocení snahy a možností, většinou je použita </a:t>
            </a:r>
            <a:r>
              <a:rPr lang="cs-CZ" sz="1600" u="sng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</a:rPr>
              <a:t>částka existenčního minima + částky za hodnocení snahy </a:t>
            </a:r>
          </a:p>
          <a:p>
            <a:pPr algn="just">
              <a:tabLst>
                <a:tab pos="3142439" algn="l"/>
              </a:tabLst>
            </a:pPr>
            <a:r>
              <a:rPr lang="cs-CZ" sz="16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</a:rPr>
              <a:t>hodnocení možnosti zvýšení příjmů vlastním přičiněním (motivační prvek)</a:t>
            </a:r>
          </a:p>
          <a:p>
            <a:pPr marL="715963" indent="-354013" algn="just">
              <a:buFont typeface="Arial" panose="020B0604020202020204" pitchFamily="34" charset="0"/>
              <a:buChar char="•"/>
              <a:tabLst>
                <a:tab pos="3142439" algn="l"/>
              </a:tabLst>
            </a:pPr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částka živobytí se zvyšuje o polovinu částky rozdílu mezi ŽM a EM osobě, která má příjem z výdělečné činnosti a také osobě, která je uchazečem o zaměstnání a prokazatelně se snaží využít další možnosti zvýšení příjmu vlastní prací</a:t>
            </a:r>
          </a:p>
          <a:p>
            <a:pPr algn="just">
              <a:tabLst>
                <a:tab pos="3142439" algn="l"/>
              </a:tabLst>
            </a:pPr>
            <a:r>
              <a:rPr lang="cs-CZ" sz="16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</a:rPr>
              <a:t>hodnocení možnosti využití majetku a uplatnění nároků a pohledávek</a:t>
            </a:r>
          </a:p>
          <a:p>
            <a:pPr marL="715963" lvl="0" indent="-354013" algn="just">
              <a:buFont typeface="Arial" panose="020B0604020202020204" pitchFamily="34" charset="0"/>
              <a:buChar char="•"/>
              <a:tabLst>
                <a:tab pos="3142439" algn="l"/>
              </a:tabLst>
            </a:pPr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nárok na zvýšení částky živobytí o polovinu částky rozdílu mezi ŽM a EM má osoba, která</a:t>
            </a:r>
          </a:p>
          <a:p>
            <a:pPr marL="1163638" lvl="0" indent="-447675" algn="just">
              <a:buFont typeface="Arial" panose="020B0604020202020204" pitchFamily="34" charset="0"/>
              <a:buChar char="•"/>
              <a:tabLst>
                <a:tab pos="3142439" algn="l"/>
              </a:tabLst>
            </a:pPr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majetek nemá nebo má, ale nemůže ho využít ke zvýšení příjmu nebo ho tak využívá</a:t>
            </a:r>
          </a:p>
          <a:p>
            <a:pPr marL="1163638" lvl="0" indent="-447675" algn="just">
              <a:buFont typeface="Arial" panose="020B0604020202020204" pitchFamily="34" charset="0"/>
              <a:buChar char="•"/>
              <a:tabLst>
                <a:tab pos="3142439" algn="l"/>
              </a:tabLst>
            </a:pPr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nemá nároky ani pohledávky nebo prokazatelně všechny své nároky a pohledávky uplatnila</a:t>
            </a:r>
          </a:p>
          <a:p>
            <a:pPr marL="715963" lvl="0" indent="-354013" algn="just">
              <a:buFont typeface="Arial" panose="020B0604020202020204" pitchFamily="34" charset="0"/>
              <a:buChar char="•"/>
              <a:tabLst>
                <a:tab pos="3142439" algn="l"/>
              </a:tabLst>
            </a:pPr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pokud nedojde k využití všech majetkových možností do uplynutí 3 měsíců pobírání příspěvku na živobytí, má se za to, že osoba prokazatelně neprojevuje snahu zvýšit si příjem vlastním přičiněním a nejedná se tedy o osobu v hmotné nouzi </a:t>
            </a:r>
          </a:p>
          <a:p>
            <a:pPr algn="just">
              <a:buFont typeface="Wingdings" panose="05000000000000000000" pitchFamily="2" charset="2"/>
              <a:buChar char="v"/>
            </a:pPr>
            <a:endParaRPr lang="cs-CZ" sz="16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just">
              <a:buFont typeface="Wingdings" panose="05000000000000000000" pitchFamily="2" charset="2"/>
              <a:buChar char="v"/>
            </a:pPr>
            <a:endParaRPr lang="cs-CZ" sz="16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just">
              <a:buFont typeface="Wingdings" panose="05000000000000000000" pitchFamily="2" charset="2"/>
              <a:buChar char="v"/>
            </a:pPr>
            <a:endParaRPr lang="cs-CZ" sz="16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274320" lvl="0" indent="-274320" algn="just"/>
            <a:endParaRPr lang="cs-CZ" sz="1600" dirty="0">
              <a:latin typeface="Liberation Sans" pitchFamily="18"/>
            </a:endParaRPr>
          </a:p>
        </p:txBody>
      </p:sp>
    </p:spTree>
    <p:extLst>
      <p:ext uri="{BB962C8B-B14F-4D97-AF65-F5344CB8AC3E}">
        <p14:creationId xmlns:p14="http://schemas.microsoft.com/office/powerpoint/2010/main" val="27162747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9900"/>
            </a:gs>
            <a:gs pos="64000">
              <a:schemeClr val="accent2">
                <a:lumMod val="45000"/>
                <a:lumOff val="55000"/>
              </a:schemeClr>
            </a:gs>
            <a:gs pos="83000">
              <a:schemeClr val="accent2">
                <a:lumMod val="45000"/>
                <a:lumOff val="55000"/>
              </a:schemeClr>
            </a:gs>
            <a:gs pos="100000">
              <a:schemeClr val="accent2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odnadpis 3">
            <a:extLst>
              <a:ext uri="{FF2B5EF4-FFF2-40B4-BE49-F238E27FC236}">
                <a16:creationId xmlns:a16="http://schemas.microsoft.com/office/drawing/2014/main" id="{8E3BF3B1-79FE-41BB-9125-80BA11C9781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85707" y="168965"/>
            <a:ext cx="10701865" cy="6599583"/>
          </a:xfrm>
          <a:gradFill>
            <a:gsLst>
              <a:gs pos="0">
                <a:srgbClr val="FF9900"/>
              </a:gs>
              <a:gs pos="64000">
                <a:schemeClr val="accent2">
                  <a:lumMod val="45000"/>
                  <a:lumOff val="55000"/>
                </a:schemeClr>
              </a:gs>
              <a:gs pos="83000">
                <a:schemeClr val="accent2">
                  <a:lumMod val="45000"/>
                  <a:lumOff val="55000"/>
                </a:schemeClr>
              </a:gs>
              <a:gs pos="100000">
                <a:schemeClr val="accent2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Autofit/>
          </a:bodyPr>
          <a:lstStyle/>
          <a:p>
            <a:pPr algn="just"/>
            <a:r>
              <a:rPr lang="cs-CZ" sz="1600" b="1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tedy:</a:t>
            </a:r>
          </a:p>
          <a:p>
            <a:pPr lvl="0" algn="just">
              <a:buFont typeface="Wingdings" panose="05000000000000000000" pitchFamily="2" charset="2"/>
              <a:buChar char="v"/>
              <a:tabLst>
                <a:tab pos="3142439" algn="l"/>
              </a:tabLst>
            </a:pPr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částka živobytí je stanovena pro každou osobu individuálně, a to na základě hodnocení její snahy a možností; pro stanovení živobytí rodiny se jednotlivé částky živobytí osob sčítají</a:t>
            </a:r>
          </a:p>
          <a:p>
            <a:pPr algn="just">
              <a:buFont typeface="Wingdings" panose="05000000000000000000" pitchFamily="2" charset="2"/>
              <a:buChar char="v"/>
              <a:tabLst>
                <a:tab pos="3142439" algn="l"/>
              </a:tabLst>
            </a:pPr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částka živobytí u nezaopatřeného dítěte, poživatele starobního důchodu, osoby ve III. stupni invalidity a osoby starší 68 let je životní minimum ► </a:t>
            </a:r>
            <a:r>
              <a:rPr lang="cs-CZ" sz="16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</a:rPr>
              <a:t>Ž = ŽM</a:t>
            </a:r>
          </a:p>
          <a:p>
            <a:pPr algn="just">
              <a:buFont typeface="Wingdings" panose="05000000000000000000" pitchFamily="2" charset="2"/>
              <a:buChar char="v"/>
              <a:tabLst>
                <a:tab pos="3142439" algn="l"/>
              </a:tabLst>
            </a:pPr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částka živobytí u osoby, která </a:t>
            </a:r>
            <a:r>
              <a:rPr lang="cs-CZ" sz="1600" u="sng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</a:rPr>
              <a:t>dluží na výživném pro nezletilé dítě částku vyšší než trojnásobek</a:t>
            </a:r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 stanovené měsíční splátky, činí částku existenčního minima, případně zvýšenou z  důvodu dietního stravování ► </a:t>
            </a:r>
            <a:r>
              <a:rPr lang="cs-CZ" sz="16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</a:rPr>
              <a:t>Ž = EM </a:t>
            </a:r>
          </a:p>
          <a:p>
            <a:pPr algn="just">
              <a:buFont typeface="Wingdings" panose="05000000000000000000" pitchFamily="2" charset="2"/>
              <a:buChar char="v"/>
              <a:tabLst>
                <a:tab pos="3142439" algn="l"/>
              </a:tabLst>
            </a:pPr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částka živobytí u osoby, která je </a:t>
            </a:r>
            <a:r>
              <a:rPr lang="cs-CZ" sz="1600" u="sng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</a:rPr>
              <a:t>vedena v  evidenci uchazečů o  zaměstnání a v  posledních 6 kalendářních měsících </a:t>
            </a:r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před podáním žádosti o  dávku pomoci v  hmotné nouzi jí byl skončen základní pracovněprávní vztah z  důvodu porušení povinnosti zvlášť hrubým způsobem činí částku existenčního minima ► </a:t>
            </a:r>
            <a:r>
              <a:rPr lang="cs-CZ" sz="16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</a:rPr>
              <a:t>Ž = EM </a:t>
            </a:r>
          </a:p>
          <a:p>
            <a:pPr algn="just">
              <a:buFont typeface="Wingdings" panose="05000000000000000000" pitchFamily="2" charset="2"/>
              <a:buChar char="v"/>
              <a:tabLst>
                <a:tab pos="3142439" algn="l"/>
              </a:tabLst>
            </a:pPr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částka živobytí u  osoby, které je </a:t>
            </a:r>
            <a:r>
              <a:rPr lang="cs-CZ" sz="1600" u="sng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</a:rPr>
              <a:t>poskytována zdravotní péče ve zdravotnickém zařízení po celý kalendářní měsíc</a:t>
            </a:r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, činí částku existenčního minima ► </a:t>
            </a:r>
            <a:r>
              <a:rPr lang="cs-CZ" sz="16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</a:rPr>
              <a:t>Ž = EM</a:t>
            </a:r>
          </a:p>
          <a:p>
            <a:pPr algn="just">
              <a:buFont typeface="Wingdings" panose="05000000000000000000" pitchFamily="2" charset="2"/>
              <a:buChar char="v"/>
              <a:tabLst>
                <a:tab pos="3142439" algn="l"/>
              </a:tabLst>
            </a:pPr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částka živobytí u osoby, </a:t>
            </a:r>
            <a:r>
              <a:rPr lang="cs-CZ" sz="1600" u="sng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</a:rPr>
              <a:t>která pobírá příspěvek na živobytí déle než 6 kalendářních měsíců</a:t>
            </a:r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, činí částku existenčního minima</a:t>
            </a:r>
          </a:p>
          <a:p>
            <a:pPr lvl="0" algn="just">
              <a:buFont typeface="Wingdings" panose="05000000000000000000" pitchFamily="2" charset="2"/>
              <a:buChar char="v"/>
              <a:tabLst>
                <a:tab pos="3142439" algn="l"/>
              </a:tabLst>
            </a:pPr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u ostatních osob činí částka živobytí částku existenčního minima – </a:t>
            </a:r>
            <a:r>
              <a:rPr lang="cs-CZ" sz="1600" u="sng" dirty="0">
                <a:latin typeface="Verdana" panose="020B0604030504040204" pitchFamily="34" charset="0"/>
                <a:ea typeface="Verdana" panose="020B0604030504040204" pitchFamily="34" charset="0"/>
              </a:rPr>
              <a:t>ta však zpravidla bývá navýšena v souvislosti s hodnocením vlastního přičinění:</a:t>
            </a:r>
          </a:p>
          <a:p>
            <a:pPr algn="just">
              <a:tabLst>
                <a:tab pos="3142439" algn="l"/>
              </a:tabLst>
            </a:pPr>
            <a:r>
              <a:rPr lang="cs-CZ" sz="16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Ž = EM + (ŽM – EM)/2 + (ŽM – EM)/2 (+ případný příspěvek na dietní stravování) </a:t>
            </a:r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– viz předchozí strana o zhodnocování možností vlastního přičinění</a:t>
            </a:r>
            <a:endParaRPr lang="cs-CZ" sz="16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lvl="0" algn="just">
              <a:buFont typeface="Wingdings" panose="05000000000000000000" pitchFamily="2" charset="2"/>
              <a:buChar char="v"/>
              <a:tabLst>
                <a:tab pos="3142439" algn="l"/>
              </a:tabLst>
            </a:pPr>
            <a:endParaRPr lang="cs-CZ" sz="16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9896884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9900"/>
            </a:gs>
            <a:gs pos="64000">
              <a:schemeClr val="accent2">
                <a:lumMod val="45000"/>
                <a:lumOff val="55000"/>
              </a:schemeClr>
            </a:gs>
            <a:gs pos="83000">
              <a:schemeClr val="accent2">
                <a:lumMod val="45000"/>
                <a:lumOff val="55000"/>
              </a:schemeClr>
            </a:gs>
            <a:gs pos="100000">
              <a:schemeClr val="accent2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odnadpis 3">
            <a:extLst>
              <a:ext uri="{FF2B5EF4-FFF2-40B4-BE49-F238E27FC236}">
                <a16:creationId xmlns:a16="http://schemas.microsoft.com/office/drawing/2014/main" id="{8E3BF3B1-79FE-41BB-9125-80BA11C9781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85707" y="168965"/>
            <a:ext cx="10701865" cy="6599583"/>
          </a:xfrm>
          <a:gradFill>
            <a:gsLst>
              <a:gs pos="0">
                <a:srgbClr val="FF9900"/>
              </a:gs>
              <a:gs pos="64000">
                <a:schemeClr val="accent2">
                  <a:lumMod val="45000"/>
                  <a:lumOff val="55000"/>
                </a:schemeClr>
              </a:gs>
              <a:gs pos="83000">
                <a:schemeClr val="accent2">
                  <a:lumMod val="45000"/>
                  <a:lumOff val="55000"/>
                </a:schemeClr>
              </a:gs>
              <a:gs pos="100000">
                <a:schemeClr val="accent2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Autofit/>
          </a:bodyPr>
          <a:lstStyle/>
          <a:p>
            <a:pPr algn="just"/>
            <a:r>
              <a:rPr lang="cs-CZ" sz="1600" b="1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zvýšení částky živobytí osobě hledající zaměstnání</a:t>
            </a:r>
          </a:p>
          <a:p>
            <a:pPr algn="just">
              <a:buFont typeface="Wingdings" panose="05000000000000000000" pitchFamily="2" charset="2"/>
              <a:buChar char="v"/>
            </a:pPr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až 300 Kč , po prokázání zvýšených nákladů spojených s hledáním práce</a:t>
            </a:r>
          </a:p>
          <a:p>
            <a:pPr algn="just">
              <a:buFont typeface="Wingdings" panose="05000000000000000000" pitchFamily="2" charset="2"/>
              <a:buChar char="v"/>
            </a:pPr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u osoby, která vykonala veřejnou službu v rozsahu alespoň 30 hodin měsíčně, bude částka živobytí navýšena o 605 Kč</a:t>
            </a:r>
          </a:p>
          <a:p>
            <a:pPr algn="just">
              <a:buFont typeface="Wingdings" panose="05000000000000000000" pitchFamily="2" charset="2"/>
              <a:buChar char="v"/>
            </a:pPr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u osob s dietou (lékařsky potvrzenou) se zvyšuje ještě o zvýšené náklady na dietní stravování</a:t>
            </a:r>
          </a:p>
          <a:p>
            <a:pPr algn="just"/>
            <a:r>
              <a:rPr lang="cs-CZ" sz="1600" b="1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rozhodné období</a:t>
            </a:r>
          </a:p>
          <a:p>
            <a:pPr algn="just">
              <a:buFont typeface="Wingdings" panose="05000000000000000000" pitchFamily="2" charset="2"/>
              <a:buChar char="v"/>
            </a:pPr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3 kalendářní měsíce bezprostředně před měsícem, kdy je podána žádost; při změně nároků 1 měsíc před aktuálním měsícem (kdy proběhla např. změna příjmu); u dávky mimořádné okamžité pomoci (MOP) je rozhodným obdobím aktuální měsíc podání žádosti</a:t>
            </a:r>
          </a:p>
          <a:p>
            <a:pPr lvl="0" algn="just">
              <a:buFont typeface="Wingdings" panose="05000000000000000000" pitchFamily="2" charset="2"/>
              <a:buChar char="v"/>
            </a:pPr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o dávku je možné požádat na kterékoliv pobočce Úřadu práce; žadatel by se měl obracet primárně na pobočku dle místa svého trvalého bydliště; pokud to ale povaha jeho mimořádné situace neumožňuje, může žádost podávat na kterékoliv pobočce</a:t>
            </a:r>
          </a:p>
          <a:p>
            <a:pPr algn="just">
              <a:buSzPct val="45000"/>
              <a:buFont typeface="Wingdings" panose="05000000000000000000" pitchFamily="2" charset="2"/>
              <a:buChar char="v"/>
            </a:pPr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k vyřízení slouží specifické formuláře - jsou k dispozici jak na webovém portálu mpsv.cz tak je k vyzvednutí i na pobočkách úřadu práce</a:t>
            </a:r>
          </a:p>
          <a:p>
            <a:pPr algn="just">
              <a:buSzPct val="45000"/>
            </a:pPr>
            <a:r>
              <a:rPr lang="cs-CZ" sz="1600" b="1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dávky pomoci v hmotné nouzi</a:t>
            </a:r>
          </a:p>
          <a:p>
            <a:pPr algn="just">
              <a:buFont typeface="Wingdings" panose="05000000000000000000" pitchFamily="2" charset="2"/>
              <a:buChar char="v"/>
            </a:pPr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jsou vypláceny v  peněžní nebo věcné formě (například formou poukázek na jídlo, na nákup drogerie nebo ošacení); pokud je přiznán nárok na dávku, vyplácí se zpravidla bezodkladně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</a:pPr>
            <a:r>
              <a:rPr lang="cs-CZ" sz="1600" b="1" dirty="0">
                <a:latin typeface="Verdana" panose="020B0604030504040204" pitchFamily="34" charset="0"/>
                <a:ea typeface="Verdana" panose="020B0604030504040204" pitchFamily="34" charset="0"/>
              </a:rPr>
              <a:t>příspěvek na živobytí (</a:t>
            </a:r>
            <a:r>
              <a:rPr lang="cs-CZ" sz="1600" b="1" dirty="0" err="1">
                <a:latin typeface="Verdana" panose="020B0604030504040204" pitchFamily="34" charset="0"/>
                <a:ea typeface="Verdana" panose="020B0604030504040204" pitchFamily="34" charset="0"/>
              </a:rPr>
              <a:t>PnŽ</a:t>
            </a:r>
            <a:r>
              <a:rPr lang="cs-CZ" sz="1600" b="1" dirty="0">
                <a:latin typeface="Verdana" panose="020B0604030504040204" pitchFamily="34" charset="0"/>
                <a:ea typeface="Verdana" panose="020B0604030504040204" pitchFamily="34" charset="0"/>
              </a:rPr>
              <a:t>) </a:t>
            </a:r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– peněžní nebo věcná dávka, příp. jejich kombinace; o formě rozhoduje plátce dávky – zohledňuje se schopnost s dávkou hospodařit; vyplácí se měsíčně, případně častěji (týdně, denně)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</a:pPr>
            <a:r>
              <a:rPr lang="cs-CZ" sz="1600" b="1" dirty="0">
                <a:latin typeface="Verdana" panose="020B0604030504040204" pitchFamily="34" charset="0"/>
                <a:ea typeface="Verdana" panose="020B0604030504040204" pitchFamily="34" charset="0"/>
              </a:rPr>
              <a:t>doplatek na bydlení</a:t>
            </a:r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cs-CZ" sz="1600" b="1" dirty="0">
                <a:latin typeface="Verdana" panose="020B0604030504040204" pitchFamily="34" charset="0"/>
                <a:ea typeface="Verdana" panose="020B0604030504040204" pitchFamily="34" charset="0"/>
              </a:rPr>
              <a:t>(</a:t>
            </a:r>
            <a:r>
              <a:rPr lang="cs-CZ" sz="1600" b="1" dirty="0" err="1">
                <a:latin typeface="Verdana" panose="020B0604030504040204" pitchFamily="34" charset="0"/>
                <a:ea typeface="Verdana" panose="020B0604030504040204" pitchFamily="34" charset="0"/>
              </a:rPr>
              <a:t>DnB</a:t>
            </a:r>
            <a:r>
              <a:rPr lang="cs-CZ" sz="1600" b="1" dirty="0">
                <a:latin typeface="Verdana" panose="020B0604030504040204" pitchFamily="34" charset="0"/>
                <a:ea typeface="Verdana" panose="020B0604030504040204" pitchFamily="34" charset="0"/>
              </a:rPr>
              <a:t>) </a:t>
            </a:r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– pouze peněžní forma, je však možná přímá platba nájemného 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</a:pPr>
            <a:r>
              <a:rPr lang="cs-CZ" sz="1600" b="1" dirty="0">
                <a:latin typeface="Verdana" panose="020B0604030504040204" pitchFamily="34" charset="0"/>
                <a:ea typeface="Verdana" panose="020B0604030504040204" pitchFamily="34" charset="0"/>
              </a:rPr>
              <a:t>mimořádná okamžitá pomoc</a:t>
            </a:r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cs-CZ" sz="1600" b="1" dirty="0">
                <a:latin typeface="Verdana" panose="020B0604030504040204" pitchFamily="34" charset="0"/>
                <a:ea typeface="Verdana" panose="020B0604030504040204" pitchFamily="34" charset="0"/>
              </a:rPr>
              <a:t>(MOP)</a:t>
            </a:r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 - peněžní nebo věcná dávka, příp. jejich kombinace; vyplácí se bezodkladně, jednorázově (respektive co nejrychleji)</a:t>
            </a:r>
          </a:p>
          <a:p>
            <a:pPr algn="just">
              <a:spcAft>
                <a:spcPts val="600"/>
              </a:spcAft>
              <a:buFont typeface="Wingdings" panose="05000000000000000000" pitchFamily="2" charset="2"/>
              <a:buChar char="v"/>
            </a:pPr>
            <a:endParaRPr lang="cs-CZ" sz="16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endParaRPr lang="cs-CZ" sz="16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9425578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9900"/>
            </a:gs>
            <a:gs pos="64000">
              <a:schemeClr val="accent2">
                <a:lumMod val="45000"/>
                <a:lumOff val="55000"/>
              </a:schemeClr>
            </a:gs>
            <a:gs pos="83000">
              <a:schemeClr val="accent2">
                <a:lumMod val="45000"/>
                <a:lumOff val="55000"/>
              </a:schemeClr>
            </a:gs>
            <a:gs pos="100000">
              <a:schemeClr val="accent2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44492D0-9848-4A2F-A21A-D5383D5F69A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85707" y="257387"/>
            <a:ext cx="10607039" cy="756404"/>
          </a:xfrm>
          <a:gradFill>
            <a:gsLst>
              <a:gs pos="0">
                <a:srgbClr val="FF9900"/>
              </a:gs>
              <a:gs pos="64000">
                <a:schemeClr val="accent2">
                  <a:lumMod val="45000"/>
                  <a:lumOff val="55000"/>
                </a:schemeClr>
              </a:gs>
              <a:gs pos="83000">
                <a:schemeClr val="accent2">
                  <a:lumMod val="45000"/>
                  <a:lumOff val="55000"/>
                </a:schemeClr>
              </a:gs>
              <a:gs pos="100000">
                <a:schemeClr val="accent2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Autofit/>
          </a:bodyPr>
          <a:lstStyle/>
          <a:p>
            <a:br>
              <a:rPr lang="cs-CZ" sz="40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</a:rPr>
            </a:br>
            <a:br>
              <a:rPr lang="cs-CZ" sz="40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</a:rPr>
            </a:br>
            <a:br>
              <a:rPr lang="cs-CZ" sz="40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</a:rPr>
            </a:br>
            <a:br>
              <a:rPr lang="cs-CZ" sz="40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</a:rPr>
            </a:br>
            <a:br>
              <a:rPr lang="cs-CZ" sz="40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</a:rPr>
            </a:br>
            <a:br>
              <a:rPr lang="cs-CZ" sz="40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</a:rPr>
            </a:br>
            <a:br>
              <a:rPr lang="cs-CZ" sz="40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</a:rPr>
            </a:br>
            <a:r>
              <a:rPr lang="cs-CZ" sz="40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</a:rPr>
              <a:t>Příspěvek na živobytí </a:t>
            </a:r>
          </a:p>
        </p:txBody>
      </p:sp>
      <p:sp>
        <p:nvSpPr>
          <p:cNvPr id="4" name="Podnadpis 3">
            <a:extLst>
              <a:ext uri="{FF2B5EF4-FFF2-40B4-BE49-F238E27FC236}">
                <a16:creationId xmlns:a16="http://schemas.microsoft.com/office/drawing/2014/main" id="{8E3BF3B1-79FE-41BB-9125-80BA11C9781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85707" y="1262270"/>
            <a:ext cx="10701865" cy="4979504"/>
          </a:xfrm>
          <a:gradFill>
            <a:gsLst>
              <a:gs pos="0">
                <a:srgbClr val="FF9900"/>
              </a:gs>
              <a:gs pos="64000">
                <a:schemeClr val="accent2">
                  <a:lumMod val="45000"/>
                  <a:lumOff val="55000"/>
                </a:schemeClr>
              </a:gs>
              <a:gs pos="83000">
                <a:schemeClr val="accent2">
                  <a:lumMod val="45000"/>
                  <a:lumOff val="55000"/>
                </a:schemeClr>
              </a:gs>
              <a:gs pos="100000">
                <a:schemeClr val="accent2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rmAutofit/>
          </a:bodyPr>
          <a:lstStyle/>
          <a:p>
            <a:pPr lvl="0" algn="just">
              <a:spcBef>
                <a:spcPts val="0"/>
              </a:spcBef>
              <a:buFont typeface="Wingdings" panose="05000000000000000000" pitchFamily="2" charset="2"/>
              <a:buChar char="v"/>
              <a:tabLst>
                <a:tab pos="3142439" algn="l"/>
              </a:tabLst>
            </a:pPr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je základní dávkou pomoci v hmotné nouzi – řeší nedostatečný příjem k zajištění výživy a ostatních potřeb a opakuje se každý měsíc, dokud trvá stav hmotné nouze</a:t>
            </a:r>
          </a:p>
          <a:p>
            <a:pPr lvl="0" algn="just">
              <a:spcBef>
                <a:spcPts val="0"/>
              </a:spcBef>
              <a:buFont typeface="Wingdings" panose="05000000000000000000" pitchFamily="2" charset="2"/>
              <a:buChar char="v"/>
              <a:tabLst>
                <a:tab pos="3142439" algn="l"/>
              </a:tabLst>
            </a:pPr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nárok na příspěvek na živobytí vzniká osobě či rodině, pokud po odečtení přiměřených nákladů na bydlení nedosahuje příjem této osoby či rodiny částky </a:t>
            </a:r>
            <a:r>
              <a:rPr lang="cs-CZ" sz="1600" u="sng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</a:rPr>
              <a:t>živobytí (Ž)</a:t>
            </a:r>
          </a:p>
          <a:p>
            <a:pPr lvl="0" algn="just">
              <a:spcBef>
                <a:spcPts val="0"/>
              </a:spcBef>
              <a:buFont typeface="Wingdings" panose="05000000000000000000" pitchFamily="2" charset="2"/>
              <a:buChar char="v"/>
              <a:tabLst>
                <a:tab pos="3142439" algn="l"/>
              </a:tabLst>
            </a:pPr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částka živobytí se odvíjí od výše existenčního a životního minima, je tedy nutné, aby byla projevena snaha svůj příjem zvýšit; pokud žadatel o dávky hmotné nouze neprojevuje dostatečný zájem o zvýšení svého příjmu, mohou mu být přiznány dávky jen do výše existenčního minima</a:t>
            </a:r>
          </a:p>
          <a:p>
            <a:pPr algn="just">
              <a:spcBef>
                <a:spcPts val="0"/>
              </a:spcBef>
              <a:buFont typeface="Wingdings" panose="05000000000000000000" pitchFamily="2" charset="2"/>
              <a:buChar char="v"/>
              <a:tabLst>
                <a:tab pos="3142439" algn="l"/>
              </a:tabLst>
            </a:pPr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Zvýšení je možné, jen když se zapojíte do výkonu </a:t>
            </a:r>
            <a:r>
              <a:rPr lang="cs-CZ" sz="1600" u="sng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veřejné služby</a:t>
            </a:r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 - veřejná služba zvedne částku na živobytí o:</a:t>
            </a:r>
          </a:p>
          <a:p>
            <a:pPr marL="285750" indent="-285750" algn="just">
              <a:spcBef>
                <a:spcPts val="0"/>
              </a:spcBef>
              <a:buFont typeface="Wingdings" panose="05000000000000000000" pitchFamily="2" charset="2"/>
              <a:buChar char="§"/>
              <a:tabLst>
                <a:tab pos="3142439" algn="l"/>
              </a:tabLst>
            </a:pPr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40 procent rozdílu mezi životním minimem jednotlivce a existenčním minimem při výkonu veřejné služby minimálně 20 hodin měsíčně – tedy o 548 korun,</a:t>
            </a:r>
          </a:p>
          <a:p>
            <a:pPr marL="285750" indent="-285750" algn="just">
              <a:spcBef>
                <a:spcPts val="0"/>
              </a:spcBef>
              <a:buFont typeface="Wingdings" panose="05000000000000000000" pitchFamily="2" charset="2"/>
              <a:buChar char="§"/>
              <a:tabLst>
                <a:tab pos="3142439" algn="l"/>
              </a:tabLst>
            </a:pPr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polovinu rozdílu mezi životním minimem jednotlivce a existenčním minimem, pokud odpracuje alespoň 30 hodin měsíčně – tedy o 685 korun.</a:t>
            </a:r>
          </a:p>
          <a:p>
            <a:pPr marL="285750" indent="-285750" algn="just">
              <a:spcBef>
                <a:spcPts val="0"/>
              </a:spcBef>
              <a:buFont typeface="Wingdings" panose="05000000000000000000" pitchFamily="2" charset="2"/>
              <a:buChar char="§"/>
              <a:tabLst>
                <a:tab pos="3142439" algn="l"/>
              </a:tabLst>
            </a:pPr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kdo je ‚chudý moc dlouho‘ a nechtějí ho na veřejné službě, na ‚brigádách‘ ani v krajských projektech Úřadu práce, dostává už nyní dle předchozí novely zákona o pomoci v hmotné nouzi příspěvek na živobytí jen ve výši existenčního minima 2490 korun. Od prosince 2017 má dotyčný z této sumy nově nárok 35 procent, může být až 65 procent a zbytek obdrží ve poukázkách (nejedná se pouze o stravenky; poukázky na přímý odběr zboží slouží k nákupu potravin, základních hygienických prostředků, dětského a lékárenského zboží, školních potřeb a oděvů; zboží, které zajistí osobě v hmotné nouzi základní životní podmínky; poukázky není možné použít na nákup alkoholu a tabákových výrobků</a:t>
            </a:r>
          </a:p>
          <a:p>
            <a:pPr lvl="0" algn="just">
              <a:spcBef>
                <a:spcPts val="0"/>
              </a:spcBef>
              <a:buFont typeface="Wingdings" panose="05000000000000000000" pitchFamily="2" charset="2"/>
              <a:buChar char="v"/>
              <a:tabLst>
                <a:tab pos="3142439" algn="l"/>
              </a:tabLst>
            </a:pPr>
            <a:endParaRPr lang="cs-CZ" sz="16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21148016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1684</TotalTime>
  <Words>4422</Words>
  <Application>Microsoft Office PowerPoint</Application>
  <PresentationFormat>Širokoúhlá obrazovka</PresentationFormat>
  <Paragraphs>184</Paragraphs>
  <Slides>17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7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17</vt:i4>
      </vt:variant>
    </vt:vector>
  </HeadingPairs>
  <TitlesOfParts>
    <vt:vector size="25" baseType="lpstr">
      <vt:lpstr>Arial</vt:lpstr>
      <vt:lpstr>Calibri</vt:lpstr>
      <vt:lpstr>Calibri Light</vt:lpstr>
      <vt:lpstr>Century Gothic</vt:lpstr>
      <vt:lpstr>Liberation Sans</vt:lpstr>
      <vt:lpstr>Verdana</vt:lpstr>
      <vt:lpstr>Wingdings</vt:lpstr>
      <vt:lpstr>Motiv Office</vt:lpstr>
      <vt:lpstr>  10. Hmotná nouze II. subsystém sociální pomoci</vt:lpstr>
      <vt:lpstr>       Charakteristika systému</vt:lpstr>
      <vt:lpstr>Prezentace aplikace PowerPoint</vt:lpstr>
      <vt:lpstr>       Vymezení některých pojmů</vt:lpstr>
      <vt:lpstr>Prezentace aplikace PowerPoint</vt:lpstr>
      <vt:lpstr>Prezentace aplikace PowerPoint</vt:lpstr>
      <vt:lpstr>Prezentace aplikace PowerPoint</vt:lpstr>
      <vt:lpstr>Prezentace aplikace PowerPoint</vt:lpstr>
      <vt:lpstr>       Příspěvek na živobytí </vt:lpstr>
      <vt:lpstr>Prezentace aplikace PowerPoint</vt:lpstr>
      <vt:lpstr>Prezentace aplikace PowerPoint</vt:lpstr>
      <vt:lpstr>Prezentace aplikace PowerPoint</vt:lpstr>
      <vt:lpstr>       Doplatek na bydlení</vt:lpstr>
      <vt:lpstr>Prezentace aplikace PowerPoint</vt:lpstr>
      <vt:lpstr>Prezentace aplikace PowerPoint</vt:lpstr>
      <vt:lpstr>       Mimořádná okamžitá pomoc (MOP)</vt:lpstr>
      <vt:lpstr>       Kontrolní úkoly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Vymezení sociálního zabezpečení jako součásti sociální politiky</dc:title>
  <dc:creator>Trbola Robert</dc:creator>
  <cp:lastModifiedBy>Trbola Robert</cp:lastModifiedBy>
  <cp:revision>123</cp:revision>
  <cp:lastPrinted>2021-02-26T09:12:01Z</cp:lastPrinted>
  <dcterms:created xsi:type="dcterms:W3CDTF">2021-02-09T14:44:12Z</dcterms:created>
  <dcterms:modified xsi:type="dcterms:W3CDTF">2021-04-12T14:08:58Z</dcterms:modified>
</cp:coreProperties>
</file>