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2" r:id="rId5"/>
    <p:sldId id="263" r:id="rId6"/>
    <p:sldId id="265" r:id="rId7"/>
    <p:sldId id="266" r:id="rId8"/>
    <p:sldId id="257" r:id="rId9"/>
    <p:sldId id="264" r:id="rId10"/>
    <p:sldId id="270" r:id="rId11"/>
    <p:sldId id="269" r:id="rId12"/>
    <p:sldId id="267" r:id="rId13"/>
    <p:sldId id="268" r:id="rId14"/>
    <p:sldId id="260" r:id="rId1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15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3D3E15-28F0-45C4-B52E-2D1A3F686A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4CF9B30-4677-4667-B16C-3B9B68D802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558FD79-10E9-4F39-8DCA-E3CE0697F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22.02.2021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8F8D426-D0E7-4995-A88A-550217BFA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0CD7257-E49A-4A6F-97C3-74CDEA0EC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8533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37F84D-022A-4FD4-BC5F-89112F3A1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2D32F09-3C0B-4E40-AA83-3442B88928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6D140F4-1EC7-4E08-943C-45E4E12DC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22.02.2021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91A198E-2C51-42D0-B59E-570571D56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1C74F0F-1E25-44E9-9766-F697A58F6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4185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D76089B1-02C6-40CF-B05E-236C47E680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683F432-A670-4319-ABC5-F7CB8D4D19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0CE75AB-716D-41AD-A0E1-5221145EC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22.02.2021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5C1D131-270C-4E71-9CEC-C2563C29B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E566F20-806F-4540-AC69-E299FE9E3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1751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C8A612-9E6C-4004-86C3-78E3B33E2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9BA1003-C142-4351-9C8B-F2DDF347C5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7092D24-D0D1-4FF3-80BA-C2209C771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22.02.2021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CB67C91-29B7-4A5B-A55A-2839F3493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B093294-968A-40D0-A0D1-99B449415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6816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813778-1FA0-49C8-8160-9E75CE6C5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566A2888-75BB-4A2F-A353-36F58FD014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03E9D2A-6471-4AC6-A12C-CB2A8F0D1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22.02.2021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6C961CE-7715-4604-BE8E-547BBFCDE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64A80F1-32B9-4F7B-B1EC-4F7CF9A37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8851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96D294-55C7-4965-A12A-6C8CDB605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117DA77-E760-49AD-BAAA-79CC5C3E46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44781620-2D61-47A2-B4A3-9EFBA3F9F6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976F30A-A3FE-4BA7-AEFD-1C04A5AD3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22.02.2021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6F107B2-F0C9-4E37-9A54-4AA4F9595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006280E-1221-43CF-9769-B73FDA559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975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A6A1BB-A700-486B-9F44-8A331F8C8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BFC439DC-380F-4563-8125-65F9089BD8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3B7D5363-FC6C-4EFC-9100-0C73D22917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1342567-D4E4-42C6-810C-85442B9825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078ADC77-5421-4348-A4F5-241316C25B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F2D0215-0320-4907-82BF-5CB7A26C9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22.02.2021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A25E7D92-4AFC-4E40-A7B2-F9D2E454B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CC315384-89D6-4CE1-B3DE-05F729C39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7546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C12CA9-A093-4260-AB0B-9A9AC1AF2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CC9BA157-C6E3-4D4E-81C9-6FCDAC10B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22.02.2021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5F77743-7D2B-40D1-A34D-A77E52E7C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37E4122-E5FC-4C8F-9840-DF4D3263B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2812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B49B1DCE-E639-4E72-968F-89D8C6A8D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22.02.2021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FC5DF3AF-E9A7-4C42-8320-48B60E0DA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051120D-9B9B-468F-A3FD-2AB4B3630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3681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EE7BEA-0853-4010-86A4-662F57157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8C3C6D6-A06E-42F7-8493-19CC72D52D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D6F07C9A-7B3D-4E83-8493-6A32571384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680C4D4-D6C5-4EA5-9CA6-3FA17FEE6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22.02.2021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BC5DFF3-5E56-45CE-B05B-060186A15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DE913F3-DB8D-418A-BA2A-EDA041F3B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1781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A25A9C-25FD-4320-A071-D91027001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89B318CB-9BE2-442A-BABD-E042911E67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F13D3DE1-A552-4C73-9F82-12F5ACED8D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E964251-CEC1-4C06-9A96-A8CBF2BDE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22.02.2021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F1A9DCD-F934-410C-8BDA-7FA025DA2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CB20C66-9AC2-4B7C-9F1A-4E6F80414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1427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41B6DAC2-2A3D-4E61-A325-4B6991EDA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3B5CF3E5-B233-4727-84BA-DFB36D3D38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8F401C5-6F42-495F-92DF-C156D42368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F45ADF-8045-4030-A5EC-A13972C3E94B}" type="datetimeFigureOut">
              <a:rPr lang="cs-CZ" smtClean="0"/>
              <a:t>22.02.2021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2CF1871-1396-44D8-BC51-5F786C12E4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78BD248-8F44-42A6-9FC1-5672844F67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3157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4492D0-9848-4A2F-A21A-D5383D5F69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5252" y="2553195"/>
            <a:ext cx="9144000" cy="2850078"/>
          </a:xfrm>
        </p:spPr>
        <p:txBody>
          <a:bodyPr>
            <a:normAutofit fontScale="90000"/>
          </a:bodyPr>
          <a:lstStyle/>
          <a:p>
            <a:br>
              <a:rPr lang="cs-CZ" dirty="0"/>
            </a:br>
            <a:br>
              <a:rPr lang="cs-CZ" dirty="0"/>
            </a:br>
            <a:r>
              <a:rPr lang="cs-CZ" sz="53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3. Systém řízení a financování SZ; subjekty SZ</a:t>
            </a:r>
            <a:br>
              <a:rPr lang="cs-CZ" sz="53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</a:br>
            <a:endParaRPr lang="cs-CZ" sz="53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61C188C-CAC0-4A73-85E6-628AD8E4DE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621867"/>
            <a:ext cx="9144000" cy="609600"/>
          </a:xfrm>
        </p:spPr>
        <p:txBody>
          <a:bodyPr/>
          <a:lstStyle/>
          <a:p>
            <a:r>
              <a:rPr lang="cs-CZ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FSS MU – Katedra sociální politiky a sociální práce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71B0CCF0-5CC7-489C-A622-79C11E8754F0}"/>
              </a:ext>
            </a:extLst>
          </p:cNvPr>
          <p:cNvSpPr/>
          <p:nvPr/>
        </p:nvSpPr>
        <p:spPr>
          <a:xfrm>
            <a:off x="2571008" y="877372"/>
            <a:ext cx="7302663" cy="646331"/>
          </a:xfrm>
          <a:prstGeom prst="rect">
            <a:avLst/>
          </a:prstGeo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pPr algn="ctr"/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Sociální zabezpečení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31919838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397823"/>
            <a:ext cx="10701865" cy="5996204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25000" lnSpcReduction="20000"/>
          </a:bodyPr>
          <a:lstStyle/>
          <a:p>
            <a:pPr marL="715963" indent="-180975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zajišťuje kontrolní činnost státu - např. dodržování bezpečnosti práce nebo boj s nelegálním zaměstnáváním </a:t>
            </a:r>
            <a:r>
              <a:rPr lang="cs-CZ" alt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►  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kontrolní činnost v oblasti zaměstnanosti se nově slučuje pod Státní úřad inspekce práce (zpřísňuje se postih za výkon nelegální práce, maximální částka pokuty se zvyšuje z 10 000 Kč na 100 000 Kč - pořádkovou pokutu až do výše 10 000 Kč je možné uložit člověku, jenž se zdržuje na pracovišti kontrolované osoby a vykonává pro ni práci, za to, že odmítne osvědčit svou totožnost a prokázat legálnost pracovněprávního vztahu; zvyšuje se i maximální částka pokuty za umožnění výkonu nelegální práce z 5 milionů Kč na 10 milionů Kč)</a:t>
            </a:r>
          </a:p>
          <a:p>
            <a:pPr marL="360363" indent="-360363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pl-PL" sz="6400" u="sng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Ministerstvo obrany </a:t>
            </a:r>
            <a:r>
              <a:rPr lang="pl-PL" sz="6400" dirty="0">
                <a:latin typeface="Verdana" panose="020B0604030504040204" pitchFamily="34" charset="0"/>
                <a:ea typeface="Verdana" panose="020B0604030504040204" pitchFamily="34" charset="0"/>
              </a:rPr>
              <a:t>– SZ pokud jde o vojáky z povolání</a:t>
            </a:r>
          </a:p>
          <a:p>
            <a:pPr marL="360363" indent="-360363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6400" u="sng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Ministerstvo vnitra 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– SZ pokud jde o příslušníky Policie ČR, Hasičského záchranného sboru ČR a příslušníků ostatních ozbrojených bezpečnostních sborů a bezpečnostních služeb</a:t>
            </a:r>
          </a:p>
          <a:p>
            <a:pPr marL="360363" indent="-360363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6400" u="sng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Ministerstvo spravedlnosti 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– SZ pokud jde o příslušníky Vězeňské služby ČR</a:t>
            </a:r>
          </a:p>
          <a:p>
            <a:pPr marL="360363" indent="-360363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6400" u="sng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Ministerstvo zdravotnictví 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– veřejná zdravotní politika, veřejné zdravotní pojištění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cs-CZ" sz="6400" b="1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11320451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397823"/>
            <a:ext cx="10701865" cy="5996204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6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Funkční decentralizace správy a řízení systému SZ</a:t>
            </a:r>
          </a:p>
          <a:p>
            <a:pPr marL="360363" indent="-360363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pravomoci jsou přenášeny na specializované nebo nespecializované veřejné orgány (instituce), na </a:t>
            </a:r>
            <a:r>
              <a:rPr lang="cs-CZ" sz="6400" dirty="0" err="1">
                <a:latin typeface="Verdana" panose="020B0604030504040204" pitchFamily="34" charset="0"/>
                <a:ea typeface="Verdana" panose="020B0604030504040204" pitchFamily="34" charset="0"/>
              </a:rPr>
              <a:t>poloveřejné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 orgány (např. organizace zaměstnavatelů či odborové svazy), ziskové subjekty (komerční, vykonávající činnosti v oblasti SZ za úplatu) či neziskové organizace (oblast sociální práce)</a:t>
            </a:r>
          </a:p>
          <a:p>
            <a:pPr marL="360363" indent="-360363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6400" u="sng" dirty="0">
                <a:latin typeface="Verdana" panose="020B0604030504040204" pitchFamily="34" charset="0"/>
                <a:ea typeface="Verdana" panose="020B0604030504040204" pitchFamily="34" charset="0"/>
              </a:rPr>
              <a:t>okresní správy sociálního zabezpečení (OSSZ, případně PSSZ v Praze a MSSZ v Brně) 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– administrátor pojistných dávek SZ; proces rozhodování a odborná pomoc občanům a zaměstnavatelům; správa dávek důchodového a nemocenského pojištění </a:t>
            </a:r>
          </a:p>
          <a:p>
            <a:pPr marL="360363" indent="-360363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6400" u="sng" dirty="0">
                <a:latin typeface="Verdana" panose="020B0604030504040204" pitchFamily="34" charset="0"/>
                <a:ea typeface="Verdana" panose="020B0604030504040204" pitchFamily="34" charset="0"/>
              </a:rPr>
              <a:t>Úřad práce ČR – krajské pobočky s kontaktními pracovišti</a:t>
            </a:r>
          </a:p>
          <a:p>
            <a:pPr marL="715963" indent="-180975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6800" dirty="0">
                <a:latin typeface="Verdana" panose="020B0604030504040204" pitchFamily="34" charset="0"/>
                <a:ea typeface="Verdana" panose="020B0604030504040204" pitchFamily="34" charset="0"/>
              </a:rPr>
              <a:t>administrace a výplata nepojistných dávek SZ; politika zaměstnanosti </a:t>
            </a:r>
          </a:p>
          <a:p>
            <a:pPr marL="715963" lvl="0" indent="-180975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6800" dirty="0">
                <a:latin typeface="Verdana" panose="020B0604030504040204" pitchFamily="34" charset="0"/>
                <a:ea typeface="Verdana" panose="020B0604030504040204" pitchFamily="34" charset="0"/>
              </a:rPr>
              <a:t>jejich role velmi obdobná jako role GŘ ÚP, pouze na regionální (lokální) úrovni</a:t>
            </a:r>
          </a:p>
          <a:p>
            <a:pPr marL="715963" lvl="0" indent="-180975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6800" dirty="0">
                <a:latin typeface="Verdana" panose="020B0604030504040204" pitchFamily="34" charset="0"/>
                <a:ea typeface="Verdana" panose="020B0604030504040204" pitchFamily="34" charset="0"/>
              </a:rPr>
              <a:t>zpracování koncepcí vývoje zaměstnanosti ve svém obvodu, statistiky, rozbory a výhledy; vyhodnocování situace na regionálním trhu práce</a:t>
            </a:r>
          </a:p>
          <a:p>
            <a:pPr marL="715963" lvl="0" indent="-180975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6800" dirty="0">
                <a:latin typeface="Verdana" panose="020B0604030504040204" pitchFamily="34" charset="0"/>
                <a:ea typeface="Verdana" panose="020B0604030504040204" pitchFamily="34" charset="0"/>
              </a:rPr>
              <a:t>přijímá opatření na ovlivnění poptávky po práci a její nabídky</a:t>
            </a:r>
          </a:p>
          <a:p>
            <a:pPr marL="715963" indent="-180975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6800" dirty="0">
                <a:latin typeface="Verdana" panose="020B0604030504040204" pitchFamily="34" charset="0"/>
                <a:ea typeface="Verdana" panose="020B0604030504040204" pitchFamily="34" charset="0"/>
              </a:rPr>
              <a:t>zajišťuje zprostředkování zaměstnání uchazečům - vyplácí podporu v nezaměstnanosti a podporu při rekvalifikaci</a:t>
            </a:r>
          </a:p>
          <a:p>
            <a:pPr marL="715963" lvl="0" indent="-180975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6800" dirty="0">
                <a:latin typeface="Verdana" panose="020B0604030504040204" pitchFamily="34" charset="0"/>
                <a:ea typeface="Verdana" panose="020B0604030504040204" pitchFamily="34" charset="0"/>
              </a:rPr>
              <a:t>zabezpečuje uplatňování nástrojů aktivní a pasivní politiky zaměstnanosti </a:t>
            </a:r>
          </a:p>
          <a:p>
            <a:pPr marL="715963" lvl="0" indent="-180975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6800" dirty="0">
                <a:latin typeface="Verdana" panose="020B0604030504040204" pitchFamily="34" charset="0"/>
                <a:ea typeface="Verdana" panose="020B0604030504040204" pitchFamily="34" charset="0"/>
              </a:rPr>
              <a:t>zajišťuje příspěvky pro zaměstnavatele na podporu zaměstnávání osob se zdravotním postižením</a:t>
            </a:r>
          </a:p>
          <a:p>
            <a:pPr marL="715963" lvl="0" indent="-180975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6800" dirty="0">
                <a:latin typeface="Verdana" panose="020B0604030504040204" pitchFamily="34" charset="0"/>
                <a:ea typeface="Verdana" panose="020B0604030504040204" pitchFamily="34" charset="0"/>
              </a:rPr>
              <a:t>vede evidenci volných pracovních míst a evidenci uchazečů o zaměstnání a tyto se snaží propojovat; dále evidenci osob se zdravotním postižením a evidenci cizinců</a:t>
            </a:r>
          </a:p>
          <a:p>
            <a:pPr marL="534988" lvl="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cs-CZ" sz="6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60363" indent="-360363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4377059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397823"/>
            <a:ext cx="10701865" cy="5996204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marL="715963" lvl="0" indent="-180975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vykonává kontrolní činnost</a:t>
            </a:r>
          </a:p>
          <a:p>
            <a:pPr marL="715963" lvl="0" indent="-180975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zabezpečuje činnost evropských služeb zaměstnanosti  </a:t>
            </a:r>
          </a:p>
          <a:p>
            <a:pPr marL="285750" indent="-285750" algn="just">
              <a:lnSpc>
                <a:spcPct val="100000"/>
              </a:lnSpc>
              <a:buFont typeface="Wingdings" panose="05000000000000000000" pitchFamily="2" charset="2"/>
              <a:buChar char="v"/>
              <a:defRPr/>
            </a:pPr>
            <a:r>
              <a:rPr lang="cs-CZ" altLang="cs-CZ" sz="1600" u="sng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obce</a:t>
            </a: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jsou typickými a nejmenšími samosprávní jednotkami státu - vykonávají </a:t>
            </a:r>
            <a:r>
              <a:rPr lang="cs-CZ" altLang="cs-CZ" sz="1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místní samosprávu </a:t>
            </a: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► místní sociální opatření regionálního charakteru; zároveň působí jako </a:t>
            </a:r>
            <a:r>
              <a:rPr lang="cs-CZ" altLang="cs-CZ" sz="1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„prodloužená ruka“ státu </a:t>
            </a: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► implementují státní sociální politiku na místní úrovni (distribuce dávek a služeb) ► tj. vykonávají </a:t>
            </a:r>
            <a:r>
              <a:rPr lang="cs-CZ" altLang="cs-CZ" sz="1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státní správu v přenesené působnosti</a:t>
            </a:r>
          </a:p>
          <a:p>
            <a:pPr marL="715963" indent="-180975" algn="just">
              <a:lnSpc>
                <a:spcPct val="100000"/>
              </a:lnSpc>
              <a:buFont typeface="Wingdings" panose="05000000000000000000" pitchFamily="2" charset="2"/>
              <a:buChar char="§"/>
              <a:defRPr/>
            </a:pP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výhodou pravomocí obcí je to, že obecní úroveň je blíže občanům, znalost konkrétního prostředí a obyvatel umožňuje i lepší řešení problémů</a:t>
            </a:r>
          </a:p>
          <a:p>
            <a:pPr marL="715963" indent="-180975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výkon sociální práce </a:t>
            </a:r>
          </a:p>
          <a:p>
            <a:pPr marL="285750" indent="-285750" algn="just">
              <a:lnSpc>
                <a:spcPct val="100000"/>
              </a:lnSpc>
              <a:buFont typeface="Wingdings" panose="05000000000000000000" pitchFamily="2" charset="2"/>
              <a:buChar char="v"/>
              <a:defRPr/>
            </a:pPr>
            <a:r>
              <a:rPr lang="cs-CZ" sz="1600" u="sng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zaměstnavatelé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– důležití v oblasti financování SZ, dále poskytovatelé dalších sociálních výhod a bonusů; pověřeni i krátkodobými platbami dávek sociálního zabezpečení (nemocenská, ošetřovné atd.)</a:t>
            </a:r>
            <a:endParaRPr lang="cs-CZ" altLang="cs-CZ" sz="16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 algn="just">
              <a:lnSpc>
                <a:spcPct val="100000"/>
              </a:lnSpc>
              <a:buFont typeface="Wingdings" panose="05000000000000000000" pitchFamily="2" charset="2"/>
              <a:buChar char="v"/>
              <a:defRPr/>
            </a:pP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zapojují se do sociálního zabezpečení nejen jako </a:t>
            </a:r>
            <a:r>
              <a:rPr lang="cs-CZ" altLang="cs-CZ" sz="1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plátci sociálního pojištění</a:t>
            </a: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za své zaměstnance, ale stále častěji </a:t>
            </a:r>
            <a:r>
              <a:rPr lang="cs-CZ" altLang="cs-CZ" sz="1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vytvářením sociálních programů</a:t>
            </a: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pro své zaměstnance jako součásti vlastní podnikové kultury ► např. zřízení Fondu kulturních a sociálních potřeb, podpora zaměstnaneckých obědů, rekondiční pobyty pro zaměstnance, výsluhové benefity apod. </a:t>
            </a:r>
          </a:p>
          <a:p>
            <a:pPr marL="285750" indent="-285750" algn="just">
              <a:lnSpc>
                <a:spcPct val="100000"/>
              </a:lnSpc>
              <a:buFont typeface="Wingdings" panose="05000000000000000000" pitchFamily="2" charset="2"/>
              <a:buChar char="v"/>
              <a:defRPr/>
            </a:pP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jejich povinností je naplňovat legislativní požadavky státu, zabezpečovat opatření v bezpečnosti práce, pracovní doby, odměňování</a:t>
            </a:r>
          </a:p>
          <a:p>
            <a:pPr marL="285750" indent="-285750" algn="just">
              <a:lnSpc>
                <a:spcPct val="100000"/>
              </a:lnSpc>
              <a:buFont typeface="Wingdings" panose="05000000000000000000" pitchFamily="2" charset="2"/>
              <a:buChar char="v"/>
              <a:defRPr/>
            </a:pP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poskytují dobrovolná opatření, směřující k zaměstnancům (příspěvky na důchodové připojištění, firemní školky, vzdělávání zaměstnanců, podpora ozdravných pobytů) </a:t>
            </a:r>
          </a:p>
        </p:txBody>
      </p:sp>
    </p:spTree>
    <p:extLst>
      <p:ext uri="{BB962C8B-B14F-4D97-AF65-F5344CB8AC3E}">
        <p14:creationId xmlns:p14="http://schemas.microsoft.com/office/powerpoint/2010/main" val="18896100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397823"/>
            <a:ext cx="10701865" cy="5996204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lnSpcReduction="10000"/>
          </a:bodyPr>
          <a:lstStyle/>
          <a:p>
            <a:pPr marL="360363" indent="-36036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u="sng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zdravotní pojišťovny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– ziskové organizace, komerční, které jsou přizvány ke správě veřejného zdravotního pojištění např. Všeobecná zdravotní pojišťovna – úhrada některých služeb v rámci SZ – např. sociální služby</a:t>
            </a:r>
          </a:p>
          <a:p>
            <a:pPr marL="360363" indent="-36036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u="sng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příspěvkové organizace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– výkon sociální práce v zájmu samospráv, určité oblasti sociální práce</a:t>
            </a:r>
          </a:p>
          <a:p>
            <a:pPr marL="360363" indent="-36036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u="sng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neziskové organizace a občanské iniciativy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– výkon sociální práce, sociální služby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jejich výhodou oproti státním či komerčním institucím je to, že mají blíže ke klientům, rozumějí lépe problémům a jsou schopny efektivněji řešit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cs-CZ" altLang="cs-CZ" sz="1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neziskové organizace </a:t>
            </a: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► jejich hlavním kritériem je uspokojování veřejného zájmu; dělí se na svépomocné a prospěšné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cs-CZ" altLang="cs-CZ" sz="1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občanské iniciativy </a:t>
            </a: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► základním principem je vzájemná pomoc a dobročinnost, za tímto účelem jsou zakládány různé spolky; jsou zásadní pro rozvoj občanské společnosti a jsou významným partnerem státu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v"/>
              <a:defRPr/>
            </a:pPr>
            <a:r>
              <a:rPr lang="cs-CZ" altLang="cs-CZ" sz="1600" u="sng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církve a jiné náboženské skupiny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poskytují duchovní službu a roli hrají i v oblasti mravního a vzdělanostního rozvoje společnosti 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působí zejména v oblasti zdravotnictví, vzdělávání a sociálních služeb jako alternativa ke státním a soukromým zařízením 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spojují ve své činnosti pozornost věnovanou duchovní službě s charitativní péčí o potřebné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velkou roli sehrávají neformální církevní společenství ► lidé z jedné farnosti, jejíž členové si poskytují vzájemnou pomoc a podporu</a:t>
            </a:r>
          </a:p>
          <a:p>
            <a:pPr marL="360363" indent="-36036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1126789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4492D0-9848-4A2F-A21A-D5383D5F69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0533" y="499312"/>
            <a:ext cx="10607039" cy="842209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r>
              <a:rPr lang="cs-C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Kontrolní úkoly</a:t>
            </a:r>
          </a:p>
        </p:txBody>
      </p:sp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1503948"/>
            <a:ext cx="10701865" cy="5146234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just"/>
            <a:r>
              <a:rPr lang="cs-CZ" dirty="0">
                <a:solidFill>
                  <a:srgbClr val="000000"/>
                </a:solidFill>
              </a:rPr>
              <a:t>1. Jaké jsou způsoby financování systému </a:t>
            </a:r>
            <a:r>
              <a:rPr lang="cs-CZ">
                <a:solidFill>
                  <a:srgbClr val="000000"/>
                </a:solidFill>
              </a:rPr>
              <a:t>sociálního zabezpečení a </a:t>
            </a:r>
            <a:r>
              <a:rPr lang="cs-CZ" dirty="0">
                <a:solidFill>
                  <a:srgbClr val="000000"/>
                </a:solidFill>
              </a:rPr>
              <a:t>jejich výhody a nevýhody?</a:t>
            </a:r>
            <a:endParaRPr lang="cs-CZ" dirty="0"/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8512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4492D0-9848-4A2F-A21A-D5383D5F69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5707" y="257387"/>
            <a:ext cx="10607039" cy="785706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r>
              <a:rPr lang="cs-C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Financování systému SZ v ČR</a:t>
            </a:r>
          </a:p>
        </p:txBody>
      </p:sp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1217221"/>
            <a:ext cx="10701865" cy="5314208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1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dvoupilířový</a:t>
            </a:r>
            <a:r>
              <a:rPr 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systém:</a:t>
            </a:r>
            <a:r>
              <a:rPr lang="cs-CZ" sz="1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veřejný x dobrovolný soukromý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veřejný pilíř:</a:t>
            </a:r>
            <a:r>
              <a:rPr lang="cs-CZ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založený na průběžném financování, kdy pojištěnci platí povinné pojistné do systému sociálního pojištění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dobrovolný soukromý pilíř: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využívá se ve formě penzijního připojištění a komerčního důchodového pojištění, poskytovaného komerčními pojišťovnami v rámci životního pojištění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1600" b="1" u="sng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Základem financování sociálního zabezpečení v České republice je průběžné financování (systém ''</a:t>
            </a:r>
            <a:r>
              <a:rPr lang="cs-CZ" sz="1600" b="1" u="sng" dirty="0" err="1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pay</a:t>
            </a:r>
            <a:r>
              <a:rPr lang="cs-CZ" sz="1600" b="1" u="sng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as </a:t>
            </a:r>
            <a:r>
              <a:rPr lang="cs-CZ" sz="1600" b="1" u="sng" dirty="0" err="1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you</a:t>
            </a:r>
            <a:r>
              <a:rPr lang="cs-CZ" sz="1600" b="1" u="sng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go“) v rámci veřejného pilíře (sociální pojištění) - jeho zdrojem je: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povinný </a:t>
            </a:r>
            <a:r>
              <a:rPr lang="cs-CZ" sz="1600" u="sng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příspěvek na sociální zabezpečení a státní politiku zaměstnanosti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, ten je příjmem státního rozpočtu (upraveno </a:t>
            </a: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zákonem č. 589/1992 Sb., o pojistném na sociální zabezpečení a příspěvku na státní politiku zaměstnanosti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); dávky hrazeny z prostředků vybraných v témže období zahrnuje:</a:t>
            </a:r>
          </a:p>
          <a:p>
            <a:pPr marL="714375" indent="-354013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pojistné na důchodové zabezpečení</a:t>
            </a:r>
            <a:r>
              <a:rPr lang="pl-PL" sz="1600" dirty="0">
                <a:latin typeface="Verdana" panose="020B0604030504040204" pitchFamily="34" charset="0"/>
                <a:ea typeface="Verdana" panose="020B0604030504040204" pitchFamily="34" charset="0"/>
              </a:rPr>
              <a:t> – speciální samostatný účet státního rozpočtu (rezervy pro důchodovou reformu)</a:t>
            </a:r>
            <a:endParaRPr lang="pl-PL" sz="1600" u="sng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714375" indent="-354013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pojistné na nemocenské pojištění</a:t>
            </a:r>
          </a:p>
          <a:p>
            <a:pPr marL="714375" indent="-354013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příspěvek na státní politiku zaměstnanosti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zákon stanovuje také: </a:t>
            </a: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poplatníky pojistného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x </a:t>
            </a: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vyměřovací základ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x </a:t>
            </a: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rozhodné období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x </a:t>
            </a: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sazby pojistného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x </a:t>
            </a: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odvody pojistného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je uplatňována mezigenerační solidarita (vertikální i horizontální)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nevýhody – současný demografický vývoj</a:t>
            </a:r>
          </a:p>
        </p:txBody>
      </p:sp>
    </p:spTree>
    <p:extLst>
      <p:ext uri="{BB962C8B-B14F-4D97-AF65-F5344CB8AC3E}">
        <p14:creationId xmlns:p14="http://schemas.microsoft.com/office/powerpoint/2010/main" val="2120089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397823"/>
            <a:ext cx="10701865" cy="5996204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lnSpcReduction="1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1600" u="sng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dalším zdrojem financování systému jsou daně (přímé i nepřímé)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tři typy poplatníků:</a:t>
            </a:r>
          </a:p>
          <a:p>
            <a:pPr marL="714375" indent="-354013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zaměstnavatelé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– fyzické nebo právnické osoby, což jsou organizace (více než 25 zaměstnanců) a malé organizace (aspoň jeden zaměstnanec), dále organizační složky státu se zaměstnanci v pracovním poměru nebo na základě dohod a služební úřady se státními zaměstnanci  </a:t>
            </a:r>
          </a:p>
          <a:p>
            <a:pPr marL="714375" indent="-354013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zaměstnanci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– okruh osob jako poplatníci pojistného stanoven zákonem č. 589/1992 Sb. o pojistném na sociální zabezpečení a příspěvku na státní politiku zaměstnanosti: v pracovním poměru, na dohody, členové družstva, jmenované osoby do funkcí, soudci, poslanci, členové vlády, státní zaměstnanci atd.   </a:t>
            </a:r>
          </a:p>
          <a:p>
            <a:pPr marL="714375" indent="-354013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osoby samostatně výdělečně činné (OSVČ)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– stanoveny zákonem o důchodovém pojištění; jsou povinny platit pojistné na důchodové pojištění a příspěvek na státní politiku zaměstnanosti.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výše pojistného:</a:t>
            </a:r>
          </a:p>
          <a:p>
            <a:pPr marL="714375" indent="-354013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stanoví se procentní sazbou z vyměřovacího základu zjištěného za rozhodné období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rozhodné období:</a:t>
            </a:r>
          </a:p>
          <a:p>
            <a:pPr marL="714375" indent="-354013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u zaměstnanců kalendářní měsíc, za který se pojistné platí</a:t>
            </a:r>
          </a:p>
          <a:p>
            <a:pPr marL="714375" indent="-354013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u OSVČ kalendářní rok, za který se toto pojistné platí</a:t>
            </a:r>
          </a:p>
        </p:txBody>
      </p:sp>
    </p:spTree>
    <p:extLst>
      <p:ext uri="{BB962C8B-B14F-4D97-AF65-F5344CB8AC3E}">
        <p14:creationId xmlns:p14="http://schemas.microsoft.com/office/powerpoint/2010/main" val="1978758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397823"/>
            <a:ext cx="10701865" cy="5996204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4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23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vyměřovací základ: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2300" u="sng" dirty="0">
                <a:latin typeface="Verdana" panose="020B0604030504040204" pitchFamily="34" charset="0"/>
                <a:ea typeface="Verdana" panose="020B0604030504040204" pitchFamily="34" charset="0"/>
              </a:rPr>
              <a:t>zaměstnavatel ►</a:t>
            </a:r>
            <a:r>
              <a:rPr lang="cs-CZ" sz="2300" dirty="0">
                <a:latin typeface="Verdana" panose="020B0604030504040204" pitchFamily="34" charset="0"/>
                <a:ea typeface="Verdana" panose="020B0604030504040204" pitchFamily="34" charset="0"/>
              </a:rPr>
              <a:t> částka odpovídající úhrnu vyměřovacích základů jeho zaměstnanců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2300" u="sng" dirty="0">
                <a:latin typeface="Verdana" panose="020B0604030504040204" pitchFamily="34" charset="0"/>
                <a:ea typeface="Verdana" panose="020B0604030504040204" pitchFamily="34" charset="0"/>
              </a:rPr>
              <a:t>zaměstnanec ►</a:t>
            </a:r>
            <a:r>
              <a:rPr lang="cs-CZ" sz="2300" dirty="0">
                <a:latin typeface="Verdana" panose="020B0604030504040204" pitchFamily="34" charset="0"/>
                <a:ea typeface="Verdana" panose="020B0604030504040204" pitchFamily="34" charset="0"/>
              </a:rPr>
              <a:t> úhrn příjmů, které jsou předmětem daně z příjmu fyzických osob podle zákona o daních z příjmů, které nejsou od této daně osvobozeny (vyměřovacím základem je úhrn příjmů zúčtovaných zaměstnavatelem zaměstnanci v souvislosti s výkonem zaměstnání)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2300" u="sng" dirty="0">
                <a:latin typeface="Verdana" panose="020B0604030504040204" pitchFamily="34" charset="0"/>
                <a:ea typeface="Verdana" panose="020B0604030504040204" pitchFamily="34" charset="0"/>
              </a:rPr>
              <a:t>do vyměřovacího základu zaměstnance se nezahrnují tyto příjmy:</a:t>
            </a:r>
          </a:p>
          <a:p>
            <a:pPr marL="714375" indent="-354013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300" dirty="0">
                <a:latin typeface="Verdana" panose="020B0604030504040204" pitchFamily="34" charset="0"/>
                <a:ea typeface="Verdana" panose="020B0604030504040204" pitchFamily="34" charset="0"/>
              </a:rPr>
              <a:t>náhrada škody podle zákoníku práce</a:t>
            </a:r>
          </a:p>
          <a:p>
            <a:pPr marL="714375" indent="-354013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300" dirty="0">
                <a:latin typeface="Verdana" panose="020B0604030504040204" pitchFamily="34" charset="0"/>
                <a:ea typeface="Verdana" panose="020B0604030504040204" pitchFamily="34" charset="0"/>
              </a:rPr>
              <a:t>odstupné, odchodné a odbytné poskytované na základě zvláštních právních předpisů  a odměna při skončení funkčního období</a:t>
            </a:r>
          </a:p>
          <a:p>
            <a:pPr marL="714375" indent="-354013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300" dirty="0">
                <a:latin typeface="Verdana" panose="020B0604030504040204" pitchFamily="34" charset="0"/>
                <a:ea typeface="Verdana" panose="020B0604030504040204" pitchFamily="34" charset="0"/>
              </a:rPr>
              <a:t>věrnostní příplatek horníkům</a:t>
            </a:r>
          </a:p>
          <a:p>
            <a:pPr marL="714375" indent="-354013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300" dirty="0">
                <a:latin typeface="Verdana" panose="020B0604030504040204" pitchFamily="34" charset="0"/>
                <a:ea typeface="Verdana" panose="020B0604030504040204" pitchFamily="34" charset="0"/>
              </a:rPr>
              <a:t>náhrada výdajů poskytovaných zaměstnancům v souvislosti s výkonem zaměstnání</a:t>
            </a:r>
          </a:p>
          <a:p>
            <a:pPr marL="714375" indent="-354013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300" dirty="0">
                <a:latin typeface="Verdana" panose="020B0604030504040204" pitchFamily="34" charset="0"/>
                <a:ea typeface="Verdana" panose="020B0604030504040204" pitchFamily="34" charset="0"/>
              </a:rPr>
              <a:t>odměny vyplácené podle zákona o vynálezech a zlepšovacích návrzích, pokud vytvoření a uplatnění vynálezu nebo zlepšovacího návrhu nemělo souvislost s výkonem zaměstnání</a:t>
            </a:r>
          </a:p>
          <a:p>
            <a:pPr marL="714375" indent="-354013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300" dirty="0">
                <a:latin typeface="Verdana" panose="020B0604030504040204" pitchFamily="34" charset="0"/>
                <a:ea typeface="Verdana" panose="020B0604030504040204" pitchFamily="34" charset="0"/>
              </a:rPr>
              <a:t>náhrada mzdy při výkonu služby v ozbrojených silách a civilní služby</a:t>
            </a:r>
          </a:p>
          <a:p>
            <a:pPr marL="714375" indent="-354013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300" dirty="0">
                <a:latin typeface="Verdana" panose="020B0604030504040204" pitchFamily="34" charset="0"/>
                <a:ea typeface="Verdana" panose="020B0604030504040204" pitchFamily="34" charset="0"/>
              </a:rPr>
              <a:t>jednorázová sociální výpomoc poskytnutá zaměstnanci k překlenutí jeho mimořádně obtížných poměrů vzniklých v důsledku živelné pohromy, požáru, ekologické nebo průmyslové havárii nebo</a:t>
            </a:r>
          </a:p>
          <a:p>
            <a:pPr marL="714375" indent="-354013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300" dirty="0">
                <a:latin typeface="Verdana" panose="020B0604030504040204" pitchFamily="34" charset="0"/>
                <a:ea typeface="Verdana" panose="020B0604030504040204" pitchFamily="34" charset="0"/>
              </a:rPr>
              <a:t>jiné mimořádně závažné události</a:t>
            </a:r>
          </a:p>
          <a:p>
            <a:pPr marL="714375" indent="-354013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300" dirty="0">
                <a:latin typeface="Verdana" panose="020B0604030504040204" pitchFamily="34" charset="0"/>
                <a:ea typeface="Verdana" panose="020B0604030504040204" pitchFamily="34" charset="0"/>
              </a:rPr>
              <a:t>pojistné zaplacené zaměstnavatelem za zaměstnance podle zákona č. 589/1992 Sb.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03077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397823"/>
            <a:ext cx="10701865" cy="5996204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625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2600" u="sng" dirty="0">
                <a:latin typeface="Verdana" panose="020B0604030504040204" pitchFamily="34" charset="0"/>
                <a:ea typeface="Verdana" panose="020B0604030504040204" pitchFamily="34" charset="0"/>
              </a:rPr>
              <a:t>osoba samostatně výdělečně činná</a:t>
            </a:r>
          </a:p>
          <a:p>
            <a:pPr marL="817562" indent="-45720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600" dirty="0">
                <a:latin typeface="Verdana" panose="020B0604030504040204" pitchFamily="34" charset="0"/>
                <a:ea typeface="Verdana" panose="020B0604030504040204" pitchFamily="34" charset="0"/>
              </a:rPr>
              <a:t>pro pojistné na důchodové pojištění a příspěvek na státní politiku zaměstnanosti je částka, kterou si osoba samostatně výdělečně činná určí, ne však méně než 50 % daňového základu podle zákona o daních z příjmů z podnikání a z jiné samostatné výdělečné činnosti</a:t>
            </a:r>
          </a:p>
          <a:p>
            <a:pPr marL="817562" indent="-45720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600" dirty="0">
                <a:latin typeface="Verdana" panose="020B0604030504040204" pitchFamily="34" charset="0"/>
                <a:ea typeface="Verdana" panose="020B0604030504040204" pitchFamily="34" charset="0"/>
              </a:rPr>
              <a:t>vyměřovací základ osoby samostatně výdělečně činné je nejméně součin nejnižšího měsíčního vyměřovacího základu a počtu kalendářních měsíců příslušného kalendářního roku, v nichž byla výdělečná činnost vykonávána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sazby pojistného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2600" dirty="0">
                <a:latin typeface="Verdana" panose="020B0604030504040204" pitchFamily="34" charset="0"/>
                <a:ea typeface="Verdana" panose="020B0604030504040204" pitchFamily="34" charset="0"/>
              </a:rPr>
              <a:t>zaměstnavatel: 24,8 % z úhrnu vyměřovacích základů zaměstnanců, z toho 2,1 % na nemocenské pojištění, 21,5 % na důchodové pojištění a 1,2 % na státní politiku zaměstnanosti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2600" dirty="0">
                <a:latin typeface="Verdana" panose="020B0604030504040204" pitchFamily="34" charset="0"/>
                <a:ea typeface="Verdana" panose="020B0604030504040204" pitchFamily="34" charset="0"/>
              </a:rPr>
              <a:t>zaměstnanec: 6,5 %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2600" dirty="0">
                <a:latin typeface="Verdana" panose="020B0604030504040204" pitchFamily="34" charset="0"/>
                <a:ea typeface="Verdana" panose="020B0604030504040204" pitchFamily="34" charset="0"/>
              </a:rPr>
              <a:t>OSVČ: 29,2 % na důchodové pojištění a státní politiku zaměstnanosti, z toho 28 % na důchodové pojištění a 1,2 % na státní politiku zaměstnanosti + 2,1 % na nemocenské pojištění (je-li ho ovšem OSVČ dobrovolně účastna)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odvody pojistného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2600" dirty="0">
                <a:latin typeface="Verdana" panose="020B0604030504040204" pitchFamily="34" charset="0"/>
                <a:ea typeface="Verdana" panose="020B0604030504040204" pitchFamily="34" charset="0"/>
              </a:rPr>
              <a:t>zaměstnavatel je povinen odvádět i pojistné, které si platí zaměstnanec; pojistné odvedené za zaměstnance srazí zaměstnavatel z jeho příjmů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2600" dirty="0">
                <a:latin typeface="Verdana" panose="020B0604030504040204" pitchFamily="34" charset="0"/>
                <a:ea typeface="Verdana" panose="020B0604030504040204" pitchFamily="34" charset="0"/>
              </a:rPr>
              <a:t>OSVČ odvádí pojistné na důchodové pojištění a příspěvek na státní politiku zaměstnanosti, nebo zálohy na něj příslušné okresní správě sociálního zabezpečení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3174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397823"/>
            <a:ext cx="10701865" cy="5996204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sz="1600" b="1" u="sng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systém fondového (kapitálového) financování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(v ČR jen v omezené míře v podobě dobrovolného soukromého připojištění)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kapitalizovaný fond sociálního zabezpečení na pojišťovacím principu – je tvořen individuálními příspěvky pojištěnců – tvorba kapitálových rezerv pro případ určité sociální události (spoření na stáří) - individuální účty, z nichž čerpají vlastní naspořené finanční prostředky v případě sociální události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spravují pojišťovny - hospodaření s finančními prostředky tak, aby zabránily znehodnocení úspor a naopak investovaly a zhodnocovaly vložené finance na budoucí výplatu dávek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ale zákonem vymezené způsoby zhodnocování finančních prostředků (investování do státních dluhopisů nebo málo rizikových cenných papírů) - podléhá státnímu dozoru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riziko špatných investic, neúměrného růstu inflace, defraudace kapitalizovaných fondů sociálního zabezpečení (chilský důchodový systém)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výhody – nepodléhá tak významně demografickému vývoje - neuplatňuje se princip solidarity, možnost vyššího zhodnocení vložených prostředků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sz="1600" b="1" u="sng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financování sociálních služeb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nutno rozlišit financování příspěvku na péči = dávka (vyplácí ÚP ze státního rozpočtu) a financování služeb (aktivit)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služby – dotace ze státního rozpočtu, z rozpočtů územně samosprávných celků, darů a poplatků uživatelů, případně projektů z ESF </a:t>
            </a:r>
          </a:p>
        </p:txBody>
      </p:sp>
    </p:spTree>
    <p:extLst>
      <p:ext uri="{BB962C8B-B14F-4D97-AF65-F5344CB8AC3E}">
        <p14:creationId xmlns:p14="http://schemas.microsoft.com/office/powerpoint/2010/main" val="26651786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397823"/>
            <a:ext cx="10701865" cy="5996204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sz="1600" b="1" u="sng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financování zdravotní péče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systém českého zdravotnictví a zdravotní péče – vícezdrojové financování (veřejné a soukromé)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veřejné zdroje = veřejné zdravotní pojištění, státní a místní rozpočty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soukromé zdroje = přímé platby občanů, soukromé zdravotní pojištění, prostředky neziskových organizací apod.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všeobecné zdravotní pojištění – vznik 1993 na základě pojišťovacího principu (neudržitelnost financování ze státního rozpočtu)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zdravotní pojišťovny jako instituce k výběru peněz od plátců – výběr dobrovolný, ale nějaký zástupce z řad pojišťoven obligatorní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plátci pojistného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: pojištěnci, zaměstnavatelé, stát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pojištěnci: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zaměstnanci, osoby samostatně výdělečně činné a osoby s trvalým pobytem na území ČR nespadající do výše uvedených kategorií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zaměstnavatelé: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plátcem části pojistného za své zaměstnance (2/3 za zaměstnance, zaměstnanec pak 1/3)</a:t>
            </a:r>
          </a:p>
          <a:p>
            <a:pPr marL="285750" indent="-28575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stát za: nezaopatřené děti, poživatele důchodů, ženy na mateřské a rodičovské dovolené, uchazeče o zaměstnání, osoby pobírající dávku pomoci v hmotné nouzi, osoby ve výkonu zabezpečovací detence, vazby nebo výkonu trestu odnětí svobody (počet těchto osob představuje více jak jednu polovinu všech pojištěnců)</a:t>
            </a:r>
          </a:p>
        </p:txBody>
      </p:sp>
    </p:spTree>
    <p:extLst>
      <p:ext uri="{BB962C8B-B14F-4D97-AF65-F5344CB8AC3E}">
        <p14:creationId xmlns:p14="http://schemas.microsoft.com/office/powerpoint/2010/main" val="2825234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4492D0-9848-4A2F-A21A-D5383D5F69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5707" y="257386"/>
            <a:ext cx="10607039" cy="1054055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r>
              <a:rPr lang="cs-C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Subjekty sociálního zabezpečení -řízení</a:t>
            </a:r>
          </a:p>
        </p:txBody>
      </p:sp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7265" y="1467853"/>
            <a:ext cx="10701865" cy="5198934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Centrální instituce</a:t>
            </a:r>
          </a:p>
          <a:p>
            <a:pPr marL="360363" indent="-36036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u="sng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Ministerstvo práce a sociálních věcí (MPSV)</a:t>
            </a:r>
          </a:p>
          <a:p>
            <a:pPr marL="715963" indent="-180975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sociální zabezpečení na národní úrovni, tvůrce politiky a legislativy v oblasti SZ</a:t>
            </a:r>
          </a:p>
          <a:p>
            <a:pPr marL="715963" indent="-180975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řídí a kontroluje výkon státní správy v SZ, koncepční politika, ochrana veřejného zájmu</a:t>
            </a:r>
          </a:p>
          <a:p>
            <a:pPr marL="715963" indent="-180975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kompetence MPSV - sociální politika (problematika zdravotně postižených, sociální služby, sociální dávky, rodinná politika apod.), sociální pojištění (důchody, nemocenské, apod.), oblast zaměstnanosti (trh práce, podpora zaměstnanosti, zahraniční zaměstnanost apod.), pracovněprávní legislativa, bezpečnost a ochrana zdraví při práci, rovné příležitosti pro ženy a muže (genderová problematika), evropská integrace a oblast čerpání finanční pomoci z fondů Evropské unie (EU)</a:t>
            </a:r>
          </a:p>
          <a:p>
            <a:pPr marL="715963" indent="-180975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Mezi organizace podřízené MPSV patří Úřad práce ČR (ÚP ČR), Česká správa sociálního zabezpečení (ČSSZ), Státní úřad inspekce práce (SÚIP) a Úřad pro mezinárodněprávní ochranu dětí (ÚMPOD).</a:t>
            </a:r>
          </a:p>
          <a:p>
            <a:pPr marL="715963" indent="-180975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MPSV je zřizovatelem pěti ústavů sociální péče</a:t>
            </a:r>
          </a:p>
          <a:p>
            <a:pPr marL="360363" indent="-36036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u="sng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Česká správa sociálního zabezpečení (ČSSZ)</a:t>
            </a:r>
          </a:p>
          <a:p>
            <a:pPr marL="715963" indent="-180975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samostatná organizační složka státu, správce a výplatce pojistných dávek SZ</a:t>
            </a:r>
          </a:p>
          <a:p>
            <a:pPr marL="715963" indent="-180975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metodické vedení okresních správ a kontrolní činnost; účetní jednotka SZ</a:t>
            </a:r>
          </a:p>
          <a:p>
            <a:pPr marL="715963" indent="-180975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proces rozhodování; výplata dávek SZ do ciziny; vedení registru pojištěnců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cs-CZ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1873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397823"/>
            <a:ext cx="10701865" cy="5996204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marL="715963" indent="-180975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působnost v oblasti lékařské posudkové služby</a:t>
            </a:r>
          </a:p>
          <a:p>
            <a:pPr marL="715963" indent="-180975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úkoly vyplývající z mezistátních úmluv o sociálním zabezpečení a podle koordinačních nařízení Evropské unie je styčným místem vůči zahraničním institucím</a:t>
            </a:r>
          </a:p>
          <a:p>
            <a:pPr marL="715963" indent="-180975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rozhoduje o odvoláních ve věcech, v nichž v prvním stupni rozhodla okresní správa sociálního zabezpečení</a:t>
            </a:r>
          </a:p>
          <a:p>
            <a:pPr marL="360363" indent="-36036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u="sng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Generální Úřad práce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– koncepční, kontrolní a metodická činnost v oblasti politiky trhu práce a řízení systému nepojistných sociálních dávek (SSP dávek a dávek sociální pomoci – hmotné nouze)   </a:t>
            </a:r>
          </a:p>
          <a:p>
            <a:pPr marL="715963" indent="-180975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zajišťuje ministerstvu podklady pro zpracování koncepcí a programů státní politiky zaměstnanosti</a:t>
            </a:r>
          </a:p>
          <a:p>
            <a:pPr marL="715963" indent="-180975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spolupracuje se správními úřady, samosprávnými celky, orgány sociálního zabezpečení, orgány pomoci v hmotné nouzi, orgány státní zdravotní správy, zaměstnavateli apod. </a:t>
            </a:r>
          </a:p>
          <a:p>
            <a:pPr marL="715963" indent="-180975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přijímá opatření na podporu a dosažení rovného zacházení bez ohledu na pohlaví, národnost etnický původ, sexuální orientaci, zdravotní stav apod.</a:t>
            </a:r>
          </a:p>
          <a:p>
            <a:pPr marL="715963" indent="-180975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spolupracuje s ministerstvem na rozvíjení mezinárodních vztahů</a:t>
            </a:r>
          </a:p>
          <a:p>
            <a:pPr marL="715963" indent="-180975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uděluje a odnímá povolení ke zprostředkování zaměstnání  agenturám práce a vede jejich evidenci</a:t>
            </a:r>
          </a:p>
          <a:p>
            <a:pPr marL="715963" indent="-180975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zajišťuje poskytování hmotných podpor na vytváření nových pracovních míst a hmotnou podporu rekvalifikace    </a:t>
            </a:r>
          </a:p>
          <a:p>
            <a:pPr marL="534988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cs-CZ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775360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543</TotalTime>
  <Words>2347</Words>
  <Application>Microsoft Office PowerPoint</Application>
  <PresentationFormat>Širokoúhlá obrazovka</PresentationFormat>
  <Paragraphs>128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Verdana</vt:lpstr>
      <vt:lpstr>Wingdings</vt:lpstr>
      <vt:lpstr>Motiv Office</vt:lpstr>
      <vt:lpstr>  3. Systém řízení a financování SZ; subjekty SZ </vt:lpstr>
      <vt:lpstr>       Financování systému SZ v ČR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       Subjekty sociálního zabezpečení -řízení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       Kontrolní úkoly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Vymezení sociálního zabezpečení jako součásti sociální politiky</dc:title>
  <dc:creator>Trbola Robert</dc:creator>
  <cp:lastModifiedBy>Trbola Robert</cp:lastModifiedBy>
  <cp:revision>29</cp:revision>
  <dcterms:created xsi:type="dcterms:W3CDTF">2021-02-09T14:44:12Z</dcterms:created>
  <dcterms:modified xsi:type="dcterms:W3CDTF">2021-02-22T12:22:58Z</dcterms:modified>
</cp:coreProperties>
</file>