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97" r:id="rId5"/>
    <p:sldId id="298" r:id="rId6"/>
    <p:sldId id="288" r:id="rId7"/>
    <p:sldId id="289" r:id="rId8"/>
    <p:sldId id="286" r:id="rId9"/>
    <p:sldId id="299" r:id="rId10"/>
    <p:sldId id="264" r:id="rId11"/>
    <p:sldId id="287" r:id="rId12"/>
    <p:sldId id="285" r:id="rId13"/>
    <p:sldId id="300" r:id="rId14"/>
    <p:sldId id="301" r:id="rId15"/>
    <p:sldId id="302" r:id="rId16"/>
    <p:sldId id="303" r:id="rId17"/>
    <p:sldId id="259" r:id="rId18"/>
    <p:sldId id="284" r:id="rId19"/>
  </p:sldIdLst>
  <p:sldSz cx="12192000" cy="6858000"/>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3" autoAdjust="0"/>
    <p:restoredTop sz="94660"/>
  </p:normalViewPr>
  <p:slideViewPr>
    <p:cSldViewPr snapToGrid="0">
      <p:cViewPr varScale="1">
        <p:scale>
          <a:sx n="64" d="100"/>
          <a:sy n="64" d="100"/>
        </p:scale>
        <p:origin x="6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03D3E15-28F0-45C4-B52E-2D1A3F686ADB}"/>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74CF9B30-4677-4667-B16C-3B9B68D802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9558FD79-10E9-4F39-8DCA-E3CE0697F860}"/>
              </a:ext>
            </a:extLst>
          </p:cNvPr>
          <p:cNvSpPr>
            <a:spLocks noGrp="1"/>
          </p:cNvSpPr>
          <p:nvPr>
            <p:ph type="dt" sz="half" idx="10"/>
          </p:nvPr>
        </p:nvSpPr>
        <p:spPr/>
        <p:txBody>
          <a:bodyPr/>
          <a:lstStyle/>
          <a:p>
            <a:fld id="{B0F45ADF-8045-4030-A5EC-A13972C3E94B}" type="datetimeFigureOut">
              <a:rPr lang="cs-CZ" smtClean="0"/>
              <a:t>22.04.2021</a:t>
            </a:fld>
            <a:endParaRPr lang="cs-CZ"/>
          </a:p>
        </p:txBody>
      </p:sp>
      <p:sp>
        <p:nvSpPr>
          <p:cNvPr id="5" name="Zástupný symbol pro zápatí 4">
            <a:extLst>
              <a:ext uri="{FF2B5EF4-FFF2-40B4-BE49-F238E27FC236}">
                <a16:creationId xmlns:a16="http://schemas.microsoft.com/office/drawing/2014/main" id="{78F8D426-D0E7-4995-A88A-550217BFAD01}"/>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D0CD7257-E49A-4A6F-97C3-74CDEA0EC511}"/>
              </a:ext>
            </a:extLst>
          </p:cNvPr>
          <p:cNvSpPr>
            <a:spLocks noGrp="1"/>
          </p:cNvSpPr>
          <p:nvPr>
            <p:ph type="sldNum" sz="quarter" idx="12"/>
          </p:nvPr>
        </p:nvSpPr>
        <p:spPr/>
        <p:txBody>
          <a:bodyPr/>
          <a:lstStyle/>
          <a:p>
            <a:fld id="{47727491-25A3-40A9-A24F-E6F191689982}" type="slidenum">
              <a:rPr lang="cs-CZ" smtClean="0"/>
              <a:t>‹#›</a:t>
            </a:fld>
            <a:endParaRPr lang="cs-CZ"/>
          </a:p>
        </p:txBody>
      </p:sp>
    </p:spTree>
    <p:extLst>
      <p:ext uri="{BB962C8B-B14F-4D97-AF65-F5344CB8AC3E}">
        <p14:creationId xmlns:p14="http://schemas.microsoft.com/office/powerpoint/2010/main" val="1328533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037F84D-022A-4FD4-BC5F-89112F3A1E58}"/>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62D32F09-3C0B-4E40-AA83-3442B88928B9}"/>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D6D140F4-1EC7-4E08-943C-45E4E12DC8B4}"/>
              </a:ext>
            </a:extLst>
          </p:cNvPr>
          <p:cNvSpPr>
            <a:spLocks noGrp="1"/>
          </p:cNvSpPr>
          <p:nvPr>
            <p:ph type="dt" sz="half" idx="10"/>
          </p:nvPr>
        </p:nvSpPr>
        <p:spPr/>
        <p:txBody>
          <a:bodyPr/>
          <a:lstStyle/>
          <a:p>
            <a:fld id="{B0F45ADF-8045-4030-A5EC-A13972C3E94B}" type="datetimeFigureOut">
              <a:rPr lang="cs-CZ" smtClean="0"/>
              <a:t>22.04.2021</a:t>
            </a:fld>
            <a:endParaRPr lang="cs-CZ"/>
          </a:p>
        </p:txBody>
      </p:sp>
      <p:sp>
        <p:nvSpPr>
          <p:cNvPr id="5" name="Zástupný symbol pro zápatí 4">
            <a:extLst>
              <a:ext uri="{FF2B5EF4-FFF2-40B4-BE49-F238E27FC236}">
                <a16:creationId xmlns:a16="http://schemas.microsoft.com/office/drawing/2014/main" id="{B91A198E-2C51-42D0-B59E-570571D56AA0}"/>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A1C74F0F-1E25-44E9-9766-F697A58F6B14}"/>
              </a:ext>
            </a:extLst>
          </p:cNvPr>
          <p:cNvSpPr>
            <a:spLocks noGrp="1"/>
          </p:cNvSpPr>
          <p:nvPr>
            <p:ph type="sldNum" sz="quarter" idx="12"/>
          </p:nvPr>
        </p:nvSpPr>
        <p:spPr/>
        <p:txBody>
          <a:bodyPr/>
          <a:lstStyle/>
          <a:p>
            <a:fld id="{47727491-25A3-40A9-A24F-E6F191689982}" type="slidenum">
              <a:rPr lang="cs-CZ" smtClean="0"/>
              <a:t>‹#›</a:t>
            </a:fld>
            <a:endParaRPr lang="cs-CZ"/>
          </a:p>
        </p:txBody>
      </p:sp>
    </p:spTree>
    <p:extLst>
      <p:ext uri="{BB962C8B-B14F-4D97-AF65-F5344CB8AC3E}">
        <p14:creationId xmlns:p14="http://schemas.microsoft.com/office/powerpoint/2010/main" val="2044185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D76089B1-02C6-40CF-B05E-236C47E680BB}"/>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8683F432-A670-4319-ABC5-F7CB8D4D192E}"/>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0CE75AB-716D-41AD-A0E1-5221145EC593}"/>
              </a:ext>
            </a:extLst>
          </p:cNvPr>
          <p:cNvSpPr>
            <a:spLocks noGrp="1"/>
          </p:cNvSpPr>
          <p:nvPr>
            <p:ph type="dt" sz="half" idx="10"/>
          </p:nvPr>
        </p:nvSpPr>
        <p:spPr/>
        <p:txBody>
          <a:bodyPr/>
          <a:lstStyle/>
          <a:p>
            <a:fld id="{B0F45ADF-8045-4030-A5EC-A13972C3E94B}" type="datetimeFigureOut">
              <a:rPr lang="cs-CZ" smtClean="0"/>
              <a:t>22.04.2021</a:t>
            </a:fld>
            <a:endParaRPr lang="cs-CZ"/>
          </a:p>
        </p:txBody>
      </p:sp>
      <p:sp>
        <p:nvSpPr>
          <p:cNvPr id="5" name="Zástupný symbol pro zápatí 4">
            <a:extLst>
              <a:ext uri="{FF2B5EF4-FFF2-40B4-BE49-F238E27FC236}">
                <a16:creationId xmlns:a16="http://schemas.microsoft.com/office/drawing/2014/main" id="{25C1D131-270C-4E71-9CEC-C2563C29B76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EE566F20-806F-4540-AC69-E299FE9E36A9}"/>
              </a:ext>
            </a:extLst>
          </p:cNvPr>
          <p:cNvSpPr>
            <a:spLocks noGrp="1"/>
          </p:cNvSpPr>
          <p:nvPr>
            <p:ph type="sldNum" sz="quarter" idx="12"/>
          </p:nvPr>
        </p:nvSpPr>
        <p:spPr/>
        <p:txBody>
          <a:bodyPr/>
          <a:lstStyle/>
          <a:p>
            <a:fld id="{47727491-25A3-40A9-A24F-E6F191689982}" type="slidenum">
              <a:rPr lang="cs-CZ" smtClean="0"/>
              <a:t>‹#›</a:t>
            </a:fld>
            <a:endParaRPr lang="cs-CZ"/>
          </a:p>
        </p:txBody>
      </p:sp>
    </p:spTree>
    <p:extLst>
      <p:ext uri="{BB962C8B-B14F-4D97-AF65-F5344CB8AC3E}">
        <p14:creationId xmlns:p14="http://schemas.microsoft.com/office/powerpoint/2010/main" val="2591751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DC8A612-9E6C-4004-86C3-78E3B33E2422}"/>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49BA1003-C142-4351-9C8B-F2DDF347C506}"/>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97092D24-D0D1-4FF3-80BA-C2209C771EB4}"/>
              </a:ext>
            </a:extLst>
          </p:cNvPr>
          <p:cNvSpPr>
            <a:spLocks noGrp="1"/>
          </p:cNvSpPr>
          <p:nvPr>
            <p:ph type="dt" sz="half" idx="10"/>
          </p:nvPr>
        </p:nvSpPr>
        <p:spPr/>
        <p:txBody>
          <a:bodyPr/>
          <a:lstStyle/>
          <a:p>
            <a:fld id="{B0F45ADF-8045-4030-A5EC-A13972C3E94B}" type="datetimeFigureOut">
              <a:rPr lang="cs-CZ" smtClean="0"/>
              <a:t>22.04.2021</a:t>
            </a:fld>
            <a:endParaRPr lang="cs-CZ"/>
          </a:p>
        </p:txBody>
      </p:sp>
      <p:sp>
        <p:nvSpPr>
          <p:cNvPr id="5" name="Zástupný symbol pro zápatí 4">
            <a:extLst>
              <a:ext uri="{FF2B5EF4-FFF2-40B4-BE49-F238E27FC236}">
                <a16:creationId xmlns:a16="http://schemas.microsoft.com/office/drawing/2014/main" id="{6CB67C91-29B7-4A5B-A55A-2839F3493F1C}"/>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B093294-968A-40D0-A0D1-99B449415856}"/>
              </a:ext>
            </a:extLst>
          </p:cNvPr>
          <p:cNvSpPr>
            <a:spLocks noGrp="1"/>
          </p:cNvSpPr>
          <p:nvPr>
            <p:ph type="sldNum" sz="quarter" idx="12"/>
          </p:nvPr>
        </p:nvSpPr>
        <p:spPr/>
        <p:txBody>
          <a:bodyPr/>
          <a:lstStyle/>
          <a:p>
            <a:fld id="{47727491-25A3-40A9-A24F-E6F191689982}" type="slidenum">
              <a:rPr lang="cs-CZ" smtClean="0"/>
              <a:t>‹#›</a:t>
            </a:fld>
            <a:endParaRPr lang="cs-CZ"/>
          </a:p>
        </p:txBody>
      </p:sp>
    </p:spTree>
    <p:extLst>
      <p:ext uri="{BB962C8B-B14F-4D97-AF65-F5344CB8AC3E}">
        <p14:creationId xmlns:p14="http://schemas.microsoft.com/office/powerpoint/2010/main" val="876816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813778-1FA0-49C8-8160-9E75CE6C5FCA}"/>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566A2888-75BB-4A2F-A353-36F58FD014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503E9D2A-6471-4AC6-A12C-CB2A8F0D1B58}"/>
              </a:ext>
            </a:extLst>
          </p:cNvPr>
          <p:cNvSpPr>
            <a:spLocks noGrp="1"/>
          </p:cNvSpPr>
          <p:nvPr>
            <p:ph type="dt" sz="half" idx="10"/>
          </p:nvPr>
        </p:nvSpPr>
        <p:spPr/>
        <p:txBody>
          <a:bodyPr/>
          <a:lstStyle/>
          <a:p>
            <a:fld id="{B0F45ADF-8045-4030-A5EC-A13972C3E94B}" type="datetimeFigureOut">
              <a:rPr lang="cs-CZ" smtClean="0"/>
              <a:t>22.04.2021</a:t>
            </a:fld>
            <a:endParaRPr lang="cs-CZ"/>
          </a:p>
        </p:txBody>
      </p:sp>
      <p:sp>
        <p:nvSpPr>
          <p:cNvPr id="5" name="Zástupný symbol pro zápatí 4">
            <a:extLst>
              <a:ext uri="{FF2B5EF4-FFF2-40B4-BE49-F238E27FC236}">
                <a16:creationId xmlns:a16="http://schemas.microsoft.com/office/drawing/2014/main" id="{C6C961CE-7715-4604-BE8E-547BBFCDEB9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E64A80F1-32B9-4F7B-B1EC-4F7CF9A374F1}"/>
              </a:ext>
            </a:extLst>
          </p:cNvPr>
          <p:cNvSpPr>
            <a:spLocks noGrp="1"/>
          </p:cNvSpPr>
          <p:nvPr>
            <p:ph type="sldNum" sz="quarter" idx="12"/>
          </p:nvPr>
        </p:nvSpPr>
        <p:spPr/>
        <p:txBody>
          <a:bodyPr/>
          <a:lstStyle/>
          <a:p>
            <a:fld id="{47727491-25A3-40A9-A24F-E6F191689982}" type="slidenum">
              <a:rPr lang="cs-CZ" smtClean="0"/>
              <a:t>‹#›</a:t>
            </a:fld>
            <a:endParaRPr lang="cs-CZ"/>
          </a:p>
        </p:txBody>
      </p:sp>
    </p:spTree>
    <p:extLst>
      <p:ext uri="{BB962C8B-B14F-4D97-AF65-F5344CB8AC3E}">
        <p14:creationId xmlns:p14="http://schemas.microsoft.com/office/powerpoint/2010/main" val="768851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D96D294-55C7-4965-A12A-6C8CDB605FB7}"/>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9117DA77-E760-49AD-BAAA-79CC5C3E4617}"/>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44781620-2D61-47A2-B4A3-9EFBA3F9F64A}"/>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5976F30A-A3FE-4BA7-AEFD-1C04A5AD39F6}"/>
              </a:ext>
            </a:extLst>
          </p:cNvPr>
          <p:cNvSpPr>
            <a:spLocks noGrp="1"/>
          </p:cNvSpPr>
          <p:nvPr>
            <p:ph type="dt" sz="half" idx="10"/>
          </p:nvPr>
        </p:nvSpPr>
        <p:spPr/>
        <p:txBody>
          <a:bodyPr/>
          <a:lstStyle/>
          <a:p>
            <a:fld id="{B0F45ADF-8045-4030-A5EC-A13972C3E94B}" type="datetimeFigureOut">
              <a:rPr lang="cs-CZ" smtClean="0"/>
              <a:t>22.04.2021</a:t>
            </a:fld>
            <a:endParaRPr lang="cs-CZ"/>
          </a:p>
        </p:txBody>
      </p:sp>
      <p:sp>
        <p:nvSpPr>
          <p:cNvPr id="6" name="Zástupný symbol pro zápatí 5">
            <a:extLst>
              <a:ext uri="{FF2B5EF4-FFF2-40B4-BE49-F238E27FC236}">
                <a16:creationId xmlns:a16="http://schemas.microsoft.com/office/drawing/2014/main" id="{C6F107B2-F0C9-4E37-9A54-4AA4F9595DAA}"/>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7006280E-1221-43CF-9769-B73FDA5590EE}"/>
              </a:ext>
            </a:extLst>
          </p:cNvPr>
          <p:cNvSpPr>
            <a:spLocks noGrp="1"/>
          </p:cNvSpPr>
          <p:nvPr>
            <p:ph type="sldNum" sz="quarter" idx="12"/>
          </p:nvPr>
        </p:nvSpPr>
        <p:spPr/>
        <p:txBody>
          <a:bodyPr/>
          <a:lstStyle/>
          <a:p>
            <a:fld id="{47727491-25A3-40A9-A24F-E6F191689982}" type="slidenum">
              <a:rPr lang="cs-CZ" smtClean="0"/>
              <a:t>‹#›</a:t>
            </a:fld>
            <a:endParaRPr lang="cs-CZ"/>
          </a:p>
        </p:txBody>
      </p:sp>
    </p:spTree>
    <p:extLst>
      <p:ext uri="{BB962C8B-B14F-4D97-AF65-F5344CB8AC3E}">
        <p14:creationId xmlns:p14="http://schemas.microsoft.com/office/powerpoint/2010/main" val="221975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A6A1BB-A700-486B-9F44-8A331F8C8B68}"/>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BFC439DC-380F-4563-8125-65F9089BD8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3B7D5363-FC6C-4EFC-9100-0C73D2291708}"/>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A1342567-D4E4-42C6-810C-85442B9825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078ADC77-5421-4348-A4F5-241316C25B18}"/>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6F2D0215-0320-4907-82BF-5CB7A26C9F2F}"/>
              </a:ext>
            </a:extLst>
          </p:cNvPr>
          <p:cNvSpPr>
            <a:spLocks noGrp="1"/>
          </p:cNvSpPr>
          <p:nvPr>
            <p:ph type="dt" sz="half" idx="10"/>
          </p:nvPr>
        </p:nvSpPr>
        <p:spPr/>
        <p:txBody>
          <a:bodyPr/>
          <a:lstStyle/>
          <a:p>
            <a:fld id="{B0F45ADF-8045-4030-A5EC-A13972C3E94B}" type="datetimeFigureOut">
              <a:rPr lang="cs-CZ" smtClean="0"/>
              <a:t>22.04.2021</a:t>
            </a:fld>
            <a:endParaRPr lang="cs-CZ"/>
          </a:p>
        </p:txBody>
      </p:sp>
      <p:sp>
        <p:nvSpPr>
          <p:cNvPr id="8" name="Zástupný symbol pro zápatí 7">
            <a:extLst>
              <a:ext uri="{FF2B5EF4-FFF2-40B4-BE49-F238E27FC236}">
                <a16:creationId xmlns:a16="http://schemas.microsoft.com/office/drawing/2014/main" id="{A25E7D92-4AFC-4E40-A7B2-F9D2E454BDE0}"/>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CC315384-89D6-4CE1-B3DE-05F729C39EC3}"/>
              </a:ext>
            </a:extLst>
          </p:cNvPr>
          <p:cNvSpPr>
            <a:spLocks noGrp="1"/>
          </p:cNvSpPr>
          <p:nvPr>
            <p:ph type="sldNum" sz="quarter" idx="12"/>
          </p:nvPr>
        </p:nvSpPr>
        <p:spPr/>
        <p:txBody>
          <a:bodyPr/>
          <a:lstStyle/>
          <a:p>
            <a:fld id="{47727491-25A3-40A9-A24F-E6F191689982}" type="slidenum">
              <a:rPr lang="cs-CZ" smtClean="0"/>
              <a:t>‹#›</a:t>
            </a:fld>
            <a:endParaRPr lang="cs-CZ"/>
          </a:p>
        </p:txBody>
      </p:sp>
    </p:spTree>
    <p:extLst>
      <p:ext uri="{BB962C8B-B14F-4D97-AF65-F5344CB8AC3E}">
        <p14:creationId xmlns:p14="http://schemas.microsoft.com/office/powerpoint/2010/main" val="3117546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C12CA9-A093-4260-AB0B-9A9AC1AF255C}"/>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CC9BA157-C6E3-4D4E-81C9-6FCDAC10B7ED}"/>
              </a:ext>
            </a:extLst>
          </p:cNvPr>
          <p:cNvSpPr>
            <a:spLocks noGrp="1"/>
          </p:cNvSpPr>
          <p:nvPr>
            <p:ph type="dt" sz="half" idx="10"/>
          </p:nvPr>
        </p:nvSpPr>
        <p:spPr/>
        <p:txBody>
          <a:bodyPr/>
          <a:lstStyle/>
          <a:p>
            <a:fld id="{B0F45ADF-8045-4030-A5EC-A13972C3E94B}" type="datetimeFigureOut">
              <a:rPr lang="cs-CZ" smtClean="0"/>
              <a:t>22.04.2021</a:t>
            </a:fld>
            <a:endParaRPr lang="cs-CZ"/>
          </a:p>
        </p:txBody>
      </p:sp>
      <p:sp>
        <p:nvSpPr>
          <p:cNvPr id="4" name="Zástupný symbol pro zápatí 3">
            <a:extLst>
              <a:ext uri="{FF2B5EF4-FFF2-40B4-BE49-F238E27FC236}">
                <a16:creationId xmlns:a16="http://schemas.microsoft.com/office/drawing/2014/main" id="{85F77743-7D2B-40D1-A34D-A77E52E7CE1F}"/>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537E4122-E5FC-4C8F-9840-DF4D3263B641}"/>
              </a:ext>
            </a:extLst>
          </p:cNvPr>
          <p:cNvSpPr>
            <a:spLocks noGrp="1"/>
          </p:cNvSpPr>
          <p:nvPr>
            <p:ph type="sldNum" sz="quarter" idx="12"/>
          </p:nvPr>
        </p:nvSpPr>
        <p:spPr/>
        <p:txBody>
          <a:bodyPr/>
          <a:lstStyle/>
          <a:p>
            <a:fld id="{47727491-25A3-40A9-A24F-E6F191689982}" type="slidenum">
              <a:rPr lang="cs-CZ" smtClean="0"/>
              <a:t>‹#›</a:t>
            </a:fld>
            <a:endParaRPr lang="cs-CZ"/>
          </a:p>
        </p:txBody>
      </p:sp>
    </p:spTree>
    <p:extLst>
      <p:ext uri="{BB962C8B-B14F-4D97-AF65-F5344CB8AC3E}">
        <p14:creationId xmlns:p14="http://schemas.microsoft.com/office/powerpoint/2010/main" val="4242812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B49B1DCE-E639-4E72-968F-89D8C6A8DED8}"/>
              </a:ext>
            </a:extLst>
          </p:cNvPr>
          <p:cNvSpPr>
            <a:spLocks noGrp="1"/>
          </p:cNvSpPr>
          <p:nvPr>
            <p:ph type="dt" sz="half" idx="10"/>
          </p:nvPr>
        </p:nvSpPr>
        <p:spPr/>
        <p:txBody>
          <a:bodyPr/>
          <a:lstStyle/>
          <a:p>
            <a:fld id="{B0F45ADF-8045-4030-A5EC-A13972C3E94B}" type="datetimeFigureOut">
              <a:rPr lang="cs-CZ" smtClean="0"/>
              <a:t>22.04.2021</a:t>
            </a:fld>
            <a:endParaRPr lang="cs-CZ"/>
          </a:p>
        </p:txBody>
      </p:sp>
      <p:sp>
        <p:nvSpPr>
          <p:cNvPr id="3" name="Zástupný symbol pro zápatí 2">
            <a:extLst>
              <a:ext uri="{FF2B5EF4-FFF2-40B4-BE49-F238E27FC236}">
                <a16:creationId xmlns:a16="http://schemas.microsoft.com/office/drawing/2014/main" id="{FC5DF3AF-E9A7-4C42-8320-48B60E0DA80B}"/>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9051120D-9B9B-468F-A3FD-2AB4B36300D3}"/>
              </a:ext>
            </a:extLst>
          </p:cNvPr>
          <p:cNvSpPr>
            <a:spLocks noGrp="1"/>
          </p:cNvSpPr>
          <p:nvPr>
            <p:ph type="sldNum" sz="quarter" idx="12"/>
          </p:nvPr>
        </p:nvSpPr>
        <p:spPr/>
        <p:txBody>
          <a:bodyPr/>
          <a:lstStyle/>
          <a:p>
            <a:fld id="{47727491-25A3-40A9-A24F-E6F191689982}" type="slidenum">
              <a:rPr lang="cs-CZ" smtClean="0"/>
              <a:t>‹#›</a:t>
            </a:fld>
            <a:endParaRPr lang="cs-CZ"/>
          </a:p>
        </p:txBody>
      </p:sp>
    </p:spTree>
    <p:extLst>
      <p:ext uri="{BB962C8B-B14F-4D97-AF65-F5344CB8AC3E}">
        <p14:creationId xmlns:p14="http://schemas.microsoft.com/office/powerpoint/2010/main" val="563681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7EE7BEA-0853-4010-86A4-662F5715705F}"/>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C8C3C6D6-A06E-42F7-8493-19CC72D52D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D6F07C9A-7B3D-4E83-8493-6A32571384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1680C4D4-D6C5-4EA5-9CA6-3FA17FEE6733}"/>
              </a:ext>
            </a:extLst>
          </p:cNvPr>
          <p:cNvSpPr>
            <a:spLocks noGrp="1"/>
          </p:cNvSpPr>
          <p:nvPr>
            <p:ph type="dt" sz="half" idx="10"/>
          </p:nvPr>
        </p:nvSpPr>
        <p:spPr/>
        <p:txBody>
          <a:bodyPr/>
          <a:lstStyle/>
          <a:p>
            <a:fld id="{B0F45ADF-8045-4030-A5EC-A13972C3E94B}" type="datetimeFigureOut">
              <a:rPr lang="cs-CZ" smtClean="0"/>
              <a:t>22.04.2021</a:t>
            </a:fld>
            <a:endParaRPr lang="cs-CZ"/>
          </a:p>
        </p:txBody>
      </p:sp>
      <p:sp>
        <p:nvSpPr>
          <p:cNvPr id="6" name="Zástupný symbol pro zápatí 5">
            <a:extLst>
              <a:ext uri="{FF2B5EF4-FFF2-40B4-BE49-F238E27FC236}">
                <a16:creationId xmlns:a16="http://schemas.microsoft.com/office/drawing/2014/main" id="{2BC5DFF3-5E56-45CE-B05B-060186A15BC0}"/>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8DE913F3-DB8D-418A-BA2A-EDA041F3B40F}"/>
              </a:ext>
            </a:extLst>
          </p:cNvPr>
          <p:cNvSpPr>
            <a:spLocks noGrp="1"/>
          </p:cNvSpPr>
          <p:nvPr>
            <p:ph type="sldNum" sz="quarter" idx="12"/>
          </p:nvPr>
        </p:nvSpPr>
        <p:spPr/>
        <p:txBody>
          <a:bodyPr/>
          <a:lstStyle/>
          <a:p>
            <a:fld id="{47727491-25A3-40A9-A24F-E6F191689982}" type="slidenum">
              <a:rPr lang="cs-CZ" smtClean="0"/>
              <a:t>‹#›</a:t>
            </a:fld>
            <a:endParaRPr lang="cs-CZ"/>
          </a:p>
        </p:txBody>
      </p:sp>
    </p:spTree>
    <p:extLst>
      <p:ext uri="{BB962C8B-B14F-4D97-AF65-F5344CB8AC3E}">
        <p14:creationId xmlns:p14="http://schemas.microsoft.com/office/powerpoint/2010/main" val="3411781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A25A9C-25FD-4320-A071-D91027001A45}"/>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89B318CB-9BE2-442A-BABD-E042911E67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F13D3DE1-A552-4C73-9F82-12F5ACED8D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4E964251-CEC1-4C06-9A96-A8CBF2BDEA2A}"/>
              </a:ext>
            </a:extLst>
          </p:cNvPr>
          <p:cNvSpPr>
            <a:spLocks noGrp="1"/>
          </p:cNvSpPr>
          <p:nvPr>
            <p:ph type="dt" sz="half" idx="10"/>
          </p:nvPr>
        </p:nvSpPr>
        <p:spPr/>
        <p:txBody>
          <a:bodyPr/>
          <a:lstStyle/>
          <a:p>
            <a:fld id="{B0F45ADF-8045-4030-A5EC-A13972C3E94B}" type="datetimeFigureOut">
              <a:rPr lang="cs-CZ" smtClean="0"/>
              <a:t>22.04.2021</a:t>
            </a:fld>
            <a:endParaRPr lang="cs-CZ"/>
          </a:p>
        </p:txBody>
      </p:sp>
      <p:sp>
        <p:nvSpPr>
          <p:cNvPr id="6" name="Zástupný symbol pro zápatí 5">
            <a:extLst>
              <a:ext uri="{FF2B5EF4-FFF2-40B4-BE49-F238E27FC236}">
                <a16:creationId xmlns:a16="http://schemas.microsoft.com/office/drawing/2014/main" id="{5F1A9DCD-F934-410C-8BDA-7FA025DA2D0E}"/>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9CB20C66-9AC2-4B7C-9F1A-4E6F80414841}"/>
              </a:ext>
            </a:extLst>
          </p:cNvPr>
          <p:cNvSpPr>
            <a:spLocks noGrp="1"/>
          </p:cNvSpPr>
          <p:nvPr>
            <p:ph type="sldNum" sz="quarter" idx="12"/>
          </p:nvPr>
        </p:nvSpPr>
        <p:spPr/>
        <p:txBody>
          <a:bodyPr/>
          <a:lstStyle/>
          <a:p>
            <a:fld id="{47727491-25A3-40A9-A24F-E6F191689982}" type="slidenum">
              <a:rPr lang="cs-CZ" smtClean="0"/>
              <a:t>‹#›</a:t>
            </a:fld>
            <a:endParaRPr lang="cs-CZ"/>
          </a:p>
        </p:txBody>
      </p:sp>
    </p:spTree>
    <p:extLst>
      <p:ext uri="{BB962C8B-B14F-4D97-AF65-F5344CB8AC3E}">
        <p14:creationId xmlns:p14="http://schemas.microsoft.com/office/powerpoint/2010/main" val="4241427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41B6DAC2-2A3D-4E61-A325-4B6991EDA2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3B5CF3E5-B233-4727-84BA-DFB36D3D38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8F401C5-6F42-495F-92DF-C156D42368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F45ADF-8045-4030-A5EC-A13972C3E94B}" type="datetimeFigureOut">
              <a:rPr lang="cs-CZ" smtClean="0"/>
              <a:t>22.04.2021</a:t>
            </a:fld>
            <a:endParaRPr lang="cs-CZ"/>
          </a:p>
        </p:txBody>
      </p:sp>
      <p:sp>
        <p:nvSpPr>
          <p:cNvPr id="5" name="Zástupný symbol pro zápatí 4">
            <a:extLst>
              <a:ext uri="{FF2B5EF4-FFF2-40B4-BE49-F238E27FC236}">
                <a16:creationId xmlns:a16="http://schemas.microsoft.com/office/drawing/2014/main" id="{D2CF1871-1396-44D8-BC51-5F786C12E4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578BD248-8F44-42A6-9FC1-5672844F67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727491-25A3-40A9-A24F-E6F191689982}" type="slidenum">
              <a:rPr lang="cs-CZ" smtClean="0"/>
              <a:t>‹#›</a:t>
            </a:fld>
            <a:endParaRPr lang="cs-CZ"/>
          </a:p>
        </p:txBody>
      </p:sp>
    </p:spTree>
    <p:extLst>
      <p:ext uri="{BB962C8B-B14F-4D97-AF65-F5344CB8AC3E}">
        <p14:creationId xmlns:p14="http://schemas.microsoft.com/office/powerpoint/2010/main" val="12631571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4492D0-9848-4A2F-A21A-D5383D5F69A7}"/>
              </a:ext>
            </a:extLst>
          </p:cNvPr>
          <p:cNvSpPr>
            <a:spLocks noGrp="1"/>
          </p:cNvSpPr>
          <p:nvPr>
            <p:ph type="ctrTitle"/>
          </p:nvPr>
        </p:nvSpPr>
        <p:spPr>
          <a:xfrm>
            <a:off x="1524000" y="2119744"/>
            <a:ext cx="9144000" cy="2903517"/>
          </a:xfrm>
        </p:spPr>
        <p:txBody>
          <a:bodyPr>
            <a:normAutofit fontScale="90000"/>
          </a:bodyPr>
          <a:lstStyle/>
          <a:p>
            <a:br>
              <a:rPr lang="cs-CZ" dirty="0"/>
            </a:br>
            <a:br>
              <a:rPr lang="cs-CZ" dirty="0"/>
            </a:br>
            <a:r>
              <a:rPr lang="cs-CZ" sz="5300" b="1" dirty="0">
                <a:solidFill>
                  <a:schemeClr val="tx1">
                    <a:lumMod val="65000"/>
                    <a:lumOff val="35000"/>
                  </a:schemeClr>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7. S</a:t>
            </a:r>
            <a:r>
              <a:rPr lang="en-US" sz="5300" b="1" dirty="0" err="1">
                <a:solidFill>
                  <a:schemeClr val="tx1">
                    <a:lumMod val="65000"/>
                    <a:lumOff val="35000"/>
                  </a:schemeClr>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ociální</a:t>
            </a:r>
            <a:r>
              <a:rPr lang="en-US" sz="5300" b="1" dirty="0">
                <a:solidFill>
                  <a:schemeClr val="tx1">
                    <a:lumMod val="65000"/>
                    <a:lumOff val="35000"/>
                  </a:schemeClr>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 </a:t>
            </a:r>
            <a:r>
              <a:rPr lang="en-US" sz="5300" b="1" dirty="0" err="1">
                <a:solidFill>
                  <a:schemeClr val="tx1">
                    <a:lumMod val="65000"/>
                    <a:lumOff val="35000"/>
                  </a:schemeClr>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pojištění</a:t>
            </a:r>
            <a:r>
              <a:rPr lang="en-US" sz="5300" b="1" dirty="0">
                <a:solidFill>
                  <a:schemeClr val="tx1">
                    <a:lumMod val="65000"/>
                    <a:lumOff val="35000"/>
                  </a:schemeClr>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 – </a:t>
            </a:r>
            <a:r>
              <a:rPr lang="cs-CZ" sz="5300" b="1" dirty="0">
                <a:solidFill>
                  <a:schemeClr val="tx1">
                    <a:lumMod val="65000"/>
                    <a:lumOff val="35000"/>
                  </a:schemeClr>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hmotné zabezpečení uchazečů o zaměstnání</a:t>
            </a:r>
            <a:br>
              <a:rPr lang="cs-CZ" sz="5300" b="1" dirty="0">
                <a:solidFill>
                  <a:schemeClr val="tx1">
                    <a:lumMod val="65000"/>
                    <a:lumOff val="35000"/>
                  </a:schemeClr>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br>
            <a:endParaRPr lang="cs-CZ" sz="5300" b="1" dirty="0">
              <a:solidFill>
                <a:schemeClr val="tx1">
                  <a:lumMod val="65000"/>
                  <a:lumOff val="35000"/>
                </a:schemeClr>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endParaRPr>
          </a:p>
        </p:txBody>
      </p:sp>
      <p:sp>
        <p:nvSpPr>
          <p:cNvPr id="3" name="Podnadpis 2">
            <a:extLst>
              <a:ext uri="{FF2B5EF4-FFF2-40B4-BE49-F238E27FC236}">
                <a16:creationId xmlns:a16="http://schemas.microsoft.com/office/drawing/2014/main" id="{B61C188C-CAC0-4A73-85E6-628AD8E4DE7A}"/>
              </a:ext>
            </a:extLst>
          </p:cNvPr>
          <p:cNvSpPr>
            <a:spLocks noGrp="1"/>
          </p:cNvSpPr>
          <p:nvPr>
            <p:ph type="subTitle" idx="1"/>
          </p:nvPr>
        </p:nvSpPr>
        <p:spPr>
          <a:xfrm>
            <a:off x="1524000" y="5621867"/>
            <a:ext cx="9144000" cy="609600"/>
          </a:xfrm>
        </p:spPr>
        <p:txBody>
          <a:bodyPr/>
          <a:lstStyle/>
          <a:p>
            <a:r>
              <a:rPr lang="cs-CZ" dirty="0">
                <a:solidFill>
                  <a:schemeClr val="bg2">
                    <a:lumMod val="50000"/>
                  </a:schemeClr>
                </a:solidFill>
                <a:effectLst>
                  <a:outerShdw blurRad="38100" dist="38100" dir="2700000" algn="tl">
                    <a:srgbClr val="000000">
                      <a:alpha val="43137"/>
                    </a:srgbClr>
                  </a:outerShdw>
                </a:effectLst>
              </a:rPr>
              <a:t>FSS MU – Katedra sociální politiky a sociální práce</a:t>
            </a:r>
          </a:p>
        </p:txBody>
      </p:sp>
      <p:sp>
        <p:nvSpPr>
          <p:cNvPr id="4" name="Obdélník 3">
            <a:extLst>
              <a:ext uri="{FF2B5EF4-FFF2-40B4-BE49-F238E27FC236}">
                <a16:creationId xmlns:a16="http://schemas.microsoft.com/office/drawing/2014/main" id="{71B0CCF0-5CC7-489C-A622-79C11E8754F0}"/>
              </a:ext>
            </a:extLst>
          </p:cNvPr>
          <p:cNvSpPr/>
          <p:nvPr/>
        </p:nvSpPr>
        <p:spPr>
          <a:xfrm>
            <a:off x="2571008" y="877372"/>
            <a:ext cx="7302663" cy="646331"/>
          </a:xfrm>
          <a:prstGeom prst="rect">
            <a:avLst/>
          </a:prstGeo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wrap="square">
            <a:spAutoFit/>
          </a:bodyPr>
          <a:lstStyle/>
          <a:p>
            <a:pPr algn="ctr"/>
            <a:r>
              <a:rPr lang="cs-CZ" sz="3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Sociální zabezpečení</a:t>
            </a:r>
            <a:endParaRPr lang="cs-CZ" sz="3600" dirty="0"/>
          </a:p>
        </p:txBody>
      </p:sp>
    </p:spTree>
    <p:extLst>
      <p:ext uri="{BB962C8B-B14F-4D97-AF65-F5344CB8AC3E}">
        <p14:creationId xmlns:p14="http://schemas.microsoft.com/office/powerpoint/2010/main" val="3191983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4492D0-9848-4A2F-A21A-D5383D5F69A7}"/>
              </a:ext>
            </a:extLst>
          </p:cNvPr>
          <p:cNvSpPr>
            <a:spLocks noGrp="1"/>
          </p:cNvSpPr>
          <p:nvPr>
            <p:ph type="ctrTitle"/>
          </p:nvPr>
        </p:nvSpPr>
        <p:spPr>
          <a:xfrm>
            <a:off x="785707" y="153693"/>
            <a:ext cx="10607039" cy="939612"/>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Autofit/>
          </a:bodyPr>
          <a:lstStyle/>
          <a:p>
            <a:br>
              <a:rPr lang="cs-CZ" sz="4000" dirty="0"/>
            </a:br>
            <a:br>
              <a:rPr lang="cs-CZ" sz="4000" dirty="0"/>
            </a:br>
            <a:br>
              <a:rPr lang="cs-CZ" sz="4000" dirty="0"/>
            </a:br>
            <a:br>
              <a:rPr lang="cs-CZ" sz="4000" dirty="0"/>
            </a:br>
            <a:br>
              <a:rPr lang="cs-CZ" sz="4000" dirty="0"/>
            </a:br>
            <a:br>
              <a:rPr lang="cs-CZ" sz="4000" dirty="0"/>
            </a:br>
            <a:br>
              <a:rPr lang="cs-CZ" sz="4000" dirty="0"/>
            </a:br>
            <a:r>
              <a:rPr lang="cs-CZ" sz="4000" b="1" dirty="0">
                <a:solidFill>
                  <a:srgbClr val="0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Podpora v nezaměstnanosti</a:t>
            </a:r>
          </a:p>
        </p:txBody>
      </p:sp>
      <p:sp>
        <p:nvSpPr>
          <p:cNvPr id="4" name="Podnadpis 3">
            <a:extLst>
              <a:ext uri="{FF2B5EF4-FFF2-40B4-BE49-F238E27FC236}">
                <a16:creationId xmlns:a16="http://schemas.microsoft.com/office/drawing/2014/main" id="{8E3BF3B1-79FE-41BB-9125-80BA11C97810}"/>
              </a:ext>
            </a:extLst>
          </p:cNvPr>
          <p:cNvSpPr>
            <a:spLocks noGrp="1"/>
          </p:cNvSpPr>
          <p:nvPr>
            <p:ph type="subTitle" idx="1"/>
          </p:nvPr>
        </p:nvSpPr>
        <p:spPr>
          <a:xfrm>
            <a:off x="785707" y="1182757"/>
            <a:ext cx="10701865" cy="5382000"/>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rmAutofit fontScale="25000" lnSpcReduction="20000"/>
          </a:bodyPr>
          <a:lstStyle/>
          <a:p>
            <a:pPr algn="just">
              <a:lnSpc>
                <a:spcPct val="120000"/>
              </a:lnSpc>
              <a:spcBef>
                <a:spcPts val="0"/>
              </a:spcBef>
              <a:spcAft>
                <a:spcPts val="600"/>
              </a:spcAft>
              <a:buFont typeface="Wingdings" panose="05000000000000000000" pitchFamily="2" charset="2"/>
              <a:buChar char="Ø"/>
            </a:pPr>
            <a:r>
              <a:rPr lang="cs-CZ" sz="64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podmínky nároku na podporu v nezaměstnanosti</a:t>
            </a:r>
          </a:p>
          <a:p>
            <a:pPr algn="just">
              <a:lnSpc>
                <a:spcPct val="120000"/>
              </a:lnSpc>
              <a:spcBef>
                <a:spcPts val="0"/>
              </a:spcBef>
              <a:buFont typeface="Wingdings" panose="05000000000000000000" pitchFamily="2" charset="2"/>
              <a:buChar char="§"/>
            </a:pPr>
            <a:r>
              <a:rPr lang="cs-CZ" sz="6400" dirty="0">
                <a:latin typeface="Verdana" panose="020B0604030504040204" pitchFamily="34" charset="0"/>
                <a:ea typeface="Verdana" panose="020B0604030504040204" pitchFamily="34" charset="0"/>
              </a:rPr>
              <a:t>uchazeč získal v rozhodném období posledních dvou let zaměstnáním nebo jinou výdělečnou činností </a:t>
            </a:r>
            <a:r>
              <a:rPr lang="cs-CZ" sz="6400" u="sng" dirty="0">
                <a:latin typeface="Verdana" panose="020B0604030504040204" pitchFamily="34" charset="0"/>
                <a:ea typeface="Verdana" panose="020B0604030504040204" pitchFamily="34" charset="0"/>
              </a:rPr>
              <a:t>dobu důchodového pojištění v délce alespoň 12 měsíců</a:t>
            </a:r>
            <a:r>
              <a:rPr lang="cs-CZ" sz="6400" dirty="0">
                <a:latin typeface="Verdana" panose="020B0604030504040204" pitchFamily="34" charset="0"/>
                <a:ea typeface="Verdana" panose="020B0604030504040204" pitchFamily="34" charset="0"/>
              </a:rPr>
              <a:t> - tuto podmínku lze splnit i započtením náhradní doby zaměstnání,</a:t>
            </a:r>
          </a:p>
          <a:p>
            <a:pPr algn="just">
              <a:lnSpc>
                <a:spcPct val="120000"/>
              </a:lnSpc>
              <a:spcBef>
                <a:spcPts val="0"/>
              </a:spcBef>
              <a:buFont typeface="Wingdings" panose="05000000000000000000" pitchFamily="2" charset="2"/>
              <a:buChar char="§"/>
            </a:pPr>
            <a:r>
              <a:rPr lang="es-ES" sz="6400" u="sng" dirty="0">
                <a:latin typeface="Verdana" panose="020B0604030504040204" pitchFamily="34" charset="0"/>
                <a:ea typeface="Verdana" panose="020B0604030504040204" pitchFamily="34" charset="0"/>
              </a:rPr>
              <a:t>požádal úřad práce</a:t>
            </a:r>
            <a:r>
              <a:rPr lang="es-ES" sz="6400" dirty="0">
                <a:latin typeface="Verdana" panose="020B0604030504040204" pitchFamily="34" charset="0"/>
                <a:ea typeface="Verdana" panose="020B0604030504040204" pitchFamily="34" charset="0"/>
              </a:rPr>
              <a:t>, u kterého je veden v evidenci</a:t>
            </a:r>
            <a:r>
              <a:rPr lang="cs-CZ" sz="6400" dirty="0">
                <a:latin typeface="Verdana" panose="020B0604030504040204" pitchFamily="34" charset="0"/>
                <a:ea typeface="Verdana" panose="020B0604030504040204" pitchFamily="34" charset="0"/>
              </a:rPr>
              <a:t> </a:t>
            </a:r>
            <a:r>
              <a:rPr lang="pl-PL" sz="6400" dirty="0">
                <a:latin typeface="Verdana" panose="020B0604030504040204" pitchFamily="34" charset="0"/>
                <a:ea typeface="Verdana" panose="020B0604030504040204" pitchFamily="34" charset="0"/>
              </a:rPr>
              <a:t>uchazečů o zaměstnání o poskytnutí podpory </a:t>
            </a:r>
            <a:r>
              <a:rPr lang="cs-CZ" sz="6400" dirty="0">
                <a:latin typeface="Verdana" panose="020B0604030504040204" pitchFamily="34" charset="0"/>
                <a:ea typeface="Verdana" panose="020B0604030504040204" pitchFamily="34" charset="0"/>
              </a:rPr>
              <a:t>v nezaměstnanosti a </a:t>
            </a:r>
            <a:r>
              <a:rPr lang="cs-CZ" sz="6400" u="sng" dirty="0">
                <a:latin typeface="Verdana" panose="020B0604030504040204" pitchFamily="34" charset="0"/>
                <a:ea typeface="Verdana" panose="020B0604030504040204" pitchFamily="34" charset="0"/>
              </a:rPr>
              <a:t>má trvalý pobyt na území ČR</a:t>
            </a:r>
            <a:endParaRPr lang="cs-CZ" sz="6400" dirty="0">
              <a:latin typeface="Verdana" panose="020B0604030504040204" pitchFamily="34" charset="0"/>
              <a:ea typeface="Verdana" panose="020B0604030504040204" pitchFamily="34" charset="0"/>
            </a:endParaRPr>
          </a:p>
          <a:p>
            <a:pPr algn="just">
              <a:lnSpc>
                <a:spcPct val="120000"/>
              </a:lnSpc>
              <a:spcBef>
                <a:spcPts val="0"/>
              </a:spcBef>
              <a:spcAft>
                <a:spcPts val="600"/>
              </a:spcAft>
              <a:buFont typeface="Wingdings" panose="05000000000000000000" pitchFamily="2" charset="2"/>
              <a:buChar char="§"/>
            </a:pPr>
            <a:r>
              <a:rPr lang="cs-CZ" sz="6400" u="sng" dirty="0">
                <a:latin typeface="Verdana" panose="020B0604030504040204" pitchFamily="34" charset="0"/>
                <a:ea typeface="Verdana" panose="020B0604030504040204" pitchFamily="34" charset="0"/>
              </a:rPr>
              <a:t>není poživatelem starobního důchodu</a:t>
            </a:r>
            <a:r>
              <a:rPr lang="cs-CZ" sz="6400" dirty="0">
                <a:latin typeface="Verdana" panose="020B0604030504040204" pitchFamily="34" charset="0"/>
                <a:ea typeface="Verdana" panose="020B0604030504040204" pitchFamily="34" charset="0"/>
              </a:rPr>
              <a:t> a </a:t>
            </a:r>
            <a:r>
              <a:rPr lang="cs-CZ" sz="6400" u="sng" dirty="0">
                <a:latin typeface="Verdana" panose="020B0604030504040204" pitchFamily="34" charset="0"/>
                <a:ea typeface="Verdana" panose="020B0604030504040204" pitchFamily="34" charset="0"/>
              </a:rPr>
              <a:t>nepobírá odstupné od posledního zaměstnavatele</a:t>
            </a:r>
          </a:p>
          <a:p>
            <a:pPr algn="just">
              <a:lnSpc>
                <a:spcPct val="120000"/>
              </a:lnSpc>
              <a:spcBef>
                <a:spcPts val="0"/>
              </a:spcBef>
              <a:spcAft>
                <a:spcPts val="600"/>
              </a:spcAft>
              <a:buFont typeface="Wingdings" panose="05000000000000000000" pitchFamily="2" charset="2"/>
              <a:buChar char="§"/>
            </a:pPr>
            <a:r>
              <a:rPr lang="pl-PL" sz="6400" b="1" dirty="0">
                <a:latin typeface="Verdana" panose="020B0604030504040204" pitchFamily="34" charset="0"/>
                <a:ea typeface="Verdana" panose="020B0604030504040204" pitchFamily="34" charset="0"/>
              </a:rPr>
              <a:t>nárok na podporu v nezaměstnanosti </a:t>
            </a:r>
            <a:r>
              <a:rPr lang="cs-CZ" sz="6400" b="1" dirty="0">
                <a:latin typeface="Verdana" panose="020B0604030504040204" pitchFamily="34" charset="0"/>
                <a:ea typeface="Verdana" panose="020B0604030504040204" pitchFamily="34" charset="0"/>
              </a:rPr>
              <a:t>nemá uchazeč o zaměstnání:</a:t>
            </a:r>
          </a:p>
          <a:p>
            <a:pPr algn="just">
              <a:lnSpc>
                <a:spcPct val="120000"/>
              </a:lnSpc>
              <a:spcBef>
                <a:spcPts val="0"/>
              </a:spcBef>
              <a:buFont typeface="Wingdings" panose="05000000000000000000" pitchFamily="2" charset="2"/>
              <a:buChar char="§"/>
            </a:pPr>
            <a:r>
              <a:rPr lang="cs-CZ" sz="6400" dirty="0">
                <a:latin typeface="Verdana" panose="020B0604030504040204" pitchFamily="34" charset="0"/>
                <a:ea typeface="Verdana" panose="020B0604030504040204" pitchFamily="34" charset="0"/>
              </a:rPr>
              <a:t>se kterým byl </a:t>
            </a:r>
            <a:r>
              <a:rPr lang="cs-CZ" sz="6400" u="sng" dirty="0">
                <a:latin typeface="Verdana" panose="020B0604030504040204" pitchFamily="34" charset="0"/>
                <a:ea typeface="Verdana" panose="020B0604030504040204" pitchFamily="34" charset="0"/>
              </a:rPr>
              <a:t>v posledních 6 měsících </a:t>
            </a:r>
            <a:r>
              <a:rPr lang="cs-CZ" sz="6400" dirty="0">
                <a:latin typeface="Verdana" panose="020B0604030504040204" pitchFamily="34" charset="0"/>
                <a:ea typeface="Verdana" panose="020B0604030504040204" pitchFamily="34" charset="0"/>
              </a:rPr>
              <a:t>před zařazením do evidence uchazečů o zaměstnání zaměstnavatelem </a:t>
            </a:r>
            <a:r>
              <a:rPr lang="cs-CZ" sz="6400" u="sng" dirty="0">
                <a:latin typeface="Verdana" panose="020B0604030504040204" pitchFamily="34" charset="0"/>
                <a:ea typeface="Verdana" panose="020B0604030504040204" pitchFamily="34" charset="0"/>
              </a:rPr>
              <a:t>skončen pracovněprávní vztah z důvodu porušení povinnosti </a:t>
            </a:r>
            <a:r>
              <a:rPr lang="cs-CZ" sz="6400" dirty="0">
                <a:latin typeface="Verdana" panose="020B0604030504040204" pitchFamily="34" charset="0"/>
                <a:ea typeface="Verdana" panose="020B0604030504040204" pitchFamily="34" charset="0"/>
              </a:rPr>
              <a:t>vyplývající z právních předpisů vztahujících se k jím vykonávané práci zvlášť hrubým způsobem; to platí i v případě skončení jiného pracovního poměru z obdobného důvodu,</a:t>
            </a:r>
          </a:p>
          <a:p>
            <a:pPr algn="just">
              <a:lnSpc>
                <a:spcPct val="120000"/>
              </a:lnSpc>
              <a:spcBef>
                <a:spcPts val="0"/>
              </a:spcBef>
              <a:buFont typeface="Wingdings" panose="05000000000000000000" pitchFamily="2" charset="2"/>
              <a:buChar char="§"/>
            </a:pPr>
            <a:r>
              <a:rPr lang="cs-CZ" sz="6400" dirty="0">
                <a:latin typeface="Verdana" panose="020B0604030504040204" pitchFamily="34" charset="0"/>
                <a:ea typeface="Verdana" panose="020B0604030504040204" pitchFamily="34" charset="0"/>
              </a:rPr>
              <a:t>se kterým byl v době posledních 6 měsíců před zařazením do evidence uchazečů o zaměstnání zaměstnavatelem </a:t>
            </a:r>
            <a:r>
              <a:rPr lang="cs-CZ" sz="6400" u="sng" dirty="0">
                <a:latin typeface="Verdana" panose="020B0604030504040204" pitchFamily="34" charset="0"/>
                <a:ea typeface="Verdana" panose="020B0604030504040204" pitchFamily="34" charset="0"/>
              </a:rPr>
              <a:t>skončen pracovněprávní vztah z důvodu porušení jiné povinnosti zaměstnance zvlášť hrubým způsobem</a:t>
            </a:r>
            <a:r>
              <a:rPr lang="cs-CZ" sz="6400" dirty="0">
                <a:latin typeface="Verdana" panose="020B0604030504040204" pitchFamily="34" charset="0"/>
                <a:ea typeface="Verdana" panose="020B0604030504040204" pitchFamily="34" charset="0"/>
              </a:rPr>
              <a:t> (porušení dodržování stanoveného režimu dočasně práce neschopného pojištěnce),</a:t>
            </a:r>
          </a:p>
          <a:p>
            <a:pPr algn="just">
              <a:lnSpc>
                <a:spcPct val="120000"/>
              </a:lnSpc>
              <a:spcBef>
                <a:spcPts val="0"/>
              </a:spcBef>
              <a:buFont typeface="Wingdings" panose="05000000000000000000" pitchFamily="2" charset="2"/>
              <a:buChar char="§"/>
            </a:pPr>
            <a:r>
              <a:rPr lang="cs-CZ" sz="6400" dirty="0">
                <a:latin typeface="Verdana" panose="020B0604030504040204" pitchFamily="34" charset="0"/>
                <a:ea typeface="Verdana" panose="020B0604030504040204" pitchFamily="34" charset="0"/>
              </a:rPr>
              <a:t>kterému </a:t>
            </a:r>
            <a:r>
              <a:rPr lang="cs-CZ" sz="6400" u="sng" dirty="0">
                <a:latin typeface="Verdana" panose="020B0604030504040204" pitchFamily="34" charset="0"/>
                <a:ea typeface="Verdana" panose="020B0604030504040204" pitchFamily="34" charset="0"/>
              </a:rPr>
              <a:t>vznikl nárok na výsluhový příspěvek </a:t>
            </a:r>
            <a:r>
              <a:rPr lang="cs-CZ" sz="6400" dirty="0">
                <a:latin typeface="Verdana" panose="020B0604030504040204" pitchFamily="34" charset="0"/>
                <a:ea typeface="Verdana" panose="020B0604030504040204" pitchFamily="34" charset="0"/>
              </a:rPr>
              <a:t>a tento příspěvek je vyšší než podpora </a:t>
            </a:r>
            <a:r>
              <a:rPr lang="pl-PL" sz="6400" dirty="0">
                <a:latin typeface="Verdana" panose="020B0604030504040204" pitchFamily="34" charset="0"/>
                <a:ea typeface="Verdana" panose="020B0604030504040204" pitchFamily="34" charset="0"/>
              </a:rPr>
              <a:t>v nezaměstnanosti; pokud je tento příspěvek </a:t>
            </a:r>
            <a:r>
              <a:rPr lang="cs-CZ" sz="6400" dirty="0">
                <a:latin typeface="Verdana" panose="020B0604030504040204" pitchFamily="34" charset="0"/>
                <a:ea typeface="Verdana" panose="020B0604030504040204" pitchFamily="34" charset="0"/>
              </a:rPr>
              <a:t>nižší, náleží mu podpora v nezaměstnanosti ve výši odpovídající rozdílu mezi podporou v nezaměstnanosti a příspěvkem,</a:t>
            </a:r>
          </a:p>
          <a:p>
            <a:pPr algn="just">
              <a:lnSpc>
                <a:spcPct val="120000"/>
              </a:lnSpc>
              <a:spcBef>
                <a:spcPts val="0"/>
              </a:spcBef>
              <a:spcAft>
                <a:spcPts val="600"/>
              </a:spcAft>
              <a:buFont typeface="Wingdings" panose="05000000000000000000" pitchFamily="2" charset="2"/>
              <a:buChar char="§"/>
            </a:pPr>
            <a:r>
              <a:rPr lang="cs-CZ" sz="6400" dirty="0">
                <a:latin typeface="Verdana" panose="020B0604030504040204" pitchFamily="34" charset="0"/>
                <a:ea typeface="Verdana" panose="020B0604030504040204" pitchFamily="34" charset="0"/>
              </a:rPr>
              <a:t>který ke dni, k němuž má být podpora v nezaměstnanosti přiznána, </a:t>
            </a:r>
            <a:r>
              <a:rPr lang="cs-CZ" sz="6400" u="sng" dirty="0">
                <a:latin typeface="Verdana" panose="020B0604030504040204" pitchFamily="34" charset="0"/>
                <a:ea typeface="Verdana" panose="020B0604030504040204" pitchFamily="34" charset="0"/>
              </a:rPr>
              <a:t>vykonává nekolidující zaměstnání</a:t>
            </a:r>
            <a:r>
              <a:rPr lang="cs-CZ" sz="6400" dirty="0">
                <a:latin typeface="Verdana" panose="020B0604030504040204" pitchFamily="34" charset="0"/>
                <a:ea typeface="Verdana" panose="020B0604030504040204" pitchFamily="34" charset="0"/>
              </a:rPr>
              <a:t>.</a:t>
            </a:r>
          </a:p>
          <a:p>
            <a:endParaRPr lang="cs-CZ" dirty="0"/>
          </a:p>
        </p:txBody>
      </p:sp>
    </p:spTree>
    <p:extLst>
      <p:ext uri="{BB962C8B-B14F-4D97-AF65-F5344CB8AC3E}">
        <p14:creationId xmlns:p14="http://schemas.microsoft.com/office/powerpoint/2010/main" val="8977847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4" name="Podnadpis 3">
            <a:extLst>
              <a:ext uri="{FF2B5EF4-FFF2-40B4-BE49-F238E27FC236}">
                <a16:creationId xmlns:a16="http://schemas.microsoft.com/office/drawing/2014/main" id="{8E3BF3B1-79FE-41BB-9125-80BA11C97810}"/>
              </a:ext>
            </a:extLst>
          </p:cNvPr>
          <p:cNvSpPr>
            <a:spLocks noGrp="1"/>
          </p:cNvSpPr>
          <p:nvPr>
            <p:ph type="subTitle" idx="1"/>
          </p:nvPr>
        </p:nvSpPr>
        <p:spPr>
          <a:xfrm>
            <a:off x="785707" y="397823"/>
            <a:ext cx="10701865" cy="5996204"/>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rmAutofit fontScale="92500" lnSpcReduction="20000"/>
          </a:bodyPr>
          <a:lstStyle/>
          <a:p>
            <a:pPr algn="just">
              <a:lnSpc>
                <a:spcPct val="110000"/>
              </a:lnSpc>
              <a:spcBef>
                <a:spcPts val="0"/>
              </a:spcBef>
              <a:spcAft>
                <a:spcPts val="600"/>
              </a:spcAft>
              <a:buFont typeface="Wingdings" panose="05000000000000000000" pitchFamily="2" charset="2"/>
              <a:buChar char="Ø"/>
            </a:pPr>
            <a:r>
              <a:rPr lang="cs-CZ" sz="17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rozhodné období pro posuzování nároků na podporu v nezaměstnanosti a podporu při rekvalifikaci </a:t>
            </a:r>
          </a:p>
          <a:p>
            <a:pPr algn="just">
              <a:lnSpc>
                <a:spcPct val="10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poslední 2 roky před zařazením do evidence uchazečů o zaměstnání</a:t>
            </a:r>
          </a:p>
          <a:p>
            <a:pPr algn="just">
              <a:lnSpc>
                <a:spcPct val="120000"/>
              </a:lnSpc>
              <a:spcBef>
                <a:spcPts val="0"/>
              </a:spcBef>
              <a:spcAft>
                <a:spcPts val="600"/>
              </a:spcAft>
              <a:buFont typeface="Wingdings" panose="05000000000000000000" pitchFamily="2" charset="2"/>
              <a:buChar char="Ø"/>
            </a:pPr>
            <a:r>
              <a:rPr lang="cs-CZ" sz="17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náhradní doba zaměstnání</a:t>
            </a:r>
          </a:p>
          <a:p>
            <a:pPr algn="just">
              <a:lnSpc>
                <a:spcPct val="10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příprava osoby se zdravotním postižením k práci</a:t>
            </a:r>
          </a:p>
          <a:p>
            <a:pPr algn="just">
              <a:lnSpc>
                <a:spcPct val="10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pobírání invalidního důchodu pro invaliditu třetího stupně,</a:t>
            </a:r>
          </a:p>
          <a:p>
            <a:pPr algn="just">
              <a:lnSpc>
                <a:spcPct val="10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osobní péče o dítě ve věku do 4 let,</a:t>
            </a:r>
          </a:p>
          <a:p>
            <a:pPr algn="just">
              <a:lnSpc>
                <a:spcPct val="10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osobní péče o fyzickou osobu, která se považuje za osobu závislou na pomoci jiné fyzické osoby ve stupni II (středně těžká závislost), ve stupni III (těžká závislost) nebo ve stupni IV (úplná závislost), pokud s uchazečem o zaměstnání trvale žije a společně uhrazují náklady na své potřeby; tyto podmínky se nevyžadují, jde-li o osobu, která se pro účely důchodového pojištění považuje za osobu blízkou,</a:t>
            </a:r>
          </a:p>
          <a:p>
            <a:pPr algn="just">
              <a:lnSpc>
                <a:spcPct val="10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výkonu dlouhodobé dobrovolnické služby na základě smlouvy dobrovolníka s vysílající organizací, které byla udělena akreditace Ministerstvem vnitra, nebo výkonu veřejné služby na základě smlouvy o výkonu veřejné služby, pokud rozsah vykonané služby překračuje v průměru alespoň 20 hodin v kalendářním týdnu,</a:t>
            </a:r>
          </a:p>
          <a:p>
            <a:pPr algn="just">
              <a:lnSpc>
                <a:spcPct val="10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osobní péče o fyzickou osobu mladší 10 let, která se považuje za osobu závislou na pomoci jiné fyzické osoby ve stupni I (lehká závislost),</a:t>
            </a:r>
          </a:p>
          <a:p>
            <a:pPr algn="just">
              <a:lnSpc>
                <a:spcPct val="10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trvání dočasné pracovní neschopnosti nebo nařízené karantény osoby po skončení výdělečné činnosti, která zakládala její účast na nemocenském pojištění podle zvláštního právního předpisu, pokud si tato osoba nepřivodila dočasnou pracovní neschopnost úmyslně a pokud tato dočasná pracovní neschopnost nebo nařízená karanténa vznikla v době této výdělečné činnosti nebo v ochranné lhůtě </a:t>
            </a:r>
          </a:p>
          <a:p>
            <a:endParaRPr lang="cs-CZ" dirty="0">
              <a:solidFill>
                <a:srgbClr val="C00000"/>
              </a:solidFill>
            </a:endParaRPr>
          </a:p>
        </p:txBody>
      </p:sp>
    </p:spTree>
    <p:extLst>
      <p:ext uri="{BB962C8B-B14F-4D97-AF65-F5344CB8AC3E}">
        <p14:creationId xmlns:p14="http://schemas.microsoft.com/office/powerpoint/2010/main" val="3466149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4" name="Podnadpis 3">
            <a:extLst>
              <a:ext uri="{FF2B5EF4-FFF2-40B4-BE49-F238E27FC236}">
                <a16:creationId xmlns:a16="http://schemas.microsoft.com/office/drawing/2014/main" id="{8E3BF3B1-79FE-41BB-9125-80BA11C97810}"/>
              </a:ext>
            </a:extLst>
          </p:cNvPr>
          <p:cNvSpPr>
            <a:spLocks noGrp="1"/>
          </p:cNvSpPr>
          <p:nvPr>
            <p:ph type="subTitle" idx="1"/>
          </p:nvPr>
        </p:nvSpPr>
        <p:spPr>
          <a:xfrm>
            <a:off x="785707" y="397823"/>
            <a:ext cx="10701865" cy="5996204"/>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rmAutofit lnSpcReduction="10000"/>
          </a:bodyPr>
          <a:lstStyle/>
          <a:p>
            <a:pPr algn="just">
              <a:lnSpc>
                <a:spcPct val="110000"/>
              </a:lnSpc>
              <a:spcBef>
                <a:spcPts val="0"/>
              </a:spcBef>
              <a:spcAft>
                <a:spcPts val="600"/>
              </a:spcAft>
              <a:buFont typeface="Wingdings" panose="05000000000000000000" pitchFamily="2" charset="2"/>
              <a:buChar char="Ø"/>
            </a:pPr>
            <a:r>
              <a:rPr lang="cs-CZ" sz="16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zánik nároku na podporu</a:t>
            </a:r>
          </a:p>
          <a:p>
            <a:pPr marL="539750" algn="just">
              <a:lnSpc>
                <a:spcPct val="100000"/>
              </a:lnSpc>
              <a:spcBef>
                <a:spcPts val="0"/>
              </a:spcBef>
              <a:spcAft>
                <a:spcPts val="600"/>
              </a:spcAft>
              <a:buFont typeface="Wingdings" panose="05000000000000000000" pitchFamily="2" charset="2"/>
              <a:buChar char="§"/>
            </a:pPr>
            <a:r>
              <a:rPr lang="cs-CZ" sz="1600" dirty="0">
                <a:latin typeface="Verdana" panose="020B0604030504040204" pitchFamily="34" charset="0"/>
                <a:ea typeface="Verdana" panose="020B0604030504040204" pitchFamily="34" charset="0"/>
              </a:rPr>
              <a:t>uplynutím podpůrčí doby, přičemž se do podpůrčí doby se nezapočítává doba, po kterou pobírá dávky nemocenského </a:t>
            </a:r>
            <a:r>
              <a:rPr lang="pl-PL" sz="1600" dirty="0">
                <a:latin typeface="Verdana" panose="020B0604030504040204" pitchFamily="34" charset="0"/>
                <a:ea typeface="Verdana" panose="020B0604030504040204" pitchFamily="34" charset="0"/>
              </a:rPr>
              <a:t>pojištění a z tohoto důvodu mu nebyla vyplácena podpora v nezaměstnanosti</a:t>
            </a:r>
          </a:p>
          <a:p>
            <a:pPr marL="539750" algn="just">
              <a:lnSpc>
                <a:spcPct val="100000"/>
              </a:lnSpc>
              <a:spcBef>
                <a:spcPts val="0"/>
              </a:spcBef>
              <a:spcAft>
                <a:spcPts val="600"/>
              </a:spcAft>
              <a:buFont typeface="Wingdings" panose="05000000000000000000" pitchFamily="2" charset="2"/>
              <a:buChar char="§"/>
            </a:pPr>
            <a:r>
              <a:rPr lang="cs-CZ" sz="1600" dirty="0">
                <a:latin typeface="Verdana" panose="020B0604030504040204" pitchFamily="34" charset="0"/>
                <a:ea typeface="Verdana" panose="020B0604030504040204" pitchFamily="34" charset="0"/>
              </a:rPr>
              <a:t>vykonává některou z činností v rámci tzv. nekolidujícího </a:t>
            </a:r>
            <a:r>
              <a:rPr lang="pl-PL" sz="1600" dirty="0">
                <a:latin typeface="Verdana" panose="020B0604030504040204" pitchFamily="34" charset="0"/>
                <a:ea typeface="Verdana" panose="020B0604030504040204" pitchFamily="34" charset="0"/>
              </a:rPr>
              <a:t>zaměstnání a z tohoto důvodu mu nebyla vyplácena podpora </a:t>
            </a:r>
            <a:r>
              <a:rPr lang="cs-CZ" sz="1600" dirty="0">
                <a:latin typeface="Verdana" panose="020B0604030504040204" pitchFamily="34" charset="0"/>
                <a:ea typeface="Verdana" panose="020B0604030504040204" pitchFamily="34" charset="0"/>
              </a:rPr>
              <a:t>v nezaměstnanosti</a:t>
            </a:r>
          </a:p>
          <a:p>
            <a:pPr marL="539750" algn="just">
              <a:lnSpc>
                <a:spcPct val="100000"/>
              </a:lnSpc>
              <a:spcBef>
                <a:spcPts val="0"/>
              </a:spcBef>
              <a:spcAft>
                <a:spcPts val="600"/>
              </a:spcAft>
              <a:buFont typeface="Wingdings" panose="05000000000000000000" pitchFamily="2" charset="2"/>
              <a:buChar char="§"/>
            </a:pPr>
            <a:r>
              <a:rPr lang="cs-CZ" sz="1600" dirty="0">
                <a:latin typeface="Verdana" panose="020B0604030504040204" pitchFamily="34" charset="0"/>
                <a:ea typeface="Verdana" panose="020B0604030504040204" pitchFamily="34" charset="0"/>
              </a:rPr>
              <a:t>doba poskytování podpory při rekvalifikaci</a:t>
            </a:r>
          </a:p>
          <a:p>
            <a:pPr marL="539750" algn="just">
              <a:lnSpc>
                <a:spcPct val="100000"/>
              </a:lnSpc>
              <a:spcBef>
                <a:spcPts val="0"/>
              </a:spcBef>
              <a:spcAft>
                <a:spcPts val="600"/>
              </a:spcAft>
              <a:buFont typeface="Wingdings" panose="05000000000000000000" pitchFamily="2" charset="2"/>
              <a:buChar char="§"/>
            </a:pPr>
            <a:r>
              <a:rPr lang="cs-CZ" sz="1600" dirty="0">
                <a:latin typeface="Verdana" panose="020B0604030504040204" pitchFamily="34" charset="0"/>
                <a:ea typeface="Verdana" panose="020B0604030504040204" pitchFamily="34" charset="0"/>
              </a:rPr>
              <a:t>doba vazby,</a:t>
            </a:r>
          </a:p>
          <a:p>
            <a:pPr marL="539750" algn="just">
              <a:lnSpc>
                <a:spcPct val="100000"/>
              </a:lnSpc>
              <a:spcBef>
                <a:spcPts val="0"/>
              </a:spcBef>
              <a:spcAft>
                <a:spcPts val="600"/>
              </a:spcAft>
              <a:buFont typeface="Wingdings" panose="05000000000000000000" pitchFamily="2" charset="2"/>
              <a:buChar char="§"/>
            </a:pPr>
            <a:r>
              <a:rPr lang="cs-CZ" sz="1600" dirty="0">
                <a:latin typeface="Verdana" panose="020B0604030504040204" pitchFamily="34" charset="0"/>
                <a:ea typeface="Verdana" panose="020B0604030504040204" pitchFamily="34" charset="0"/>
              </a:rPr>
              <a:t>ukončením vedení v evidenci uchazečů o zaměstnání, </a:t>
            </a:r>
          </a:p>
          <a:p>
            <a:pPr marL="539750" algn="just">
              <a:lnSpc>
                <a:spcPct val="100000"/>
              </a:lnSpc>
              <a:spcBef>
                <a:spcPts val="0"/>
              </a:spcBef>
              <a:spcAft>
                <a:spcPts val="600"/>
              </a:spcAft>
              <a:buFont typeface="Wingdings" panose="05000000000000000000" pitchFamily="2" charset="2"/>
              <a:buChar char="§"/>
            </a:pPr>
            <a:r>
              <a:rPr lang="cs-CZ" sz="1600" dirty="0">
                <a:latin typeface="Verdana" panose="020B0604030504040204" pitchFamily="34" charset="0"/>
                <a:ea typeface="Verdana" panose="020B0604030504040204" pitchFamily="34" charset="0"/>
              </a:rPr>
              <a:t>vyřazením z evidence uchazečů o zaměstnání</a:t>
            </a:r>
          </a:p>
          <a:p>
            <a:pPr marL="539750" algn="just">
              <a:lnSpc>
                <a:spcPct val="100000"/>
              </a:lnSpc>
              <a:spcBef>
                <a:spcPts val="0"/>
              </a:spcBef>
              <a:spcAft>
                <a:spcPts val="600"/>
              </a:spcAft>
              <a:buFont typeface="Wingdings" panose="05000000000000000000" pitchFamily="2" charset="2"/>
              <a:buChar char="§"/>
            </a:pPr>
            <a:r>
              <a:rPr lang="cs-CZ" sz="1600" dirty="0">
                <a:latin typeface="Verdana" panose="020B0604030504040204" pitchFamily="34" charset="0"/>
                <a:ea typeface="Verdana" panose="020B0604030504040204" pitchFamily="34" charset="0"/>
              </a:rPr>
              <a:t>dosažením starobního nebo invalidního důchodu</a:t>
            </a:r>
          </a:p>
          <a:p>
            <a:pPr marL="539750" algn="just">
              <a:lnSpc>
                <a:spcPct val="100000"/>
              </a:lnSpc>
              <a:spcBef>
                <a:spcPts val="0"/>
              </a:spcBef>
              <a:spcAft>
                <a:spcPts val="600"/>
              </a:spcAft>
              <a:buFont typeface="Wingdings" panose="05000000000000000000" pitchFamily="2" charset="2"/>
              <a:buChar char="§"/>
            </a:pPr>
            <a:r>
              <a:rPr lang="cs-CZ" sz="1600" dirty="0">
                <a:latin typeface="Verdana" panose="020B0604030504040204" pitchFamily="34" charset="0"/>
                <a:ea typeface="Verdana" panose="020B0604030504040204" pitchFamily="34" charset="0"/>
              </a:rPr>
              <a:t>v době pobírání dávek nemocenského pojištění</a:t>
            </a:r>
          </a:p>
          <a:p>
            <a:pPr algn="just">
              <a:lnSpc>
                <a:spcPct val="120000"/>
              </a:lnSpc>
              <a:spcBef>
                <a:spcPts val="0"/>
              </a:spcBef>
              <a:spcAft>
                <a:spcPts val="600"/>
              </a:spcAft>
              <a:buFont typeface="Wingdings" panose="05000000000000000000" pitchFamily="2" charset="2"/>
              <a:buChar char="Ø"/>
            </a:pPr>
            <a:r>
              <a:rPr lang="cs-CZ" sz="16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podmínky pro sčítání podpůrčích dob</a:t>
            </a:r>
          </a:p>
          <a:p>
            <a:pPr marL="539750" algn="just">
              <a:lnSpc>
                <a:spcPct val="100000"/>
              </a:lnSpc>
              <a:spcBef>
                <a:spcPts val="0"/>
              </a:spcBef>
              <a:spcAft>
                <a:spcPts val="600"/>
              </a:spcAft>
              <a:buFont typeface="Wingdings" panose="05000000000000000000" pitchFamily="2" charset="2"/>
              <a:buChar char="§"/>
            </a:pPr>
            <a:r>
              <a:rPr lang="cs-CZ" sz="1600" dirty="0">
                <a:latin typeface="Verdana" panose="020B0604030504040204" pitchFamily="34" charset="0"/>
                <a:ea typeface="Verdana" panose="020B0604030504040204" pitchFamily="34" charset="0"/>
              </a:rPr>
              <a:t>uchazeč o zaměstnání, kterému v posledních 2 letech před zařazením do evidence neuplynula celá podpůrčí doba a po uplynutí části podpůrčí doby získal zaměstnáním nebo jinou výdělečnou činností dobu důchodového pojištění v délce alespoň 3 měsíců, má nárok na podporu v nezaměstnanosti po celou podpůrčí dobu; jestliže získal zaměstnáním nebo jinou výdělečnou činností dobu důchodového pojištění v délce kratší než 3 měsíce, má uchazeč o zaměstnání nárok na podporu v nezaměstnanosti po zbývající část podpůrčí doby. </a:t>
            </a:r>
          </a:p>
          <a:p>
            <a:pPr marL="539750" algn="just">
              <a:lnSpc>
                <a:spcPct val="100000"/>
              </a:lnSpc>
              <a:spcBef>
                <a:spcPts val="0"/>
              </a:spcBef>
              <a:spcAft>
                <a:spcPts val="600"/>
              </a:spcAft>
              <a:buFont typeface="Wingdings" panose="05000000000000000000" pitchFamily="2" charset="2"/>
              <a:buChar char="§"/>
            </a:pPr>
            <a:r>
              <a:rPr lang="cs-CZ" sz="1600" dirty="0">
                <a:latin typeface="Verdana" panose="020B0604030504040204" pitchFamily="34" charset="0"/>
                <a:ea typeface="Verdana" panose="020B0604030504040204" pitchFamily="34" charset="0"/>
              </a:rPr>
              <a:t>uchazeč o zaměstnání, kterému v posledních 2 letech před zařazením do evidence uplynula celá podpůrčí doba, má nárok na podporu v nezaměstnanosti, pokud po uplynutí této podpůrčí doby získal zaměstnáním dobu důchodového pojištění v délce alespoň 6 měsíců</a:t>
            </a:r>
          </a:p>
          <a:p>
            <a:endParaRPr lang="cs-CZ" dirty="0">
              <a:solidFill>
                <a:srgbClr val="C00000"/>
              </a:solidFill>
            </a:endParaRPr>
          </a:p>
        </p:txBody>
      </p:sp>
    </p:spTree>
    <p:extLst>
      <p:ext uri="{BB962C8B-B14F-4D97-AF65-F5344CB8AC3E}">
        <p14:creationId xmlns:p14="http://schemas.microsoft.com/office/powerpoint/2010/main" val="3074951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4" name="Podnadpis 3">
            <a:extLst>
              <a:ext uri="{FF2B5EF4-FFF2-40B4-BE49-F238E27FC236}">
                <a16:creationId xmlns:a16="http://schemas.microsoft.com/office/drawing/2014/main" id="{8E3BF3B1-79FE-41BB-9125-80BA11C97810}"/>
              </a:ext>
            </a:extLst>
          </p:cNvPr>
          <p:cNvSpPr>
            <a:spLocks noGrp="1"/>
          </p:cNvSpPr>
          <p:nvPr>
            <p:ph type="subTitle" idx="1"/>
          </p:nvPr>
        </p:nvSpPr>
        <p:spPr>
          <a:xfrm>
            <a:off x="785707" y="397823"/>
            <a:ext cx="10701865" cy="5996204"/>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rmAutofit fontScale="92500" lnSpcReduction="20000"/>
          </a:bodyPr>
          <a:lstStyle/>
          <a:p>
            <a:pPr algn="just">
              <a:lnSpc>
                <a:spcPct val="130000"/>
              </a:lnSpc>
              <a:spcBef>
                <a:spcPts val="0"/>
              </a:spcBef>
              <a:spcAft>
                <a:spcPts val="600"/>
              </a:spcAft>
              <a:buFont typeface="Wingdings" panose="05000000000000000000" pitchFamily="2" charset="2"/>
              <a:buChar char="Ø"/>
            </a:pPr>
            <a:r>
              <a:rPr lang="cs-CZ" sz="17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do podpůrčí doby se nezapočítává doba</a:t>
            </a:r>
          </a:p>
          <a:p>
            <a:pPr marL="539750" algn="just">
              <a:lnSpc>
                <a:spcPct val="10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po kterou uchazeč o zaměstnání pobírá dávky nemocenského pojištění a z tohoto důvodu mu nebyla vyplácena podpora v nezaměstnanosti </a:t>
            </a:r>
          </a:p>
          <a:p>
            <a:pPr marL="539750" algn="just">
              <a:lnSpc>
                <a:spcPct val="10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po kterou u uchazeče o zaměstnání trvá právní vztah vzniklý k výkonu některé z činností na základě pracovního nebo služebního poměru (tento ale i tak nesmí přesáhnout polovinu minimální mzdy)</a:t>
            </a:r>
          </a:p>
          <a:p>
            <a:pPr marL="539750" algn="just">
              <a:lnSpc>
                <a:spcPct val="10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poskytování podpory při rekvalifikaci </a:t>
            </a:r>
          </a:p>
          <a:p>
            <a:pPr marL="539750" algn="just">
              <a:lnSpc>
                <a:spcPct val="10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vazby</a:t>
            </a:r>
          </a:p>
          <a:p>
            <a:pPr algn="just">
              <a:lnSpc>
                <a:spcPct val="130000"/>
              </a:lnSpc>
              <a:spcBef>
                <a:spcPts val="0"/>
              </a:spcBef>
              <a:spcAft>
                <a:spcPts val="600"/>
              </a:spcAft>
              <a:buFont typeface="Wingdings" panose="05000000000000000000" pitchFamily="2" charset="2"/>
              <a:buChar char="Ø"/>
            </a:pPr>
            <a:r>
              <a:rPr lang="cs-CZ" sz="17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podpůrčí doba podpory v nezaměstnanosti</a:t>
            </a:r>
          </a:p>
          <a:p>
            <a:pPr marL="539750" algn="just">
              <a:lnSpc>
                <a:spcPct val="10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do 50 let věku - 5 měsíců,</a:t>
            </a:r>
          </a:p>
          <a:p>
            <a:pPr marL="539750" algn="just">
              <a:lnSpc>
                <a:spcPct val="10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nad 50 let do 55 let věku - 8 měsíců,</a:t>
            </a:r>
          </a:p>
          <a:p>
            <a:pPr marL="539750" algn="just">
              <a:lnSpc>
                <a:spcPct val="10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nad 55 let věku - 11 měsíců.</a:t>
            </a:r>
          </a:p>
          <a:p>
            <a:pPr algn="just">
              <a:lnSpc>
                <a:spcPct val="130000"/>
              </a:lnSpc>
              <a:spcBef>
                <a:spcPts val="0"/>
              </a:spcBef>
              <a:spcAft>
                <a:spcPts val="600"/>
              </a:spcAft>
              <a:buFont typeface="Wingdings" panose="05000000000000000000" pitchFamily="2" charset="2"/>
              <a:buChar char="Ø"/>
            </a:pPr>
            <a:r>
              <a:rPr lang="cs-CZ" sz="17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procentuální výměra podpory</a:t>
            </a:r>
          </a:p>
          <a:p>
            <a:pPr marL="539750" algn="just">
              <a:lnSpc>
                <a:spcPct val="10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v prvních 2 měsících podpůrčí doby 65 % průměrného měsíčního čistého výdělku</a:t>
            </a:r>
          </a:p>
          <a:p>
            <a:pPr marL="539750" algn="just">
              <a:lnSpc>
                <a:spcPct val="10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další 2 měsíce 50 %</a:t>
            </a:r>
          </a:p>
          <a:p>
            <a:pPr marL="539750" algn="just">
              <a:lnSpc>
                <a:spcPct val="10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po zbývající podpůrčí dobu 45 % průměrného měsíčního čistého výdělku, kterého uchazeč o zaměstnání dosáhl ve svém posledním ukončeném zaměstnání</a:t>
            </a:r>
          </a:p>
          <a:p>
            <a:pPr marL="539750" algn="just">
              <a:lnSpc>
                <a:spcPct val="10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v případě, že se jedná o OSVČ  pak se jako základ pro výměru podpory bere poslední vyměřovací základ přepočtený na 1 kalendářní měsíc z poslední samostatné výdělečné činnosti</a:t>
            </a:r>
          </a:p>
          <a:p>
            <a:pPr marL="539750" algn="just">
              <a:lnSpc>
                <a:spcPct val="10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45 % po celou podpůrčí dobu, pokud uchazeč o zaměstnání před zařazením do evidence uchazečů o zaměstnání bez vážného důvodu ukončil poslední zaměstnání sám nebo dohodou se zaměstnavatelem</a:t>
            </a:r>
          </a:p>
          <a:p>
            <a:endParaRPr lang="cs-CZ" dirty="0">
              <a:solidFill>
                <a:srgbClr val="C00000"/>
              </a:solidFill>
            </a:endParaRPr>
          </a:p>
        </p:txBody>
      </p:sp>
    </p:spTree>
    <p:extLst>
      <p:ext uri="{BB962C8B-B14F-4D97-AF65-F5344CB8AC3E}">
        <p14:creationId xmlns:p14="http://schemas.microsoft.com/office/powerpoint/2010/main" val="4213039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4" name="Podnadpis 3">
            <a:extLst>
              <a:ext uri="{FF2B5EF4-FFF2-40B4-BE49-F238E27FC236}">
                <a16:creationId xmlns:a16="http://schemas.microsoft.com/office/drawing/2014/main" id="{8E3BF3B1-79FE-41BB-9125-80BA11C97810}"/>
              </a:ext>
            </a:extLst>
          </p:cNvPr>
          <p:cNvSpPr>
            <a:spLocks noGrp="1"/>
          </p:cNvSpPr>
          <p:nvPr>
            <p:ph type="subTitle" idx="1"/>
          </p:nvPr>
        </p:nvSpPr>
        <p:spPr>
          <a:xfrm>
            <a:off x="785707" y="397823"/>
            <a:ext cx="10701865" cy="5996204"/>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rmAutofit/>
          </a:bodyPr>
          <a:lstStyle/>
          <a:p>
            <a:pPr algn="just">
              <a:lnSpc>
                <a:spcPct val="110000"/>
              </a:lnSpc>
              <a:spcBef>
                <a:spcPts val="0"/>
              </a:spcBef>
              <a:spcAft>
                <a:spcPts val="600"/>
              </a:spcAft>
              <a:buFont typeface="Wingdings" panose="05000000000000000000" pitchFamily="2" charset="2"/>
              <a:buChar char="Ø"/>
            </a:pPr>
            <a:r>
              <a:rPr lang="cs-CZ" sz="16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výše podpory v nezaměstnanosti</a:t>
            </a:r>
          </a:p>
          <a:p>
            <a:pPr algn="l">
              <a:lnSpc>
                <a:spcPct val="100000"/>
              </a:lnSpc>
              <a:spcBef>
                <a:spcPts val="0"/>
              </a:spcBef>
              <a:buFont typeface="Wingdings" panose="05000000000000000000" pitchFamily="2" charset="2"/>
              <a:buChar char="§"/>
            </a:pPr>
            <a:r>
              <a:rPr lang="cs-CZ" sz="1600" dirty="0">
                <a:latin typeface="Verdana" panose="020B0604030504040204" pitchFamily="34" charset="0"/>
                <a:ea typeface="Verdana" panose="020B0604030504040204" pitchFamily="34" charset="0"/>
              </a:rPr>
              <a:t>podpora v nezaměstnanosti se stanoví z průměrného měsíčního čistého výdělku, kterého uchazeč o zaměstnání dosáhl ve svém posledním ukončeném zaměstnání v posledních dvou letech </a:t>
            </a:r>
            <a:r>
              <a:rPr lang="pt-BR" sz="1600" dirty="0">
                <a:latin typeface="Verdana" panose="020B0604030504040204" pitchFamily="34" charset="0"/>
                <a:ea typeface="Verdana" panose="020B0604030504040204" pitchFamily="34" charset="0"/>
              </a:rPr>
              <a:t>před zařazením do evidence uchazečů o zaměstnání nebo</a:t>
            </a:r>
            <a:r>
              <a:rPr lang="cs-CZ" sz="1600" dirty="0">
                <a:latin typeface="Verdana" panose="020B0604030504040204" pitchFamily="34" charset="0"/>
                <a:ea typeface="Verdana" panose="020B0604030504040204" pitchFamily="34" charset="0"/>
              </a:rPr>
              <a:t> z posledního vyměřovacího základu přepočteného na 1 kalendářní měsíc, pokud uchazeč o zaměstnání naposledy vykonával samostatnou výdělečnou činnost.</a:t>
            </a:r>
          </a:p>
          <a:p>
            <a:pPr algn="l">
              <a:lnSpc>
                <a:spcPct val="100000"/>
              </a:lnSpc>
              <a:spcBef>
                <a:spcPts val="0"/>
              </a:spcBef>
              <a:spcAft>
                <a:spcPts val="600"/>
              </a:spcAft>
              <a:buFont typeface="Wingdings" panose="05000000000000000000" pitchFamily="2" charset="2"/>
              <a:buChar char="§"/>
            </a:pPr>
            <a:r>
              <a:rPr lang="cs-CZ" sz="1600" dirty="0">
                <a:latin typeface="Verdana" panose="020B0604030504040204" pitchFamily="34" charset="0"/>
                <a:ea typeface="Verdana" panose="020B0604030504040204" pitchFamily="34" charset="0"/>
              </a:rPr>
              <a:t>výše podpory v nezaměstnanosti je shora omezena na 0,58 násobek průměrné mzdy v národním hospodářství za první až třetí čtvrtletí kalendářního roku předcházejícího roku, ve kterém o podporu žádáte. </a:t>
            </a:r>
          </a:p>
          <a:p>
            <a:pPr algn="just">
              <a:lnSpc>
                <a:spcPct val="110000"/>
              </a:lnSpc>
              <a:spcBef>
                <a:spcPts val="0"/>
              </a:spcBef>
              <a:spcAft>
                <a:spcPts val="600"/>
              </a:spcAft>
              <a:buFont typeface="Wingdings" panose="05000000000000000000" pitchFamily="2" charset="2"/>
              <a:buChar char="Ø"/>
            </a:pPr>
            <a:r>
              <a:rPr lang="cs-CZ" sz="16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výše podpory v nezaměstnanosti v určitých situacích</a:t>
            </a:r>
          </a:p>
          <a:p>
            <a:pPr algn="l">
              <a:lnSpc>
                <a:spcPct val="100000"/>
              </a:lnSpc>
              <a:spcBef>
                <a:spcPts val="0"/>
              </a:spcBef>
              <a:buFont typeface="Wingdings" panose="05000000000000000000" pitchFamily="2" charset="2"/>
              <a:buChar char="§"/>
            </a:pPr>
            <a:r>
              <a:rPr lang="cs-CZ" sz="1600" dirty="0">
                <a:latin typeface="Verdana" panose="020B0604030504040204" pitchFamily="34" charset="0"/>
                <a:ea typeface="Verdana" panose="020B0604030504040204" pitchFamily="34" charset="0"/>
              </a:rPr>
              <a:t>doba předchozího zaměstnání je splněna započtením náhradní doby zaměstnání a tato doba se posuzuje jako poslední zaměstnání,</a:t>
            </a:r>
          </a:p>
          <a:p>
            <a:pPr algn="l">
              <a:lnSpc>
                <a:spcPct val="100000"/>
              </a:lnSpc>
              <a:spcBef>
                <a:spcPts val="0"/>
              </a:spcBef>
              <a:buFont typeface="Wingdings" panose="05000000000000000000" pitchFamily="2" charset="2"/>
              <a:buChar char="§"/>
            </a:pPr>
            <a:r>
              <a:rPr lang="cs-CZ" sz="1600" dirty="0">
                <a:latin typeface="Verdana" panose="020B0604030504040204" pitchFamily="34" charset="0"/>
                <a:ea typeface="Verdana" panose="020B0604030504040204" pitchFamily="34" charset="0"/>
              </a:rPr>
              <a:t>uchazeč o zaměstnání bez svého zavinění nemůže osvědčit výši průměrného měsíčního čistého výdělku nebo vyměřovacího základu</a:t>
            </a:r>
          </a:p>
          <a:p>
            <a:pPr algn="l">
              <a:lnSpc>
                <a:spcPct val="100000"/>
              </a:lnSpc>
              <a:spcBef>
                <a:spcPts val="0"/>
              </a:spcBef>
              <a:spcAft>
                <a:spcPts val="600"/>
              </a:spcAft>
              <a:buFont typeface="Wingdings" panose="05000000000000000000" pitchFamily="2" charset="2"/>
              <a:buChar char="§"/>
            </a:pPr>
            <a:r>
              <a:rPr lang="cs-CZ" sz="1600" dirty="0">
                <a:latin typeface="Verdana" panose="020B0604030504040204" pitchFamily="34" charset="0"/>
                <a:ea typeface="Verdana" panose="020B0604030504040204" pitchFamily="34" charset="0"/>
              </a:rPr>
              <a:t>u uchazeče nelze stanovit průměrný výdělek nebo vyměřovací základ:</a:t>
            </a:r>
          </a:p>
          <a:p>
            <a:pPr marL="447675" algn="l">
              <a:lnSpc>
                <a:spcPct val="100000"/>
              </a:lnSpc>
              <a:spcBef>
                <a:spcPts val="0"/>
              </a:spcBef>
            </a:pPr>
            <a:r>
              <a:rPr lang="cs-CZ" altLang="cs-CZ" sz="1600" dirty="0">
                <a:latin typeface="Verdana" panose="020B0604030504040204" pitchFamily="34" charset="0"/>
                <a:ea typeface="Verdana" panose="020B0604030504040204" pitchFamily="34" charset="0"/>
              </a:rPr>
              <a:t>► </a:t>
            </a:r>
            <a:r>
              <a:rPr lang="cs-CZ" altLang="cs-CZ" sz="1600" u="sng" dirty="0">
                <a:latin typeface="Verdana" panose="020B0604030504040204" pitchFamily="34" charset="0"/>
                <a:ea typeface="Verdana" panose="020B0604030504040204" pitchFamily="34" charset="0"/>
              </a:rPr>
              <a:t>p</a:t>
            </a:r>
            <a:r>
              <a:rPr lang="cs-CZ" sz="1600" u="sng" dirty="0">
                <a:latin typeface="Verdana" panose="020B0604030504040204" pitchFamily="34" charset="0"/>
                <a:ea typeface="Verdana" panose="020B0604030504040204" pitchFamily="34" charset="0"/>
              </a:rPr>
              <a:t>odpora v nezaměstnanosti činí po dobu prvních 2 měsíců 0,15 násobek, další 2 měsíce ve výši 0,12 násobek, po zbývající podpůrčí dobu ve výši 0,11 násobek průměrné mzdy v národním hospodářství za 1. až 3. čtvrtletí kalendářního roku předcházejícího kalendářnímu roku, ve kterém byla </a:t>
            </a:r>
            <a:r>
              <a:rPr lang="pl-PL" sz="1600" u="sng" dirty="0">
                <a:latin typeface="Verdana" panose="020B0604030504040204" pitchFamily="34" charset="0"/>
                <a:ea typeface="Verdana" panose="020B0604030504040204" pitchFamily="34" charset="0"/>
              </a:rPr>
              <a:t>žádost o tuto podporu podána</a:t>
            </a:r>
          </a:p>
          <a:p>
            <a:endParaRPr lang="cs-CZ" dirty="0">
              <a:solidFill>
                <a:srgbClr val="C00000"/>
              </a:solidFill>
            </a:endParaRPr>
          </a:p>
        </p:txBody>
      </p:sp>
    </p:spTree>
    <p:extLst>
      <p:ext uri="{BB962C8B-B14F-4D97-AF65-F5344CB8AC3E}">
        <p14:creationId xmlns:p14="http://schemas.microsoft.com/office/powerpoint/2010/main" val="31269986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4" name="Podnadpis 3">
            <a:extLst>
              <a:ext uri="{FF2B5EF4-FFF2-40B4-BE49-F238E27FC236}">
                <a16:creationId xmlns:a16="http://schemas.microsoft.com/office/drawing/2014/main" id="{8E3BF3B1-79FE-41BB-9125-80BA11C97810}"/>
              </a:ext>
            </a:extLst>
          </p:cNvPr>
          <p:cNvSpPr>
            <a:spLocks noGrp="1"/>
          </p:cNvSpPr>
          <p:nvPr>
            <p:ph type="subTitle" idx="1"/>
          </p:nvPr>
        </p:nvSpPr>
        <p:spPr>
          <a:xfrm>
            <a:off x="785707" y="0"/>
            <a:ext cx="10701865" cy="6689035"/>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rmAutofit fontScale="85000" lnSpcReduction="20000"/>
          </a:bodyPr>
          <a:lstStyle/>
          <a:p>
            <a:pPr algn="just">
              <a:lnSpc>
                <a:spcPct val="130000"/>
              </a:lnSpc>
              <a:spcBef>
                <a:spcPts val="0"/>
              </a:spcBef>
              <a:spcAft>
                <a:spcPts val="600"/>
              </a:spcAft>
              <a:buFont typeface="Wingdings" panose="05000000000000000000" pitchFamily="2" charset="2"/>
              <a:buChar char="Ø"/>
            </a:pPr>
            <a:r>
              <a:rPr lang="cs-CZ" sz="19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podpora v nezaměstnanosti a OSVČ</a:t>
            </a:r>
          </a:p>
          <a:p>
            <a:pPr algn="just">
              <a:lnSpc>
                <a:spcPct val="120000"/>
              </a:lnSpc>
              <a:spcBef>
                <a:spcPts val="0"/>
              </a:spcBef>
              <a:spcAft>
                <a:spcPts val="600"/>
              </a:spcAft>
              <a:buFont typeface="Wingdings" panose="05000000000000000000" pitchFamily="2" charset="2"/>
              <a:buChar char="§"/>
            </a:pPr>
            <a:r>
              <a:rPr lang="cs-CZ" sz="1900" dirty="0">
                <a:latin typeface="Verdana" panose="020B0604030504040204" pitchFamily="34" charset="0"/>
                <a:ea typeface="Verdana" panose="020B0604030504040204" pitchFamily="34" charset="0"/>
              </a:rPr>
              <a:t>pokud je osoba zaměstnaná a současně je i OSVČ jako vedlejší činnost, pak při ztrátě zaměstnání nebude mít nárok na podporu v nezaměstnanosti </a:t>
            </a:r>
            <a:r>
              <a:rPr lang="cs-CZ" altLang="cs-CZ" sz="1900" dirty="0">
                <a:latin typeface="Verdana" panose="020B0604030504040204" pitchFamily="34" charset="0"/>
                <a:ea typeface="Verdana" panose="020B0604030504040204" pitchFamily="34" charset="0"/>
              </a:rPr>
              <a:t>►</a:t>
            </a:r>
            <a:r>
              <a:rPr lang="cs-CZ" sz="1900" dirty="0">
                <a:latin typeface="Verdana" panose="020B0604030504040204" pitchFamily="34" charset="0"/>
                <a:ea typeface="Verdana" panose="020B0604030504040204" pitchFamily="34" charset="0"/>
              </a:rPr>
              <a:t> při ztrátě zaměstnání se automaticky stává OSVČ na hlavní činnost bez ohledu na to, jestli z tohoto podnikání má nějaké příjmy </a:t>
            </a:r>
            <a:r>
              <a:rPr lang="cs-CZ" altLang="cs-CZ" sz="1900" dirty="0">
                <a:latin typeface="Verdana" panose="020B0604030504040204" pitchFamily="34" charset="0"/>
                <a:ea typeface="Verdana" panose="020B0604030504040204" pitchFamily="34" charset="0"/>
              </a:rPr>
              <a:t>► ř</a:t>
            </a:r>
            <a:r>
              <a:rPr lang="cs-CZ" sz="1900" dirty="0">
                <a:latin typeface="Verdana" panose="020B0604030504040204" pitchFamily="34" charset="0"/>
                <a:ea typeface="Verdana" panose="020B0604030504040204" pitchFamily="34" charset="0"/>
              </a:rPr>
              <a:t>ešením takové situace je včas ukončit nebo alespoň pozastavit činnost OSVČ; rozhodující je, aby toto ukončení nebo dočasné přerušení proběhlo datumově dříve než ukončení pracovního poměru</a:t>
            </a:r>
          </a:p>
          <a:p>
            <a:pPr algn="just">
              <a:lnSpc>
                <a:spcPct val="120000"/>
              </a:lnSpc>
              <a:spcBef>
                <a:spcPts val="0"/>
              </a:spcBef>
              <a:spcAft>
                <a:spcPts val="600"/>
              </a:spcAft>
              <a:buFont typeface="Wingdings" panose="05000000000000000000" pitchFamily="2" charset="2"/>
              <a:buChar char="§"/>
            </a:pPr>
            <a:r>
              <a:rPr lang="cs-CZ" sz="1900" dirty="0">
                <a:latin typeface="Verdana" panose="020B0604030504040204" pitchFamily="34" charset="0"/>
                <a:ea typeface="Verdana" panose="020B0604030504040204" pitchFamily="34" charset="0"/>
              </a:rPr>
              <a:t>pokud je OSVČ jako hlavní činnost a končí, je možno o podporu v nezaměstnanosti žádat pouze v případě, že byly odváděny příspěvky na státní politiku zaměstnanosti.</a:t>
            </a:r>
          </a:p>
          <a:p>
            <a:pPr algn="just">
              <a:lnSpc>
                <a:spcPct val="130000"/>
              </a:lnSpc>
              <a:spcBef>
                <a:spcPts val="0"/>
              </a:spcBef>
              <a:spcAft>
                <a:spcPts val="600"/>
              </a:spcAft>
              <a:buFont typeface="Wingdings" panose="05000000000000000000" pitchFamily="2" charset="2"/>
              <a:buChar char="Ø"/>
            </a:pPr>
            <a:r>
              <a:rPr lang="cs-CZ" sz="19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nezaměstnanost a sociální a zdravotní pojištění</a:t>
            </a:r>
          </a:p>
          <a:p>
            <a:pPr algn="just">
              <a:lnSpc>
                <a:spcPct val="120000"/>
              </a:lnSpc>
              <a:spcBef>
                <a:spcPts val="0"/>
              </a:spcBef>
              <a:spcAft>
                <a:spcPts val="600"/>
              </a:spcAft>
              <a:buFont typeface="Wingdings" panose="05000000000000000000" pitchFamily="2" charset="2"/>
              <a:buChar char="§"/>
            </a:pPr>
            <a:r>
              <a:rPr lang="cs-CZ" sz="1900" dirty="0">
                <a:latin typeface="Verdana" panose="020B0604030504040204" pitchFamily="34" charset="0"/>
                <a:ea typeface="Verdana" panose="020B0604030504040204" pitchFamily="34" charset="0"/>
              </a:rPr>
              <a:t>pokud je osoba vedena na úřadu práce, tak bez ohledu na to, jestli dostává nebo nedostává podporu v nezaměstnanosti, je za ni státem hrazeno zdravotní pojištění; proto má smysl registrovat se na úřadu práce, i při nesplnění podmínky pro získání podpory v nezaměstnanosti </a:t>
            </a:r>
            <a:r>
              <a:rPr lang="cs-CZ" altLang="cs-CZ" sz="1900" dirty="0">
                <a:latin typeface="Verdana" panose="020B0604030504040204" pitchFamily="34" charset="0"/>
                <a:ea typeface="Verdana" panose="020B0604030504040204" pitchFamily="34" charset="0"/>
              </a:rPr>
              <a:t>► p</a:t>
            </a:r>
            <a:r>
              <a:rPr lang="cs-CZ" sz="1900" dirty="0">
                <a:latin typeface="Verdana" panose="020B0604030504040204" pitchFamily="34" charset="0"/>
                <a:ea typeface="Verdana" panose="020B0604030504040204" pitchFamily="34" charset="0"/>
              </a:rPr>
              <a:t>lacení zdravotního pojištění je ze zákona povinné, tudíž pokud je za jednotlivce neplatí stát (studenti nebo nezaměstnaní) nebo zaměstnavatel, musí si ho jednotlivec platit sám; to platí jak pro OSVČ, tak i pro všechny ostatní – i pro ty, kdo nepodnikají</a:t>
            </a:r>
          </a:p>
          <a:p>
            <a:pPr algn="just">
              <a:lnSpc>
                <a:spcPct val="120000"/>
              </a:lnSpc>
              <a:spcBef>
                <a:spcPts val="0"/>
              </a:spcBef>
              <a:spcAft>
                <a:spcPts val="600"/>
              </a:spcAft>
              <a:buFont typeface="Wingdings" panose="05000000000000000000" pitchFamily="2" charset="2"/>
              <a:buChar char="§"/>
            </a:pPr>
            <a:r>
              <a:rPr lang="cs-CZ" sz="1900" dirty="0">
                <a:latin typeface="Verdana" panose="020B0604030504040204" pitchFamily="34" charset="0"/>
                <a:ea typeface="Verdana" panose="020B0604030504040204" pitchFamily="34" charset="0"/>
              </a:rPr>
              <a:t>sociální pojištění stát za lidi vedené na Úřadu práce neplatí, ale doba, po kterou je uchazeč veden na úřadu práce, se započítává jako účast na důchodovém pojištění (tj. započítává se do doby </a:t>
            </a:r>
            <a:r>
              <a:rPr lang="cs-CZ" sz="1900" dirty="0" err="1">
                <a:latin typeface="Verdana" panose="020B0604030504040204" pitchFamily="34" charset="0"/>
                <a:ea typeface="Verdana" panose="020B0604030504040204" pitchFamily="34" charset="0"/>
              </a:rPr>
              <a:t>proi</a:t>
            </a:r>
            <a:r>
              <a:rPr lang="cs-CZ" sz="1900" dirty="0">
                <a:latin typeface="Verdana" panose="020B0604030504040204" pitchFamily="34" charset="0"/>
                <a:ea typeface="Verdana" panose="020B0604030504040204" pitchFamily="34" charset="0"/>
              </a:rPr>
              <a:t> nárok na důchod); maximálně se tato započítá 3 roky – pod 55 let 1 rok</a:t>
            </a:r>
          </a:p>
          <a:p>
            <a:pPr algn="just">
              <a:lnSpc>
                <a:spcPct val="130000"/>
              </a:lnSpc>
              <a:spcBef>
                <a:spcPts val="0"/>
              </a:spcBef>
              <a:spcAft>
                <a:spcPts val="600"/>
              </a:spcAft>
              <a:buFont typeface="Wingdings" panose="05000000000000000000" pitchFamily="2" charset="2"/>
              <a:buChar char="Ø"/>
            </a:pPr>
            <a:r>
              <a:rPr lang="cs-CZ" sz="19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přivýdělek nebo brigáda pro nezaměstnané na Úřadu práce</a:t>
            </a:r>
          </a:p>
          <a:p>
            <a:pPr algn="just">
              <a:lnSpc>
                <a:spcPct val="120000"/>
              </a:lnSpc>
              <a:spcBef>
                <a:spcPts val="0"/>
              </a:spcBef>
              <a:spcAft>
                <a:spcPts val="600"/>
              </a:spcAft>
              <a:buFont typeface="Wingdings" panose="05000000000000000000" pitchFamily="2" charset="2"/>
              <a:buChar char="§"/>
            </a:pPr>
            <a:r>
              <a:rPr lang="cs-CZ" sz="1900" dirty="0">
                <a:latin typeface="Verdana" panose="020B0604030504040204" pitchFamily="34" charset="0"/>
                <a:ea typeface="Verdana" panose="020B0604030504040204" pitchFamily="34" charset="0"/>
              </a:rPr>
              <a:t>v době, nezaměstnanosti a vedení v evidenci Úřadu práce, je omezena možnost práce v zaměstnání, není možno vykonávat žádné zaměstnání (ani brigádu na DPP nebo DPČ) souběžně s podporou</a:t>
            </a:r>
          </a:p>
          <a:p>
            <a:pPr algn="just">
              <a:lnSpc>
                <a:spcPct val="120000"/>
              </a:lnSpc>
              <a:spcBef>
                <a:spcPts val="0"/>
              </a:spcBef>
              <a:spcAft>
                <a:spcPts val="600"/>
              </a:spcAft>
              <a:buFont typeface="Wingdings" panose="05000000000000000000" pitchFamily="2" charset="2"/>
              <a:buChar char="§"/>
            </a:pPr>
            <a:r>
              <a:rPr lang="cs-CZ" sz="1900" dirty="0">
                <a:latin typeface="Verdana" panose="020B0604030504040204" pitchFamily="34" charset="0"/>
                <a:ea typeface="Verdana" panose="020B0604030504040204" pitchFamily="34" charset="0"/>
              </a:rPr>
              <a:t>v době, evidence na Úřadu práce, ale již bez nároku na podporu v nezaměstnanosti je možno pracovat v tzv. „nekolidujícím zaměstnání“</a:t>
            </a:r>
            <a:r>
              <a:rPr lang="cs-CZ" altLang="cs-CZ" sz="1900" dirty="0">
                <a:latin typeface="Verdana" panose="020B0604030504040204" pitchFamily="34" charset="0"/>
                <a:ea typeface="Verdana" panose="020B0604030504040204" pitchFamily="34" charset="0"/>
              </a:rPr>
              <a:t>► </a:t>
            </a:r>
            <a:r>
              <a:rPr lang="cs-CZ" sz="1900" dirty="0">
                <a:latin typeface="Verdana" panose="020B0604030504040204" pitchFamily="34" charset="0"/>
                <a:ea typeface="Verdana" panose="020B0604030504040204" pitchFamily="34" charset="0"/>
              </a:rPr>
              <a:t>příjem nesmí být vyšší než polovina minimální mzdy</a:t>
            </a:r>
          </a:p>
          <a:p>
            <a:pPr algn="just">
              <a:lnSpc>
                <a:spcPct val="120000"/>
              </a:lnSpc>
              <a:spcBef>
                <a:spcPts val="0"/>
              </a:spcBef>
              <a:spcAft>
                <a:spcPts val="600"/>
              </a:spcAft>
              <a:buFont typeface="Wingdings" panose="05000000000000000000" pitchFamily="2" charset="2"/>
              <a:buChar char="§"/>
            </a:pPr>
            <a:endParaRPr lang="cs-CZ" sz="1900" dirty="0">
              <a:latin typeface="Verdana" panose="020B0604030504040204" pitchFamily="34" charset="0"/>
              <a:ea typeface="Verdana" panose="020B0604030504040204" pitchFamily="34" charset="0"/>
            </a:endParaRPr>
          </a:p>
          <a:p>
            <a:endParaRPr lang="cs-CZ" dirty="0">
              <a:solidFill>
                <a:srgbClr val="C00000"/>
              </a:solidFill>
            </a:endParaRPr>
          </a:p>
        </p:txBody>
      </p:sp>
    </p:spTree>
    <p:extLst>
      <p:ext uri="{BB962C8B-B14F-4D97-AF65-F5344CB8AC3E}">
        <p14:creationId xmlns:p14="http://schemas.microsoft.com/office/powerpoint/2010/main" val="36917886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4" name="Podnadpis 3">
            <a:extLst>
              <a:ext uri="{FF2B5EF4-FFF2-40B4-BE49-F238E27FC236}">
                <a16:creationId xmlns:a16="http://schemas.microsoft.com/office/drawing/2014/main" id="{8E3BF3B1-79FE-41BB-9125-80BA11C97810}"/>
              </a:ext>
            </a:extLst>
          </p:cNvPr>
          <p:cNvSpPr>
            <a:spLocks noGrp="1"/>
          </p:cNvSpPr>
          <p:nvPr>
            <p:ph type="subTitle" idx="1"/>
          </p:nvPr>
        </p:nvSpPr>
        <p:spPr>
          <a:xfrm>
            <a:off x="785707" y="397823"/>
            <a:ext cx="10701865" cy="5996204"/>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rmAutofit/>
          </a:bodyPr>
          <a:lstStyle/>
          <a:p>
            <a:pPr algn="just">
              <a:lnSpc>
                <a:spcPct val="110000"/>
              </a:lnSpc>
              <a:spcBef>
                <a:spcPts val="0"/>
              </a:spcBef>
              <a:spcAft>
                <a:spcPts val="600"/>
              </a:spcAft>
              <a:buFont typeface="Wingdings" panose="05000000000000000000" pitchFamily="2" charset="2"/>
              <a:buChar char="Ø"/>
            </a:pPr>
            <a:r>
              <a:rPr lang="cs-CZ" sz="16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kdy má nárok na podporu v nezaměstnanosti student?</a:t>
            </a:r>
          </a:p>
          <a:p>
            <a:pPr algn="just">
              <a:lnSpc>
                <a:spcPct val="100000"/>
              </a:lnSpc>
              <a:spcBef>
                <a:spcPts val="0"/>
              </a:spcBef>
              <a:buFont typeface="Wingdings" panose="05000000000000000000" pitchFamily="2" charset="2"/>
              <a:buChar char="§"/>
            </a:pPr>
            <a:r>
              <a:rPr lang="cs-CZ" sz="1600" dirty="0">
                <a:latin typeface="Verdana" panose="020B0604030504040204" pitchFamily="34" charset="0"/>
                <a:ea typeface="Verdana" panose="020B0604030504040204" pitchFamily="34" charset="0"/>
              </a:rPr>
              <a:t>studenti obecně po skončení studia nárok na podporu v nezaměstnanosti nemívají; během studia za ně stát platí jenom zdravotní pojištění (nejsou tedy účastníky důchodového pojištění)</a:t>
            </a:r>
          </a:p>
          <a:p>
            <a:pPr algn="just">
              <a:lnSpc>
                <a:spcPct val="100000"/>
              </a:lnSpc>
              <a:spcBef>
                <a:spcPts val="0"/>
              </a:spcBef>
              <a:spcAft>
                <a:spcPts val="600"/>
              </a:spcAft>
              <a:buFont typeface="Wingdings" panose="05000000000000000000" pitchFamily="2" charset="2"/>
              <a:buChar char="§"/>
            </a:pPr>
            <a:r>
              <a:rPr lang="cs-CZ" sz="1600" dirty="0">
                <a:latin typeface="Verdana" panose="020B0604030504040204" pitchFamily="34" charset="0"/>
                <a:ea typeface="Verdana" panose="020B0604030504040204" pitchFamily="34" charset="0"/>
              </a:rPr>
              <a:t>student, má po skončení studia, nárok na podporu v nezaměstnanosti pouze v případě, že během studia vykonává nějaké zaměstnání, které mu zakládá účast na důchodovém pojištění, tedy buď klasické zaměstnání nebo práce na DPP s příjmem vyšším než 10000 Kč měsíčně nebo DPČ s příjmem vyšším než 3000 Kč</a:t>
            </a:r>
          </a:p>
          <a:p>
            <a:pPr algn="just">
              <a:lnSpc>
                <a:spcPct val="110000"/>
              </a:lnSpc>
              <a:spcBef>
                <a:spcPts val="0"/>
              </a:spcBef>
              <a:spcAft>
                <a:spcPts val="600"/>
              </a:spcAft>
              <a:buFont typeface="Wingdings" panose="05000000000000000000" pitchFamily="2" charset="2"/>
              <a:buChar char="Ø"/>
            </a:pPr>
            <a:r>
              <a:rPr lang="cs-CZ" sz="16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nemocenská na Úřadu práce</a:t>
            </a:r>
          </a:p>
          <a:p>
            <a:pPr algn="just">
              <a:lnSpc>
                <a:spcPct val="100000"/>
              </a:lnSpc>
              <a:spcBef>
                <a:spcPts val="0"/>
              </a:spcBef>
              <a:spcAft>
                <a:spcPts val="600"/>
              </a:spcAft>
              <a:buFont typeface="Wingdings" panose="05000000000000000000" pitchFamily="2" charset="2"/>
              <a:buChar char="§"/>
            </a:pPr>
            <a:r>
              <a:rPr lang="cs-CZ" sz="1600" dirty="0">
                <a:latin typeface="Verdana" panose="020B0604030504040204" pitchFamily="34" charset="0"/>
                <a:ea typeface="Verdana" panose="020B0604030504040204" pitchFamily="34" charset="0"/>
              </a:rPr>
              <a:t>v případě onemocnění během doby vedeni v evidenci úřadu práce není nárok na „placenou nemocenskou“; v době evidence na UP hradí stát pouze zdravotní pojištění; výjimkou pouze do 7 dní od skončení posledního zaměstnání </a:t>
            </a:r>
            <a:r>
              <a:rPr lang="cs-CZ" altLang="cs-CZ" sz="1600" dirty="0">
                <a:latin typeface="Verdana" panose="020B0604030504040204" pitchFamily="34" charset="0"/>
                <a:ea typeface="Verdana" panose="020B0604030504040204" pitchFamily="34" charset="0"/>
              </a:rPr>
              <a:t>►</a:t>
            </a:r>
            <a:r>
              <a:rPr lang="cs-CZ" sz="1600" dirty="0">
                <a:latin typeface="Verdana" panose="020B0604030504040204" pitchFamily="34" charset="0"/>
                <a:ea typeface="Verdana" panose="020B0604030504040204" pitchFamily="34" charset="0"/>
              </a:rPr>
              <a:t> 7 dní je ochranná lhůta, kdy je ještě nárok na nemocenské dávky i když je osoba již nezaměstnaná</a:t>
            </a:r>
          </a:p>
          <a:p>
            <a:pPr algn="just">
              <a:lnSpc>
                <a:spcPct val="110000"/>
              </a:lnSpc>
              <a:spcBef>
                <a:spcPts val="0"/>
              </a:spcBef>
              <a:spcAft>
                <a:spcPts val="600"/>
              </a:spcAft>
              <a:buFont typeface="Wingdings" panose="05000000000000000000" pitchFamily="2" charset="2"/>
              <a:buChar char="Ø"/>
            </a:pPr>
            <a:r>
              <a:rPr lang="cs-CZ" sz="16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mateřská na Úřadu práce</a:t>
            </a:r>
          </a:p>
          <a:p>
            <a:pPr algn="just">
              <a:lnSpc>
                <a:spcPct val="100000"/>
              </a:lnSpc>
              <a:spcBef>
                <a:spcPts val="0"/>
              </a:spcBef>
              <a:spcAft>
                <a:spcPts val="600"/>
              </a:spcAft>
              <a:buFont typeface="Wingdings" panose="05000000000000000000" pitchFamily="2" charset="2"/>
              <a:buChar char="§"/>
            </a:pPr>
            <a:r>
              <a:rPr lang="cs-CZ" sz="1600" dirty="0">
                <a:latin typeface="Verdana" panose="020B0604030504040204" pitchFamily="34" charset="0"/>
                <a:ea typeface="Verdana" panose="020B0604030504040204" pitchFamily="34" charset="0"/>
              </a:rPr>
              <a:t>PPM, je vyplácena také na základě nemocenského pojištění; nezaměstnaná žena, která je na úřadu práce, tedy může mít na „mateřskou“ nárok pouze v případě, že by zahájení PPM spadalo ještě do období 180 dní od skončení posledního zaměstnání (přesněji je to „až“ 180 dní, pokud bylo poslední zaměstnání, ve kterém žena otěhotněla, kratší než 180 dní, pak je adekvátně kratší i ochranná lhůta pro mateřskou).</a:t>
            </a:r>
          </a:p>
          <a:p>
            <a:pPr algn="just">
              <a:lnSpc>
                <a:spcPct val="120000"/>
              </a:lnSpc>
              <a:spcBef>
                <a:spcPts val="0"/>
              </a:spcBef>
              <a:spcAft>
                <a:spcPts val="600"/>
              </a:spcAft>
              <a:buFont typeface="Wingdings" panose="05000000000000000000" pitchFamily="2" charset="2"/>
              <a:buChar char="§"/>
            </a:pPr>
            <a:endParaRPr lang="cs-CZ" sz="1600" dirty="0">
              <a:latin typeface="Verdana" panose="020B0604030504040204" pitchFamily="34" charset="0"/>
              <a:ea typeface="Verdana" panose="020B0604030504040204" pitchFamily="34" charset="0"/>
            </a:endParaRPr>
          </a:p>
          <a:p>
            <a:endParaRPr lang="cs-CZ" dirty="0">
              <a:solidFill>
                <a:srgbClr val="C00000"/>
              </a:solidFill>
            </a:endParaRPr>
          </a:p>
        </p:txBody>
      </p:sp>
    </p:spTree>
    <p:extLst>
      <p:ext uri="{BB962C8B-B14F-4D97-AF65-F5344CB8AC3E}">
        <p14:creationId xmlns:p14="http://schemas.microsoft.com/office/powerpoint/2010/main" val="5830741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4492D0-9848-4A2F-A21A-D5383D5F69A7}"/>
              </a:ext>
            </a:extLst>
          </p:cNvPr>
          <p:cNvSpPr>
            <a:spLocks noGrp="1"/>
          </p:cNvSpPr>
          <p:nvPr>
            <p:ph type="ctrTitle"/>
          </p:nvPr>
        </p:nvSpPr>
        <p:spPr>
          <a:xfrm>
            <a:off x="785707" y="219679"/>
            <a:ext cx="10607039" cy="741855"/>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Autofit/>
          </a:bodyPr>
          <a:lstStyle/>
          <a:p>
            <a:br>
              <a:rPr lang="cs-CZ" sz="4000" dirty="0"/>
            </a:br>
            <a:br>
              <a:rPr lang="cs-CZ" sz="4000" dirty="0"/>
            </a:br>
            <a:br>
              <a:rPr lang="cs-CZ" sz="4000" dirty="0"/>
            </a:br>
            <a:br>
              <a:rPr lang="cs-CZ" sz="4000" dirty="0"/>
            </a:br>
            <a:br>
              <a:rPr lang="cs-CZ" sz="4000" dirty="0"/>
            </a:br>
            <a:br>
              <a:rPr lang="cs-CZ" sz="4000" dirty="0"/>
            </a:br>
            <a:br>
              <a:rPr lang="cs-CZ" sz="4000" dirty="0"/>
            </a:br>
            <a:r>
              <a:rPr lang="cs-CZ" sz="4000" b="1" dirty="0">
                <a:solidFill>
                  <a:srgbClr val="0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Podpora při rekvalifikaci</a:t>
            </a:r>
          </a:p>
        </p:txBody>
      </p:sp>
      <p:sp>
        <p:nvSpPr>
          <p:cNvPr id="4" name="Podnadpis 3">
            <a:extLst>
              <a:ext uri="{FF2B5EF4-FFF2-40B4-BE49-F238E27FC236}">
                <a16:creationId xmlns:a16="http://schemas.microsoft.com/office/drawing/2014/main" id="{8E3BF3B1-79FE-41BB-9125-80BA11C97810}"/>
              </a:ext>
            </a:extLst>
          </p:cNvPr>
          <p:cNvSpPr>
            <a:spLocks noGrp="1"/>
          </p:cNvSpPr>
          <p:nvPr>
            <p:ph type="subTitle" idx="1"/>
          </p:nvPr>
        </p:nvSpPr>
        <p:spPr>
          <a:xfrm>
            <a:off x="785707" y="1206631"/>
            <a:ext cx="10701865" cy="5324797"/>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rmAutofit fontScale="92500" lnSpcReduction="10000"/>
          </a:bodyPr>
          <a:lstStyle/>
          <a:p>
            <a:pPr algn="just">
              <a:lnSpc>
                <a:spcPct val="110000"/>
              </a:lnSpc>
              <a:spcBef>
                <a:spcPts val="0"/>
              </a:spcBef>
              <a:spcAft>
                <a:spcPts val="600"/>
              </a:spcAft>
              <a:buFont typeface="Wingdings" panose="05000000000000000000" pitchFamily="2" charset="2"/>
              <a:buChar char="v"/>
            </a:pPr>
            <a:r>
              <a:rPr lang="cs-CZ" sz="1700" dirty="0">
                <a:latin typeface="Verdana" panose="020B0604030504040204" pitchFamily="34" charset="0"/>
                <a:ea typeface="Verdana" panose="020B0604030504040204" pitchFamily="34" charset="0"/>
              </a:rPr>
              <a:t>podpora při rekvalifikaci, někdy také mylně </a:t>
            </a:r>
            <a:r>
              <a:rPr lang="pl-PL" sz="1700" dirty="0">
                <a:latin typeface="Verdana" panose="020B0604030504040204" pitchFamily="34" charset="0"/>
                <a:ea typeface="Verdana" panose="020B0604030504040204" pitchFamily="34" charset="0"/>
              </a:rPr>
              <a:t>označována jako příspěvek na rekvalifikaci, je </a:t>
            </a:r>
            <a:r>
              <a:rPr lang="cs-CZ" sz="1700" dirty="0">
                <a:latin typeface="Verdana" panose="020B0604030504040204" pitchFamily="34" charset="0"/>
                <a:ea typeface="Verdana" panose="020B0604030504040204" pitchFamily="34" charset="0"/>
              </a:rPr>
              <a:t>dávka poskytovaná nezaměstnaným uchazečům o zaměstnání, kteří se zúčastní rekvalifikace zabezpečované Úřadem práce.</a:t>
            </a:r>
          </a:p>
          <a:p>
            <a:pPr algn="just">
              <a:lnSpc>
                <a:spcPct val="110000"/>
              </a:lnSpc>
              <a:spcBef>
                <a:spcPts val="0"/>
              </a:spcBef>
              <a:spcAft>
                <a:spcPts val="600"/>
              </a:spcAft>
              <a:buFont typeface="Wingdings" panose="05000000000000000000" pitchFamily="2" charset="2"/>
              <a:buChar char="v"/>
            </a:pPr>
            <a:r>
              <a:rPr lang="pl-PL" sz="1700" dirty="0">
                <a:latin typeface="Verdana" panose="020B0604030504040204" pitchFamily="34" charset="0"/>
                <a:ea typeface="Verdana" panose="020B0604030504040204" pitchFamily="34" charset="0"/>
              </a:rPr>
              <a:t>je určena uchazečům o zaměstnání v evidenci </a:t>
            </a:r>
            <a:r>
              <a:rPr lang="cs-CZ" sz="1700" dirty="0">
                <a:latin typeface="Verdana" panose="020B0604030504040204" pitchFamily="34" charset="0"/>
                <a:ea typeface="Verdana" panose="020B0604030504040204" pitchFamily="34" charset="0"/>
              </a:rPr>
              <a:t>Úřadu práce, kteří se zúčastní rekvalifikace a zároveň kteří nepobírají starobní důchod.</a:t>
            </a:r>
          </a:p>
          <a:p>
            <a:pPr algn="just">
              <a:lnSpc>
                <a:spcPct val="120000"/>
              </a:lnSpc>
              <a:spcBef>
                <a:spcPts val="0"/>
              </a:spcBef>
              <a:spcAft>
                <a:spcPts val="600"/>
              </a:spcAft>
              <a:buFont typeface="Wingdings" panose="05000000000000000000" pitchFamily="2" charset="2"/>
              <a:buChar char="Ø"/>
            </a:pPr>
            <a:r>
              <a:rPr lang="cs-CZ" sz="17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výše podpory při rekvalifikaci</a:t>
            </a:r>
          </a:p>
          <a:p>
            <a:pPr marL="539750" algn="just">
              <a:lnSpc>
                <a:spcPct val="100000"/>
              </a:lnSpc>
              <a:spcBef>
                <a:spcPts val="0"/>
              </a:spcBef>
              <a:buFont typeface="Wingdings" panose="05000000000000000000" pitchFamily="2" charset="2"/>
              <a:buChar char="§"/>
            </a:pPr>
            <a:r>
              <a:rPr lang="cs-CZ" sz="1700" dirty="0">
                <a:latin typeface="Verdana" panose="020B0604030504040204" pitchFamily="34" charset="0"/>
                <a:ea typeface="Verdana" panose="020B0604030504040204" pitchFamily="34" charset="0"/>
              </a:rPr>
              <a:t>u uchazeče, který pracoval v pracovním poměru, je 60 % průměrného měsíčního čistého výdělku, kterého dosáhl v předchozím zaměstnání.</a:t>
            </a:r>
          </a:p>
          <a:p>
            <a:pPr marL="539750" algn="just">
              <a:lnSpc>
                <a:spcPct val="100000"/>
              </a:lnSpc>
              <a:spcBef>
                <a:spcPts val="0"/>
              </a:spcBef>
              <a:buFont typeface="Wingdings" panose="05000000000000000000" pitchFamily="2" charset="2"/>
              <a:buChar char="§"/>
            </a:pPr>
            <a:r>
              <a:rPr lang="pl-PL" sz="1700" dirty="0">
                <a:latin typeface="Verdana" panose="020B0604030504040204" pitchFamily="34" charset="0"/>
                <a:ea typeface="Verdana" panose="020B0604030504040204" pitchFamily="34" charset="0"/>
              </a:rPr>
              <a:t>u uchazeče, který podnikal, je 60 % </a:t>
            </a:r>
            <a:r>
              <a:rPr lang="cs-CZ" sz="1700" dirty="0">
                <a:latin typeface="Verdana" panose="020B0604030504040204" pitchFamily="34" charset="0"/>
                <a:ea typeface="Verdana" panose="020B0604030504040204" pitchFamily="34" charset="0"/>
              </a:rPr>
              <a:t>posledního vyměřovacího základu, přepočteného na jeden kalendářní měsíc</a:t>
            </a:r>
          </a:p>
          <a:p>
            <a:pPr marL="539750" algn="just">
              <a:lnSpc>
                <a:spcPct val="100000"/>
              </a:lnSpc>
              <a:spcBef>
                <a:spcPts val="0"/>
              </a:spcBef>
              <a:buFont typeface="Wingdings" panose="05000000000000000000" pitchFamily="2" charset="2"/>
              <a:buChar char="§"/>
            </a:pPr>
            <a:r>
              <a:rPr lang="cs-CZ" sz="1700" dirty="0">
                <a:latin typeface="Verdana" panose="020B0604030504040204" pitchFamily="34" charset="0"/>
                <a:ea typeface="Verdana" panose="020B0604030504040204" pitchFamily="34" charset="0"/>
              </a:rPr>
              <a:t>pokud nelze doložit výši průměrného výdělku a uchazeč na tom nenese vinu, počítá se výše podpory v nezaměstnanosti podílem z průměrné mzdy v ČR, tedy jako 0,14 násobek průměrné mzdy za první až třetí čtvrtletí kalendářního roku předcházejícímu kalendářnímu roku, ve kterém uchazeč o zaměstnání nastoupil na rekvalifikaci</a:t>
            </a:r>
          </a:p>
          <a:p>
            <a:pPr marL="539750" algn="just">
              <a:lnSpc>
                <a:spcPct val="11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maximální výše podpory při rekvalifikaci činí 0,65násobek průměrné mzdy </a:t>
            </a:r>
          </a:p>
          <a:p>
            <a:pPr algn="just">
              <a:lnSpc>
                <a:spcPct val="120000"/>
              </a:lnSpc>
              <a:spcBef>
                <a:spcPts val="0"/>
              </a:spcBef>
              <a:spcAft>
                <a:spcPts val="600"/>
              </a:spcAft>
              <a:buFont typeface="Wingdings" panose="05000000000000000000" pitchFamily="2" charset="2"/>
              <a:buChar char="Ø"/>
            </a:pPr>
            <a:r>
              <a:rPr lang="cs-CZ" sz="17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přivýdělek není možný </a:t>
            </a:r>
          </a:p>
          <a:p>
            <a:pPr marL="539750" algn="just">
              <a:lnSpc>
                <a:spcPct val="11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k podpoře v nezaměstnanosti ani k podpoře při rekvalifikaci se přivydělávat nesmí; p</a:t>
            </a:r>
            <a:r>
              <a:rPr lang="pl-PL" sz="1700" dirty="0">
                <a:latin typeface="Verdana" panose="020B0604030504040204" pitchFamily="34" charset="0"/>
                <a:ea typeface="Verdana" panose="020B0604030504040204" pitchFamily="34" charset="0"/>
              </a:rPr>
              <a:t>okud ale primárně nejde o podporu, nýbrž o to, aby </a:t>
            </a:r>
            <a:r>
              <a:rPr lang="cs-CZ" sz="1700" dirty="0">
                <a:latin typeface="Verdana" panose="020B0604030504040204" pitchFamily="34" charset="0"/>
                <a:ea typeface="Verdana" panose="020B0604030504040204" pitchFamily="34" charset="0"/>
              </a:rPr>
              <a:t>ÚP zprostředkoval nové zaměstnání, lze si přivydělat v rámci takzvaného nekolidujícího zaměstnání; možný výdělek je shora omezený polovičkou minimální mzdy; je-li výdělků víc, hranice platí pro jejich součet </a:t>
            </a:r>
          </a:p>
          <a:p>
            <a:pPr marL="342900" indent="-342900" algn="just">
              <a:lnSpc>
                <a:spcPct val="100000"/>
              </a:lnSpc>
              <a:spcBef>
                <a:spcPct val="0"/>
              </a:spcBef>
              <a:spcAft>
                <a:spcPts val="600"/>
              </a:spcAft>
              <a:buFont typeface="Wingdings" panose="05000000000000000000" pitchFamily="2" charset="2"/>
              <a:buChar char="v"/>
              <a:defRPr/>
            </a:pPr>
            <a:endParaRPr lang="cs-CZ" dirty="0"/>
          </a:p>
        </p:txBody>
      </p:sp>
    </p:spTree>
    <p:extLst>
      <p:ext uri="{BB962C8B-B14F-4D97-AF65-F5344CB8AC3E}">
        <p14:creationId xmlns:p14="http://schemas.microsoft.com/office/powerpoint/2010/main" val="21200890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4492D0-9848-4A2F-A21A-D5383D5F69A7}"/>
              </a:ext>
            </a:extLst>
          </p:cNvPr>
          <p:cNvSpPr>
            <a:spLocks noGrp="1"/>
          </p:cNvSpPr>
          <p:nvPr>
            <p:ph type="ctrTitle"/>
          </p:nvPr>
        </p:nvSpPr>
        <p:spPr>
          <a:xfrm>
            <a:off x="785707" y="195940"/>
            <a:ext cx="10607039" cy="1020117"/>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Autofit/>
          </a:bodyPr>
          <a:lstStyle/>
          <a:p>
            <a:br>
              <a:rPr lang="cs-CZ" sz="4000" dirty="0"/>
            </a:br>
            <a:br>
              <a:rPr lang="cs-CZ" sz="4000" dirty="0"/>
            </a:br>
            <a:br>
              <a:rPr lang="cs-CZ" sz="4000" dirty="0"/>
            </a:br>
            <a:br>
              <a:rPr lang="cs-CZ" sz="4000" dirty="0"/>
            </a:br>
            <a:br>
              <a:rPr lang="cs-CZ" sz="4000" dirty="0"/>
            </a:br>
            <a:br>
              <a:rPr lang="cs-CZ" sz="4000" dirty="0"/>
            </a:br>
            <a:br>
              <a:rPr lang="cs-CZ" sz="4000" dirty="0"/>
            </a:br>
            <a:r>
              <a:rPr lang="cs-CZ" sz="4000" b="1" dirty="0">
                <a:solidFill>
                  <a:srgbClr val="0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Kontrolní úkoly</a:t>
            </a:r>
            <a:endParaRPr lang="cs-CZ" sz="4000" b="1" dirty="0">
              <a:solidFill>
                <a:srgbClr val="0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endParaRPr>
          </a:p>
        </p:txBody>
      </p:sp>
      <p:sp>
        <p:nvSpPr>
          <p:cNvPr id="4" name="Podnadpis 3">
            <a:extLst>
              <a:ext uri="{FF2B5EF4-FFF2-40B4-BE49-F238E27FC236}">
                <a16:creationId xmlns:a16="http://schemas.microsoft.com/office/drawing/2014/main" id="{8E3BF3B1-79FE-41BB-9125-80BA11C97810}"/>
              </a:ext>
            </a:extLst>
          </p:cNvPr>
          <p:cNvSpPr>
            <a:spLocks noGrp="1"/>
          </p:cNvSpPr>
          <p:nvPr>
            <p:ph type="subTitle" idx="1"/>
          </p:nvPr>
        </p:nvSpPr>
        <p:spPr>
          <a:xfrm>
            <a:off x="785707" y="1461157"/>
            <a:ext cx="10701865" cy="5200903"/>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rmAutofit/>
          </a:bodyPr>
          <a:lstStyle/>
          <a:p>
            <a:pPr marL="457200" indent="-457200" algn="just">
              <a:lnSpc>
                <a:spcPct val="120000"/>
              </a:lnSpc>
              <a:spcBef>
                <a:spcPts val="0"/>
              </a:spcBef>
              <a:spcAft>
                <a:spcPts val="600"/>
              </a:spcAft>
              <a:buClrTx/>
              <a:buAutoNum type="arabicPeriod"/>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2000" dirty="0">
                <a:latin typeface="Verdana" panose="020B0604030504040204" pitchFamily="34" charset="0"/>
                <a:ea typeface="Verdana" panose="020B0604030504040204" pitchFamily="34" charset="0"/>
              </a:rPr>
              <a:t>Pokuste se na reálném příkladu popsat fenomén citlivosti mezd na změny v nabídce a poptávce po práci.</a:t>
            </a:r>
          </a:p>
          <a:p>
            <a:pPr marL="457200" indent="-457200" algn="just">
              <a:lnSpc>
                <a:spcPct val="120000"/>
              </a:lnSpc>
              <a:spcBef>
                <a:spcPts val="0"/>
              </a:spcBef>
              <a:spcAft>
                <a:spcPts val="600"/>
              </a:spcAft>
              <a:buClrTx/>
              <a:buAutoNum type="arabicPeriod"/>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2000" dirty="0">
                <a:latin typeface="Verdana" panose="020B0604030504040204" pitchFamily="34" charset="0"/>
                <a:ea typeface="Verdana" panose="020B0604030504040204" pitchFamily="34" charset="0"/>
              </a:rPr>
              <a:t>Vysvětlete na reálném příkladu fenomén segmentace trhu práce.</a:t>
            </a:r>
          </a:p>
          <a:p>
            <a:pPr marL="457200" indent="-457200" algn="just">
              <a:lnSpc>
                <a:spcPct val="120000"/>
              </a:lnSpc>
              <a:spcBef>
                <a:spcPts val="0"/>
              </a:spcBef>
              <a:spcAft>
                <a:spcPts val="600"/>
              </a:spcAft>
              <a:buClrTx/>
              <a:buAutoNum type="arabicPeriod"/>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2000" dirty="0">
                <a:latin typeface="Verdana" panose="020B0604030504040204" pitchFamily="34" charset="0"/>
                <a:ea typeface="Verdana" panose="020B0604030504040204" pitchFamily="34" charset="0"/>
              </a:rPr>
              <a:t>Jaké jsou důsledky kolektivního vyjednávání mezd?</a:t>
            </a:r>
          </a:p>
          <a:p>
            <a:pPr marL="457200" indent="-457200" algn="just">
              <a:lnSpc>
                <a:spcPct val="120000"/>
              </a:lnSpc>
              <a:spcBef>
                <a:spcPts val="0"/>
              </a:spcBef>
              <a:spcAft>
                <a:spcPts val="600"/>
              </a:spcAft>
              <a:buClrTx/>
              <a:buAutoNum type="arabicPeriod"/>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2000" dirty="0">
                <a:latin typeface="Verdana" panose="020B0604030504040204" pitchFamily="34" charset="0"/>
                <a:ea typeface="Verdana" panose="020B0604030504040204" pitchFamily="34" charset="0"/>
              </a:rPr>
              <a:t>Pokuste se na imaginárním příkladu popsat do extrému důsledky nezaměstnanosti.</a:t>
            </a:r>
          </a:p>
          <a:p>
            <a:pPr marL="457200" indent="-457200" algn="just">
              <a:lnSpc>
                <a:spcPct val="120000"/>
              </a:lnSpc>
              <a:spcBef>
                <a:spcPts val="0"/>
              </a:spcBef>
              <a:spcAft>
                <a:spcPts val="600"/>
              </a:spcAft>
              <a:buClrTx/>
              <a:buAutoNum type="arabicPeriod"/>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cs-CZ" altLang="cs-CZ" sz="2000" dirty="0">
              <a:latin typeface="Verdana" panose="020B0604030504040204" pitchFamily="34" charset="0"/>
              <a:ea typeface="Verdana" panose="020B0604030504040204" pitchFamily="34" charset="0"/>
            </a:endParaRPr>
          </a:p>
          <a:p>
            <a:pPr marL="457200" indent="-457200" algn="just">
              <a:lnSpc>
                <a:spcPct val="120000"/>
              </a:lnSpc>
              <a:spcBef>
                <a:spcPts val="0"/>
              </a:spcBef>
              <a:spcAft>
                <a:spcPts val="600"/>
              </a:spcAft>
              <a:buClrTx/>
              <a:buAutoNum type="arabicPeriod"/>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cs-CZ" altLang="cs-CZ" sz="20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877678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4492D0-9848-4A2F-A21A-D5383D5F69A7}"/>
              </a:ext>
            </a:extLst>
          </p:cNvPr>
          <p:cNvSpPr>
            <a:spLocks noGrp="1"/>
          </p:cNvSpPr>
          <p:nvPr>
            <p:ph type="ctrTitle"/>
          </p:nvPr>
        </p:nvSpPr>
        <p:spPr>
          <a:xfrm>
            <a:off x="785707" y="257387"/>
            <a:ext cx="10607039" cy="1070186"/>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Autofit/>
          </a:bodyPr>
          <a:lstStyle/>
          <a:p>
            <a:br>
              <a:rPr lang="cs-CZ" sz="4000" dirty="0"/>
            </a:br>
            <a:br>
              <a:rPr lang="cs-CZ" sz="4000" dirty="0"/>
            </a:br>
            <a:br>
              <a:rPr lang="cs-CZ" sz="4000" dirty="0"/>
            </a:br>
            <a:br>
              <a:rPr lang="cs-CZ" sz="4000" dirty="0"/>
            </a:br>
            <a:br>
              <a:rPr lang="cs-CZ" sz="4000" dirty="0"/>
            </a:br>
            <a:br>
              <a:rPr lang="cs-CZ" sz="4000" dirty="0"/>
            </a:br>
            <a:br>
              <a:rPr lang="cs-CZ" sz="4000" dirty="0"/>
            </a:br>
            <a:r>
              <a:rPr lang="cs-CZ" altLang="cs-CZ" sz="4000" b="1" dirty="0">
                <a:solidFill>
                  <a:srgbClr val="0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Nezaměstnanost jako sociální událost</a:t>
            </a:r>
            <a:endParaRPr lang="cs-CZ" sz="4000" b="1" dirty="0">
              <a:solidFill>
                <a:srgbClr val="0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endParaRPr>
          </a:p>
        </p:txBody>
      </p:sp>
      <p:sp>
        <p:nvSpPr>
          <p:cNvPr id="4" name="Podnadpis 3">
            <a:extLst>
              <a:ext uri="{FF2B5EF4-FFF2-40B4-BE49-F238E27FC236}">
                <a16:creationId xmlns:a16="http://schemas.microsoft.com/office/drawing/2014/main" id="{8E3BF3B1-79FE-41BB-9125-80BA11C97810}"/>
              </a:ext>
            </a:extLst>
          </p:cNvPr>
          <p:cNvSpPr>
            <a:spLocks noGrp="1"/>
          </p:cNvSpPr>
          <p:nvPr>
            <p:ph type="subTitle" idx="1"/>
          </p:nvPr>
        </p:nvSpPr>
        <p:spPr>
          <a:xfrm>
            <a:off x="785707" y="1449806"/>
            <a:ext cx="10701865" cy="5305926"/>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rmAutofit/>
          </a:bodyPr>
          <a:lstStyle/>
          <a:p>
            <a:pPr algn="just">
              <a:lnSpc>
                <a:spcPct val="100000"/>
              </a:lnSpc>
              <a:spcBef>
                <a:spcPts val="0"/>
              </a:spcBef>
              <a:spcAft>
                <a:spcPts val="600"/>
              </a:spcAft>
              <a:buFont typeface="Wingdings" panose="05000000000000000000" pitchFamily="2" charset="2"/>
              <a:buChar char="Ø"/>
            </a:pPr>
            <a:r>
              <a:rPr lang="cs-CZ" altLang="cs-CZ" sz="16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nezaměstnanost</a:t>
            </a:r>
          </a:p>
          <a:p>
            <a:pPr algn="just">
              <a:lnSpc>
                <a:spcPct val="100000"/>
              </a:lnSpc>
              <a:spcBef>
                <a:spcPts val="0"/>
              </a:spcBef>
              <a:spcAft>
                <a:spcPts val="600"/>
              </a:spcAft>
              <a:buFont typeface="Wingdings" panose="05000000000000000000" pitchFamily="2" charset="2"/>
              <a:buChar char="v"/>
            </a:pPr>
            <a:r>
              <a:rPr lang="cs-CZ" altLang="cs-CZ" sz="1600" dirty="0">
                <a:latin typeface="Verdana" panose="020B0604030504040204" pitchFamily="34" charset="0"/>
                <a:ea typeface="Verdana" panose="020B0604030504040204" pitchFamily="34" charset="0"/>
              </a:rPr>
              <a:t>je složitým jevem, k jehož řešení je třeba celá řada informací a dat typu koho se nezaměstnanost týká, kde a v jaké míře se vyskytuje, jak dlouho trvá, jaké jsou předpoklady pro její řešení apod.</a:t>
            </a:r>
          </a:p>
          <a:p>
            <a:pPr algn="just">
              <a:lnSpc>
                <a:spcPct val="100000"/>
              </a:lnSpc>
              <a:spcBef>
                <a:spcPts val="0"/>
              </a:spcBef>
              <a:spcAft>
                <a:spcPts val="600"/>
              </a:spcAft>
              <a:buFont typeface="Wingdings" panose="05000000000000000000" pitchFamily="2" charset="2"/>
              <a:buChar char="v"/>
            </a:pPr>
            <a:r>
              <a:rPr lang="cs-CZ" altLang="cs-CZ" sz="1600" b="1" u="sng" dirty="0">
                <a:latin typeface="Verdana" panose="020B0604030504040204" pitchFamily="34" charset="0"/>
                <a:ea typeface="Verdana" panose="020B0604030504040204" pitchFamily="34" charset="0"/>
              </a:rPr>
              <a:t>je charakteristická podmínkami podle definice Mezinárodního úřadu práce (ILO):</a:t>
            </a:r>
          </a:p>
          <a:p>
            <a:pPr marL="539750" algn="just">
              <a:lnSpc>
                <a:spcPct val="100000"/>
              </a:lnSpc>
              <a:spcBef>
                <a:spcPts val="0"/>
              </a:spcBef>
              <a:spcAft>
                <a:spcPts val="600"/>
              </a:spcAft>
              <a:buClrTx/>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1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podmínka nedobrovolného charakteru </a:t>
            </a:r>
            <a:r>
              <a:rPr lang="cs-CZ" altLang="cs-CZ" sz="1600" dirty="0">
                <a:latin typeface="Verdana" panose="020B0604030504040204" pitchFamily="34" charset="0"/>
                <a:ea typeface="Verdana" panose="020B0604030504040204" pitchFamily="34" charset="0"/>
              </a:rPr>
              <a:t>► nezaměstnaní nepřestávají vykonávat pracovní aktivity z vlastní vůle (eliminuje ty, kteří dobrovolně nevykonávají žádnou pracovní aktivitu za mzdu, nechtějí pracovat; jsou zčásti zabezpečeni dávkami sociálního státu)</a:t>
            </a:r>
          </a:p>
          <a:p>
            <a:pPr marL="539750" algn="just">
              <a:lnSpc>
                <a:spcPct val="100000"/>
              </a:lnSpc>
              <a:spcBef>
                <a:spcPts val="0"/>
              </a:spcBef>
              <a:spcAft>
                <a:spcPts val="600"/>
              </a:spcAft>
              <a:buClrTx/>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1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podmínka pracovní schopnosti </a:t>
            </a:r>
            <a:r>
              <a:rPr lang="cs-CZ" altLang="cs-CZ" sz="1600" dirty="0">
                <a:latin typeface="Verdana" panose="020B0604030504040204" pitchFamily="34" charset="0"/>
                <a:ea typeface="Verdana" panose="020B0604030504040204" pitchFamily="34" charset="0"/>
              </a:rPr>
              <a:t>► způsobilost být zaměstnán ve vztahu k věku, zdravotnímu stavu a osobní situaci (eliminuje ty, kteří nejsou schopni o zaměstnání soutěžit, jsou zabezpečeni dávkami sociálního státu)</a:t>
            </a:r>
          </a:p>
          <a:p>
            <a:pPr marL="539750" algn="just">
              <a:lnSpc>
                <a:spcPct val="100000"/>
              </a:lnSpc>
              <a:spcBef>
                <a:spcPts val="0"/>
              </a:spcBef>
              <a:spcAft>
                <a:spcPts val="600"/>
              </a:spcAft>
              <a:buClrTx/>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1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podmínka připravenosti </a:t>
            </a:r>
            <a:r>
              <a:rPr lang="cs-CZ" altLang="cs-CZ" sz="1600" dirty="0">
                <a:latin typeface="Verdana" panose="020B0604030504040204" pitchFamily="34" charset="0"/>
                <a:ea typeface="Verdana" panose="020B0604030504040204" pitchFamily="34" charset="0"/>
              </a:rPr>
              <a:t>► disponibilitou pro výkon zaměstnání, usilují o práci a pracovat chtějí (eliminuje ty, kteří volí alternativní životní strategii; častou jsou zabezpečeni jinými zdroji příjmů – zisk, renta, stipendia, nájemné od podnájemníků) </a:t>
            </a:r>
          </a:p>
          <a:p>
            <a:pPr marL="539750" algn="just">
              <a:lnSpc>
                <a:spcPct val="100000"/>
              </a:lnSpc>
              <a:spcBef>
                <a:spcPts val="0"/>
              </a:spcBef>
              <a:spcAft>
                <a:spcPts val="600"/>
              </a:spcAft>
              <a:buClrTx/>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1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podmínka aktivního hledání zaměstnání </a:t>
            </a:r>
            <a:r>
              <a:rPr lang="cs-CZ" altLang="cs-CZ" sz="1600" dirty="0">
                <a:latin typeface="Verdana" panose="020B0604030504040204" pitchFamily="34" charset="0"/>
                <a:ea typeface="Verdana" panose="020B0604030504040204" pitchFamily="34" charset="0"/>
              </a:rPr>
              <a:t>► přes schopnost, připravenost a aktivní hledání nenalézají přiměřené zaměstnání</a:t>
            </a:r>
          </a:p>
          <a:p>
            <a:pPr algn="just">
              <a:lnSpc>
                <a:spcPct val="100000"/>
              </a:lnSpc>
              <a:spcBef>
                <a:spcPts val="0"/>
              </a:spcBef>
              <a:spcAft>
                <a:spcPts val="600"/>
              </a:spcAft>
              <a:buFont typeface="Wingdings" panose="05000000000000000000" pitchFamily="2" charset="2"/>
              <a:buChar char="Ø"/>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16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nezaměstnaný</a:t>
            </a:r>
          </a:p>
          <a:p>
            <a:pPr algn="just">
              <a:lnSpc>
                <a:spcPct val="100000"/>
              </a:lnSpc>
              <a:spcBef>
                <a:spcPts val="0"/>
              </a:spcBef>
              <a:spcAft>
                <a:spcPts val="600"/>
              </a:spcAft>
              <a:buClrTx/>
              <a:buFont typeface="Wingdings" panose="05000000000000000000" pitchFamily="2" charset="2"/>
              <a:buChar char="v"/>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1600" b="1" u="sng" dirty="0">
                <a:latin typeface="Verdana" panose="020B0604030504040204" pitchFamily="34" charset="0"/>
                <a:ea typeface="Verdana" panose="020B0604030504040204" pitchFamily="34" charset="0"/>
              </a:rPr>
              <a:t>nezaměstnaný dle definice ILO:</a:t>
            </a:r>
          </a:p>
          <a:p>
            <a:pPr marL="539750" algn="just">
              <a:lnSpc>
                <a:spcPct val="100000"/>
              </a:lnSpc>
              <a:spcBef>
                <a:spcPts val="0"/>
              </a:spcBef>
              <a:spcAft>
                <a:spcPts val="600"/>
              </a:spcAft>
              <a:buClrTx/>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1600" dirty="0">
                <a:latin typeface="Verdana" panose="020B0604030504040204" pitchFamily="34" charset="0"/>
                <a:ea typeface="Verdana" panose="020B0604030504040204" pitchFamily="34" charset="0"/>
              </a:rPr>
              <a:t>bez placeného zaměstnání (případně pracující malý rozsah pracovních hodin)</a:t>
            </a:r>
          </a:p>
          <a:p>
            <a:endParaRPr lang="cs-CZ" dirty="0"/>
          </a:p>
        </p:txBody>
      </p:sp>
    </p:spTree>
    <p:extLst>
      <p:ext uri="{BB962C8B-B14F-4D97-AF65-F5344CB8AC3E}">
        <p14:creationId xmlns:p14="http://schemas.microsoft.com/office/powerpoint/2010/main" val="735187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4" name="Podnadpis 3">
            <a:extLst>
              <a:ext uri="{FF2B5EF4-FFF2-40B4-BE49-F238E27FC236}">
                <a16:creationId xmlns:a16="http://schemas.microsoft.com/office/drawing/2014/main" id="{8E3BF3B1-79FE-41BB-9125-80BA11C97810}"/>
              </a:ext>
            </a:extLst>
          </p:cNvPr>
          <p:cNvSpPr>
            <a:spLocks noGrp="1"/>
          </p:cNvSpPr>
          <p:nvPr>
            <p:ph type="subTitle" idx="1"/>
          </p:nvPr>
        </p:nvSpPr>
        <p:spPr>
          <a:xfrm>
            <a:off x="785707" y="288236"/>
            <a:ext cx="10701865" cy="6291468"/>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rmAutofit fontScale="25000" lnSpcReduction="20000"/>
          </a:bodyPr>
          <a:lstStyle/>
          <a:p>
            <a:pPr marL="539750" algn="just">
              <a:lnSpc>
                <a:spcPct val="100000"/>
              </a:lnSpc>
              <a:spcBef>
                <a:spcPts val="0"/>
              </a:spcBef>
              <a:spcAft>
                <a:spcPts val="600"/>
              </a:spcAft>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6400" dirty="0">
                <a:latin typeface="Verdana" panose="020B0604030504040204" pitchFamily="34" charset="0"/>
                <a:ea typeface="Verdana" panose="020B0604030504040204" pitchFamily="34" charset="0"/>
              </a:rPr>
              <a:t>s motivací pracovat</a:t>
            </a:r>
          </a:p>
          <a:p>
            <a:pPr marL="539750" algn="just">
              <a:lnSpc>
                <a:spcPct val="100000"/>
              </a:lnSpc>
              <a:spcBef>
                <a:spcPts val="0"/>
              </a:spcBef>
              <a:spcAft>
                <a:spcPts val="600"/>
              </a:spcAft>
              <a:buClrTx/>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6400" dirty="0">
                <a:latin typeface="Verdana" panose="020B0604030504040204" pitchFamily="34" charset="0"/>
                <a:ea typeface="Verdana" panose="020B0604030504040204" pitchFamily="34" charset="0"/>
              </a:rPr>
              <a:t>se schopností pracovat</a:t>
            </a:r>
          </a:p>
          <a:p>
            <a:pPr algn="just">
              <a:lnSpc>
                <a:spcPct val="100000"/>
              </a:lnSpc>
              <a:spcBef>
                <a:spcPts val="0"/>
              </a:spcBef>
              <a:spcAft>
                <a:spcPts val="600"/>
              </a:spcAft>
              <a:buFont typeface="Wingdings" panose="05000000000000000000" pitchFamily="2" charset="2"/>
              <a:buChar char="v"/>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6400" b="1" u="sng" dirty="0">
                <a:latin typeface="Verdana" panose="020B0604030504040204" pitchFamily="34" charset="0"/>
                <a:ea typeface="Verdana" panose="020B0604030504040204" pitchFamily="34" charset="0"/>
              </a:rPr>
              <a:t>nezaměstnaný dle definice </a:t>
            </a:r>
            <a:r>
              <a:rPr lang="cs-CZ" altLang="cs-CZ" sz="6400" b="1" u="sng" dirty="0" err="1">
                <a:latin typeface="Verdana" panose="020B0604030504040204" pitchFamily="34" charset="0"/>
                <a:ea typeface="Verdana" panose="020B0604030504040204" pitchFamily="34" charset="0"/>
              </a:rPr>
              <a:t>Eurostatu</a:t>
            </a:r>
            <a:r>
              <a:rPr lang="cs-CZ" altLang="cs-CZ" sz="6400" b="1" u="sng" dirty="0">
                <a:latin typeface="Verdana" panose="020B0604030504040204" pitchFamily="34" charset="0"/>
                <a:ea typeface="Verdana" panose="020B0604030504040204" pitchFamily="34" charset="0"/>
              </a:rPr>
              <a:t>:</a:t>
            </a:r>
          </a:p>
          <a:p>
            <a:pPr marL="539750" algn="just">
              <a:lnSpc>
                <a:spcPct val="100000"/>
              </a:lnSpc>
              <a:spcBef>
                <a:spcPts val="0"/>
              </a:spcBef>
              <a:spcAft>
                <a:spcPts val="600"/>
              </a:spcAft>
              <a:buClrTx/>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6400" dirty="0">
                <a:latin typeface="Verdana" panose="020B0604030504040204" pitchFamily="34" charset="0"/>
                <a:ea typeface="Verdana" panose="020B0604030504040204" pitchFamily="34" charset="0"/>
              </a:rPr>
              <a:t>bez placeného zaměstnání</a:t>
            </a:r>
          </a:p>
          <a:p>
            <a:pPr marL="539750" algn="just">
              <a:lnSpc>
                <a:spcPct val="100000"/>
              </a:lnSpc>
              <a:spcBef>
                <a:spcPts val="0"/>
              </a:spcBef>
              <a:spcAft>
                <a:spcPts val="600"/>
              </a:spcAft>
              <a:buClrTx/>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6400" dirty="0">
                <a:latin typeface="Verdana" panose="020B0604030504040204" pitchFamily="34" charset="0"/>
                <a:ea typeface="Verdana" panose="020B0604030504040204" pitchFamily="34" charset="0"/>
              </a:rPr>
              <a:t>registrovaný na úřadu práce</a:t>
            </a:r>
          </a:p>
          <a:p>
            <a:pPr marL="539750" algn="just">
              <a:lnSpc>
                <a:spcPct val="100000"/>
              </a:lnSpc>
              <a:spcBef>
                <a:spcPts val="0"/>
              </a:spcBef>
              <a:spcAft>
                <a:spcPts val="600"/>
              </a:spcAft>
              <a:buClrTx/>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6400" dirty="0">
                <a:latin typeface="Verdana" panose="020B0604030504040204" pitchFamily="34" charset="0"/>
                <a:ea typeface="Verdana" panose="020B0604030504040204" pitchFamily="34" charset="0"/>
              </a:rPr>
              <a:t>hledající práci</a:t>
            </a:r>
          </a:p>
          <a:p>
            <a:pPr marL="539750" algn="just">
              <a:lnSpc>
                <a:spcPct val="100000"/>
              </a:lnSpc>
              <a:spcBef>
                <a:spcPts val="0"/>
              </a:spcBef>
              <a:spcAft>
                <a:spcPts val="600"/>
              </a:spcAft>
              <a:buClrTx/>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6400" dirty="0">
                <a:latin typeface="Verdana" panose="020B0604030504040204" pitchFamily="34" charset="0"/>
                <a:ea typeface="Verdana" panose="020B0604030504040204" pitchFamily="34" charset="0"/>
              </a:rPr>
              <a:t>schopnost a ochota ihned nastoupit do zaměstnání (do 14 dnů)</a:t>
            </a:r>
          </a:p>
          <a:p>
            <a:pPr algn="just">
              <a:lnSpc>
                <a:spcPct val="100000"/>
              </a:lnSpc>
              <a:spcBef>
                <a:spcPts val="0"/>
              </a:spcBef>
              <a:spcAft>
                <a:spcPts val="600"/>
              </a:spcAft>
              <a:buClrTx/>
              <a:buFont typeface="Wingdings" panose="05000000000000000000" pitchFamily="2" charset="2"/>
              <a:buChar char="v"/>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6400" dirty="0">
                <a:latin typeface="Verdana" panose="020B0604030504040204" pitchFamily="34" charset="0"/>
                <a:ea typeface="Verdana" panose="020B0604030504040204" pitchFamily="34" charset="0"/>
              </a:rPr>
              <a:t>podmínkou po udržení statusu nezaměstnaného je pravidelné navštěvování úřadu práce</a:t>
            </a:r>
          </a:p>
          <a:p>
            <a:pPr algn="just">
              <a:lnSpc>
                <a:spcPct val="100000"/>
              </a:lnSpc>
              <a:spcBef>
                <a:spcPts val="0"/>
              </a:spcBef>
              <a:spcAft>
                <a:spcPts val="600"/>
              </a:spcAft>
              <a:buFont typeface="Wingdings" panose="05000000000000000000" pitchFamily="2" charset="2"/>
              <a:buChar char="Ø"/>
            </a:pPr>
            <a:r>
              <a:rPr lang="cs-CZ" sz="64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rizikové skupiny nezaměstnaných podle § 33 zákona o zaměstnanosti</a:t>
            </a:r>
          </a:p>
          <a:p>
            <a:pPr algn="just">
              <a:lnSpc>
                <a:spcPct val="120000"/>
              </a:lnSpc>
              <a:spcBef>
                <a:spcPts val="0"/>
              </a:spcBef>
              <a:spcAft>
                <a:spcPts val="600"/>
              </a:spcAft>
              <a:buClrTx/>
              <a:buFont typeface="Wingdings" panose="05000000000000000000" pitchFamily="2" charset="2"/>
              <a:buChar char="v"/>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6400" dirty="0">
                <a:latin typeface="Verdana" panose="020B0604030504040204" pitchFamily="34" charset="0"/>
                <a:ea typeface="Verdana" panose="020B0604030504040204" pitchFamily="34" charset="0"/>
              </a:rPr>
              <a:t>při zprostředkování zaměstnání se věnuje </a:t>
            </a:r>
            <a:r>
              <a:rPr lang="cs-CZ" altLang="cs-CZ" sz="6400" b="1" dirty="0">
                <a:latin typeface="Verdana" panose="020B0604030504040204" pitchFamily="34" charset="0"/>
                <a:ea typeface="Verdana" panose="020B0604030504040204" pitchFamily="34" charset="0"/>
              </a:rPr>
              <a:t>zvýšená péče </a:t>
            </a:r>
            <a:r>
              <a:rPr lang="cs-CZ" altLang="cs-CZ" sz="6400" dirty="0">
                <a:latin typeface="Verdana" panose="020B0604030504040204" pitchFamily="34" charset="0"/>
                <a:ea typeface="Verdana" panose="020B0604030504040204" pitchFamily="34" charset="0"/>
              </a:rPr>
              <a:t>uchazečům o zaměstnání, kteří ji pro svůj zdravotní stav, věk, péči o dítě nebo z jiných vážných důvodů potřebují</a:t>
            </a:r>
          </a:p>
          <a:p>
            <a:pPr marL="268288" algn="just">
              <a:lnSpc>
                <a:spcPct val="120000"/>
              </a:lnSpc>
              <a:spcBef>
                <a:spcPts val="0"/>
              </a:spcBef>
              <a:spcAft>
                <a:spcPts val="600"/>
              </a:spcAft>
              <a:buSzPct val="45000"/>
              <a:buFont typeface="Wingdings" panose="05000000000000000000" pitchFamily="2" charset="2"/>
              <a:buChar char="§"/>
              <a:tabLst>
                <a:tab pos="320675" algn="l"/>
                <a:tab pos="425450"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Lst>
            </a:pPr>
            <a:r>
              <a:rPr lang="cs-CZ" altLang="cs-CZ" sz="6400" dirty="0">
                <a:latin typeface="Verdana" panose="020B0604030504040204" pitchFamily="34" charset="0"/>
                <a:ea typeface="Verdana" panose="020B0604030504040204" pitchFamily="34" charset="0"/>
              </a:rPr>
              <a:t>občané se zdravotním postižením</a:t>
            </a:r>
          </a:p>
          <a:p>
            <a:pPr marL="268288" algn="just">
              <a:lnSpc>
                <a:spcPct val="120000"/>
              </a:lnSpc>
              <a:spcBef>
                <a:spcPts val="0"/>
              </a:spcBef>
              <a:spcAft>
                <a:spcPts val="600"/>
              </a:spcAft>
              <a:buSzPct val="45000"/>
              <a:buFont typeface="Wingdings" panose="05000000000000000000" pitchFamily="2" charset="2"/>
              <a:buChar char="§"/>
              <a:tabLst>
                <a:tab pos="320675" algn="l"/>
                <a:tab pos="425450"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Lst>
            </a:pPr>
            <a:r>
              <a:rPr lang="cs-CZ" altLang="cs-CZ" sz="6400" dirty="0">
                <a:latin typeface="Verdana" panose="020B0604030504040204" pitchFamily="34" charset="0"/>
                <a:ea typeface="Verdana" panose="020B0604030504040204" pitchFamily="34" charset="0"/>
              </a:rPr>
              <a:t>absolventi škol a mladiství uchazeči o zaměstnání do 25 let věku (v případě VŠ do 30 let)</a:t>
            </a:r>
          </a:p>
          <a:p>
            <a:pPr marL="268288" algn="just">
              <a:lnSpc>
                <a:spcPct val="120000"/>
              </a:lnSpc>
              <a:spcBef>
                <a:spcPts val="0"/>
              </a:spcBef>
              <a:spcAft>
                <a:spcPts val="600"/>
              </a:spcAft>
              <a:buSzPct val="45000"/>
              <a:buFont typeface="Wingdings" panose="05000000000000000000" pitchFamily="2" charset="2"/>
              <a:buChar char="§"/>
              <a:tabLst>
                <a:tab pos="320675" algn="l"/>
                <a:tab pos="425450"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Lst>
            </a:pPr>
            <a:r>
              <a:rPr lang="cs-CZ" altLang="cs-CZ" sz="6400" dirty="0">
                <a:latin typeface="Verdana" panose="020B0604030504040204" pitchFamily="34" charset="0"/>
                <a:ea typeface="Verdana" panose="020B0604030504040204" pitchFamily="34" charset="0"/>
              </a:rPr>
              <a:t>osoby společensky nepřizpůsobivé, často měnící zaměstnání, se špatnou morálkou</a:t>
            </a:r>
          </a:p>
          <a:p>
            <a:pPr marL="268288" algn="just">
              <a:lnSpc>
                <a:spcPct val="120000"/>
              </a:lnSpc>
              <a:spcBef>
                <a:spcPts val="0"/>
              </a:spcBef>
              <a:spcAft>
                <a:spcPts val="600"/>
              </a:spcAft>
              <a:buSzPct val="45000"/>
              <a:buFont typeface="Wingdings" panose="05000000000000000000" pitchFamily="2" charset="2"/>
              <a:buChar char="§"/>
              <a:tabLst>
                <a:tab pos="320675" algn="l"/>
                <a:tab pos="425450"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Lst>
            </a:pPr>
            <a:r>
              <a:rPr lang="cs-CZ" altLang="cs-CZ" sz="6400" dirty="0">
                <a:latin typeface="Verdana" panose="020B0604030504040204" pitchFamily="34" charset="0"/>
                <a:ea typeface="Verdana" panose="020B0604030504040204" pitchFamily="34" charset="0"/>
              </a:rPr>
              <a:t>fyzické osoby, které jsou vedeny v evidenci uchazečů o zaměstnání déle než 6 měsíců</a:t>
            </a:r>
          </a:p>
          <a:p>
            <a:pPr marL="268288" algn="just">
              <a:lnSpc>
                <a:spcPct val="120000"/>
              </a:lnSpc>
              <a:spcBef>
                <a:spcPts val="0"/>
              </a:spcBef>
              <a:spcAft>
                <a:spcPts val="600"/>
              </a:spcAft>
              <a:buSzPct val="45000"/>
              <a:buFont typeface="Wingdings" panose="05000000000000000000" pitchFamily="2" charset="2"/>
              <a:buChar char="§"/>
              <a:tabLst>
                <a:tab pos="320675" algn="l"/>
                <a:tab pos="425450"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Lst>
            </a:pPr>
            <a:r>
              <a:rPr lang="cs-CZ" altLang="cs-CZ" sz="6400" dirty="0">
                <a:latin typeface="Verdana" panose="020B0604030504040204" pitchFamily="34" charset="0"/>
                <a:ea typeface="Verdana" panose="020B0604030504040204" pitchFamily="34" charset="0"/>
              </a:rPr>
              <a:t>nekvalifikované osoby</a:t>
            </a:r>
          </a:p>
          <a:p>
            <a:pPr marL="268288" algn="just">
              <a:lnSpc>
                <a:spcPct val="120000"/>
              </a:lnSpc>
              <a:spcBef>
                <a:spcPts val="0"/>
              </a:spcBef>
              <a:spcAft>
                <a:spcPts val="600"/>
              </a:spcAft>
              <a:buSzPct val="45000"/>
              <a:buFont typeface="Wingdings" panose="05000000000000000000" pitchFamily="2" charset="2"/>
              <a:buChar char="§"/>
              <a:tabLst>
                <a:tab pos="320675" algn="l"/>
                <a:tab pos="425450"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Lst>
            </a:pPr>
            <a:r>
              <a:rPr lang="cs-CZ" altLang="cs-CZ" sz="6400" dirty="0">
                <a:latin typeface="Verdana" panose="020B0604030504040204" pitchFamily="34" charset="0"/>
                <a:ea typeface="Verdana" panose="020B0604030504040204" pitchFamily="34" charset="0"/>
              </a:rPr>
              <a:t>osoby pečující o děti ve věku do 15 let; těhotné ženy, kojící ženy do devátého měsíce po porodu</a:t>
            </a:r>
          </a:p>
          <a:p>
            <a:pPr marL="268288" algn="just">
              <a:lnSpc>
                <a:spcPct val="120000"/>
              </a:lnSpc>
              <a:spcBef>
                <a:spcPts val="0"/>
              </a:spcBef>
              <a:spcAft>
                <a:spcPts val="600"/>
              </a:spcAft>
              <a:buSzPct val="45000"/>
              <a:buFont typeface="Wingdings" panose="05000000000000000000" pitchFamily="2" charset="2"/>
              <a:buChar char="§"/>
              <a:tabLst>
                <a:tab pos="320675" algn="l"/>
                <a:tab pos="425450"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Lst>
            </a:pPr>
            <a:r>
              <a:rPr lang="cs-CZ" altLang="cs-CZ" sz="6400" dirty="0">
                <a:latin typeface="Verdana" panose="020B0604030504040204" pitchFamily="34" charset="0"/>
                <a:ea typeface="Verdana" panose="020B0604030504040204" pitchFamily="34" charset="0"/>
              </a:rPr>
              <a:t>vyšší věkové kategorie nad 50 let věku</a:t>
            </a:r>
          </a:p>
          <a:p>
            <a:pPr marL="268288" algn="just">
              <a:lnSpc>
                <a:spcPct val="120000"/>
              </a:lnSpc>
              <a:spcBef>
                <a:spcPts val="0"/>
              </a:spcBef>
              <a:spcAft>
                <a:spcPts val="600"/>
              </a:spcAft>
              <a:buSzPct val="45000"/>
              <a:buFont typeface="Wingdings" panose="05000000000000000000" pitchFamily="2" charset="2"/>
              <a:buChar char="§"/>
              <a:tabLst>
                <a:tab pos="320675" algn="l"/>
                <a:tab pos="425450"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Lst>
            </a:pPr>
            <a:r>
              <a:rPr lang="cs-CZ" altLang="cs-CZ" sz="6400" dirty="0">
                <a:latin typeface="Verdana" panose="020B0604030504040204" pitchFamily="34" charset="0"/>
                <a:ea typeface="Verdana" panose="020B0604030504040204" pitchFamily="34" charset="0"/>
              </a:rPr>
              <a:t>osoby bydlící v okrajových částech okresu s omezenou dopravní obslužností/regionální oblasti</a:t>
            </a:r>
          </a:p>
          <a:p>
            <a:pPr marL="268288" algn="just">
              <a:lnSpc>
                <a:spcPct val="120000"/>
              </a:lnSpc>
              <a:spcBef>
                <a:spcPts val="0"/>
              </a:spcBef>
              <a:spcAft>
                <a:spcPts val="600"/>
              </a:spcAft>
              <a:buSzPct val="45000"/>
              <a:buFont typeface="Wingdings" panose="05000000000000000000" pitchFamily="2" charset="2"/>
              <a:buChar char="§"/>
              <a:tabLst>
                <a:tab pos="320675" algn="l"/>
                <a:tab pos="425450"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Lst>
            </a:pPr>
            <a:r>
              <a:rPr lang="cs-CZ" altLang="cs-CZ" sz="6400" dirty="0">
                <a:latin typeface="Verdana" panose="020B0604030504040204" pitchFamily="34" charset="0"/>
                <a:ea typeface="Verdana" panose="020B0604030504040204" pitchFamily="34" charset="0"/>
              </a:rPr>
              <a:t>fyzické osoby, které potřebují zvláštní pomoc = fyzické osoby, které se přechodně ocitly v mimořádně obtížných poměrech nebo které v nich žijí, fyzické osoby po ukončení výkonu trestu odnětí svobody a fyzické osoby ze </a:t>
            </a:r>
            <a:r>
              <a:rPr lang="cs-CZ" altLang="cs-CZ" sz="6400" dirty="0" err="1">
                <a:latin typeface="Verdana" panose="020B0604030504040204" pitchFamily="34" charset="0"/>
                <a:ea typeface="Verdana" panose="020B0604030504040204" pitchFamily="34" charset="0"/>
              </a:rPr>
              <a:t>sociokulturně</a:t>
            </a:r>
            <a:r>
              <a:rPr lang="cs-CZ" altLang="cs-CZ" sz="6400" dirty="0">
                <a:latin typeface="Verdana" panose="020B0604030504040204" pitchFamily="34" charset="0"/>
                <a:ea typeface="Verdana" panose="020B0604030504040204" pitchFamily="34" charset="0"/>
              </a:rPr>
              <a:t> znevýhodněného prostředí </a:t>
            </a:r>
          </a:p>
          <a:p>
            <a:pPr algn="just">
              <a:lnSpc>
                <a:spcPct val="100000"/>
              </a:lnSpc>
              <a:spcBef>
                <a:spcPts val="0"/>
              </a:spcBef>
              <a:spcAft>
                <a:spcPts val="600"/>
              </a:spcAft>
            </a:pPr>
            <a:endParaRPr lang="cs-CZ" sz="16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100459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4492D0-9848-4A2F-A21A-D5383D5F69A7}"/>
              </a:ext>
            </a:extLst>
          </p:cNvPr>
          <p:cNvSpPr>
            <a:spLocks noGrp="1"/>
          </p:cNvSpPr>
          <p:nvPr>
            <p:ph type="ctrTitle"/>
          </p:nvPr>
        </p:nvSpPr>
        <p:spPr>
          <a:xfrm>
            <a:off x="686316" y="281172"/>
            <a:ext cx="10607039" cy="812132"/>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Autofit/>
          </a:bodyPr>
          <a:lstStyle/>
          <a:p>
            <a:br>
              <a:rPr lang="cs-CZ" sz="4000" dirty="0"/>
            </a:br>
            <a:br>
              <a:rPr lang="cs-CZ" sz="4000" dirty="0"/>
            </a:br>
            <a:br>
              <a:rPr lang="cs-CZ" sz="4000" dirty="0"/>
            </a:br>
            <a:br>
              <a:rPr lang="cs-CZ" sz="4000" dirty="0"/>
            </a:br>
            <a:br>
              <a:rPr lang="cs-CZ" sz="4000" dirty="0"/>
            </a:br>
            <a:br>
              <a:rPr lang="cs-CZ" sz="4000" dirty="0"/>
            </a:br>
            <a:br>
              <a:rPr lang="cs-CZ" sz="4000" dirty="0"/>
            </a:br>
            <a:r>
              <a:rPr lang="cs-CZ" altLang="cs-CZ" sz="4000" b="1" dirty="0">
                <a:solidFill>
                  <a:srgbClr val="0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Příčiny nezaměstnanosti</a:t>
            </a:r>
            <a:endParaRPr lang="cs-CZ" sz="4000" b="1" dirty="0">
              <a:solidFill>
                <a:srgbClr val="0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endParaRPr>
          </a:p>
        </p:txBody>
      </p:sp>
      <p:sp>
        <p:nvSpPr>
          <p:cNvPr id="4" name="Podnadpis 3">
            <a:extLst>
              <a:ext uri="{FF2B5EF4-FFF2-40B4-BE49-F238E27FC236}">
                <a16:creationId xmlns:a16="http://schemas.microsoft.com/office/drawing/2014/main" id="{8E3BF3B1-79FE-41BB-9125-80BA11C97810}"/>
              </a:ext>
            </a:extLst>
          </p:cNvPr>
          <p:cNvSpPr>
            <a:spLocks noGrp="1"/>
          </p:cNvSpPr>
          <p:nvPr>
            <p:ph type="subTitle" idx="1"/>
          </p:nvPr>
        </p:nvSpPr>
        <p:spPr>
          <a:xfrm>
            <a:off x="785707" y="1311965"/>
            <a:ext cx="10701865" cy="5443767"/>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rmAutofit lnSpcReduction="10000"/>
          </a:bodyPr>
          <a:lstStyle/>
          <a:p>
            <a:pPr algn="just">
              <a:lnSpc>
                <a:spcPct val="120000"/>
              </a:lnSpc>
              <a:spcBef>
                <a:spcPts val="0"/>
              </a:spcBef>
              <a:spcAft>
                <a:spcPts val="600"/>
              </a:spcAft>
              <a:buClrTx/>
              <a:buFont typeface="Wingdings" panose="05000000000000000000" pitchFamily="2" charset="2"/>
              <a:buChar char="Ø"/>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1600" dirty="0">
                <a:latin typeface="Verdana" panose="020B0604030504040204" pitchFamily="34" charset="0"/>
                <a:ea typeface="Verdana" panose="020B0604030504040204" pitchFamily="34" charset="0"/>
              </a:rPr>
              <a:t>trh práce vykazuje určitá specifika ► </a:t>
            </a:r>
            <a:r>
              <a:rPr lang="cs-CZ" altLang="cs-CZ" sz="1600" u="sng" dirty="0">
                <a:latin typeface="Verdana" panose="020B0604030504040204" pitchFamily="34" charset="0"/>
                <a:ea typeface="Verdana" panose="020B0604030504040204" pitchFamily="34" charset="0"/>
              </a:rPr>
              <a:t>práce je funkcí pracovní síly</a:t>
            </a:r>
            <a:r>
              <a:rPr lang="cs-CZ" altLang="cs-CZ" sz="1600" dirty="0">
                <a:latin typeface="Verdana" panose="020B0604030504040204" pitchFamily="34" charset="0"/>
                <a:ea typeface="Verdana" panose="020B0604030504040204" pitchFamily="34" charset="0"/>
              </a:rPr>
              <a:t>, je předmětem směny na trhu práce; </a:t>
            </a:r>
            <a:r>
              <a:rPr lang="cs-CZ" altLang="cs-CZ" sz="1600" u="sng" dirty="0">
                <a:latin typeface="Verdana" panose="020B0604030504040204" pitchFamily="34" charset="0"/>
                <a:ea typeface="Verdana" panose="020B0604030504040204" pitchFamily="34" charset="0"/>
              </a:rPr>
              <a:t>bezprostředně svázaná s osobností člověka </a:t>
            </a:r>
            <a:r>
              <a:rPr lang="cs-CZ" altLang="cs-CZ" sz="1600" dirty="0">
                <a:latin typeface="Verdana" panose="020B0604030504040204" pitchFamily="34" charset="0"/>
                <a:ea typeface="Verdana" panose="020B0604030504040204" pitchFamily="34" charset="0"/>
              </a:rPr>
              <a:t>(ocenění lidského kapitálu, který je různý u různých jedinců ► preference zaměstnavatelů)</a:t>
            </a:r>
          </a:p>
          <a:p>
            <a:pPr algn="just">
              <a:lnSpc>
                <a:spcPct val="120000"/>
              </a:lnSpc>
              <a:spcBef>
                <a:spcPts val="0"/>
              </a:spcBef>
              <a:spcAft>
                <a:spcPts val="600"/>
              </a:spcAft>
              <a:buClrTx/>
              <a:buFont typeface="Wingdings" panose="05000000000000000000" pitchFamily="2" charset="2"/>
              <a:buChar char="Ø"/>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1600" u="sng" dirty="0">
                <a:latin typeface="Verdana" panose="020B0604030504040204" pitchFamily="34" charset="0"/>
                <a:ea typeface="Verdana" panose="020B0604030504040204" pitchFamily="34" charset="0"/>
              </a:rPr>
              <a:t>přizpůsobování nabídky práce a poptávky po ní podle ceny je do určité míry deformováno </a:t>
            </a:r>
            <a:r>
              <a:rPr lang="cs-CZ" altLang="cs-CZ" sz="1600" dirty="0">
                <a:latin typeface="Verdana" panose="020B0604030504040204" pitchFamily="34" charset="0"/>
                <a:ea typeface="Verdana" panose="020B0604030504040204" pitchFamily="34" charset="0"/>
              </a:rPr>
              <a:t>(investice do stálé kvalifikované pracovní síly rostou, zvyšuje se jejich cena) a i zaměstnanci se snaží udržet si dobrou práci ► bariéra pro vstup na TP pro další pracovníky ► citlivost mezd na změny v nabídce a poptávce po práci je nižší</a:t>
            </a:r>
          </a:p>
          <a:p>
            <a:pPr algn="just">
              <a:lnSpc>
                <a:spcPct val="120000"/>
              </a:lnSpc>
              <a:spcBef>
                <a:spcPts val="0"/>
              </a:spcBef>
              <a:spcAft>
                <a:spcPts val="600"/>
              </a:spcAft>
              <a:buClrTx/>
              <a:buFont typeface="Wingdings" panose="05000000000000000000" pitchFamily="2" charset="2"/>
              <a:buChar char="Ø"/>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1600" u="sng" dirty="0">
                <a:latin typeface="Verdana" panose="020B0604030504040204" pitchFamily="34" charset="0"/>
                <a:ea typeface="Verdana" panose="020B0604030504040204" pitchFamily="34" charset="0"/>
              </a:rPr>
              <a:t>trh práce je do značné míry segmentován </a:t>
            </a:r>
            <a:r>
              <a:rPr lang="cs-CZ" altLang="cs-CZ" sz="1600" dirty="0">
                <a:latin typeface="Verdana" panose="020B0604030504040204" pitchFamily="34" charset="0"/>
                <a:ea typeface="Verdana" panose="020B0604030504040204" pitchFamily="34" charset="0"/>
              </a:rPr>
              <a:t>(existuje množství trhů práce) ► existence rozdílností mezi lidmi (dispozice a předpoklady) a pracovními místy (kvalifikační náročnost); také územní alokace trhů práce (rozdílnost struktury a charakteristik trhů práce v různých regionech)</a:t>
            </a:r>
          </a:p>
          <a:p>
            <a:pPr algn="just">
              <a:lnSpc>
                <a:spcPct val="120000"/>
              </a:lnSpc>
              <a:spcBef>
                <a:spcPts val="0"/>
              </a:spcBef>
              <a:spcAft>
                <a:spcPts val="600"/>
              </a:spcAft>
              <a:buClrTx/>
              <a:buFont typeface="Wingdings" panose="05000000000000000000" pitchFamily="2" charset="2"/>
              <a:buChar char="Ø"/>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1600" u="sng" dirty="0">
                <a:latin typeface="Verdana" panose="020B0604030504040204" pitchFamily="34" charset="0"/>
                <a:ea typeface="Verdana" panose="020B0604030504040204" pitchFamily="34" charset="0"/>
              </a:rPr>
              <a:t>vliv kolektivního vyjednávání na mzdy</a:t>
            </a:r>
            <a:r>
              <a:rPr lang="cs-CZ" altLang="cs-CZ" sz="1600" dirty="0">
                <a:latin typeface="Verdana" panose="020B0604030504040204" pitchFamily="34" charset="0"/>
                <a:ea typeface="Verdana" panose="020B0604030504040204" pitchFamily="34" charset="0"/>
              </a:rPr>
              <a:t> ► odbory usilují o vyšší mzdy, zvýšení ceny práce ► v procesu kolektivního vyjednávání jsou dohodnuty určité parametry mzdového vývoje ► zvýšení mzdy na základě rozhodnutí odborů vyvolává pokles efektivity pro zaměstnavatele </a:t>
            </a:r>
          </a:p>
          <a:p>
            <a:pPr algn="just">
              <a:lnSpc>
                <a:spcPct val="120000"/>
              </a:lnSpc>
              <a:spcBef>
                <a:spcPts val="0"/>
              </a:spcBef>
              <a:spcAft>
                <a:spcPts val="600"/>
              </a:spcAft>
              <a:buClrTx/>
              <a:buFont typeface="Wingdings" panose="05000000000000000000" pitchFamily="2" charset="2"/>
              <a:buChar char="Ø"/>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altLang="cs-CZ" sz="1600" dirty="0">
                <a:latin typeface="Verdana" panose="020B0604030504040204" pitchFamily="34" charset="0"/>
                <a:ea typeface="Verdana" panose="020B0604030504040204" pitchFamily="34" charset="0"/>
              </a:rPr>
              <a:t>trh práce je také výrazně </a:t>
            </a:r>
            <a:r>
              <a:rPr lang="cs-CZ" altLang="cs-CZ" sz="1600" u="sng" dirty="0">
                <a:latin typeface="Verdana" panose="020B0604030504040204" pitchFamily="34" charset="0"/>
                <a:ea typeface="Verdana" panose="020B0604030504040204" pitchFamily="34" charset="0"/>
              </a:rPr>
              <a:t>ovlivňován ze strany státu </a:t>
            </a:r>
            <a:r>
              <a:rPr lang="cs-CZ" altLang="cs-CZ" sz="1600" dirty="0">
                <a:latin typeface="Verdana" panose="020B0604030504040204" pitchFamily="34" charset="0"/>
                <a:ea typeface="Verdana" panose="020B0604030504040204" pitchFamily="34" charset="0"/>
              </a:rPr>
              <a:t>a to zejména prostřednictvím pracovního zákonodárství ► úprava pracovní doby, podmínky odchodu do důchodu, délka školní docházky, zákon o minimální mzdě (pokud je minimální mzda umístěna nad tržní cenou, vzniká přebytek nabídky nad poptávkou a někteří nezaměstnaní nezískají pracovní místa) ► to vše ovlivňuje stranu nabídky práce, mzdy se stávají nepružnými směrem dolů</a:t>
            </a:r>
          </a:p>
          <a:p>
            <a:endParaRPr lang="cs-CZ" dirty="0"/>
          </a:p>
        </p:txBody>
      </p:sp>
    </p:spTree>
    <p:extLst>
      <p:ext uri="{BB962C8B-B14F-4D97-AF65-F5344CB8AC3E}">
        <p14:creationId xmlns:p14="http://schemas.microsoft.com/office/powerpoint/2010/main" val="2821118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4492D0-9848-4A2F-A21A-D5383D5F69A7}"/>
              </a:ext>
            </a:extLst>
          </p:cNvPr>
          <p:cNvSpPr>
            <a:spLocks noGrp="1"/>
          </p:cNvSpPr>
          <p:nvPr>
            <p:ph type="ctrTitle"/>
          </p:nvPr>
        </p:nvSpPr>
        <p:spPr>
          <a:xfrm>
            <a:off x="686316" y="281172"/>
            <a:ext cx="10607039" cy="812132"/>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Autofit/>
          </a:bodyPr>
          <a:lstStyle/>
          <a:p>
            <a:br>
              <a:rPr lang="cs-CZ" sz="4000" dirty="0"/>
            </a:br>
            <a:br>
              <a:rPr lang="cs-CZ" sz="4000" dirty="0"/>
            </a:br>
            <a:br>
              <a:rPr lang="cs-CZ" sz="4000" dirty="0"/>
            </a:br>
            <a:br>
              <a:rPr lang="cs-CZ" sz="4000" dirty="0"/>
            </a:br>
            <a:br>
              <a:rPr lang="cs-CZ" sz="4000" dirty="0"/>
            </a:br>
            <a:br>
              <a:rPr lang="cs-CZ" sz="4000" dirty="0"/>
            </a:br>
            <a:br>
              <a:rPr lang="cs-CZ" sz="4000" dirty="0"/>
            </a:br>
            <a:r>
              <a:rPr lang="cs-CZ" sz="4000" b="1" dirty="0">
                <a:solidFill>
                  <a:srgbClr val="0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Důsledky nezaměstnanosti</a:t>
            </a:r>
          </a:p>
        </p:txBody>
      </p:sp>
      <p:sp>
        <p:nvSpPr>
          <p:cNvPr id="4" name="Podnadpis 3">
            <a:extLst>
              <a:ext uri="{FF2B5EF4-FFF2-40B4-BE49-F238E27FC236}">
                <a16:creationId xmlns:a16="http://schemas.microsoft.com/office/drawing/2014/main" id="{8E3BF3B1-79FE-41BB-9125-80BA11C97810}"/>
              </a:ext>
            </a:extLst>
          </p:cNvPr>
          <p:cNvSpPr>
            <a:spLocks noGrp="1"/>
          </p:cNvSpPr>
          <p:nvPr>
            <p:ph type="subTitle" idx="1"/>
          </p:nvPr>
        </p:nvSpPr>
        <p:spPr>
          <a:xfrm>
            <a:off x="785707" y="1311965"/>
            <a:ext cx="10701865" cy="5443767"/>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rmAutofit/>
          </a:bodyPr>
          <a:lstStyle/>
          <a:p>
            <a:pPr algn="just">
              <a:lnSpc>
                <a:spcPct val="100000"/>
              </a:lnSpc>
              <a:spcBef>
                <a:spcPts val="0"/>
              </a:spcBef>
              <a:spcAft>
                <a:spcPts val="600"/>
              </a:spcAft>
              <a:buFont typeface="Wingdings" panose="05000000000000000000" pitchFamily="2" charset="2"/>
              <a:buChar char="Ø"/>
            </a:pPr>
            <a:r>
              <a:rPr lang="cs-CZ" sz="16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ekonomické důsledky </a:t>
            </a:r>
          </a:p>
          <a:p>
            <a:pPr algn="just">
              <a:spcBef>
                <a:spcPts val="0"/>
              </a:spcBef>
              <a:spcAft>
                <a:spcPts val="600"/>
              </a:spcAft>
              <a:buFont typeface="Wingdings" panose="05000000000000000000" pitchFamily="2" charset="2"/>
              <a:buChar char="Ø"/>
            </a:pPr>
            <a:r>
              <a:rPr lang="cs-CZ" sz="1600" dirty="0">
                <a:latin typeface="Verdana" panose="020B0604030504040204" pitchFamily="34" charset="0"/>
                <a:ea typeface="Verdana" panose="020B0604030504040204" pitchFamily="34" charset="0"/>
              </a:rPr>
              <a:t>zaměstnání poskytuje jedinci (rodině) příjem, tzv. ekonomický profit </a:t>
            </a:r>
            <a:r>
              <a:rPr lang="cs-CZ" altLang="cs-CZ" sz="1600" dirty="0">
                <a:latin typeface="Verdana" panose="020B0604030504040204" pitchFamily="34" charset="0"/>
                <a:ea typeface="Verdana" panose="020B0604030504040204" pitchFamily="34" charset="0"/>
              </a:rPr>
              <a:t>► od něj se odvozuje celý sociální status; ztráta zaměstnání vede ke snížení životní úrovně a  chudobě</a:t>
            </a:r>
          </a:p>
          <a:p>
            <a:pPr algn="just">
              <a:lnSpc>
                <a:spcPct val="120000"/>
              </a:lnSpc>
              <a:spcBef>
                <a:spcPts val="0"/>
              </a:spcBef>
              <a:spcAft>
                <a:spcPts val="600"/>
              </a:spcAft>
              <a:buFont typeface="Wingdings" panose="05000000000000000000" pitchFamily="2" charset="2"/>
              <a:buChar char="v"/>
            </a:pPr>
            <a:r>
              <a:rPr lang="cs-CZ" altLang="cs-CZ" sz="1600" dirty="0">
                <a:latin typeface="Verdana" panose="020B0604030504040204" pitchFamily="34" charset="0"/>
                <a:ea typeface="Verdana" panose="020B0604030504040204" pitchFamily="34" charset="0"/>
              </a:rPr>
              <a:t>snížené příjmy nezaměstnaných snižují jejich spotřebu ► významný dopad na ekonomiku v případě masové a dlouhodobé nezaměstnanosti</a:t>
            </a:r>
          </a:p>
          <a:p>
            <a:pPr algn="just">
              <a:lnSpc>
                <a:spcPct val="120000"/>
              </a:lnSpc>
              <a:spcBef>
                <a:spcPts val="0"/>
              </a:spcBef>
              <a:spcAft>
                <a:spcPts val="600"/>
              </a:spcAft>
              <a:buFont typeface="Wingdings" panose="05000000000000000000" pitchFamily="2" charset="2"/>
              <a:buChar char="v"/>
            </a:pPr>
            <a:r>
              <a:rPr lang="cs-CZ" altLang="cs-CZ" sz="1600" dirty="0">
                <a:latin typeface="Verdana" panose="020B0604030504040204" pitchFamily="34" charset="0"/>
                <a:ea typeface="Verdana" panose="020B0604030504040204" pitchFamily="34" charset="0"/>
              </a:rPr>
              <a:t>díky nezaměstnanosti se snižují daňové příjmy státu na jedné straně, na druhé rostou výdaje státu spojené se sociálním zabezpečením nezaměstnaných</a:t>
            </a:r>
          </a:p>
          <a:p>
            <a:pPr algn="just">
              <a:lnSpc>
                <a:spcPct val="120000"/>
              </a:lnSpc>
              <a:spcBef>
                <a:spcPts val="0"/>
              </a:spcBef>
              <a:spcAft>
                <a:spcPts val="600"/>
              </a:spcAft>
              <a:buFont typeface="Wingdings" panose="05000000000000000000" pitchFamily="2" charset="2"/>
              <a:buChar char="v"/>
            </a:pPr>
            <a:r>
              <a:rPr lang="cs-CZ" sz="1600" dirty="0">
                <a:latin typeface="Verdana" panose="020B0604030504040204" pitchFamily="34" charset="0"/>
                <a:ea typeface="Verdana" panose="020B0604030504040204" pitchFamily="34" charset="0"/>
              </a:rPr>
              <a:t>v ekonomice nejsou plně využity ekonomické zdroje a jeden z výrobních faktorů (nezaměstnaný)</a:t>
            </a:r>
          </a:p>
          <a:p>
            <a:pPr algn="just">
              <a:lnSpc>
                <a:spcPct val="120000"/>
              </a:lnSpc>
              <a:spcBef>
                <a:spcPts val="0"/>
              </a:spcBef>
              <a:spcAft>
                <a:spcPts val="600"/>
              </a:spcAft>
              <a:buFont typeface="Wingdings" panose="05000000000000000000" pitchFamily="2" charset="2"/>
              <a:buChar char="v"/>
            </a:pPr>
            <a:r>
              <a:rPr lang="cs-CZ" sz="1600" dirty="0">
                <a:latin typeface="Verdana" panose="020B0604030504040204" pitchFamily="34" charset="0"/>
                <a:ea typeface="Verdana" panose="020B0604030504040204" pitchFamily="34" charset="0"/>
              </a:rPr>
              <a:t>ekonomika nevyrábí tolik produkce, kolik je schopná vyrábět </a:t>
            </a:r>
            <a:r>
              <a:rPr lang="cs-CZ" altLang="cs-CZ" sz="1600" dirty="0">
                <a:latin typeface="Verdana" panose="020B0604030504040204" pitchFamily="34" charset="0"/>
                <a:ea typeface="Verdana" panose="020B0604030504040204" pitchFamily="34" charset="0"/>
              </a:rPr>
              <a:t>► mrhání společenské práce</a:t>
            </a:r>
          </a:p>
          <a:p>
            <a:pPr algn="just">
              <a:lnSpc>
                <a:spcPct val="120000"/>
              </a:lnSpc>
              <a:spcBef>
                <a:spcPts val="0"/>
              </a:spcBef>
              <a:spcAft>
                <a:spcPts val="600"/>
              </a:spcAft>
              <a:buFont typeface="Wingdings" panose="05000000000000000000" pitchFamily="2" charset="2"/>
              <a:buChar char="v"/>
            </a:pPr>
            <a:r>
              <a:rPr lang="cs-CZ" sz="1600" dirty="0">
                <a:latin typeface="Verdana" panose="020B0604030504040204" pitchFamily="34" charset="0"/>
                <a:ea typeface="Verdana" panose="020B0604030504040204" pitchFamily="34" charset="0"/>
              </a:rPr>
              <a:t>ztrátami jsou v podstatě náklady stagnace </a:t>
            </a:r>
            <a:r>
              <a:rPr lang="cs-CZ" altLang="cs-CZ" sz="1600" dirty="0">
                <a:latin typeface="Verdana" panose="020B0604030504040204" pitchFamily="34" charset="0"/>
                <a:ea typeface="Verdana" panose="020B0604030504040204" pitchFamily="34" charset="0"/>
              </a:rPr>
              <a:t>► rozdíl mezi faktickým HDP a potenciálním HDP</a:t>
            </a:r>
          </a:p>
          <a:p>
            <a:pPr algn="just">
              <a:lnSpc>
                <a:spcPct val="100000"/>
              </a:lnSpc>
              <a:spcBef>
                <a:spcPts val="0"/>
              </a:spcBef>
              <a:spcAft>
                <a:spcPts val="600"/>
              </a:spcAft>
              <a:buFont typeface="Wingdings" panose="05000000000000000000" pitchFamily="2" charset="2"/>
              <a:buChar char="Ø"/>
            </a:pPr>
            <a:r>
              <a:rPr lang="cs-CZ" sz="16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sociální důsledky</a:t>
            </a:r>
          </a:p>
          <a:p>
            <a:pPr algn="just">
              <a:lnSpc>
                <a:spcPct val="120000"/>
              </a:lnSpc>
              <a:spcBef>
                <a:spcPts val="0"/>
              </a:spcBef>
              <a:spcAft>
                <a:spcPts val="600"/>
              </a:spcAft>
              <a:buFont typeface="Wingdings" panose="05000000000000000000" pitchFamily="2" charset="2"/>
              <a:buChar char="v"/>
            </a:pPr>
            <a:r>
              <a:rPr lang="cs-CZ" sz="1600" dirty="0">
                <a:latin typeface="Verdana" panose="020B0604030504040204" pitchFamily="34" charset="0"/>
                <a:ea typeface="Verdana" panose="020B0604030504040204" pitchFamily="34" charset="0"/>
              </a:rPr>
              <a:t>spojeny s dopady nezaměstnanosti na sociální situace, chování a postoje nezaměstnaných, jejich rodin a širší sociální okolí </a:t>
            </a:r>
            <a:r>
              <a:rPr lang="cs-CZ" altLang="cs-CZ" sz="1600" dirty="0">
                <a:latin typeface="Verdana" panose="020B0604030504040204" pitchFamily="34" charset="0"/>
                <a:ea typeface="Verdana" panose="020B0604030504040204" pitchFamily="34" charset="0"/>
              </a:rPr>
              <a:t>► zaměstnání je prostředkem společenského vzestupu</a:t>
            </a:r>
            <a:endParaRPr lang="cs-CZ" sz="1600" dirty="0">
              <a:latin typeface="Verdana" panose="020B0604030504040204" pitchFamily="34" charset="0"/>
              <a:ea typeface="Verdana" panose="020B0604030504040204" pitchFamily="34" charset="0"/>
            </a:endParaRPr>
          </a:p>
          <a:p>
            <a:pPr algn="just">
              <a:lnSpc>
                <a:spcPct val="120000"/>
              </a:lnSpc>
              <a:spcBef>
                <a:spcPts val="0"/>
              </a:spcBef>
              <a:spcAft>
                <a:spcPts val="600"/>
              </a:spcAft>
              <a:buFont typeface="Wingdings" panose="05000000000000000000" pitchFamily="2" charset="2"/>
              <a:buChar char="v"/>
            </a:pPr>
            <a:r>
              <a:rPr lang="cs-CZ" sz="1600" dirty="0">
                <a:latin typeface="Verdana" panose="020B0604030504040204" pitchFamily="34" charset="0"/>
                <a:ea typeface="Verdana" panose="020B0604030504040204" pitchFamily="34" charset="0"/>
              </a:rPr>
              <a:t>dopady nezaměstnanosti se projevují v různých oblastech osobního i společenského života  </a:t>
            </a:r>
          </a:p>
          <a:p>
            <a:pPr algn="just">
              <a:lnSpc>
                <a:spcPct val="120000"/>
              </a:lnSpc>
              <a:spcBef>
                <a:spcPts val="0"/>
              </a:spcBef>
              <a:spcAft>
                <a:spcPts val="600"/>
              </a:spcAft>
              <a:buFont typeface="Wingdings" panose="05000000000000000000" pitchFamily="2" charset="2"/>
              <a:buChar char="v"/>
            </a:pPr>
            <a:r>
              <a:rPr lang="cs-CZ" sz="1600" dirty="0">
                <a:latin typeface="Verdana" panose="020B0604030504040204" pitchFamily="34" charset="0"/>
                <a:ea typeface="Verdana" panose="020B0604030504040204" pitchFamily="34" charset="0"/>
              </a:rPr>
              <a:t>nezaměstnanost je různého charakteru a  je jedinci i různě pociťována </a:t>
            </a:r>
          </a:p>
          <a:p>
            <a:pPr algn="just">
              <a:lnSpc>
                <a:spcPct val="120000"/>
              </a:lnSpc>
              <a:spcBef>
                <a:spcPts val="0"/>
              </a:spcBef>
              <a:spcAft>
                <a:spcPts val="600"/>
              </a:spcAft>
              <a:buFont typeface="Wingdings" panose="05000000000000000000" pitchFamily="2" charset="2"/>
              <a:buChar char="v"/>
            </a:pPr>
            <a:r>
              <a:rPr lang="cs-CZ" sz="1600" dirty="0">
                <a:latin typeface="Verdana" panose="020B0604030504040204" pitchFamily="34" charset="0"/>
                <a:ea typeface="Verdana" panose="020B0604030504040204" pitchFamily="34" charset="0"/>
              </a:rPr>
              <a:t>sociální důsledky jsou mez sebou úzce propojeny</a:t>
            </a:r>
          </a:p>
          <a:p>
            <a:endParaRPr lang="cs-CZ" dirty="0"/>
          </a:p>
        </p:txBody>
      </p:sp>
    </p:spTree>
    <p:extLst>
      <p:ext uri="{BB962C8B-B14F-4D97-AF65-F5344CB8AC3E}">
        <p14:creationId xmlns:p14="http://schemas.microsoft.com/office/powerpoint/2010/main" val="41379778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4" name="Podnadpis 3">
            <a:extLst>
              <a:ext uri="{FF2B5EF4-FFF2-40B4-BE49-F238E27FC236}">
                <a16:creationId xmlns:a16="http://schemas.microsoft.com/office/drawing/2014/main" id="{8E3BF3B1-79FE-41BB-9125-80BA11C97810}"/>
              </a:ext>
            </a:extLst>
          </p:cNvPr>
          <p:cNvSpPr>
            <a:spLocks noGrp="1"/>
          </p:cNvSpPr>
          <p:nvPr>
            <p:ph type="subTitle" idx="1"/>
          </p:nvPr>
        </p:nvSpPr>
        <p:spPr>
          <a:xfrm>
            <a:off x="785707" y="397822"/>
            <a:ext cx="10701865" cy="6172659"/>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rmAutofit fontScale="92500" lnSpcReduction="20000"/>
          </a:bodyPr>
          <a:lstStyle/>
          <a:p>
            <a:pPr algn="just">
              <a:lnSpc>
                <a:spcPct val="120000"/>
              </a:lnSpc>
              <a:spcBef>
                <a:spcPts val="0"/>
              </a:spcBef>
              <a:spcAft>
                <a:spcPts val="600"/>
              </a:spcAft>
              <a:buFont typeface="Wingdings" panose="05000000000000000000" pitchFamily="2" charset="2"/>
              <a:buChar char="Ø"/>
            </a:pPr>
            <a:r>
              <a:rPr lang="cs-CZ" sz="17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dopady na změnu životní úrovně</a:t>
            </a:r>
          </a:p>
          <a:p>
            <a:pPr marL="536575" algn="just">
              <a:lnSpc>
                <a:spcPct val="12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snížení reálných příjmů jedince (domácnosti) </a:t>
            </a:r>
            <a:r>
              <a:rPr lang="cs-CZ" altLang="cs-CZ" sz="1700" dirty="0">
                <a:latin typeface="Verdana" panose="020B0604030504040204" pitchFamily="34" charset="0"/>
                <a:ea typeface="Verdana" panose="020B0604030504040204" pitchFamily="34" charset="0"/>
              </a:rPr>
              <a:t>► snížení spotřeby</a:t>
            </a:r>
          </a:p>
          <a:p>
            <a:pPr marL="536575" algn="just">
              <a:lnSpc>
                <a:spcPct val="12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život na podpoře a sociálních dávkách </a:t>
            </a:r>
            <a:r>
              <a:rPr lang="cs-CZ" altLang="cs-CZ" sz="1700" dirty="0">
                <a:latin typeface="Verdana" panose="020B0604030504040204" pitchFamily="34" charset="0"/>
                <a:ea typeface="Verdana" panose="020B0604030504040204" pitchFamily="34" charset="0"/>
              </a:rPr>
              <a:t>► celkové snížení životní úrovně ► značné finanční potíže</a:t>
            </a:r>
          </a:p>
          <a:p>
            <a:pPr marL="536575" algn="just">
              <a:lnSpc>
                <a:spcPct val="12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cesta k chudobě, redukci sociálních kontaktů a sociálnímu vyloučení </a:t>
            </a:r>
          </a:p>
          <a:p>
            <a:pPr algn="just">
              <a:lnSpc>
                <a:spcPct val="120000"/>
              </a:lnSpc>
              <a:spcBef>
                <a:spcPts val="0"/>
              </a:spcBef>
              <a:spcAft>
                <a:spcPts val="600"/>
              </a:spcAft>
              <a:buFont typeface="Wingdings" panose="05000000000000000000" pitchFamily="2" charset="2"/>
              <a:buChar char="Ø"/>
            </a:pPr>
            <a:r>
              <a:rPr lang="cs-CZ" sz="17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dopady na rodinu</a:t>
            </a:r>
          </a:p>
          <a:p>
            <a:pPr marL="536575" algn="just">
              <a:lnSpc>
                <a:spcPct val="12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pokles příjmů</a:t>
            </a:r>
          </a:p>
          <a:p>
            <a:pPr marL="536575" algn="just">
              <a:lnSpc>
                <a:spcPct val="12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narušení denních rodinných zvyklostí</a:t>
            </a:r>
          </a:p>
          <a:p>
            <a:pPr marL="536575" algn="just">
              <a:lnSpc>
                <a:spcPct val="12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změna pozice a autority nezaměstnaného </a:t>
            </a:r>
          </a:p>
          <a:p>
            <a:pPr marL="536575" algn="just">
              <a:lnSpc>
                <a:spcPct val="12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dekompenzace partnerských vztahů</a:t>
            </a:r>
          </a:p>
          <a:p>
            <a:pPr marL="536575" algn="just">
              <a:lnSpc>
                <a:spcPct val="12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odkládání sňatků a porodů</a:t>
            </a:r>
          </a:p>
          <a:p>
            <a:pPr marL="536575" algn="just">
              <a:lnSpc>
                <a:spcPct val="12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omezení sociálních kontaktů rodiny a omezení výchovné funkce uvnitř rodiny </a:t>
            </a:r>
          </a:p>
          <a:p>
            <a:pPr marL="536575" algn="just">
              <a:lnSpc>
                <a:spcPct val="12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snižuje se počet životních zkušeností jako modelů pro další generaci </a:t>
            </a:r>
          </a:p>
          <a:p>
            <a:pPr marL="536575" algn="just">
              <a:lnSpc>
                <a:spcPct val="12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izolace a sociální vyloučení rodiny</a:t>
            </a:r>
          </a:p>
          <a:p>
            <a:pPr algn="just">
              <a:lnSpc>
                <a:spcPct val="120000"/>
              </a:lnSpc>
              <a:spcBef>
                <a:spcPts val="0"/>
              </a:spcBef>
              <a:spcAft>
                <a:spcPts val="600"/>
              </a:spcAft>
              <a:buFont typeface="Wingdings" panose="05000000000000000000" pitchFamily="2" charset="2"/>
              <a:buChar char="Ø"/>
            </a:pPr>
            <a:r>
              <a:rPr lang="cs-CZ" sz="17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dopady na strukturaci času</a:t>
            </a:r>
          </a:p>
          <a:p>
            <a:pPr marL="536575" algn="just">
              <a:lnSpc>
                <a:spcPct val="12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náhlá expanze volného času</a:t>
            </a:r>
          </a:p>
          <a:p>
            <a:pPr marL="536575" algn="just">
              <a:lnSpc>
                <a:spcPct val="120000"/>
              </a:lnSpc>
              <a:spcBef>
                <a:spcPts val="0"/>
              </a:spcBef>
              <a:spcAft>
                <a:spcPts val="600"/>
              </a:spcAft>
              <a:buFont typeface="Wingdings" panose="05000000000000000000" pitchFamily="2" charset="2"/>
              <a:buChar char="§"/>
            </a:pPr>
            <a:r>
              <a:rPr lang="cs-CZ" sz="1700" dirty="0">
                <a:latin typeface="Verdana" panose="020B0604030504040204" pitchFamily="34" charset="0"/>
                <a:ea typeface="Verdana" panose="020B0604030504040204" pitchFamily="34" charset="0"/>
              </a:rPr>
              <a:t>narušení obvyklého denního režimu </a:t>
            </a:r>
            <a:r>
              <a:rPr lang="cs-CZ" altLang="cs-CZ" sz="1700" dirty="0">
                <a:latin typeface="Verdana" panose="020B0604030504040204" pitchFamily="34" charset="0"/>
                <a:ea typeface="Verdana" panose="020B0604030504040204" pitchFamily="34" charset="0"/>
              </a:rPr>
              <a:t>► mění se vnímání času, čas přestává být důležitý ► nejvíce nebezpečné zvláště pro mladistvé, kteří časový režim s pracovními návyky ještě neměli možnost zažít </a:t>
            </a:r>
          </a:p>
          <a:p>
            <a:endParaRPr lang="cs-CZ" dirty="0">
              <a:solidFill>
                <a:srgbClr val="C00000"/>
              </a:solidFill>
            </a:endParaRPr>
          </a:p>
        </p:txBody>
      </p:sp>
    </p:spTree>
    <p:extLst>
      <p:ext uri="{BB962C8B-B14F-4D97-AF65-F5344CB8AC3E}">
        <p14:creationId xmlns:p14="http://schemas.microsoft.com/office/powerpoint/2010/main" val="3591427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4" name="Podnadpis 3">
            <a:extLst>
              <a:ext uri="{FF2B5EF4-FFF2-40B4-BE49-F238E27FC236}">
                <a16:creationId xmlns:a16="http://schemas.microsoft.com/office/drawing/2014/main" id="{8E3BF3B1-79FE-41BB-9125-80BA11C97810}"/>
              </a:ext>
            </a:extLst>
          </p:cNvPr>
          <p:cNvSpPr>
            <a:spLocks noGrp="1"/>
          </p:cNvSpPr>
          <p:nvPr>
            <p:ph type="subTitle" idx="1"/>
          </p:nvPr>
        </p:nvSpPr>
        <p:spPr>
          <a:xfrm>
            <a:off x="785707" y="169682"/>
            <a:ext cx="10701865" cy="6523349"/>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rmAutofit fontScale="25000" lnSpcReduction="20000"/>
          </a:bodyPr>
          <a:lstStyle/>
          <a:p>
            <a:pPr marL="536575" algn="just">
              <a:lnSpc>
                <a:spcPct val="120000"/>
              </a:lnSpc>
              <a:spcBef>
                <a:spcPts val="0"/>
              </a:spcBef>
              <a:spcAft>
                <a:spcPts val="600"/>
              </a:spcAft>
              <a:buFont typeface="Wingdings" panose="05000000000000000000" pitchFamily="2" charset="2"/>
              <a:buChar char="§"/>
            </a:pPr>
            <a:r>
              <a:rPr lang="cs-CZ" sz="6400" dirty="0">
                <a:latin typeface="Verdana" panose="020B0604030504040204" pitchFamily="34" charset="0"/>
                <a:ea typeface="Verdana" panose="020B0604030504040204" pitchFamily="34" charset="0"/>
              </a:rPr>
              <a:t>stírání rozdílu mezi všedním dnem a víkendem</a:t>
            </a:r>
          </a:p>
          <a:p>
            <a:pPr marL="536575" algn="just">
              <a:lnSpc>
                <a:spcPct val="120000"/>
              </a:lnSpc>
              <a:spcBef>
                <a:spcPts val="0"/>
              </a:spcBef>
              <a:spcAft>
                <a:spcPts val="600"/>
              </a:spcAft>
              <a:buFont typeface="Wingdings" panose="05000000000000000000" pitchFamily="2" charset="2"/>
              <a:buChar char="§"/>
            </a:pPr>
            <a:r>
              <a:rPr lang="cs-CZ" sz="6400" dirty="0">
                <a:latin typeface="Verdana" panose="020B0604030504040204" pitchFamily="34" charset="0"/>
                <a:ea typeface="Verdana" panose="020B0604030504040204" pitchFamily="34" charset="0"/>
              </a:rPr>
              <a:t>čas často naplňován nudou, pasivitou, někdy i společensky nežádoucími aktivitami</a:t>
            </a:r>
          </a:p>
          <a:p>
            <a:pPr algn="just">
              <a:lnSpc>
                <a:spcPct val="120000"/>
              </a:lnSpc>
              <a:spcBef>
                <a:spcPts val="0"/>
              </a:spcBef>
              <a:spcAft>
                <a:spcPts val="600"/>
              </a:spcAft>
              <a:buFont typeface="Wingdings" panose="05000000000000000000" pitchFamily="2" charset="2"/>
              <a:buChar char="Ø"/>
            </a:pPr>
            <a:r>
              <a:rPr lang="cs-CZ" sz="64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dopady na fyzické a psychické zdraví</a:t>
            </a:r>
          </a:p>
          <a:p>
            <a:pPr marL="536575" algn="just">
              <a:lnSpc>
                <a:spcPct val="120000"/>
              </a:lnSpc>
              <a:spcBef>
                <a:spcPts val="0"/>
              </a:spcBef>
              <a:spcAft>
                <a:spcPts val="600"/>
              </a:spcAft>
              <a:buFont typeface="Wingdings" panose="05000000000000000000" pitchFamily="2" charset="2"/>
              <a:buChar char="§"/>
            </a:pPr>
            <a:r>
              <a:rPr lang="cs-CZ" sz="6400" dirty="0">
                <a:latin typeface="Verdana" panose="020B0604030504040204" pitchFamily="34" charset="0"/>
                <a:ea typeface="Verdana" panose="020B0604030504040204" pitchFamily="34" charset="0"/>
              </a:rPr>
              <a:t>vysoce traumatizující pocit </a:t>
            </a:r>
            <a:r>
              <a:rPr lang="cs-CZ" altLang="cs-CZ" sz="6400" dirty="0">
                <a:latin typeface="Verdana" panose="020B0604030504040204" pitchFamily="34" charset="0"/>
                <a:ea typeface="Verdana" panose="020B0604030504040204" pitchFamily="34" charset="0"/>
              </a:rPr>
              <a:t>► ztráta společenského statusu, pocit nepotřebnosti, neužitečnosti, neschopnosti, životního selhání</a:t>
            </a:r>
          </a:p>
          <a:p>
            <a:pPr marL="536575" algn="just">
              <a:lnSpc>
                <a:spcPct val="120000"/>
              </a:lnSpc>
              <a:spcBef>
                <a:spcPts val="0"/>
              </a:spcBef>
              <a:spcAft>
                <a:spcPts val="600"/>
              </a:spcAft>
              <a:buFont typeface="Wingdings" panose="05000000000000000000" pitchFamily="2" charset="2"/>
              <a:buChar char="§"/>
            </a:pPr>
            <a:r>
              <a:rPr lang="cs-CZ" altLang="cs-CZ" sz="6400" dirty="0">
                <a:latin typeface="Verdana" panose="020B0604030504040204" pitchFamily="34" charset="0"/>
                <a:ea typeface="Verdana" panose="020B0604030504040204" pitchFamily="34" charset="0"/>
              </a:rPr>
              <a:t>velmi bolestná je ztráta vlastní ceny v očích okolí ► často až sociální smrt </a:t>
            </a:r>
          </a:p>
          <a:p>
            <a:pPr marL="536575" algn="just">
              <a:lnSpc>
                <a:spcPct val="120000"/>
              </a:lnSpc>
              <a:spcBef>
                <a:spcPts val="0"/>
              </a:spcBef>
              <a:spcAft>
                <a:spcPts val="600"/>
              </a:spcAft>
              <a:buFont typeface="Wingdings" panose="05000000000000000000" pitchFamily="2" charset="2"/>
              <a:buChar char="§"/>
            </a:pPr>
            <a:r>
              <a:rPr lang="cs-CZ" altLang="cs-CZ" sz="6400" dirty="0">
                <a:latin typeface="Verdana" panose="020B0604030504040204" pitchFamily="34" charset="0"/>
                <a:ea typeface="Verdana" panose="020B0604030504040204" pitchFamily="34" charset="0"/>
              </a:rPr>
              <a:t>ztráta pracovních vztahů ► pracovní prostředí jako zdroj identity člověka ► změny identity</a:t>
            </a:r>
          </a:p>
          <a:p>
            <a:pPr marL="536575" algn="just">
              <a:lnSpc>
                <a:spcPct val="120000"/>
              </a:lnSpc>
              <a:spcBef>
                <a:spcPts val="0"/>
              </a:spcBef>
              <a:spcAft>
                <a:spcPts val="600"/>
              </a:spcAft>
              <a:buFont typeface="Wingdings" panose="05000000000000000000" pitchFamily="2" charset="2"/>
              <a:buChar char="§"/>
            </a:pPr>
            <a:r>
              <a:rPr lang="cs-CZ" altLang="cs-CZ" sz="6400" dirty="0">
                <a:latin typeface="Verdana" panose="020B0604030504040204" pitchFamily="34" charset="0"/>
                <a:ea typeface="Verdana" panose="020B0604030504040204" pitchFamily="34" charset="0"/>
              </a:rPr>
              <a:t>ztráta sebedůvěry ► stres negativním způsobem ovlivňující zdraví</a:t>
            </a:r>
          </a:p>
          <a:p>
            <a:pPr marL="536575" algn="just">
              <a:lnSpc>
                <a:spcPct val="120000"/>
              </a:lnSpc>
              <a:spcBef>
                <a:spcPts val="0"/>
              </a:spcBef>
              <a:spcAft>
                <a:spcPts val="600"/>
              </a:spcAft>
              <a:buFont typeface="Wingdings" panose="05000000000000000000" pitchFamily="2" charset="2"/>
              <a:buChar char="§"/>
            </a:pPr>
            <a:r>
              <a:rPr lang="cs-CZ" altLang="cs-CZ" sz="6400" dirty="0">
                <a:latin typeface="Verdana" panose="020B0604030504040204" pitchFamily="34" charset="0"/>
                <a:ea typeface="Verdana" panose="020B0604030504040204" pitchFamily="34" charset="0"/>
              </a:rPr>
              <a:t>Nezaměstnaní mají menší prostor pro přijímání zásadních rozhodnutí o svém životě a menší šanci rozvoje nových dovedností ► bezmocnost ► duševní problémy</a:t>
            </a:r>
          </a:p>
          <a:p>
            <a:pPr marL="536575" algn="just">
              <a:lnSpc>
                <a:spcPct val="120000"/>
              </a:lnSpc>
              <a:spcBef>
                <a:spcPts val="0"/>
              </a:spcBef>
              <a:spcAft>
                <a:spcPts val="600"/>
              </a:spcAft>
              <a:buFont typeface="Wingdings" panose="05000000000000000000" pitchFamily="2" charset="2"/>
              <a:buChar char="§"/>
            </a:pPr>
            <a:r>
              <a:rPr lang="cs-CZ" altLang="cs-CZ" sz="6400" dirty="0">
                <a:latin typeface="Verdana" panose="020B0604030504040204" pitchFamily="34" charset="0"/>
                <a:ea typeface="Verdana" panose="020B0604030504040204" pitchFamily="34" charset="0"/>
              </a:rPr>
              <a:t>některé výzkumy naznačují, že se změnou míry nezaměstnanosti se často mění i míra onemocnění imunitního, cévního, mozkového a kardiovaskulárního systému a také míra psychických onemocnění</a:t>
            </a:r>
          </a:p>
          <a:p>
            <a:pPr marL="536575" algn="just">
              <a:lnSpc>
                <a:spcPct val="120000"/>
              </a:lnSpc>
              <a:spcBef>
                <a:spcPts val="0"/>
              </a:spcBef>
              <a:spcAft>
                <a:spcPts val="600"/>
              </a:spcAft>
              <a:buFont typeface="Wingdings" panose="05000000000000000000" pitchFamily="2" charset="2"/>
              <a:buChar char="§"/>
            </a:pPr>
            <a:r>
              <a:rPr lang="cs-CZ" altLang="cs-CZ" sz="6400" dirty="0">
                <a:latin typeface="Verdana" panose="020B0604030504040204" pitchFamily="34" charset="0"/>
                <a:ea typeface="Verdana" panose="020B0604030504040204" pitchFamily="34" charset="0"/>
              </a:rPr>
              <a:t>lépe se s hendikepem vyrovnávají ti jedinci, kteří jsou nezaměstnaní kratší dobu, ti co mají určité zázemí a úspory a jsou adaptabilnější</a:t>
            </a:r>
          </a:p>
          <a:p>
            <a:pPr marL="536575" algn="just">
              <a:lnSpc>
                <a:spcPct val="120000"/>
              </a:lnSpc>
              <a:spcBef>
                <a:spcPts val="0"/>
              </a:spcBef>
              <a:spcAft>
                <a:spcPts val="600"/>
              </a:spcAft>
              <a:buFont typeface="Wingdings" panose="05000000000000000000" pitchFamily="2" charset="2"/>
              <a:buChar char="§"/>
            </a:pPr>
            <a:r>
              <a:rPr lang="cs-CZ" altLang="cs-CZ" sz="6400" dirty="0">
                <a:latin typeface="Verdana" panose="020B0604030504040204" pitchFamily="34" charset="0"/>
                <a:ea typeface="Verdana" panose="020B0604030504040204" pitchFamily="34" charset="0"/>
              </a:rPr>
              <a:t>jen malá část dlouhodobě nezaměstnaných je schopna se negativním důsledkům spojeným s nezaměstnaností vyhýbat    </a:t>
            </a:r>
            <a:endParaRPr lang="cs-CZ" sz="6400" dirty="0">
              <a:latin typeface="Verdana" panose="020B0604030504040204" pitchFamily="34" charset="0"/>
              <a:ea typeface="Verdana" panose="020B0604030504040204" pitchFamily="34" charset="0"/>
            </a:endParaRPr>
          </a:p>
          <a:p>
            <a:pPr algn="just">
              <a:lnSpc>
                <a:spcPct val="120000"/>
              </a:lnSpc>
              <a:spcBef>
                <a:spcPts val="0"/>
              </a:spcBef>
              <a:spcAft>
                <a:spcPts val="600"/>
              </a:spcAft>
              <a:buFont typeface="Wingdings" panose="05000000000000000000" pitchFamily="2" charset="2"/>
              <a:buChar char="v"/>
              <a:defRPr/>
            </a:pPr>
            <a:endParaRPr lang="cs-CZ" sz="1600" dirty="0">
              <a:latin typeface="Verdana" panose="020B0604030504040204" pitchFamily="34" charset="0"/>
              <a:ea typeface="Verdana" panose="020B0604030504040204" pitchFamily="34" charset="0"/>
            </a:endParaRPr>
          </a:p>
          <a:p>
            <a:endParaRPr lang="cs-CZ" dirty="0">
              <a:solidFill>
                <a:srgbClr val="C00000"/>
              </a:solidFill>
            </a:endParaRPr>
          </a:p>
        </p:txBody>
      </p:sp>
    </p:spTree>
    <p:extLst>
      <p:ext uri="{BB962C8B-B14F-4D97-AF65-F5344CB8AC3E}">
        <p14:creationId xmlns:p14="http://schemas.microsoft.com/office/powerpoint/2010/main" val="2915678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4492D0-9848-4A2F-A21A-D5383D5F69A7}"/>
              </a:ext>
            </a:extLst>
          </p:cNvPr>
          <p:cNvSpPr>
            <a:spLocks noGrp="1"/>
          </p:cNvSpPr>
          <p:nvPr>
            <p:ph type="ctrTitle"/>
          </p:nvPr>
        </p:nvSpPr>
        <p:spPr>
          <a:xfrm>
            <a:off x="785707" y="257387"/>
            <a:ext cx="10607039" cy="1070186"/>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Autofit/>
          </a:bodyPr>
          <a:lstStyle/>
          <a:p>
            <a:br>
              <a:rPr lang="cs-CZ" sz="4000" b="1" dirty="0">
                <a:solidFill>
                  <a:srgbClr val="0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br>
            <a:br>
              <a:rPr lang="cs-CZ" sz="4000" b="1" dirty="0">
                <a:solidFill>
                  <a:srgbClr val="0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br>
            <a:br>
              <a:rPr lang="cs-CZ" sz="4000" b="1" dirty="0">
                <a:solidFill>
                  <a:srgbClr val="0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br>
            <a:br>
              <a:rPr lang="cs-CZ" sz="4000" b="1" dirty="0">
                <a:solidFill>
                  <a:srgbClr val="0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br>
            <a:br>
              <a:rPr lang="cs-CZ" sz="4000" b="1" dirty="0">
                <a:solidFill>
                  <a:srgbClr val="0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br>
            <a:br>
              <a:rPr lang="cs-CZ" sz="4000" b="1" dirty="0">
                <a:solidFill>
                  <a:srgbClr val="0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br>
            <a:br>
              <a:rPr lang="cs-CZ" sz="4000" b="1" dirty="0">
                <a:solidFill>
                  <a:srgbClr val="0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br>
            <a:r>
              <a:rPr lang="cs-CZ" sz="4000" b="1" dirty="0">
                <a:solidFill>
                  <a:srgbClr val="0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Hmotné zabezpečení uchazečů o zaměstnání</a:t>
            </a:r>
          </a:p>
        </p:txBody>
      </p:sp>
      <p:sp>
        <p:nvSpPr>
          <p:cNvPr id="4" name="Podnadpis 3">
            <a:extLst>
              <a:ext uri="{FF2B5EF4-FFF2-40B4-BE49-F238E27FC236}">
                <a16:creationId xmlns:a16="http://schemas.microsoft.com/office/drawing/2014/main" id="{8E3BF3B1-79FE-41BB-9125-80BA11C97810}"/>
              </a:ext>
            </a:extLst>
          </p:cNvPr>
          <p:cNvSpPr>
            <a:spLocks noGrp="1"/>
          </p:cNvSpPr>
          <p:nvPr>
            <p:ph type="subTitle" idx="1"/>
          </p:nvPr>
        </p:nvSpPr>
        <p:spPr>
          <a:xfrm>
            <a:off x="785707" y="1449806"/>
            <a:ext cx="10701865" cy="5305926"/>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rmAutofit fontScale="25000" lnSpcReduction="20000"/>
          </a:bodyPr>
          <a:lstStyle/>
          <a:p>
            <a:pPr algn="just">
              <a:lnSpc>
                <a:spcPct val="120000"/>
              </a:lnSpc>
              <a:spcBef>
                <a:spcPts val="0"/>
              </a:spcBef>
              <a:spcAft>
                <a:spcPts val="600"/>
              </a:spcAft>
              <a:buFont typeface="Wingdings" panose="05000000000000000000" pitchFamily="2" charset="2"/>
              <a:buChar char="v"/>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6400" dirty="0">
                <a:latin typeface="Verdana" panose="020B0604030504040204" pitchFamily="34" charset="0"/>
                <a:ea typeface="Verdana" panose="020B0604030504040204" pitchFamily="34" charset="0"/>
              </a:rPr>
              <a:t>hmotné zabezpečení v nezaměstnanosti je upraveno zákonem </a:t>
            </a:r>
            <a:r>
              <a:rPr lang="cs-CZ" sz="6400" b="1" dirty="0">
                <a:latin typeface="Verdana" panose="020B0604030504040204" pitchFamily="34" charset="0"/>
                <a:ea typeface="Verdana" panose="020B0604030504040204" pitchFamily="34" charset="0"/>
              </a:rPr>
              <a:t>č. 435/2004 Sb., o zaměstnanosti </a:t>
            </a:r>
            <a:r>
              <a:rPr lang="cs-CZ" sz="6400" dirty="0">
                <a:latin typeface="Verdana" panose="020B0604030504040204" pitchFamily="34" charset="0"/>
                <a:ea typeface="Verdana" panose="020B0604030504040204" pitchFamily="34" charset="0"/>
              </a:rPr>
              <a:t>a zákonem č. </a:t>
            </a:r>
            <a:r>
              <a:rPr lang="cs-CZ" sz="6400" b="1" dirty="0">
                <a:latin typeface="Verdana" panose="020B0604030504040204" pitchFamily="34" charset="0"/>
                <a:ea typeface="Verdana" panose="020B0604030504040204" pitchFamily="34" charset="0"/>
              </a:rPr>
              <a:t>73/2011 Sb., o Úřadu práce České republiky </a:t>
            </a:r>
            <a:r>
              <a:rPr lang="cs-CZ" altLang="cs-CZ" sz="6400" dirty="0">
                <a:latin typeface="Verdana" panose="020B0604030504040204" pitchFamily="34" charset="0"/>
                <a:ea typeface="Verdana" panose="020B0604030504040204" pitchFamily="34" charset="0"/>
              </a:rPr>
              <a:t>► zákon o zaměstnanosti formuluje právo na práci, právo na zprostředkování zaměstnání a právo na poskytnutí dalších služeb pro občany, kteří chtějí a můžou pracovat a o práci se ucházejí</a:t>
            </a:r>
            <a:endParaRPr lang="cs-CZ" sz="6400" dirty="0">
              <a:latin typeface="Verdana" panose="020B0604030504040204" pitchFamily="34" charset="0"/>
              <a:ea typeface="Verdana" panose="020B0604030504040204" pitchFamily="34" charset="0"/>
            </a:endParaRPr>
          </a:p>
          <a:p>
            <a:pPr algn="just">
              <a:lnSpc>
                <a:spcPct val="120000"/>
              </a:lnSpc>
              <a:spcBef>
                <a:spcPts val="0"/>
              </a:spcBef>
              <a:spcAft>
                <a:spcPts val="600"/>
              </a:spcAft>
              <a:buFont typeface="Wingdings" panose="05000000000000000000" pitchFamily="2" charset="2"/>
              <a:buChar char="v"/>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6400" dirty="0">
                <a:latin typeface="Verdana" panose="020B0604030504040204" pitchFamily="34" charset="0"/>
                <a:ea typeface="Verdana" panose="020B0604030504040204" pitchFamily="34" charset="0"/>
              </a:rPr>
              <a:t>hmotné zabezpečení uchazečů o zaměstnání patří  do pasivní formy politiky zaměstnanosti v ČR, stejně jako proces zprostředkovávání zaměstnanosti a podpora při rekvalifikaci </a:t>
            </a:r>
          </a:p>
          <a:p>
            <a:pPr algn="just">
              <a:lnSpc>
                <a:spcPct val="120000"/>
              </a:lnSpc>
              <a:spcBef>
                <a:spcPts val="0"/>
              </a:spcBef>
              <a:spcAft>
                <a:spcPts val="600"/>
              </a:spcAft>
              <a:buFont typeface="Wingdings" panose="05000000000000000000" pitchFamily="2" charset="2"/>
              <a:buChar char="v"/>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6400" dirty="0">
                <a:latin typeface="Verdana" panose="020B0604030504040204" pitchFamily="34" charset="0"/>
                <a:ea typeface="Verdana" panose="020B0604030504040204" pitchFamily="34" charset="0"/>
              </a:rPr>
              <a:t>základní institucí realizující státní politiku zaměstnanosti a tudíž i výkon její pasivní složky (hmotné zabezpečení v nezaměstnanosti) je Úřad práce České republiky </a:t>
            </a:r>
          </a:p>
          <a:p>
            <a:pPr algn="just">
              <a:lnSpc>
                <a:spcPct val="120000"/>
              </a:lnSpc>
              <a:spcBef>
                <a:spcPts val="0"/>
              </a:spcBef>
              <a:spcAft>
                <a:spcPts val="600"/>
              </a:spcAft>
              <a:buFont typeface="Wingdings" panose="05000000000000000000" pitchFamily="2" charset="2"/>
              <a:buChar char="v"/>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6400"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struktura Úřadu práce (ÚP) </a:t>
            </a:r>
            <a:r>
              <a:rPr lang="cs-CZ" altLang="cs-CZ" sz="6400" dirty="0">
                <a:latin typeface="Verdana" panose="020B0604030504040204" pitchFamily="34" charset="0"/>
                <a:ea typeface="Verdana" panose="020B0604030504040204" pitchFamily="34" charset="0"/>
              </a:rPr>
              <a:t>► m</a:t>
            </a:r>
            <a:r>
              <a:rPr lang="cs-CZ" sz="6400" dirty="0">
                <a:latin typeface="Verdana" panose="020B0604030504040204" pitchFamily="34" charset="0"/>
                <a:ea typeface="Verdana" panose="020B0604030504040204" pitchFamily="34" charset="0"/>
              </a:rPr>
              <a:t>etodicky spadá pod MPSV; Generální ředitelství v Praze  + Krajské pobočky s kontaktními pracovišti</a:t>
            </a:r>
          </a:p>
          <a:p>
            <a:pPr algn="just">
              <a:lnSpc>
                <a:spcPct val="120000"/>
              </a:lnSpc>
              <a:spcBef>
                <a:spcPts val="0"/>
              </a:spcBef>
              <a:spcAft>
                <a:spcPts val="600"/>
              </a:spcAft>
              <a:buFont typeface="Wingdings" panose="05000000000000000000" pitchFamily="2" charset="2"/>
              <a:buChar char="v"/>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6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role Generálního ředitelství v Praze</a:t>
            </a:r>
          </a:p>
          <a:p>
            <a:pPr marL="536575" algn="just">
              <a:lnSpc>
                <a:spcPct val="120000"/>
              </a:lnSpc>
              <a:spcBef>
                <a:spcPts val="0"/>
              </a:spcBef>
              <a:spcAft>
                <a:spcPts val="600"/>
              </a:spcAft>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6400" dirty="0">
                <a:latin typeface="Verdana" panose="020B0604030504040204" pitchFamily="34" charset="0"/>
                <a:ea typeface="Verdana" panose="020B0604030504040204" pitchFamily="34" charset="0"/>
              </a:rPr>
              <a:t>zajišťuje ministerstvu podklady pro zpracování koncepcí a programů státní politiky zaměstnanosti</a:t>
            </a:r>
          </a:p>
          <a:p>
            <a:pPr marL="536575" algn="just">
              <a:lnSpc>
                <a:spcPct val="120000"/>
              </a:lnSpc>
              <a:spcBef>
                <a:spcPts val="0"/>
              </a:spcBef>
              <a:spcAft>
                <a:spcPts val="600"/>
              </a:spcAft>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6400" dirty="0">
                <a:latin typeface="Verdana" panose="020B0604030504040204" pitchFamily="34" charset="0"/>
                <a:ea typeface="Verdana" panose="020B0604030504040204" pitchFamily="34" charset="0"/>
              </a:rPr>
              <a:t>spolupracuje se správními úřady, samosprávnými celky, orgány sociálního zabezpečení, orgány pomoci v hmotné nouzi, orgány státní zdravotní správy, zaměstnavateli apod. </a:t>
            </a:r>
          </a:p>
          <a:p>
            <a:pPr marL="536575" algn="just">
              <a:lnSpc>
                <a:spcPct val="120000"/>
              </a:lnSpc>
              <a:spcBef>
                <a:spcPts val="0"/>
              </a:spcBef>
              <a:spcAft>
                <a:spcPts val="600"/>
              </a:spcAft>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6400" dirty="0">
                <a:latin typeface="Verdana" panose="020B0604030504040204" pitchFamily="34" charset="0"/>
                <a:ea typeface="Verdana" panose="020B0604030504040204" pitchFamily="34" charset="0"/>
              </a:rPr>
              <a:t>přijímá opatření na podporu a dosažení rovného zacházení bez ohledu na pohlaví, národnost etnický původ, sexuální orientaci, zdravotní stav apod.</a:t>
            </a:r>
          </a:p>
          <a:p>
            <a:pPr marL="536575" algn="just">
              <a:lnSpc>
                <a:spcPct val="120000"/>
              </a:lnSpc>
              <a:spcBef>
                <a:spcPts val="0"/>
              </a:spcBef>
              <a:spcAft>
                <a:spcPts val="600"/>
              </a:spcAft>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6400" dirty="0">
                <a:latin typeface="Verdana" panose="020B0604030504040204" pitchFamily="34" charset="0"/>
                <a:ea typeface="Verdana" panose="020B0604030504040204" pitchFamily="34" charset="0"/>
              </a:rPr>
              <a:t>uděluje a odnímá povolení ke zprostředkování zaměstnání agenturám práce a vede jejich evidenci</a:t>
            </a:r>
          </a:p>
          <a:p>
            <a:pPr algn="just">
              <a:lnSpc>
                <a:spcPct val="100000"/>
              </a:lnSpc>
              <a:spcBef>
                <a:spcPts val="0"/>
              </a:spcBef>
              <a:spcAft>
                <a:spcPts val="600"/>
              </a:spcAft>
              <a:buFont typeface="Wingdings" panose="05000000000000000000" pitchFamily="2" charset="2"/>
              <a:buChar char="v"/>
              <a:defRPr/>
            </a:pPr>
            <a:endParaRPr lang="cs-CZ" sz="1700" dirty="0">
              <a:latin typeface="Verdana" panose="020B0604030504040204" pitchFamily="34" charset="0"/>
              <a:ea typeface="Verdana" panose="020B0604030504040204" pitchFamily="34" charset="0"/>
            </a:endParaRPr>
          </a:p>
          <a:p>
            <a:endParaRPr lang="cs-CZ" dirty="0"/>
          </a:p>
        </p:txBody>
      </p:sp>
    </p:spTree>
    <p:extLst>
      <p:ext uri="{BB962C8B-B14F-4D97-AF65-F5344CB8AC3E}">
        <p14:creationId xmlns:p14="http://schemas.microsoft.com/office/powerpoint/2010/main" val="3821148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4" name="Podnadpis 3">
            <a:extLst>
              <a:ext uri="{FF2B5EF4-FFF2-40B4-BE49-F238E27FC236}">
                <a16:creationId xmlns:a16="http://schemas.microsoft.com/office/drawing/2014/main" id="{8E3BF3B1-79FE-41BB-9125-80BA11C97810}"/>
              </a:ext>
            </a:extLst>
          </p:cNvPr>
          <p:cNvSpPr>
            <a:spLocks noGrp="1"/>
          </p:cNvSpPr>
          <p:nvPr>
            <p:ph type="subTitle" idx="1"/>
          </p:nvPr>
        </p:nvSpPr>
        <p:spPr>
          <a:xfrm>
            <a:off x="785707" y="169682"/>
            <a:ext cx="10701865" cy="6523349"/>
          </a:xfrm>
          <a:gradFill>
            <a:gsLst>
              <a:gs pos="0">
                <a:srgbClr val="FF9900"/>
              </a:gs>
              <a:gs pos="6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rmAutofit fontScale="25000" lnSpcReduction="20000"/>
          </a:bodyPr>
          <a:lstStyle/>
          <a:p>
            <a:pPr marL="536575" algn="just">
              <a:lnSpc>
                <a:spcPct val="120000"/>
              </a:lnSpc>
              <a:spcBef>
                <a:spcPts val="0"/>
              </a:spcBef>
              <a:spcAft>
                <a:spcPts val="600"/>
              </a:spcAft>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6400" dirty="0">
                <a:latin typeface="Verdana" panose="020B0604030504040204" pitchFamily="34" charset="0"/>
                <a:ea typeface="Verdana" panose="020B0604030504040204" pitchFamily="34" charset="0"/>
              </a:rPr>
              <a:t>zajišťuje poskytování hmotných podpor na vytváření nových pracovních míst a hmotnou podporu rekvalifikace    </a:t>
            </a:r>
          </a:p>
          <a:p>
            <a:pPr marL="536575" algn="just">
              <a:lnSpc>
                <a:spcPct val="120000"/>
              </a:lnSpc>
              <a:spcBef>
                <a:spcPts val="0"/>
              </a:spcBef>
              <a:spcAft>
                <a:spcPts val="600"/>
              </a:spcAft>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6400" dirty="0">
                <a:latin typeface="Verdana" panose="020B0604030504040204" pitchFamily="34" charset="0"/>
                <a:ea typeface="Verdana" panose="020B0604030504040204" pitchFamily="34" charset="0"/>
              </a:rPr>
              <a:t>zajišťuje kontrolní činnost státu - např. </a:t>
            </a:r>
            <a:r>
              <a:rPr lang="cs-CZ" sz="6400" u="sng" dirty="0">
                <a:latin typeface="Verdana" panose="020B0604030504040204" pitchFamily="34" charset="0"/>
                <a:ea typeface="Verdana" panose="020B0604030504040204" pitchFamily="34" charset="0"/>
              </a:rPr>
              <a:t>dodržování bezpečnosti práce </a:t>
            </a:r>
            <a:r>
              <a:rPr lang="cs-CZ" sz="6400" dirty="0">
                <a:latin typeface="Verdana" panose="020B0604030504040204" pitchFamily="34" charset="0"/>
                <a:ea typeface="Verdana" panose="020B0604030504040204" pitchFamily="34" charset="0"/>
              </a:rPr>
              <a:t>nebo </a:t>
            </a:r>
            <a:r>
              <a:rPr lang="cs-CZ" sz="6400" u="sng" dirty="0">
                <a:latin typeface="Verdana" panose="020B0604030504040204" pitchFamily="34" charset="0"/>
                <a:ea typeface="Verdana" panose="020B0604030504040204" pitchFamily="34" charset="0"/>
              </a:rPr>
              <a:t>boj s nelegálním zaměstnáváním </a:t>
            </a:r>
            <a:r>
              <a:rPr lang="cs-CZ" altLang="cs-CZ" sz="6400" dirty="0">
                <a:latin typeface="Verdana" panose="020B0604030504040204" pitchFamily="34" charset="0"/>
                <a:ea typeface="Verdana" panose="020B0604030504040204" pitchFamily="34" charset="0"/>
              </a:rPr>
              <a:t>►  </a:t>
            </a:r>
            <a:r>
              <a:rPr lang="cs-CZ" sz="6400" dirty="0">
                <a:latin typeface="Verdana" panose="020B0604030504040204" pitchFamily="34" charset="0"/>
                <a:ea typeface="Verdana" panose="020B0604030504040204" pitchFamily="34" charset="0"/>
              </a:rPr>
              <a:t>kontrolní činnost v oblasti zaměstnanosti se nově slučuje pod </a:t>
            </a:r>
            <a:r>
              <a:rPr lang="cs-CZ" sz="6400" u="sng" dirty="0">
                <a:latin typeface="Verdana" panose="020B0604030504040204" pitchFamily="34" charset="0"/>
                <a:ea typeface="Verdana" panose="020B0604030504040204" pitchFamily="34" charset="0"/>
              </a:rPr>
              <a:t>Státní úřad inspekce práce </a:t>
            </a:r>
            <a:r>
              <a:rPr lang="cs-CZ" sz="6400" dirty="0">
                <a:latin typeface="Verdana" panose="020B0604030504040204" pitchFamily="34" charset="0"/>
                <a:ea typeface="Verdana" panose="020B0604030504040204" pitchFamily="34" charset="0"/>
              </a:rPr>
              <a:t>(zpřísňuje se postih za výkon nelegální práce, maximální částka pokuty se zvyšuje z 10 000 Kč na 100 000 Kč - pořádkovou pokutu až do výše 10 000 Kč je možné uložit člověku, jenž se zdržuje na pracovišti kontrolované osoby a vykonává pro ni práci, za to, že odmítne osvědčit svou totožnost a prokázat legálnost pracovněprávního vztahu; zvyšuje se i maximální částka pokuty za umožnění výkonu nelegální práce z 5 milionů Kč na 10 milionů Kč)</a:t>
            </a:r>
          </a:p>
          <a:p>
            <a:pPr lvl="0" algn="just">
              <a:lnSpc>
                <a:spcPct val="100000"/>
              </a:lnSpc>
              <a:spcBef>
                <a:spcPts val="0"/>
              </a:spcBef>
              <a:spcAft>
                <a:spcPts val="600"/>
              </a:spcAft>
              <a:buFont typeface="Wingdings" panose="05000000000000000000" pitchFamily="2" charset="2"/>
              <a:buChar char="v"/>
            </a:pPr>
            <a:r>
              <a:rPr lang="cs-CZ" sz="6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Krajské pobočky s kontaktními pracovišti</a:t>
            </a:r>
          </a:p>
          <a:p>
            <a:pPr marL="536575" lvl="0" algn="just">
              <a:lnSpc>
                <a:spcPct val="100000"/>
              </a:lnSpc>
              <a:spcBef>
                <a:spcPts val="0"/>
              </a:spcBef>
              <a:spcAft>
                <a:spcPts val="600"/>
              </a:spcAft>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6400" dirty="0">
                <a:latin typeface="Verdana" panose="020B0604030504040204" pitchFamily="34" charset="0"/>
                <a:ea typeface="Verdana" panose="020B0604030504040204" pitchFamily="34" charset="0"/>
              </a:rPr>
              <a:t>jejich role velmi obdobná jako role GŘ ÚP, pouze na regionální (lokální) úrovni</a:t>
            </a:r>
          </a:p>
          <a:p>
            <a:pPr marL="536575" lvl="0" algn="just">
              <a:lnSpc>
                <a:spcPct val="100000"/>
              </a:lnSpc>
              <a:spcBef>
                <a:spcPts val="0"/>
              </a:spcBef>
              <a:spcAft>
                <a:spcPts val="600"/>
              </a:spcAft>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6400" dirty="0">
                <a:latin typeface="Verdana" panose="020B0604030504040204" pitchFamily="34" charset="0"/>
                <a:ea typeface="Verdana" panose="020B0604030504040204" pitchFamily="34" charset="0"/>
              </a:rPr>
              <a:t>zpracování koncepcí vývoje zaměstnanosti ve svém obvodu, statistiky, rozbory a výhledy; vyhodnocování situace na regionálním trhu práce</a:t>
            </a:r>
          </a:p>
          <a:p>
            <a:pPr marL="536575" lvl="0" algn="just">
              <a:lnSpc>
                <a:spcPct val="100000"/>
              </a:lnSpc>
              <a:spcBef>
                <a:spcPts val="0"/>
              </a:spcBef>
              <a:spcAft>
                <a:spcPts val="600"/>
              </a:spcAft>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6400" dirty="0">
                <a:latin typeface="Verdana" panose="020B0604030504040204" pitchFamily="34" charset="0"/>
                <a:ea typeface="Verdana" panose="020B0604030504040204" pitchFamily="34" charset="0"/>
              </a:rPr>
              <a:t>přijímá opatření na ovlivnění poptávky po práci a její nabídky</a:t>
            </a:r>
          </a:p>
          <a:p>
            <a:pPr marL="536575" algn="just">
              <a:lnSpc>
                <a:spcPct val="100000"/>
              </a:lnSpc>
              <a:spcBef>
                <a:spcPts val="0"/>
              </a:spcBef>
              <a:spcAft>
                <a:spcPts val="600"/>
              </a:spcAft>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6400" dirty="0">
                <a:latin typeface="Verdana" panose="020B0604030504040204" pitchFamily="34" charset="0"/>
                <a:ea typeface="Verdana" panose="020B0604030504040204" pitchFamily="34" charset="0"/>
              </a:rPr>
              <a:t>zajišťuje zprostředkování zaměstnání uchazečům - vyplácí podporu v nezaměstnanosti a podporu při rekvalifikaci</a:t>
            </a:r>
          </a:p>
          <a:p>
            <a:pPr marL="536575" lvl="0" algn="just">
              <a:lnSpc>
                <a:spcPct val="100000"/>
              </a:lnSpc>
              <a:spcBef>
                <a:spcPts val="0"/>
              </a:spcBef>
              <a:spcAft>
                <a:spcPts val="600"/>
              </a:spcAft>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6400" dirty="0">
                <a:latin typeface="Verdana" panose="020B0604030504040204" pitchFamily="34" charset="0"/>
                <a:ea typeface="Verdana" panose="020B0604030504040204" pitchFamily="34" charset="0"/>
              </a:rPr>
              <a:t>zabezpečuje uplatňování nástrojů aktivní a pasivní politiky zaměstnanosti </a:t>
            </a:r>
          </a:p>
          <a:p>
            <a:pPr marL="536575" lvl="0" algn="just">
              <a:lnSpc>
                <a:spcPct val="100000"/>
              </a:lnSpc>
              <a:spcBef>
                <a:spcPts val="0"/>
              </a:spcBef>
              <a:spcAft>
                <a:spcPts val="600"/>
              </a:spcAft>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6400" dirty="0">
                <a:latin typeface="Verdana" panose="020B0604030504040204" pitchFamily="34" charset="0"/>
                <a:ea typeface="Verdana" panose="020B0604030504040204" pitchFamily="34" charset="0"/>
              </a:rPr>
              <a:t>zajišťuje příspěvky pro zaměstnavatele na podporu zaměstnávání osob se zdravotním postižením</a:t>
            </a:r>
          </a:p>
          <a:p>
            <a:pPr marL="536575" algn="just">
              <a:lnSpc>
                <a:spcPct val="100000"/>
              </a:lnSpc>
              <a:spcBef>
                <a:spcPts val="0"/>
              </a:spcBef>
              <a:spcAft>
                <a:spcPts val="600"/>
              </a:spcAft>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6400" dirty="0">
                <a:latin typeface="Verdana" panose="020B0604030504040204" pitchFamily="34" charset="0"/>
                <a:ea typeface="Verdana" panose="020B0604030504040204" pitchFamily="34" charset="0"/>
              </a:rPr>
              <a:t>vede evidenci volných pracovních míst a evidenci uchazečů o zaměstnání a tyto se snaží propojovat; dále evidenci osob se zdravotním postižením a evidenci cizinců</a:t>
            </a:r>
          </a:p>
          <a:p>
            <a:pPr marL="536575" algn="just">
              <a:lnSpc>
                <a:spcPct val="100000"/>
              </a:lnSpc>
              <a:spcBef>
                <a:spcPts val="0"/>
              </a:spcBef>
              <a:spcAft>
                <a:spcPts val="600"/>
              </a:spcAft>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6400" dirty="0">
                <a:latin typeface="Verdana" panose="020B0604030504040204" pitchFamily="34" charset="0"/>
                <a:ea typeface="Verdana" panose="020B0604030504040204" pitchFamily="34" charset="0"/>
              </a:rPr>
              <a:t>vykonává kontrolní činnost</a:t>
            </a:r>
          </a:p>
          <a:p>
            <a:pPr marL="536575" algn="just">
              <a:lnSpc>
                <a:spcPct val="100000"/>
              </a:lnSpc>
              <a:spcBef>
                <a:spcPts val="0"/>
              </a:spcBef>
              <a:spcAft>
                <a:spcPts val="600"/>
              </a:spcAft>
              <a:buFont typeface="Wingdings" panose="05000000000000000000" pitchFamily="2" charset="2"/>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6400" dirty="0">
                <a:latin typeface="Verdana" panose="020B0604030504040204" pitchFamily="34" charset="0"/>
                <a:ea typeface="Verdana" panose="020B0604030504040204" pitchFamily="34" charset="0"/>
              </a:rPr>
              <a:t>zabezpečuje činnost evropských služeb zaměstnanosti  </a:t>
            </a:r>
          </a:p>
          <a:p>
            <a:pPr algn="just">
              <a:lnSpc>
                <a:spcPct val="100000"/>
              </a:lnSpc>
              <a:spcBef>
                <a:spcPts val="0"/>
              </a:spcBef>
              <a:spcAft>
                <a:spcPts val="600"/>
              </a:spcAft>
              <a:buFont typeface="Wingdings" panose="05000000000000000000" pitchFamily="2" charset="2"/>
              <a:buChar char="v"/>
            </a:pPr>
            <a:r>
              <a:rPr lang="cs-CZ" sz="6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funkce ÚP</a:t>
            </a:r>
          </a:p>
          <a:p>
            <a:pPr lvl="0" algn="just">
              <a:lnSpc>
                <a:spcPct val="100000"/>
              </a:lnSpc>
              <a:spcBef>
                <a:spcPts val="0"/>
              </a:spcBef>
              <a:spcAft>
                <a:spcPts val="600"/>
              </a:spcAft>
              <a:buFont typeface="Wingdings" panose="05000000000000000000" pitchFamily="2" charset="2"/>
              <a:buChar char="v"/>
            </a:pPr>
            <a:r>
              <a:rPr lang="cs-CZ" sz="6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 </a:t>
            </a:r>
            <a:r>
              <a:rPr lang="cs-CZ" sz="6400" u="sng" dirty="0">
                <a:latin typeface="Verdana" panose="020B0604030504040204" pitchFamily="34" charset="0"/>
                <a:ea typeface="Verdana" panose="020B0604030504040204" pitchFamily="34" charset="0"/>
              </a:rPr>
              <a:t>informační</a:t>
            </a:r>
            <a:r>
              <a:rPr lang="cs-CZ" sz="6400" dirty="0">
                <a:latin typeface="Verdana" panose="020B0604030504040204" pitchFamily="34" charset="0"/>
                <a:ea typeface="Verdana" panose="020B0604030504040204" pitchFamily="34" charset="0"/>
              </a:rPr>
              <a:t> x p</a:t>
            </a:r>
            <a:r>
              <a:rPr lang="cs-CZ" sz="6400" u="sng" dirty="0">
                <a:latin typeface="Verdana" panose="020B0604030504040204" pitchFamily="34" charset="0"/>
                <a:ea typeface="Verdana" panose="020B0604030504040204" pitchFamily="34" charset="0"/>
              </a:rPr>
              <a:t>oradenská</a:t>
            </a:r>
            <a:r>
              <a:rPr lang="cs-CZ" sz="6400" dirty="0">
                <a:latin typeface="Verdana" panose="020B0604030504040204" pitchFamily="34" charset="0"/>
                <a:ea typeface="Verdana" panose="020B0604030504040204" pitchFamily="34" charset="0"/>
              </a:rPr>
              <a:t> x z</a:t>
            </a:r>
            <a:r>
              <a:rPr lang="cs-CZ" sz="6400" u="sng" dirty="0">
                <a:latin typeface="Verdana" panose="020B0604030504040204" pitchFamily="34" charset="0"/>
                <a:ea typeface="Verdana" panose="020B0604030504040204" pitchFamily="34" charset="0"/>
              </a:rPr>
              <a:t>prostředkovatelská</a:t>
            </a:r>
            <a:r>
              <a:rPr lang="cs-CZ" sz="6400" dirty="0">
                <a:latin typeface="Verdana" panose="020B0604030504040204" pitchFamily="34" charset="0"/>
                <a:ea typeface="Verdana" panose="020B0604030504040204" pitchFamily="34" charset="0"/>
              </a:rPr>
              <a:t> x </a:t>
            </a:r>
            <a:r>
              <a:rPr lang="cs-CZ" sz="6400" u="sng" dirty="0">
                <a:latin typeface="Verdana" panose="020B0604030504040204" pitchFamily="34" charset="0"/>
                <a:ea typeface="Verdana" panose="020B0604030504040204" pitchFamily="34" charset="0"/>
              </a:rPr>
              <a:t>podnikatelská </a:t>
            </a:r>
            <a:r>
              <a:rPr lang="cs-CZ" sz="6400" dirty="0">
                <a:latin typeface="Verdana" panose="020B0604030504040204" pitchFamily="34" charset="0"/>
                <a:ea typeface="Verdana" panose="020B0604030504040204" pitchFamily="34" charset="0"/>
              </a:rPr>
              <a:t> </a:t>
            </a:r>
          </a:p>
          <a:p>
            <a:endParaRPr lang="cs-CZ" dirty="0">
              <a:solidFill>
                <a:srgbClr val="C00000"/>
              </a:solidFill>
            </a:endParaRPr>
          </a:p>
        </p:txBody>
      </p:sp>
    </p:spTree>
    <p:extLst>
      <p:ext uri="{BB962C8B-B14F-4D97-AF65-F5344CB8AC3E}">
        <p14:creationId xmlns:p14="http://schemas.microsoft.com/office/powerpoint/2010/main" val="610381704"/>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1243</TotalTime>
  <Words>3617</Words>
  <Application>Microsoft Office PowerPoint</Application>
  <PresentationFormat>Širokoúhlá obrazovka</PresentationFormat>
  <Paragraphs>189</Paragraphs>
  <Slides>18</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18</vt:i4>
      </vt:variant>
    </vt:vector>
  </HeadingPairs>
  <TitlesOfParts>
    <vt:vector size="24" baseType="lpstr">
      <vt:lpstr>Arial</vt:lpstr>
      <vt:lpstr>Calibri</vt:lpstr>
      <vt:lpstr>Calibri Light</vt:lpstr>
      <vt:lpstr>Verdana</vt:lpstr>
      <vt:lpstr>Wingdings</vt:lpstr>
      <vt:lpstr>Motiv Office</vt:lpstr>
      <vt:lpstr>  7. Sociální pojištění – hmotné zabezpečení uchazečů o zaměstnání </vt:lpstr>
      <vt:lpstr>       Nezaměstnanost jako sociální událost</vt:lpstr>
      <vt:lpstr>Prezentace aplikace PowerPoint</vt:lpstr>
      <vt:lpstr>       Příčiny nezaměstnanosti</vt:lpstr>
      <vt:lpstr>       Důsledky nezaměstnanosti</vt:lpstr>
      <vt:lpstr>Prezentace aplikace PowerPoint</vt:lpstr>
      <vt:lpstr>Prezentace aplikace PowerPoint</vt:lpstr>
      <vt:lpstr>       Hmotné zabezpečení uchazečů o zaměstnání</vt:lpstr>
      <vt:lpstr>Prezentace aplikace PowerPoint</vt:lpstr>
      <vt:lpstr>       Podpora v nezaměstnanosti</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       Podpora při rekvalifikaci</vt:lpstr>
      <vt:lpstr>       Kontrolní úkoly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Vymezení sociálního zabezpečení jako součásti sociální politiky</dc:title>
  <dc:creator>Trbola Robert</dc:creator>
  <cp:lastModifiedBy>Trbola Robert</cp:lastModifiedBy>
  <cp:revision>81</cp:revision>
  <cp:lastPrinted>2021-02-26T09:12:01Z</cp:lastPrinted>
  <dcterms:created xsi:type="dcterms:W3CDTF">2021-02-09T14:44:12Z</dcterms:created>
  <dcterms:modified xsi:type="dcterms:W3CDTF">2021-04-22T13:11:21Z</dcterms:modified>
</cp:coreProperties>
</file>