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308" r:id="rId5"/>
    <p:sldId id="310" r:id="rId6"/>
    <p:sldId id="309" r:id="rId7"/>
    <p:sldId id="307" r:id="rId8"/>
    <p:sldId id="286" r:id="rId9"/>
    <p:sldId id="289" r:id="rId10"/>
    <p:sldId id="311" r:id="rId11"/>
    <p:sldId id="264" r:id="rId12"/>
    <p:sldId id="314" r:id="rId13"/>
    <p:sldId id="313" r:id="rId14"/>
    <p:sldId id="259" r:id="rId15"/>
    <p:sldId id="306" r:id="rId16"/>
    <p:sldId id="285" r:id="rId17"/>
    <p:sldId id="315" r:id="rId18"/>
    <p:sldId id="318" r:id="rId19"/>
    <p:sldId id="319" r:id="rId20"/>
    <p:sldId id="320" r:id="rId21"/>
    <p:sldId id="316" r:id="rId22"/>
    <p:sldId id="323" r:id="rId23"/>
    <p:sldId id="322" r:id="rId24"/>
    <p:sldId id="321" r:id="rId25"/>
    <p:sldId id="317" r:id="rId26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64" d="100"/>
          <a:sy n="64" d="100"/>
        </p:scale>
        <p:origin x="6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3D3E15-28F0-45C4-B52E-2D1A3F686A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4CF9B30-4677-4667-B16C-3B9B68D80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58FD79-10E9-4F39-8DCA-E3CE0697F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8F8D426-D0E7-4995-A88A-550217BFA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CD7257-E49A-4A6F-97C3-74CDEA0E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533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37F84D-022A-4FD4-BC5F-89112F3A1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2D32F09-3C0B-4E40-AA83-3442B8892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D140F4-1EC7-4E08-943C-45E4E12DC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91A198E-2C51-42D0-B59E-570571D5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1C74F0F-1E25-44E9-9766-F697A58F6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418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76089B1-02C6-40CF-B05E-236C47E680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83F432-A670-4319-ABC5-F7CB8D4D1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CE75AB-716D-41AD-A0E1-5221145EC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C1D131-270C-4E71-9CEC-C2563C29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566F20-806F-4540-AC69-E299FE9E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75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C8A612-9E6C-4004-86C3-78E3B33E2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9BA1003-C142-4351-9C8B-F2DDF347C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7092D24-D0D1-4FF3-80BA-C2209C771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CB67C91-29B7-4A5B-A55A-2839F349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093294-968A-40D0-A0D1-99B44941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81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813778-1FA0-49C8-8160-9E75CE6C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66A2888-75BB-4A2F-A353-36F58FD01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3E9D2A-6471-4AC6-A12C-CB2A8F0D1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C961CE-7715-4604-BE8E-547BBFCDE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4A80F1-32B9-4F7B-B1EC-4F7CF9A37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851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96D294-55C7-4965-A12A-6C8CDB605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17DA77-E760-49AD-BAAA-79CC5C3E46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4781620-2D61-47A2-B4A3-9EFBA3F9F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976F30A-A3FE-4BA7-AEFD-1C04A5AD3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6F107B2-F0C9-4E37-9A54-4AA4F9595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06280E-1221-43CF-9769-B73FDA559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7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A6A1BB-A700-486B-9F44-8A331F8C8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FC439DC-380F-4563-8125-65F9089BD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B7D5363-FC6C-4EFC-9100-0C73D2291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1342567-D4E4-42C6-810C-85442B982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78ADC77-5421-4348-A4F5-241316C25B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F2D0215-0320-4907-82BF-5CB7A26C9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25E7D92-4AFC-4E40-A7B2-F9D2E454B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C315384-89D6-4CE1-B3DE-05F729C39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54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C12CA9-A093-4260-AB0B-9A9AC1AF2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C9BA157-C6E3-4D4E-81C9-6FCDAC10B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5F77743-7D2B-40D1-A34D-A77E52E7C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37E4122-E5FC-4C8F-9840-DF4D3263B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281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49B1DCE-E639-4E72-968F-89D8C6A8D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5DF3AF-E9A7-4C42-8320-48B60E0D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051120D-9B9B-468F-A3FD-2AB4B3630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3681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EE7BEA-0853-4010-86A4-662F57157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C3C6D6-A06E-42F7-8493-19CC72D52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6F07C9A-7B3D-4E83-8493-6A3257138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680C4D4-D6C5-4EA5-9CA6-3FA17FEE6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BC5DFF3-5E56-45CE-B05B-060186A15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DE913F3-DB8D-418A-BA2A-EDA041F3B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178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A25A9C-25FD-4320-A071-D9102700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9B318CB-9BE2-442A-BABD-E042911E67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13D3DE1-A552-4C73-9F82-12F5ACED8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E964251-CEC1-4C06-9A96-A8CBF2BDE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1A9DCD-F934-410C-8BDA-7FA025DA2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CB20C66-9AC2-4B7C-9F1A-4E6F80414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42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1B6DAC2-2A3D-4E61-A325-4B6991ED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B5CF3E5-B233-4727-84BA-DFB36D3D3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F401C5-6F42-495F-92DF-C156D42368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45ADF-8045-4030-A5EC-A13972C3E94B}" type="datetimeFigureOut">
              <a:rPr lang="cs-CZ" smtClean="0"/>
              <a:t>12.04.2021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CF1871-1396-44D8-BC51-5F786C12E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8BD248-8F44-42A6-9FC1-5672844F67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27491-25A3-40A9-A24F-E6F191689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15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05270"/>
            <a:ext cx="9144000" cy="2832652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sz="53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9. Sociální pomoc – charakteristika systému; Sociální služby</a:t>
            </a:r>
            <a:br>
              <a:rPr lang="cs-CZ" sz="53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sz="53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I. Subsystém sociální pomoci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61C188C-CAC0-4A73-85E6-628AD8E4D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21867"/>
            <a:ext cx="9144000" cy="609600"/>
          </a:xfrm>
        </p:spPr>
        <p:txBody>
          <a:bodyPr/>
          <a:lstStyle/>
          <a:p>
            <a:r>
              <a:rPr lang="cs-CZ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FSS MU – Katedra sociální politiky a sociální práce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71B0CCF0-5CC7-489C-A622-79C11E8754F0}"/>
              </a:ext>
            </a:extLst>
          </p:cNvPr>
          <p:cNvSpPr/>
          <p:nvPr/>
        </p:nvSpPr>
        <p:spPr>
          <a:xfrm>
            <a:off x="2571008" y="877372"/>
            <a:ext cx="7302663" cy="646331"/>
          </a:xfrm>
          <a:prstGeom prst="rect">
            <a:avLst/>
          </a:prstGeo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zabezpečení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191983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69682"/>
            <a:ext cx="10701865" cy="652334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se zdravotním postižením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► s tělesným, mentálním, duševním, smyslovým nebo kombinovaným postižením, jehož dopady činí nebo mohou činit osobu závislou na pomoci jiné osoby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s kombinovanými diagnózami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►  s více druhy postižení (tělesným, mentálním, duševním, smyslovým), jehož dopady činí nebo mohou činit osobu závislou na pomoci jiné osoby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ohrožené specifickými zdravotními riziky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► ohrožené nezdravým životním stylem, závislostmi, žijící v oblastech s vyšším výskytem specifických zdravotních rizik, ve vyloučených lokalitách a v regionech ohrožených chudobou 	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lidé s nízkými příjmy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► chudí, negramotní, nekvalifikovaní a lidé s nízkým stupněm dosaženého vzdělání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ohrožené předlužeností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► osoby, které mají výdaje vyšší než příjmy a nejsou schopny plnit své finanční závazky (např. nemají uhrazenu jednu splátku úvěru)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rodiny jen s jedním rodičem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► např. matky samoživitelky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mladí lidé bez pracovních zkušeností a kvalitního zázemí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► např. absolventi z neúplných rodin, popř. bez ukončeného vzdělání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žijící v sociálně vyloučených lokalitách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► osoby žijící v územích, které byly identifikovány jako sociálně vyloučené lokality. 	</a:t>
            </a: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049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53693"/>
            <a:ext cx="10607039" cy="760707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Subjekty sociální pomoci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043609"/>
            <a:ext cx="10701865" cy="5660698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361950" lvl="0" indent="-361950" algn="just">
              <a:spcAft>
                <a:spcPts val="1414"/>
              </a:spcAft>
              <a:buFont typeface="Wingdings" panose="05000000000000000000" pitchFamily="2" charset="2"/>
              <a:buChar char="v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subjekty poskytující dávky a služby:</a:t>
            </a:r>
          </a:p>
          <a:p>
            <a:pPr marL="552510" lvl="0" indent="-2857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q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MPSV </a:t>
            </a:r>
          </a:p>
          <a:p>
            <a:pPr marL="552510" lvl="0" indent="-2857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q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kraje</a:t>
            </a:r>
          </a:p>
          <a:p>
            <a:pPr marL="552510" lvl="0" indent="-2857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q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krajské úřady</a:t>
            </a:r>
          </a:p>
          <a:p>
            <a:pPr marL="552510" lvl="0" indent="-2857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q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obce</a:t>
            </a:r>
          </a:p>
          <a:p>
            <a:pPr marL="552510" lvl="0" indent="-2857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q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obecní úřady obcí s rozšířenou působností</a:t>
            </a:r>
          </a:p>
          <a:p>
            <a:pPr marL="552510" lvl="0" indent="-2857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q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pověřené obecní úřady</a:t>
            </a:r>
          </a:p>
          <a:p>
            <a:pPr marL="552510" lvl="0" indent="-2857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q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okresní správy sociálního zabezpečení (pokud jde o posuzování zdravotního stavu)</a:t>
            </a:r>
          </a:p>
          <a:p>
            <a:pPr marL="361950" indent="-3619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subjekty soukromého práva</a:t>
            </a:r>
          </a:p>
          <a:p>
            <a:pPr marL="552510" lvl="0" indent="-2857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q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neziskové organizace zabývající se sociálními službami</a:t>
            </a:r>
          </a:p>
          <a:p>
            <a:pPr marL="552510" lvl="0" indent="-2857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q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zařízení zprostředkovávající sociální služby</a:t>
            </a:r>
          </a:p>
          <a:p>
            <a:pPr marL="552510" indent="-2857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q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fyzické osoby </a:t>
            </a:r>
          </a:p>
          <a:p>
            <a:pPr marL="552510" indent="-285750" algn="just"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q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právnické osoby (např. zaměstnavatelé)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7784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53693"/>
            <a:ext cx="10607039" cy="760707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Nástroje sociální pomoci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043609"/>
            <a:ext cx="10701865" cy="5660698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</a:pP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1. Sociální služby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upraveny zákonem č. 108/2006 Sb. o sociálních službách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nepeněžitá forma sociální pomoci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poskytovateli mohou být vedle státu také občané a soukromé neziskové organizace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pomoc osobám v nepříznivé sociální situaci způsobené oslabením schopností z důvodu věku, nepříznivého zdravotního stavu, krizové sociální situace, způsobu života vedoucímu ke konfliktu se společností, sociálně znevýhodňujícího prostředí ohrožení práv a zájmů trestnou činností jiné fyzické osoby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</a:pP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2. Systém dávek sociální pomoci: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příspěvek na péči ve službách sociální péče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osoba, která z důvodu dlouhodobě nepříznivého zdravotního stavu potřebuje pomoc jiné fyzické osoby (dle stupňů závislosti I. až IV.); mohou to být senioři i děti (péče je nutná z důvodu bezmocnosti či zdravotního postižení)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dávky v hmotné nouzi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příspěvek na živobytí, doplatek na bydlení, mimořádná okamžitá pomoc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dávky pro osoby se zdravotním postižením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příspěvek na mobilitu, příspěvek na zvláštní pomůcku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10137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735497"/>
            <a:ext cx="10701865" cy="5486400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</a:pPr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3. Sociálně právní ochrana dětí: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poskytuje se nezletilým dětem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ochrana práva dítěte na příznivý vývoj a řádnou výchovu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ochrana oprávněných zájmů dítěte včetně jeho jmění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působení k obnovení narušených funkcí rodiny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zabezpečení náhradního rodinného prostředí pro dítě, které nemůže být trvale nebo dočasně vychováváno ve vlastní rodině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aktivní vyhledávací činnost v rámci prevence sociálně-patologických jevů – předcházení rizikového vývoje dětí a mládeže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využití dávek pěstounské péče </a:t>
            </a: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57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729410"/>
            <a:ext cx="10701865" cy="5009320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dochází k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posuzování potřebnosti a oprávněnosti nároku z hlediska: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událost – např. mimořádná okamžitá pomoc při povodni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účelová vázanost – např. u doplatku na bydlení na nájem, energie, fond oprav, dávky pro zdravotně handicapované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testování funkčního potenciálu – stupně závislosti na pomoci (zdravotní stav)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testování příjmů – řada systémů odhlíží od určité výše příjmů ze zaměstnání, aby byli lidé více motivování pracovat (v ČR pouze do určité míry)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testování prostředků (majetku) – nadstandardní vybavení domácnosti, automobil, spoření – mohou být nucení nejprve je prodat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l-PL" sz="1600" dirty="0">
                <a:latin typeface="Verdana" panose="020B0604030504040204" pitchFamily="34" charset="0"/>
                <a:ea typeface="Verdana" panose="020B0604030504040204" pitchFamily="34" charset="0"/>
              </a:rPr>
              <a:t>situace rodiny (komu je dávka určena) a které kategorie se společně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posuzují (jednotlivec x rodina x domácnost); je-li pro přiznání dávky posuzován společný příjem nebo i společný majetek rodiny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testování ochoty pracovat – (je-li to možné; netestuje se např. u seniorů a dětí);  ti, kdo jsou vnímáni jako problematičtí, mají sníženou dávku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kontrola zacházení s příjmem - snaha vyplácet pomoc v hmotné nouzi více pro jejich deklarovaný účel; věcné a poukázkové formy podpory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kontrola dalšího chování - kdo neplatí alimenty, neposílá děti do školy, dluží, problémy v předchozím zaměstnání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</a:pPr>
            <a:endParaRPr lang="cs-CZ" altLang="cs-CZ" sz="16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cs-CZ" dirty="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97BB3506-C2DA-443B-8C5C-9ABDBF602124}"/>
              </a:ext>
            </a:extLst>
          </p:cNvPr>
          <p:cNvSpPr txBox="1">
            <a:spLocks/>
          </p:cNvSpPr>
          <p:nvPr/>
        </p:nvSpPr>
        <p:spPr>
          <a:xfrm>
            <a:off x="785707" y="516835"/>
            <a:ext cx="10607039" cy="854765"/>
          </a:xfrm>
          <a:prstGeom prst="rect">
            <a:avLst/>
          </a:prstGeo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Adresnost sociální pomoci</a:t>
            </a:r>
          </a:p>
        </p:txBody>
      </p:sp>
    </p:spTree>
    <p:extLst>
      <p:ext uri="{BB962C8B-B14F-4D97-AF65-F5344CB8AC3E}">
        <p14:creationId xmlns:p14="http://schemas.microsoft.com/office/powerpoint/2010/main" val="2120089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95940"/>
            <a:ext cx="10607039" cy="95699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Sociální služby</a:t>
            </a:r>
            <a:endParaRPr lang="cs-CZ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461157"/>
            <a:ext cx="10701865" cy="520090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274320" lvl="0" indent="-274320" algn="just"/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sociální služba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je činnost nebo soubor činností, jimiž se zajišťuje nepeněžitá pomoc a podpora osobám za účelem sociálního začlenění nebo prevence sociálního vyloučení.</a:t>
            </a:r>
          </a:p>
          <a:p>
            <a:pPr marL="274320" lvl="0" indent="-274320" algn="just"/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pomoc v nepříznivé sociální situaci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: oslabení nebo ztráta schopnosti z důvodu věku, nepříznivého zdravotního stavu, pro krizovou sociální situaci, životní návyky a způsob života vedoucí ke konfliktu se společností, sociálně znevýhodňující prostředí, ohrožení práv a zájmů trestnou činností jiné fyzické osoby </a:t>
            </a:r>
          </a:p>
          <a:p>
            <a:pPr marL="274320" lvl="0" indent="-274320" algn="just"/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sociální začleňování: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je proces, který zajišťuje, že osoby sociálně vyloučené nebo sociálním vyloučením ohrožené dosáhnou příležitostí a možností, které jim napomáhají plně se zapojit do ekonomického, sociálního i kulturního života společnosti a žít způsobem, který je ve společnosti považován za běžný  </a:t>
            </a:r>
          </a:p>
          <a:p>
            <a:pPr marL="274320" lvl="0" indent="-274320"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služba je soustava vybraných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základních činností: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např. pomoc při zvládání běžných úkonů péče o vlastní osobu; pomoc při osobní hygieně, zajištění chodu domácnosti; zajištění stravování, ubytování, ošetřování, výchovné, vzdělávací a aktivizační činnosti; poradenství; zprostředkování kontaktu se společenským prostředím, pomoc při prosazování práv a zájmů a další; tyto základní činnosti jsou definovány v  zákoně</a:t>
            </a:r>
          </a:p>
          <a:p>
            <a:pPr lvl="0" algn="just"/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fakultativní činnosti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- činnosti sociální služby související s péčí a podporou člověka, které rovněž vedou k jejímu sociálnímu začleňování, jejichž poskytování je odůvodněno zjištěnou potřebou osoby; souvisí s poskytováním registrovaných služeb (dle vyhlášky 505/2006) – rozsah úkonů poskytovaných nad rámec základních činností a placených bez maximální výše úhrad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endParaRPr lang="cs-CZ" altLang="cs-CZ" sz="20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4487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lvl="0" algn="just"/>
            <a:r>
              <a:rPr lang="cs-CZ" sz="17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cílem služeb bývá mimo jiné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  <a:tabLst>
                <a:tab pos="4489560" algn="l"/>
              </a:tabLs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podporovat rozvoj nebo alespoň zachování stávající soběstačnosti uživatele, jeho návrat do vlastního domácího prostředí, obnovení nebo zachování původního životního stylu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  <a:tabLst>
                <a:tab pos="4489560" algn="l"/>
              </a:tabLst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rozvíjet schopnosti uživatelů služeb a  umožnit jim, pokud toho mohou být schopni, vést samostatný život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snížit sociální a  zdravotní rizika související se způsobem života uživatele</a:t>
            </a:r>
          </a:p>
          <a:p>
            <a:pPr algn="just"/>
            <a:r>
              <a:rPr lang="cs-CZ" sz="17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sociální služby jsou poskytovány:</a:t>
            </a:r>
          </a:p>
          <a:p>
            <a:pPr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jednotlivcům, rodinám i  skupinám obyvatel; mezi nejpočetnější skupiny příjemců sociálních služeb patří zejména senioři, lidé se zdravotním postižením, rodiny s dětmi, ale také lidé, kterým hrozí sociální vyloučení nebo jsou již vyloučeni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osobě, která je na území České republiky hlášena k  trvalému pobytu (státní občan ČR a cizinec),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osobě, které byl udělen azyl,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občanovi a rodinnému příslušníkovi občana členského státu Evropské unie,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cizinci, který je držitelem povolení k  dlouhodobému pobytu po dobu delší než 3  měsíce.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osobám legálně pobývajícím na území ČR - vybrané typy sociálních služeb (azylové domy, kontaktní centra, noclehárny, terénní programy)</a:t>
            </a:r>
          </a:p>
          <a:p>
            <a:pPr lvl="0" algn="just"/>
            <a:r>
              <a:rPr lang="cs-CZ" sz="17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forma sociálních služeb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1700" b="1" u="sng" dirty="0">
                <a:latin typeface="Verdana" panose="020B0604030504040204" pitchFamily="34" charset="0"/>
                <a:ea typeface="Verdana" panose="020B0604030504040204" pitchFamily="34" charset="0"/>
              </a:rPr>
              <a:t>pobytové služby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- služby spojené s ubytováním v zařízeních sociálních služeb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1700" b="1" u="sng" dirty="0">
                <a:latin typeface="Verdana" panose="020B0604030504040204" pitchFamily="34" charset="0"/>
                <a:ea typeface="Verdana" panose="020B0604030504040204" pitchFamily="34" charset="0"/>
              </a:rPr>
              <a:t>ambulantní služby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- služby, za kterými osoba dochází nebo je doprovázena do zařízení sociálních služeb; součástí služby není ubytování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1700" b="1" u="sng" dirty="0">
                <a:latin typeface="Verdana" panose="020B0604030504040204" pitchFamily="34" charset="0"/>
                <a:ea typeface="Verdana" panose="020B0604030504040204" pitchFamily="34" charset="0"/>
              </a:rPr>
              <a:t>terénní služby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- služby, které jsou osobě poskytovány v jejím přirozeném sociálním prostředí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endParaRPr lang="cs-CZ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51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6559" y="335088"/>
            <a:ext cx="10607039" cy="95699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Dělení sociálních služeb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461157"/>
            <a:ext cx="10701865" cy="520090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lvl="0" algn="just"/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1. služby sociální péče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služby napomáhají osobám zajistit jejich fyzickou a psychickou soběstačnost, s cílem podpořit život v jejich přirozeném sociálním prostředí a umožnit jim v nejvyšší možné míře zapojení do běžného života společnosti, a v případech, kdy toto vylučuje jejich stav, zajistit jim důstojné prostředí a zacházení </a:t>
            </a:r>
            <a:r>
              <a:rPr lang="cs-CZ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(příklad: </a:t>
            </a:r>
            <a:r>
              <a:rPr lang="cs-CZ" sz="1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pečovatelská služba, osobní asistence, průvodcovské a předčitatelské služby, tísňová péče, odlehčovací služby, centra denních služeb, domovy pro seniory, domovy pro osoby se zdravotním postižením, domovy se zvláštním režimem, podpora samostatného bydlení, denní stacionáře, týdenní stacionáře ad.)</a:t>
            </a:r>
          </a:p>
          <a:p>
            <a:pPr lvl="0" algn="just"/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2. služby sociální prevence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lang="x-none" sz="1600" dirty="0">
                <a:latin typeface="Verdana" panose="020B0604030504040204" pitchFamily="34" charset="0"/>
                <a:ea typeface="Verdana" panose="020B0604030504040204" pitchFamily="34" charset="0"/>
              </a:rPr>
              <a:t>napomáhají zabránit sociálnímu vyloučení osob, které jsou jím ohroženy pro krizovou sociální situaci, životní návyky, způsob života vedoucí ke konfliktu se společností, sociálně znevýhodňující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</a:t>
            </a:r>
            <a:r>
              <a:rPr lang="x-none" sz="1600" dirty="0">
                <a:latin typeface="Verdana" panose="020B0604030504040204" pitchFamily="34" charset="0"/>
                <a:ea typeface="Verdana" panose="020B0604030504040204" pitchFamily="34" charset="0"/>
              </a:rPr>
              <a:t> prostředí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</a:t>
            </a:r>
            <a:r>
              <a:rPr lang="x-none" sz="1600" dirty="0">
                <a:latin typeface="Verdana" panose="020B0604030504040204" pitchFamily="34" charset="0"/>
                <a:ea typeface="Verdana" panose="020B0604030504040204" pitchFamily="34" charset="0"/>
              </a:rPr>
              <a:t> a ohrožení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</a:t>
            </a:r>
            <a:r>
              <a:rPr lang="x-none" sz="1600" dirty="0">
                <a:latin typeface="Verdana" panose="020B0604030504040204" pitchFamily="34" charset="0"/>
                <a:ea typeface="Verdana" panose="020B0604030504040204" pitchFamily="34" charset="0"/>
              </a:rPr>
              <a:t> práv a zájmů trestnou činností jiné osoby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; c</a:t>
            </a:r>
            <a:r>
              <a:rPr lang="x-none" sz="1600" dirty="0">
                <a:latin typeface="Verdana" panose="020B0604030504040204" pitchFamily="34" charset="0"/>
                <a:ea typeface="Verdana" panose="020B0604030504040204" pitchFamily="34" charset="0"/>
              </a:rPr>
              <a:t>ílem služeb sociální prevence je napomáhat osobám k překonání jejich nepříznivé sociální situace a chránit společnost před vznikem a šířením nežádoucích společenských jevů </a:t>
            </a:r>
            <a:r>
              <a:rPr lang="cs-CZ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(p</a:t>
            </a:r>
            <a:r>
              <a:rPr lang="x-none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říklad</a:t>
            </a:r>
            <a:r>
              <a:rPr lang="cs-CZ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x-none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x-none" sz="1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raná péče, azylové domy, </a:t>
            </a:r>
            <a:r>
              <a:rPr lang="cs-CZ" sz="1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domy na půli cesty, telefonická krizová pomoc, tlumočnické služby, </a:t>
            </a:r>
            <a:r>
              <a:rPr lang="x-none" sz="1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nízkoprahová centra</a:t>
            </a:r>
            <a:r>
              <a:rPr lang="cs-CZ" sz="1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, krizová pomoc, nízkoprahová zařízení pro děti a mládež, noclehárny, sociálně aktivizační služby pro rodiny s dětmi, sociálně terapeutické dílny, terapeutické komunity, terénní programy ad.)</a:t>
            </a:r>
            <a:endParaRPr lang="x-none" sz="16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3. 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sociální poradenství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- poskytuje osobám potřebné informace přispívající k řešení jejich nepříznivé sociální situace; poskytovatelé sociálních služeb jsou vždy povinni tuto službu zajistit </a:t>
            </a:r>
            <a:r>
              <a:rPr lang="cs-CZ" sz="1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(příklad: základní a odborné poradenství – občanské poradny, manželské poradny, poradny pro osoby se zdravotním postižením, poradny pro oběti trestných činů apod. ) 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endParaRPr lang="cs-CZ" altLang="cs-CZ" sz="20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2368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6559" y="335088"/>
            <a:ext cx="10607039" cy="77809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Financování sociálních služeb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272209"/>
            <a:ext cx="10701865" cy="5389851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6400" b="1" dirty="0">
                <a:latin typeface="Verdana" panose="020B0604030504040204" pitchFamily="34" charset="0"/>
                <a:ea typeface="Verdana" panose="020B0604030504040204" pitchFamily="34" charset="0"/>
              </a:rPr>
              <a:t>1. dotace ze státního rozpočtu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, rozdělované prostřednictvím krajů, a z rozpočtů krajů a obcí se přidělují pouze poskytovatelům sociálních služeb, kteří jsou registrováni u Krajského úřadu (centrální registr má MPSV); oprávnění k poskytování sociálních služeb musí mít jak nestátní, tak i státní subjekty.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6400" b="1" dirty="0">
                <a:latin typeface="Verdana" panose="020B0604030504040204" pitchFamily="34" charset="0"/>
                <a:ea typeface="Verdana" panose="020B0604030504040204" pitchFamily="34" charset="0"/>
              </a:rPr>
              <a:t>2. účelové dotace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jsou financovány také ze státního rozpočtu a poskytují se na podporu služeb s celostátním nebo nadregionálním charakterem, nebo v případě mimořádných událostí – přírodních katastrof apod.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6400" b="1" dirty="0">
                <a:latin typeface="Verdana" panose="020B0604030504040204" pitchFamily="34" charset="0"/>
                <a:ea typeface="Verdana" panose="020B0604030504040204" pitchFamily="34" charset="0"/>
              </a:rPr>
              <a:t>3.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 u</a:t>
            </a:r>
            <a:r>
              <a:rPr lang="cs-CZ" sz="6400" b="1" dirty="0">
                <a:latin typeface="Verdana" panose="020B0604030504040204" pitchFamily="34" charset="0"/>
                <a:ea typeface="Verdana" panose="020B0604030504040204" pitchFamily="34" charset="0"/>
              </a:rPr>
              <a:t>živatelé sociálních služeb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jsou třetím zdrojem financování; na základě smlouvy s poskytovatelem hradí sami sociální službu. Přehled úkonů a maximální výše úhrad za služby jsou stanoveny prováděcí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vyhláškou č. 505/2006 Sb.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6400" b="1" dirty="0">
                <a:latin typeface="Verdana" panose="020B0604030504040204" pitchFamily="34" charset="0"/>
                <a:ea typeface="Verdana" panose="020B0604030504040204" pitchFamily="34" charset="0"/>
              </a:rPr>
              <a:t>4. platby od zdravotních pojišťoven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u služeb, kde to zákon o sociálních službách stanovuje)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6400" b="1" dirty="0">
                <a:latin typeface="Verdana" panose="020B0604030504040204" pitchFamily="34" charset="0"/>
                <a:ea typeface="Verdana" panose="020B0604030504040204" pitchFamily="34" charset="0"/>
              </a:rPr>
              <a:t>5. strukturální fondy EU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jsou také významným zdrojem financování sociálních služeb.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b="1" u="sng" dirty="0">
                <a:latin typeface="Verdana" panose="020B0604030504040204" pitchFamily="34" charset="0"/>
                <a:ea typeface="Verdana" panose="020B0604030504040204" pitchFamily="34" charset="0"/>
              </a:rPr>
              <a:t>bez úhrady nákladů jsou poskytovány tyto SS</a:t>
            </a:r>
            <a:r>
              <a:rPr lang="cs-CZ" sz="6400" b="1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sociální poradenství, raná péče, telefonická krizová pomoc, tlumočnické služby, krizová pomoc, služby následné péče, sociálně aktivizační služby pro rodiny s dětmi, sociálně aktivizační služby pro seniory a osoby se zdravotním postižením, terénní programy ad.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ostatní služby mohou být poskytovány </a:t>
            </a:r>
            <a:r>
              <a:rPr lang="cs-CZ" sz="6400" b="1" u="sng" dirty="0">
                <a:latin typeface="Verdana" panose="020B0604030504040204" pitchFamily="34" charset="0"/>
                <a:ea typeface="Verdana" panose="020B0604030504040204" pitchFamily="34" charset="0"/>
              </a:rPr>
              <a:t>za částečnou nebo plnou úhradu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(zejména pobytová zařízení - domovy pro seniory, týdenní stacionáře ad.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u všech typů zařízení je v zákoně stanovena </a:t>
            </a:r>
            <a:r>
              <a:rPr lang="cs-CZ" sz="6400" b="1" u="sng" dirty="0">
                <a:latin typeface="Verdana" panose="020B0604030504040204" pitchFamily="34" charset="0"/>
                <a:ea typeface="Verdana" panose="020B0604030504040204" pitchFamily="34" charset="0"/>
              </a:rPr>
              <a:t>maximální výše úhrady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; úhradu nákladů za poskytování sociálních služeb hradí osoba ve výši sjednané ve smlouvě uzavřené s poskytovatelem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po úhradě za ubytování a stravu při poskytování pobytových služeb v týdenních stacionářích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musí osobě zůstat alespoň 25 % jejího příjmu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při poskytování pobytových služeb - domov pro osoby se zdravotním postižením, domov pro seniory a se zvláštním režimem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musí osobě zůstat alespoň 15 % jejího příjmu</a:t>
            </a:r>
            <a:endParaRPr lang="cs-CZ" sz="6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endParaRPr lang="cs-CZ" altLang="cs-CZ" sz="20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570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6559" y="335088"/>
            <a:ext cx="10607039" cy="77809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Poskytovatelé sociálních služeb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272209"/>
            <a:ext cx="10701865" cy="5389851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lvl="0" algn="just"/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poskytovatelé musí mít </a:t>
            </a:r>
            <a:r>
              <a:rPr lang="cs-CZ" sz="64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oprávnění k poskytování sociálních služeb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, vydávané na základě registrace v  Registru sociálních služeb (MPSV).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registrovat se nemusí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zejména:</a:t>
            </a:r>
          </a:p>
          <a:p>
            <a:pPr marL="715963" lvl="0" indent="-354013" algn="just">
              <a:buSzPct val="45000"/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osoby blízké poskytující pomoc</a:t>
            </a:r>
          </a:p>
          <a:p>
            <a:pPr marL="715963" lvl="0" indent="-354013" algn="just">
              <a:buSzPct val="45000"/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asistent sociální péče (pokud to nevykonává jako podnikání), dobrovolník pečovatelské služby</a:t>
            </a:r>
          </a:p>
          <a:p>
            <a:pPr marL="715963" lvl="0" indent="-354013" algn="just">
              <a:buSzPct val="45000"/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zdravotnická zařízení poskytující sociální služby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pro registraci musí zřizovatel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doložit řadu zákonem stanovených údajů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– např. odbornou způsobilost a bezúhonnost všech osob poskytujících služby, zajištění hygienických podmínek zařízení, vlastnické či nájemní právo k  objektům, kde se služba poskytuje, materiální a technické vybavení ad.</a:t>
            </a:r>
          </a:p>
          <a:p>
            <a:pPr lvl="0" algn="just"/>
            <a:r>
              <a:rPr lang="cs-CZ" sz="6400" b="1" dirty="0">
                <a:latin typeface="Verdana" panose="020B0604030504040204" pitchFamily="34" charset="0"/>
                <a:ea typeface="Verdana" panose="020B0604030504040204" pitchFamily="34" charset="0"/>
              </a:rPr>
              <a:t>Poskytovateli mohou být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</a:pPr>
            <a:r>
              <a:rPr lang="cs-CZ" sz="64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obce a kraje a jimi zřizované právnické osoby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- dbají na vytváření vhodných podmínek pro rozvoj sociálních služeb, zejména zjišťováním skutečných potřeb lidí a  zdrojů k  jejich uspokojení; kromě toho sami zřizují organizace poskytující sociální služby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</a:pPr>
            <a:r>
              <a:rPr lang="cs-CZ" sz="64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další právnické osoby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, bez ohledu na jejich formu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</a:pPr>
            <a:r>
              <a:rPr lang="cs-CZ" sz="64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fyzické osoby a nestátní neziskové organizace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; fyzické osoby nabízející široké spektrum služeb, jsou rovněž významnými poskytovateli sociálních služeb</a:t>
            </a:r>
          </a:p>
          <a:p>
            <a:pPr lvl="0" algn="just">
              <a:buSzPct val="45000"/>
              <a:buFont typeface="Wingdings" panose="05000000000000000000" pitchFamily="2" charset="2"/>
              <a:buChar char="v"/>
            </a:pPr>
            <a:r>
              <a:rPr lang="cs-CZ" sz="64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MPSV a jím zřizované organizační složky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- je nyní zřizovatelem pěti specializovaných ústavů sociální péče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endParaRPr lang="cs-CZ" altLang="cs-CZ" sz="20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155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480" y="356777"/>
            <a:ext cx="10607039" cy="88561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Cíle sociální pomoci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449806"/>
            <a:ext cx="10701865" cy="5305926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marL="857250" lvl="0" indent="-85725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pomoc osobám, které se ocitli v sociálně neuspokojivé situaci, zabránit propadu občana do sociální propasti, ochrana před sociálním vyloučením</a:t>
            </a:r>
          </a:p>
          <a:p>
            <a:pPr marL="857250" indent="-85725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vyloučení</a:t>
            </a:r>
            <a:r>
              <a:rPr lang="cs-CZ" sz="64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vyčlenění osoby či skupiny mimo běžný život většinové společnosti ►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omezené možnosti zapojit se do sociálních, ekonomických, kulturních i politických aktivit společnosti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 (vyloučení z trhu práce, nemožnost naplňovat občanská práva, omezený přístup k tržním i veřejným statkům)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složitý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multidimenzionální mechanismus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, jenž současně zahrnuje celou řadu oblastí života a jehož důsledky jednoznačně přesahují individuální rovinu; problémy spojené se sociálním vyloučením se netýkají pouze sociálně vyloučených ► zřejmé jsou negativní dopady na kvalitu života v celých lokalitách a zprostředkovaně se projevují také na celospolečenské úrovni, a to v oblasti sociální i ekonomické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obecně lze sociální vyloučení chápat jako mechanismus, který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znesnadňuje určitým skupinám populace přístup k odpovídajícím materiálním i duchovním zdrojům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a vytlačuje je tak na okraj dané společnosti ► jedná se o přístup k systémům (1) produkce, pracovního trhu a redistribuce statků a služeb – včetně služeb veřejných, jako jsou vzdělávání, či zdravotní péče; (2) rodinného života; (3) politického života; (4) komunitního života; (5) kultury (Mareš, Horáková, Rákoczyová, 2008).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vyčlenění osoby mimo běžný život společnosti a </a:t>
            </a:r>
            <a:r>
              <a:rPr lang="cs-CZ" sz="6400" u="sng" dirty="0">
                <a:latin typeface="Verdana" panose="020B0604030504040204" pitchFamily="34" charset="0"/>
                <a:ea typeface="Verdana" panose="020B0604030504040204" pitchFamily="34" charset="0"/>
              </a:rPr>
              <a:t>nemožnost se do něj zapojit v důsledku nepříznivé sociální situace </a:t>
            </a: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► sociálně vyloučeným je znemožněn, či ztížen přístup ke zdrojům, statkům a příležitostem různého charakteru, kterými běžně disponuje většinová společnost ► nepříznivá situace je charakteristická oslabením nebo ztrátou schopnosti z důvodu věku, nepříznivého zdravotního stavu, pro krizovou sociální situaci, životní návyky a způsob života vedoucí ke konfliktu se společností, sociálně znevýhodňující prostředí, ohrožení práv a zájmů trestnou činností jiné fyzické osoby nebo z jiných závažných důvodů (zákon č. 108/2006)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cs-CZ" sz="6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51873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6559" y="335088"/>
            <a:ext cx="10607039" cy="77809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Zaměstnanci v sociálních službách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272209"/>
            <a:ext cx="10701865" cy="5389851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l"/>
            <a:r>
              <a:rPr lang="cs-CZ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pracovník</a:t>
            </a:r>
          </a:p>
          <a:p>
            <a:pPr marL="285750" lvl="0" indent="-285750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šetření, sociální agendy (řešení hmotné nouze či sociálně právních problémů v zařízeních sociální péče), sociálně právní poradenství, analytickou, metodickou a koncepční činnost v sociální oblasti, odborné činnosti v zařízeních poskytujících služby sociální prevence, depistážní činnost, poskytování krizové pomoci, sociální poradenství, sociální rehabilitaci.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výkon povolání sociálního pracovníka se vztahuje na sociální pracovníky vykonávající </a:t>
            </a: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činnost v sociálních službách a při pomoci v hmotné nouzi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 sociálně-právní ochraně dětí, ve školách a školských zařízeních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 zdravotnických zařízeních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 věznicích a v azylových zařízeních.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předpokladem pro výkon povolání sociálního pracovníka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je svéprávnost k právním úkonům, bezúhonnost, zdravotní způsobilost a odborná způsobilost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odbornou způsobilostí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 výkonu povolání sociálního pracovníka je:</a:t>
            </a:r>
          </a:p>
          <a:p>
            <a:pPr marL="715963" lvl="0" indent="-358775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vyšší odborné vzdělání v oborech vzdělání zaměřených na sociální práci a sociální pedagogiku, speciální pedagogiku, sociální a humanitární práci, sociální práci, sociálně právní činnost, charitní a sociální činnost</a:t>
            </a:r>
          </a:p>
          <a:p>
            <a:pPr marL="715963" lvl="0" indent="-358775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vysokoškolské vzdělání zaměřené na sociální práci, sociální politiku, sociální pedagogiku, sociální péči, sociální patologie, právo nebo speciální pedagogiku</a:t>
            </a:r>
          </a:p>
          <a:p>
            <a:pPr algn="just"/>
            <a:r>
              <a:rPr lang="cs-CZ" sz="17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Pracovník v sociálních službách</a:t>
            </a:r>
          </a:p>
          <a:p>
            <a:pPr marL="342900" lvl="0" indent="-342900" algn="just">
              <a:buSzPct val="45000"/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přímou obslužnou péči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o osoby spočívající v nácviku jednoduchých denních činností, pomoc při osobní hygieně a oblékaní, manipulaci s přístroji, pomůckami, prádlem, udržování čistoty a osobní hygieny, podporu soběstačnosti, posilování životní aktivizace, vytváření základních sociálních a společenských kontaktů a uspokojování psychosociálních potřeb;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endParaRPr lang="cs-CZ" altLang="cs-CZ" sz="20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780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285750" lvl="0" indent="-285750" algn="just">
              <a:buSzPct val="45000"/>
              <a:buFont typeface="Wingdings" panose="05000000000000000000" pitchFamily="2" charset="2"/>
              <a:buChar char="v"/>
            </a:pPr>
            <a:r>
              <a:rPr lang="cs-CZ" sz="15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základní výchovnou nepedagogickou činnost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spočívající v prohlubování a upevňování základních hygienických a společenských návyků až po jejich fixaci, působení na vytváření a rozvíjení pracovních návyků, manuální zručnosti a pracovní aktivity, provádění volnočasových aktivit zaměřených na rozvíjení osobnosti, zájmů, znalostí a tvořivých schopností formou výtvarné, hudební a pohybové výchovy, zabezpečování zájmové a kulturní činnosti a provádění asistenční služby a osobní asistence;</a:t>
            </a:r>
          </a:p>
          <a:p>
            <a:pPr marL="285750" lvl="0" indent="-285750" algn="just">
              <a:spcAft>
                <a:spcPts val="1400"/>
              </a:spcAft>
              <a:buSzPct val="45000"/>
              <a:buFont typeface="Wingdings" panose="05000000000000000000" pitchFamily="2" charset="2"/>
              <a:buChar char="v"/>
            </a:pPr>
            <a:r>
              <a:rPr lang="cs-CZ" sz="15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pečovatelskou činnost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spočívající ve vykonávání prací spojených s přímým stykem s osobami s fyzickými a psychickými obtížemi, komplexní péči o jejich domácnost, zajišťování sociální pomoci, provádění sociálních depistáží pod vedením sociálního pracovníka, poskytování pomoci při vytváření sociálních a společenských kontaktů a psychické aktivizaci, organizační zabezpečování a komplexní koordinování pečovatelské činnosti v územním celku.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předpokladem pro výkon činnosti pracovníka v sociálních službách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je odborná způsobilost, bezúhonnost a zdravotní způsobilost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odborná způsobilost předpokládá</a:t>
            </a:r>
            <a:endParaRPr lang="cs-CZ" sz="16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57188" lvl="0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základní vzdělání nebo střední vzdělání a absolvování akreditovaného specializačního kurzu v minimálním rozsahu 150 hodin (přímá obslužná péče)</a:t>
            </a:r>
          </a:p>
          <a:p>
            <a:pPr marL="357188" lvl="0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střední vzdělání nebo střední odborné vzdělání a absolvování akreditovaného specializačního kurzu v minimálním rozsahu 200 hodin (výchovná nepedagogická činnost)</a:t>
            </a:r>
          </a:p>
          <a:p>
            <a:pPr marL="357188" lvl="0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základní vzdělání, střední vzdělání, střední odborné vzdělání nebo vyšší odborné vzdělání (pečovatelská činnost)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236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95940"/>
            <a:ext cx="10607039" cy="95699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Smlouva o poskytování</a:t>
            </a:r>
            <a:endParaRPr lang="cs-CZ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461157"/>
            <a:ext cx="10701865" cy="520090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uzavírá se mezi klientem a poskytovatelem sociálních služeb; u některých služeb musí být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v písemné formě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(např. osobní asistence, pečovatelská služba, podpora samostatného bydlení), u jiných musí být uzavřena v písemné formě, pokud alespoň jedna smluvní strana při jednání o uzavření smlouvy tuto formu navrhne (např. tlumočnické služby, krizová pomoc, sociálně aktivizační služby pro rodiny s dětmi, sociální rehabilitace).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náležitosti: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označení smluvních stran, druh sociální služby, rozsah poskytování sociální služby, místo a čas poskytování, výši úhrady, ujednání o dodržování vnitřních pravidel stanovených poskytovatelem pro poskytování sociálních služeb, výpovědní důvody a výpovědní lhůty, doba platnosti smlouvy  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poskytovatel může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odmítnout uzavřít smlouvu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 poskytování sociálních služeb pokud:</a:t>
            </a:r>
          </a:p>
          <a:p>
            <a:pPr marL="715963" lvl="0" indent="-285750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nemá dostatečnou kapacitu k poskytnutí sociální služby</a:t>
            </a:r>
          </a:p>
          <a:p>
            <a:pPr marL="715963" lvl="0" indent="-285750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zdravotní stav osoby, která žádá o poskytnutí pobytové sociální služby, vylučuje poskytnutí takové služby</a:t>
            </a:r>
          </a:p>
          <a:p>
            <a:pPr marL="715963" lvl="0" indent="-285750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osobě, která žádá o poskytnutí sociální služby, vypověděl v době kratší než 6 měsíců před touto žádostí smlouvu o poskytnutí téže služby z důvodu porušování povinností vyplývajících ze smlouvy</a:t>
            </a:r>
          </a:p>
          <a:p>
            <a:pPr marL="715963" lvl="0" indent="-285750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poskytovatel na základě výše uvedených důvodů musí vydat osobě na její žádost písemné oznámení s uvedením důvodu odmítnutí uzavřené smlouvy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endParaRPr lang="cs-CZ" altLang="cs-CZ" sz="20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8355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95940"/>
            <a:ext cx="10607039" cy="95699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Standardy kvality sociálních služeb</a:t>
            </a:r>
            <a:endParaRPr lang="cs-CZ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461157"/>
            <a:ext cx="10701865" cy="520090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7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soubor kritérií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, prostřednictvím kterých se hodnotí kvalita poskytovaných sociálních služeb v  oblasti personálního a provozního zabezpečení služeb a v oblasti vztahů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jedná se o </a:t>
            </a:r>
            <a:r>
              <a:rPr lang="cs-CZ" sz="17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tyto standardy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L="536575" lvl="0" indent="-179388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cíle a způsoby poskytování sociálních služeb</a:t>
            </a:r>
          </a:p>
          <a:p>
            <a:pPr marL="536575" lvl="0" indent="-179388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ochrana práv osob – vytvářet podmínky umožňující naplňování občanských a lidských práv</a:t>
            </a:r>
          </a:p>
          <a:p>
            <a:pPr marL="536575" lvl="0" indent="-179388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jednání se zájemcem o sociální službu – zejména srozumitelné informování o všech povinnostech vyplývajících ze smlouvy, o způsobu poskytování služby, úhradách za službu</a:t>
            </a:r>
          </a:p>
          <a:p>
            <a:pPr marL="536575" lvl="0" indent="-179388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smlouva o poskytování sociální služby (viz předchozí kapitola) </a:t>
            </a:r>
          </a:p>
          <a:p>
            <a:pPr marL="536575" lvl="0" indent="-179388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individuální plánování sociální služby – plánování poskytování služby podle osobních cílů, potřeb a schopností, vyhodnocování těchto plánů spolu s klientem</a:t>
            </a:r>
          </a:p>
          <a:p>
            <a:pPr marL="536575" lvl="0" indent="-179388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dokumentace o poskytování sociální služby – evidence uchazečů (i neúspěšných), záznamy o poskytování služeb, individuální plány, evidence případů omezení pohybu osob ad.</a:t>
            </a:r>
          </a:p>
          <a:p>
            <a:pPr marL="536575" lvl="0" indent="-179388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stížnosti na kvalitu sociálních služeb - vnitřní pravidla pro podávání a vyřizování stížností na úroveň služeb</a:t>
            </a:r>
          </a:p>
          <a:p>
            <a:pPr marL="536575" lvl="0" indent="-179388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návaznost poskytované sociální služby na další dostupné zdroje – další navazující organizace</a:t>
            </a:r>
          </a:p>
          <a:p>
            <a:pPr marL="536575" indent="-179388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personální a organizační zajištění sociální služby – odbornost, bezúhonnost,...</a:t>
            </a:r>
          </a:p>
          <a:p>
            <a:pPr marL="536575" lvl="0" indent="-179388" algn="just">
              <a:buSzPct val="45000"/>
              <a:buFont typeface="Wingdings" panose="05000000000000000000" pitchFamily="2" charset="2"/>
              <a:buChar char="v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profesní rozvoj zaměstnanců – školení, semináře, supervize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endParaRPr lang="cs-CZ" altLang="cs-CZ" sz="20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62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97823"/>
            <a:ext cx="10701865" cy="59962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625475" lvl="0" indent="-268288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místní a časová dostupnost poskytované sociální služby</a:t>
            </a:r>
          </a:p>
          <a:p>
            <a:pPr marL="625475" lvl="0" indent="-268288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informovanost o sociální službě – informace o druhu místě, cílech, cílové skupině, kapacitě ad.</a:t>
            </a:r>
          </a:p>
          <a:p>
            <a:pPr marL="625475" lvl="0" indent="-268288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nouzové a havarijní situace</a:t>
            </a:r>
          </a:p>
          <a:p>
            <a:pPr marL="625475" lvl="0" indent="-268288" algn="just">
              <a:buSzPct val="45000"/>
              <a:buFont typeface="Wingdings" panose="05000000000000000000" pitchFamily="2" charset="2"/>
              <a:buChar char="v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zvyšování kvality sociálních služeb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Inspekce sociálních služeb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kontroluje úroveň kvality sociálních služeb, zejména prostřednictvím kontroly dodržování standardů kvality a povinností poskytovatelů sociálních služeb vždy v místě poskytování sociálních služeb</a:t>
            </a:r>
          </a:p>
          <a:p>
            <a:pPr marL="1001713" lvl="0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inspekci podléhají de facto všichni poskytovatelé vyjma osob blízkých a dobrovolných pečovatelů</a:t>
            </a:r>
          </a:p>
          <a:p>
            <a:pPr marL="1001713" lvl="0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inspekci provádí tým osob pověřených krajem nebo MPSV, speciálně pro inspekci sociálních služeb vybraných a vyškolených</a:t>
            </a:r>
          </a:p>
          <a:p>
            <a:pPr marL="1001713" lvl="0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agenda spadá pod MPSV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cs-CZ" sz="1600" u="sng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tři typy inspekcí:</a:t>
            </a:r>
          </a:p>
          <a:p>
            <a:pPr marL="1001713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základní inspekce – poskytovatelé jsou předem informování o inspekci, postupně jí projdou všichni registrovaní poskytovatelé, kontrolují se zejména standardy kvality</a:t>
            </a:r>
          </a:p>
          <a:p>
            <a:pPr marL="1001713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inspekce „na udání“ – poskytovatel se o ní dozví až ve chvíli, kdy inspekce přijde</a:t>
            </a:r>
          </a:p>
          <a:p>
            <a:pPr marL="1001713" indent="-285750" algn="just"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opravná inspekce – pokud v  základní inspekci jsou zjištěny nedostatky, dochází po jejich odstranění k následné kontrole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defRPr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890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195940"/>
            <a:ext cx="10607039" cy="95699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br>
              <a:rPr lang="cs-CZ" sz="4000" dirty="0"/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Kontrolní úkoly</a:t>
            </a:r>
            <a:endParaRPr lang="cs-CZ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461157"/>
            <a:ext cx="10701865" cy="520090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algn="just">
              <a:buFont typeface="Wingdings 3" charset="2"/>
              <a:buAutoNum type="arabicPeriod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Jaké formy sociální pomoci rozlišujeme? Uveďte příklady-situace pro použití jednotlivých forem sociální pomoci, zdůvodněte jak je v dané situaci vhodná příslušná forma sociální pomoci.</a:t>
            </a:r>
          </a:p>
          <a:p>
            <a:pPr algn="l">
              <a:spcBef>
                <a:spcPts val="0"/>
              </a:spcBef>
              <a:spcAft>
                <a:spcPts val="600"/>
              </a:spcAft>
              <a:defRPr/>
            </a:pPr>
            <a:endParaRPr lang="cs-CZ" sz="6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2/ Popište na příkladu konkrétního jedince nějakou sociální situaci a tu analyzujte ve všech dimenzích sociálního vyloučení.</a:t>
            </a:r>
          </a:p>
          <a:p>
            <a:pPr algn="just">
              <a:spcBef>
                <a:spcPts val="0"/>
              </a:spcBef>
              <a:defRPr/>
            </a:pPr>
            <a:r>
              <a:rPr lang="cs-CZ" altLang="cs-CZ" sz="6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Tematické cvičení:</a:t>
            </a:r>
          </a:p>
          <a:p>
            <a:pPr algn="l"/>
            <a:r>
              <a:rPr lang="cs-CZ" sz="6400" b="1" dirty="0">
                <a:latin typeface="Verdana" panose="020B0604030504040204" pitchFamily="34" charset="0"/>
                <a:ea typeface="Verdana" panose="020B0604030504040204" pitchFamily="34" charset="0"/>
              </a:rPr>
              <a:t>příběh č. 1 </a:t>
            </a:r>
            <a:endParaRPr lang="cs-CZ" sz="6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8" algn="l"/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Paní K (56 let) byla již v mladém věku diagnostikována roztroušená skleróza. Nikdy se nevdala, žila s rodiči v malém bytě. Rodiče jsou již v seniorském věku a nemají mnoho sil dceři pomáhat. Proto je potřeba řešit samostatné bydlení, které by naplňovalo potřeby vyplývající z onemocnění paní K. Paní K pobírá plný invalidní důchod. Její zdravotní stav je různý. Špatně se pohybuje a potřebuje pomoci (ne však komplexní péči). Uvědomuje si, že již potřebuje pomoci a nemůže být doma starým rodičům na obtíž. </a:t>
            </a:r>
          </a:p>
          <a:p>
            <a:pPr algn="l"/>
            <a:r>
              <a:rPr lang="cs-CZ" sz="6400" b="1" dirty="0">
                <a:latin typeface="Verdana" panose="020B0604030504040204" pitchFamily="34" charset="0"/>
                <a:ea typeface="Verdana" panose="020B0604030504040204" pitchFamily="34" charset="0"/>
              </a:rPr>
              <a:t>příběh č. 2</a:t>
            </a:r>
            <a:endParaRPr lang="cs-CZ" sz="6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8" algn="l"/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Paní V žije s přítelem ve dvoupokojovém bytě. Mají spolu dvě děti. Paní V vyhledala sociální pracovnici na OSPOD s prosbou o sepsání návrhu úpravy výchovy a výživy svých nezletilých dětí. Uvedla, že otec je násilnický, vulgární, nepracuje a není schopen zabezpečit rodinu. Paní V se přítele bojí a ráda by ho i s nezletilými dětmi opustila a bydlela samostatně. Nemá však rodinu, ani našetřenou finanční rezervu.</a:t>
            </a:r>
          </a:p>
          <a:p>
            <a:pPr algn="l"/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1/ Ke každé ze shora uvedených situací se pokuste identifikovat následující charakteristiky: </a:t>
            </a:r>
          </a:p>
          <a:p>
            <a:pPr marL="642938" lvl="8" indent="-285750" algn="l"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O jakou cílovou skupinu, na kterou je zaměřena pomoc, se jedná?</a:t>
            </a:r>
          </a:p>
          <a:p>
            <a:pPr marL="642938" lvl="8" indent="-285750" algn="l"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Jaké jsou podle vás nejvhodnější možnosti řešení situace?</a:t>
            </a:r>
          </a:p>
          <a:p>
            <a:pPr marL="642938" lvl="8" indent="-285750" algn="l"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Jaké konkrétní služby a případně sociální dávky byste doporučili? </a:t>
            </a:r>
            <a:endParaRPr lang="cs-CZ" altLang="cs-CZ" sz="2000" b="1" dirty="0">
              <a:solidFill>
                <a:schemeClr val="accent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085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18052"/>
            <a:ext cx="10701865" cy="634116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nerovný přístup k pěti základním zdrojům společnosti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► 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zaměstnání, zdravotní péče, vzdělání, bydlení a sociální ochrana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► sociálně vyloučení jsou odříznuti od institucí a služeb, sociálních sítí a vzdělávacích příležitostí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projevem sociálního vyloučení je tedy dlouhodobá nezaměstnanost, závislost na sociálních dávkách, život v prostorově vyloučených lokalitách, nízká kvalifikace, špatný zdravotní stav, rozpad rodin či ztráta sebeúcty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jako adaptace na podmínky sociálního vyloučení se často vytváří specifické hodnoty a normy, mezi něž patří například důraz na přítomnost, neschopnost plánovat do budoucna, pocity beznaděje a bezmocnosti či přesvědčení, že člověk nemůže ovlivnit vlastní sociální situaci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proces sociálního vyloučení je primárně důsledkem chudoby a nízkých příjmů, přispívají k němu však také další faktory, jako je diskriminace, nízké vzdělání či špatné životní podmínky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altLang="cs-CZ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tři možné pohledy na sociální vyloučení</a:t>
            </a:r>
          </a:p>
          <a:p>
            <a:pPr marL="357188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alt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redistribuční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►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 zdůrazňuje sociální vlivy, které tuto situaci způsobují (mezi ně řadí například existující nerovnost ve společnosti) a zaměřuje se na osoby žijící v chudobě</a:t>
            </a:r>
          </a:p>
          <a:p>
            <a:pPr marL="357188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alt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etický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►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 zdůrazňuje kriminální chování a morální úpadek celých sociálních skupin či obyvatel městských čtvrtí, které se ocitly v sociálním vyloučení. </a:t>
            </a:r>
          </a:p>
          <a:p>
            <a:pPr marL="357188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altLang="cs-CZ" sz="1700" u="sng" dirty="0">
                <a:latin typeface="Verdana" panose="020B0604030504040204" pitchFamily="34" charset="0"/>
                <a:ea typeface="Verdana" panose="020B0604030504040204" pitchFamily="34" charset="0"/>
              </a:rPr>
              <a:t>integrační </a:t>
            </a: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►</a:t>
            </a:r>
            <a:r>
              <a:rPr lang="cs-CZ" alt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 sociální vyloučení je zde chápáno jako totožné s vyloučením z trhu práce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sociální vyloučení a etnicita</a:t>
            </a:r>
          </a:p>
          <a:p>
            <a:pPr marL="357188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specifickou roli v sociálním vyloučení hraje etnicita, zejména etnicita přisouzená</a:t>
            </a:r>
          </a:p>
          <a:p>
            <a:pPr marL="357188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700" dirty="0">
                <a:latin typeface="Verdana" panose="020B0604030504040204" pitchFamily="34" charset="0"/>
                <a:ea typeface="Verdana" panose="020B0604030504040204" pitchFamily="34" charset="0"/>
              </a:rPr>
              <a:t>podstatná část obyvatel Česka se nesprávně domnívá, že v případě sociálního vyloučení se jedná primárně o problém etnický, nikoliv sociální ► zjednodušeně řečeno, že důvodem chudoby a sociálního vyloučení části romské populace není její sociální situace, ale etnický původ ► v současné době je ale zřejmé, že ne všichni Romové v České republice žijí v prostředí sociálního vyloučení a ne každý, kdo se v podmínkách sociálního vyloučení nalézá, je Rom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cs-CZ" sz="17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427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18052"/>
            <a:ext cx="10701865" cy="634116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pPr marL="0" lvl="1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F47C04"/>
              </a:buClr>
              <a:defRPr/>
            </a:pPr>
            <a:r>
              <a:rPr lang="cs-CZ" sz="6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dimenze sociálního vyloučení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ekonomická dimenze</a:t>
            </a:r>
          </a:p>
          <a:p>
            <a:pPr marL="536575" lvl="1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postavení na trhu práce má vliv nejen na finanční příjem, ale také podmiňuje možnost participace na dalších společenských aktivitách</a:t>
            </a:r>
          </a:p>
          <a:p>
            <a:pPr marL="536575" lvl="1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vyloučení z pracovního trhu a marginalizace znevýhodněných jedinců či skupin na tomto trhu ► nezaměstnanost a odsouvání do podhodnocených či nestabilních pracovních pozic ► dlouhodobá nezaměstnanost vyvolána např. nedostatkem pracovních příležitostí, nedostatečným vzděláním či praxí, nízkou motivací nebo diskriminací, ať už na základě pohlaví, věku, zdravotního stavu, nebo etnicity </a:t>
            </a:r>
          </a:p>
          <a:p>
            <a:pPr marL="536575" lvl="1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zdrojem vyloučení může být i neadekvátní pracovní příjem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kulturní a sociální dimenze</a:t>
            </a:r>
          </a:p>
          <a:p>
            <a:pPr marL="536575" lvl="1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nesdílení kulturního a sociálního kapitálu majoritní společnosti, vyloučení ze sociálních sítí, které umožňují jedinci zlepšovat jeho sociální status</a:t>
            </a:r>
          </a:p>
          <a:p>
            <a:pPr marL="536575" lvl="1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kulturní kapitál definujeme jako soubor získaných předpokladů jedince nebo skupiny k dosažení určitého statusu; jeho hlavním indikátorem je úroveň dosaženého vzdělání</a:t>
            </a:r>
          </a:p>
          <a:p>
            <a:pPr marL="536575" lvl="1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míra vzdělání přitom zásadně ovlivňuje výši příležitostí k získání zaměstnání či schopnost jedince orientovat se ve společnosti a jejím právním systému</a:t>
            </a:r>
          </a:p>
          <a:p>
            <a:pPr marL="536575" lvl="1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sociálním kapitálem rozumíme souhrn aktuálních i potenciálních zdrojů, jež může jednotlivec využívat díky svým známostem s ostatními lidmi</a:t>
            </a:r>
          </a:p>
          <a:p>
            <a:pPr marL="536575" lvl="1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6400" dirty="0">
                <a:latin typeface="Verdana" panose="020B0604030504040204" pitchFamily="34" charset="0"/>
                <a:ea typeface="Verdana" panose="020B0604030504040204" pitchFamily="34" charset="0"/>
              </a:rPr>
              <a:t>odkazuje k bohatství styků a známostí (silné vazby=rodina, přátelé x slabé vazby=okolí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45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18052"/>
            <a:ext cx="10701865" cy="6450496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politická dimenze</a:t>
            </a:r>
          </a:p>
          <a:p>
            <a:pPr marL="536575" lvl="1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upření občanských, politických, ale v extrémním případě i základních lidských práv určitým jedincům či skupinám. </a:t>
            </a:r>
          </a:p>
          <a:p>
            <a:pPr marL="536575" lvl="1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nerealizováním práv vyloučenými osobami vinou jejich nevědomosti, apatie nebo přání vyhnout se jakémukoli styku s představiteli státního aparátu</a:t>
            </a:r>
          </a:p>
          <a:p>
            <a:pPr marL="536575" lvl="1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neúčast ve volbách a na politických aktivitách v organizacích, odborech, hnutích, školních či městských radách a jiných orgánech s rozhodovací pravomocí omezuje možnosti podílet se na rozhodování o věcech veřejných i soukromých ► volení zástupci mohou jejich potíže ignorovat, potažmo jejich situaci zhoršovat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symbolická dimenze</a:t>
            </a:r>
          </a:p>
          <a:p>
            <a:pPr marL="536575" lvl="1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tzv. exkluze subjektivní ► spočívá ve stigmatizaci a marginalizaci některých sociálních skupin většinovou společností, avšak nikoli v rovině skutečného a aktivního vylučování, nýbrž vylučování verbálního, tj. skrze manifestaci odmítání a odporu</a:t>
            </a:r>
          </a:p>
          <a:p>
            <a:pPr marL="536575" lvl="1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k vyloučení v jeho symbolické rovině může docházet u těch skupin, jejichž jinakost je spatřována majoritou jako „nenormální“, deviantní, což často vede k vyloučení jejich členů na základě negativních stereotypů a předsudků</a:t>
            </a:r>
          </a:p>
          <a:p>
            <a:pPr marL="536575" lvl="1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mezi těmito skupinami a majoritní společností vzniká napětí a vytyčuje se symbolická hranice ► např. pro jejich etnicitu, národnost, sociální status apod.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prostorová dimenze</a:t>
            </a:r>
          </a:p>
          <a:p>
            <a:pPr marL="536575" lvl="1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geograficky vymezitelná oblast, kde dochází ke koncentraci osob ohrožených sociálním vyloučením ► prostorové vyloučení znamená pro jedince bariéru rozvoje životních šancí –sociálně vyloučená lokalita (SVL)</a:t>
            </a:r>
          </a:p>
        </p:txBody>
      </p:sp>
    </p:spTree>
    <p:extLst>
      <p:ext uri="{BB962C8B-B14F-4D97-AF65-F5344CB8AC3E}">
        <p14:creationId xmlns:p14="http://schemas.microsoft.com/office/powerpoint/2010/main" val="2716274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68965"/>
            <a:ext cx="10701865" cy="6599583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536575" lvl="1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nedobrovolně segregované skupiny zpravidla žijí v nejhorších, stigmatizovaných částech města, v nevyhovujících, nuzných obydlích s nedostatečnou úrovní sanitárního vybavení a přístupem k běžným službám</a:t>
            </a:r>
          </a:p>
          <a:p>
            <a:pPr marL="536575" lvl="1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sociálně vyloučené lokality se liší zejména velikostí a poměrem velikosti vůči obci či městu, ve které se nacházejí, mírou prostorového vyloučení, stavem domů a bytů, formou jejich vlastnictví atd. </a:t>
            </a:r>
          </a:p>
          <a:p>
            <a:pPr marL="536575" lvl="1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vyloučení se promítá do městského (obecního prostoru) ► koncentrace sociálně vyloučených domácností na jednom místě v levnějším, s nižším standardem, neatraktivním bydlení ► sociálně vyloučená lokalita (SVL), ghetto ► prostorová segregace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SzPct val="45000"/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 širším pojetí jde v systému sociální pomoci o eliminaci chudoby a všech atributů sociálního vyloučení, tedy:</a:t>
            </a:r>
          </a:p>
          <a:p>
            <a:pPr marL="642938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§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navrátit sociální suverenitu – problémy mají přechodný charakter a je nutno je vyřešit a vrátit jedince do normálu</a:t>
            </a:r>
          </a:p>
          <a:p>
            <a:pPr marL="642938" lvl="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§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překonat přechodné stádium sociálních a ekonomických obtíží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dlouhodobější řešení sociálně-ekonomicky nepříznivých podmínek s cílem zabránit propadu do sociální závislosti</a:t>
            </a:r>
          </a:p>
          <a:p>
            <a:pPr marL="642938" lvl="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§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řešit trvalé svízelné postavení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pomoc občanům, kteří jsou trvale odkázáni na lidskou solidaritu a dobročinnost</a:t>
            </a:r>
          </a:p>
          <a:p>
            <a:pPr lvl="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tabLst>
                <a:tab pos="1795680" algn="l"/>
              </a:tabLs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sociální pomoc je třetím pilířem sociálního zabezpečení</a:t>
            </a:r>
            <a:endParaRPr lang="cs-CZ" sz="16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 hlediska sociální politiky ji lze chápat jako poslední z opatření sociální ochrany, kterými Česká republika bojuje proti sociálnímu vyloučení</a:t>
            </a:r>
          </a:p>
          <a:p>
            <a:pPr marL="285750" lvl="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její aktivity nastupují až v případě selhání zabezpečení ze sociálního pojištění a státní sociální podpory; l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iší se od nich:</a:t>
            </a:r>
          </a:p>
          <a:p>
            <a:pPr lvl="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a)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způsobem řešení sociálních událostí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 – sociální události jsou často řešeny formou sociálních služeb; dávky jsou zde poskytovány za účelem řešení hmotné či sociální nouze (např. příspěvek na živobytí) nebo účelově (např. příspěvek na zvláštní pomůcky)</a:t>
            </a:r>
          </a:p>
          <a:p>
            <a:pPr lvl="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b)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charakterem subjektů poskytujících sociální pomoc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služby zajišťují většinou nestátní organice ve spolupráci s obcemi, které jejich činnost koordinují</a:t>
            </a:r>
          </a:p>
          <a:p>
            <a:pPr lvl="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c)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způsobem financování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– zdroje financování bývají nejčastěji čerpány formou transferu ze státních rozpočtů</a:t>
            </a:r>
          </a:p>
          <a:p>
            <a:pPr marL="536575" lvl="1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968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318052"/>
            <a:ext cx="10701865" cy="6341165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l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řešené situace: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jsou ohrožena práva občana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se občan nachází v hmotné nouzi, případně na hranici, či pod hranicí chudoby 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se občan nachází v sociální nouzi a není schopen zabezpečit své potřeby vlastními silami</a:t>
            </a:r>
          </a:p>
          <a:p>
            <a:pPr algn="l"/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 subsystémy systému SP: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sociální služby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pomoc v hmotné nouzi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dávky pro osoby se zdravotním postižením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sociálně – právní ochrana dětí</a:t>
            </a:r>
          </a:p>
          <a:p>
            <a:pPr algn="l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právní úprava:</a:t>
            </a:r>
          </a:p>
          <a:p>
            <a:pPr lvl="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tabLst>
                <a:tab pos="1795680" algn="l"/>
              </a:tabLst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mezinárodní právní prameny:</a:t>
            </a:r>
          </a:p>
          <a:p>
            <a:pPr marL="285750" lvl="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Mezinárodní pakt o hospodářských, sociálních a kulturních právech, který přijalo Valné shromáždění OSN v roce 1966</a:t>
            </a:r>
          </a:p>
          <a:p>
            <a:pPr marL="285750" lvl="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Evropská sociální charta 14/2000.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tabLst>
                <a:tab pos="1795680" algn="l"/>
              </a:tabLst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</a:rPr>
              <a:t>vnitrostátní prameny: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Listina základních práv a svobod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zákon č. 111/2006  Sb., o  pomoci v  hmotné nouzi, ve znění pozdějších předpisů a další právní předpisy,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zákon č. 110/2006  Sb., o  životním a existenčním minimu, ve znění pozdějších předpisů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zákon č. 108/2006 Sb., o sociálních službách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zákon č. 329/2011 Sb., o poskytování dávek osobám se zdravotním postižením a o změně souvisejících zákonů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zákon č. č. 359/1999, o sociálně-právní ochraně dětí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1795680" algn="l"/>
              </a:tabLst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zákon č. 582/1991 Sb., o organizaci a provádění sociálního zabezpečení</a:t>
            </a:r>
          </a:p>
        </p:txBody>
      </p:sp>
    </p:spTree>
    <p:extLst>
      <p:ext uri="{BB962C8B-B14F-4D97-AF65-F5344CB8AC3E}">
        <p14:creationId xmlns:p14="http://schemas.microsoft.com/office/powerpoint/2010/main" val="2696577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4492D0-9848-4A2F-A21A-D5383D5F6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5707" y="257387"/>
            <a:ext cx="10607039" cy="756404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cs-CZ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Objekty sociální pomoci</a:t>
            </a:r>
          </a:p>
        </p:txBody>
      </p:sp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262270"/>
            <a:ext cx="10701865" cy="5493462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300" u="sng" dirty="0">
                <a:latin typeface="Verdana" panose="020B0604030504040204" pitchFamily="34" charset="0"/>
                <a:ea typeface="Verdana" panose="020B0604030504040204" pitchFamily="34" charset="0"/>
              </a:rPr>
              <a:t>bezdomovci a osoby žijící v nevyhovujícím nebo nejistém ubytování ► </a:t>
            </a: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osoby přežívající venku, osoby v noclehárně, osoby v ubytovnách pro bezdomovce, osoby v pobytových zařízeních pro ženy, osoby v ubytovnách pro imigranty, osoby před opuštěním instituce, uživatelé dlouhodobější podpory, osoby žijící v nejistém bydlení, osoby ohrožené vystěhováním, osoby ohrožené domácím násilím, osoby žijící v provizorních a neobvyklých stavbách, osoby žijící v nevhodném bydlení, osoby žijící v přelidněném bytě 	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300" u="sng" dirty="0">
                <a:latin typeface="Verdana" panose="020B0604030504040204" pitchFamily="34" charset="0"/>
                <a:ea typeface="Verdana" panose="020B0604030504040204" pitchFamily="34" charset="0"/>
              </a:rPr>
              <a:t>imigranti a azylanti</a:t>
            </a: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 ►  skupina přistěhovalců v ČR, která zahrnuje nelegální imigranty, žadatele o azyl, uznané azylanty, cizince s uděleným vízem k pobytu nad 90 dnů, dlouhodobým nebo trvalým pobytem v ČR 	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300" u="sng" dirty="0">
                <a:latin typeface="Verdana" panose="020B0604030504040204" pitchFamily="34" charset="0"/>
                <a:ea typeface="Verdana" panose="020B0604030504040204" pitchFamily="34" charset="0"/>
              </a:rPr>
              <a:t>národnostní menšiny</a:t>
            </a: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 ► společenství občanů ČR žijících na území současné ČR, kteří se odlišují od ostatních občanů zpravidla společným etnickým původem, jazykem, kulturou a tradicemi, tvoří početní menšinu obyvatelstva a zároveň projevují vůli být považováni za národnostní menšinu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300" u="sng" dirty="0">
                <a:latin typeface="Verdana" panose="020B0604030504040204" pitchFamily="34" charset="0"/>
                <a:ea typeface="Verdana" panose="020B0604030504040204" pitchFamily="34" charset="0"/>
              </a:rPr>
              <a:t>oběti trestné činnosti</a:t>
            </a: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 ► osoba, které bylo nebo mělo být trestným činem ublíženo na zdraví, způsobena majetková nebo nemajetková újma nebo na jejíž úkor se pachatel trestným činem obohatil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300" u="sng" dirty="0">
                <a:latin typeface="Verdana" panose="020B0604030504040204" pitchFamily="34" charset="0"/>
                <a:ea typeface="Verdana" panose="020B0604030504040204" pitchFamily="34" charset="0"/>
              </a:rPr>
              <a:t>ohrožené osoby do 18 let věku</a:t>
            </a: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 ►  se speciálními vzdělávacími potřebami, ohrožené umístěním do institucionální výchovy, vyrůstající v rodinách ohrožených chudobou nebo nefunkčních rodinách, v náhradní rodinné péči apod.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2300" u="sng" dirty="0">
                <a:latin typeface="Verdana" panose="020B0604030504040204" pitchFamily="34" charset="0"/>
                <a:ea typeface="Verdana" panose="020B0604030504040204" pitchFamily="34" charset="0"/>
              </a:rPr>
              <a:t>osoby ohrožené vícenásobnými riziky</a:t>
            </a:r>
            <a:r>
              <a:rPr lang="cs-CZ" sz="2300" dirty="0">
                <a:latin typeface="Verdana" panose="020B0604030504040204" pitchFamily="34" charset="0"/>
                <a:ea typeface="Verdana" panose="020B0604030504040204" pitchFamily="34" charset="0"/>
              </a:rPr>
              <a:t> ►  osoby se speciálními vzdělávacími potřebami, ohrožené umístěním do institucionální výchovy, vyrůstající v rodinách ohrožených chudobou nebo nefunkčních rodinách, v náhradní rodinné péči apod.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endParaRPr lang="cs-CZ" sz="23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1148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6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3">
            <a:extLst>
              <a:ext uri="{FF2B5EF4-FFF2-40B4-BE49-F238E27FC236}">
                <a16:creationId xmlns:a16="http://schemas.microsoft.com/office/drawing/2014/main" id="{8E3BF3B1-79FE-41BB-9125-80BA11C97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07" y="169682"/>
            <a:ext cx="10701865" cy="6523349"/>
          </a:xfrm>
          <a:gradFill>
            <a:gsLst>
              <a:gs pos="0">
                <a:srgbClr val="FF9900"/>
              </a:gs>
              <a:gs pos="6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dlouhodobě či opakovaně nezaměstnané ►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uchazeči o zaměstnání evidovaní na ÚP ČR déle než 1 rok a  uchazeči o zaměstnání, jejichž doba evidence na ÚP ČR dosáhla v posledních 2 letech souhrnné délky 12 měsíců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ohrožené domácím násilím a závislostmi ►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osoby, které jsou ohroženy blízkými osobami žijícími ve společné domácnosti (psychické, fyzické či sexuální násilí, týrané děti a dále osoby, které jsou ve stavu závislosti, kdy se bez dané látky, aktivity nebo osoby nedokáží obejít (např. závislost na návykové látce, na hazardních hrách, na práci apod.) 	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pracovníci s nejistými a nevýhodnými pracovními smlouvami ►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především ti starší a ti mimo ochranu mechanismů regulujících pracovní trh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s kumulací hendikepů na trhu práce ►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osoby, které splňují alespoň dvě z níže uvedených charakteristik: </a:t>
            </a:r>
          </a:p>
          <a:p>
            <a:pPr marL="357188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osoby vedené Úřadem práce ČR v evidenci uchazečů o zaměstnání nepřetržitě déle než 5 měsíců </a:t>
            </a:r>
          </a:p>
          <a:p>
            <a:pPr marL="357188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osoby mladší 25 let a </a:t>
            </a:r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osoby ve věku 50 a více let </a:t>
            </a:r>
          </a:p>
          <a:p>
            <a:pPr marL="357188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osoby s nízkou úrovní kvalifikace (stupeň ISCED 0 – 2) </a:t>
            </a:r>
          </a:p>
          <a:p>
            <a:pPr marL="357188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osoby se zdravotním postižením </a:t>
            </a:r>
          </a:p>
          <a:p>
            <a:pPr marL="357188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osoby pečující o dítě mladší 15 let či o osobu blízkou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z národnostních menšin a osoby z jiného sociokulturního prostředí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opouštějící institucionální zařízení ►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osoby opouštějící zařízení pro výkon ústavní nebo ochranné výchovy 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pl-PL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osoby v nebo po výkonu trestu </a:t>
            </a:r>
            <a:r>
              <a:rPr lang="cs-CZ" sz="1600" u="sng" dirty="0">
                <a:latin typeface="Verdana" panose="020B0604030504040204" pitchFamily="34" charset="0"/>
                <a:ea typeface="Verdana" panose="020B0604030504040204" pitchFamily="34" charset="0"/>
              </a:rPr>
              <a:t>►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</a:rPr>
              <a:t>ve výkonu trestu odnětí svobody, opouštějící výkon trestu, ti, kterým byl uložen alternativní trest nebo ochranné opatření, příp. výchovné, ochranné nebo trestní opatření u mladistvých </a:t>
            </a:r>
          </a:p>
          <a:p>
            <a:endParaRPr lang="cs-CZ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6785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1538</TotalTime>
  <Words>5397</Words>
  <Application>Microsoft Office PowerPoint</Application>
  <PresentationFormat>Širokoúhlá obrazovka</PresentationFormat>
  <Paragraphs>257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Verdana</vt:lpstr>
      <vt:lpstr>Wingdings</vt:lpstr>
      <vt:lpstr>Wingdings 3</vt:lpstr>
      <vt:lpstr>Motiv Office</vt:lpstr>
      <vt:lpstr>  9. Sociální pomoc – charakteristika systému; Sociální služby I. Subsystém sociální pomoci</vt:lpstr>
      <vt:lpstr>       Cíle sociální pomoci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     Objekty sociální pomoci</vt:lpstr>
      <vt:lpstr>Prezentace aplikace PowerPoint</vt:lpstr>
      <vt:lpstr>Prezentace aplikace PowerPoint</vt:lpstr>
      <vt:lpstr>       Subjekty sociální pomoci</vt:lpstr>
      <vt:lpstr>       Nástroje sociální pomoci</vt:lpstr>
      <vt:lpstr>Prezentace aplikace PowerPoint</vt:lpstr>
      <vt:lpstr>Prezentace aplikace PowerPoint</vt:lpstr>
      <vt:lpstr>       Sociální služby</vt:lpstr>
      <vt:lpstr>Prezentace aplikace PowerPoint</vt:lpstr>
      <vt:lpstr>       Dělení sociálních služeb</vt:lpstr>
      <vt:lpstr>       Financování sociálních služeb</vt:lpstr>
      <vt:lpstr>       Poskytovatelé sociálních služeb</vt:lpstr>
      <vt:lpstr>       Zaměstnanci v sociálních službách</vt:lpstr>
      <vt:lpstr>Prezentace aplikace PowerPoint</vt:lpstr>
      <vt:lpstr>       Smlouva o poskytování</vt:lpstr>
      <vt:lpstr>       Standardy kvality sociálních služeb</vt:lpstr>
      <vt:lpstr>Prezentace aplikace PowerPoint</vt:lpstr>
      <vt:lpstr>       Kontrolní úkoly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Vymezení sociálního zabezpečení jako součásti sociální politiky</dc:title>
  <dc:creator>Trbola Robert</dc:creator>
  <cp:lastModifiedBy>Trbola Robert</cp:lastModifiedBy>
  <cp:revision>114</cp:revision>
  <cp:lastPrinted>2021-02-26T09:12:01Z</cp:lastPrinted>
  <dcterms:created xsi:type="dcterms:W3CDTF">2021-02-09T14:44:12Z</dcterms:created>
  <dcterms:modified xsi:type="dcterms:W3CDTF">2021-04-12T15:15:47Z</dcterms:modified>
</cp:coreProperties>
</file>