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4" r:id="rId3"/>
    <p:sldId id="256" r:id="rId4"/>
    <p:sldId id="259" r:id="rId5"/>
    <p:sldId id="258" r:id="rId6"/>
    <p:sldId id="260" r:id="rId7"/>
    <p:sldId id="262" r:id="rId8"/>
    <p:sldId id="266" r:id="rId9"/>
    <p:sldId id="268" r:id="rId1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745F9-CE76-4DB6-B278-B0A347203470}" type="datetimeFigureOut">
              <a:rPr lang="cs-CZ" smtClean="0"/>
              <a:t>20.03.2020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742F6-270B-4640-86B9-DC265E01218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27645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745F9-CE76-4DB6-B278-B0A347203470}" type="datetimeFigureOut">
              <a:rPr lang="cs-CZ" smtClean="0"/>
              <a:t>20.03.2020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742F6-270B-4640-86B9-DC265E01218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24874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745F9-CE76-4DB6-B278-B0A347203470}" type="datetimeFigureOut">
              <a:rPr lang="cs-CZ" smtClean="0"/>
              <a:t>20.03.2020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742F6-270B-4640-86B9-DC265E01218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44077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745F9-CE76-4DB6-B278-B0A347203470}" type="datetimeFigureOut">
              <a:rPr lang="cs-CZ" smtClean="0"/>
              <a:t>20.03.2020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742F6-270B-4640-86B9-DC265E01218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9774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745F9-CE76-4DB6-B278-B0A347203470}" type="datetimeFigureOut">
              <a:rPr lang="cs-CZ" smtClean="0"/>
              <a:t>20.03.2020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742F6-270B-4640-86B9-DC265E01218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205146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745F9-CE76-4DB6-B278-B0A347203470}" type="datetimeFigureOut">
              <a:rPr lang="cs-CZ" smtClean="0"/>
              <a:t>20.03.2020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742F6-270B-4640-86B9-DC265E01218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788828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745F9-CE76-4DB6-B278-B0A347203470}" type="datetimeFigureOut">
              <a:rPr lang="cs-CZ" smtClean="0"/>
              <a:t>20.03.2020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742F6-270B-4640-86B9-DC265E01218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783481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745F9-CE76-4DB6-B278-B0A347203470}" type="datetimeFigureOut">
              <a:rPr lang="cs-CZ" smtClean="0"/>
              <a:t>20.03.2020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742F6-270B-4640-86B9-DC265E01218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0065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745F9-CE76-4DB6-B278-B0A347203470}" type="datetimeFigureOut">
              <a:rPr lang="cs-CZ" smtClean="0"/>
              <a:t>20.03.2020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742F6-270B-4640-86B9-DC265E01218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560221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745F9-CE76-4DB6-B278-B0A347203470}" type="datetimeFigureOut">
              <a:rPr lang="cs-CZ" smtClean="0"/>
              <a:t>20.03.2020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742F6-270B-4640-86B9-DC265E01218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962452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745F9-CE76-4DB6-B278-B0A347203470}" type="datetimeFigureOut">
              <a:rPr lang="cs-CZ" smtClean="0"/>
              <a:t>20.03.2020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742F6-270B-4640-86B9-DC265E01218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233868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0745F9-CE76-4DB6-B278-B0A347203470}" type="datetimeFigureOut">
              <a:rPr lang="cs-CZ" smtClean="0"/>
              <a:t>20.03.2020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6742F6-270B-4640-86B9-DC265E01218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58359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wav"/><Relationship Id="rId1" Type="http://schemas.microsoft.com/office/2007/relationships/media" Target="../media/media8.wav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wav"/><Relationship Id="rId1" Type="http://schemas.microsoft.com/office/2007/relationships/media" Target="../media/media9.wav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lang="cs-CZ" dirty="0" smtClean="0"/>
              <a:t>Na úvod něco z praxe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dirty="0" smtClean="0"/>
              <a:t>Liga lidských práv v otevřeném dopise vyzvala vládu a ministerstvo zdravotnictví, aby zrušily současný zákaz přítomnosti otců u porodu. </a:t>
            </a:r>
            <a:r>
              <a:rPr lang="cs-CZ" sz="2000" u="sng" dirty="0" smtClean="0"/>
              <a:t>Toto opatření proti nákaze </a:t>
            </a:r>
            <a:r>
              <a:rPr lang="cs-CZ" sz="2000" u="sng" dirty="0" err="1" smtClean="0"/>
              <a:t>koronavirem</a:t>
            </a:r>
            <a:r>
              <a:rPr lang="cs-CZ" sz="2000" u="sng" dirty="0" smtClean="0"/>
              <a:t> podle ligy hrubě zasahuje do práv nastávajících rodičů a nemá rozumné opodstatnění z hlediska ochrany veřejného zdraví, protože otec přichází ze stejného prostředí jako rodička. </a:t>
            </a:r>
            <a:r>
              <a:rPr lang="cs-CZ" sz="2000" dirty="0" smtClean="0"/>
              <a:t>Podle ministra zdravotnictví Adama Vojtěcha není prostor pro výjimky ze zákazu návštěv v nemocnicích.</a:t>
            </a:r>
          </a:p>
          <a:p>
            <a:pPr marL="0" indent="0">
              <a:buNone/>
            </a:pPr>
            <a:r>
              <a:rPr lang="cs-CZ" sz="2000" dirty="0" smtClean="0"/>
              <a:t>Liga lidských práv v otevřeném dopise vyzvala vládu a ministerstvo zdravotnictví, aby zrušily současný zákaz přítomnosti otců u porodu. </a:t>
            </a:r>
            <a:r>
              <a:rPr lang="cs-CZ" sz="2000" u="sng" dirty="0" smtClean="0"/>
              <a:t>Toto opatření proti nákaze </a:t>
            </a:r>
            <a:r>
              <a:rPr lang="cs-CZ" sz="2000" u="sng" dirty="0" err="1" smtClean="0"/>
              <a:t>koronavirem</a:t>
            </a:r>
            <a:r>
              <a:rPr lang="cs-CZ" sz="2000" u="sng" dirty="0" smtClean="0"/>
              <a:t> podle ligy nemá rozumné opodstatnění z hlediska ochrany veřejného zdraví, protože otec přichází ze stejného prostředí jako rodička, a hrubě zasahuje do práv nastávajících rodičů.</a:t>
            </a:r>
            <a:r>
              <a:rPr lang="cs-CZ" sz="2000" dirty="0" smtClean="0"/>
              <a:t> Podle ministra zdravotnictví Adama Vojtěcha není prostor pro výjimky ze zákazu návštěv v nemocnicích.</a:t>
            </a:r>
          </a:p>
          <a:p>
            <a:pPr marL="0" indent="0">
              <a:buNone/>
            </a:pPr>
            <a:endParaRPr lang="cs-CZ" sz="2000" dirty="0"/>
          </a:p>
        </p:txBody>
      </p:sp>
      <p:pic>
        <p:nvPicPr>
          <p:cNvPr id="4" name="Nahraný zvu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098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180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lang="cs-CZ" dirty="0" smtClean="0"/>
              <a:t>A ještě něco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800" dirty="0" smtClean="0"/>
              <a:t>Usnadnit starým lidem, kteří trpěli v nacistických koncentračních táborech nebo komunistických lágrech, život v současných podmínkách nouzového stavu - takový záměr má nezisková organizace Post </a:t>
            </a:r>
            <a:r>
              <a:rPr lang="cs-CZ" sz="1800" dirty="0" err="1" smtClean="0"/>
              <a:t>Bellum</a:t>
            </a:r>
            <a:r>
              <a:rPr lang="cs-CZ" sz="1800" dirty="0" smtClean="0"/>
              <a:t>, která založila Centrum pomoci Paměti národa. Dobrovolníci oslovují pamětníky a zjišťují, zda potřebují pomoci s nákupem, vyzvednutím léků a dalšími potřebami. </a:t>
            </a:r>
            <a:r>
              <a:rPr lang="cs-CZ" sz="1800" u="sng" dirty="0" smtClean="0"/>
              <a:t>Zároveň nabízejí pokračování projektu, ve kterém </a:t>
            </a:r>
            <a:r>
              <a:rPr lang="cs-CZ" sz="1800" u="sng" dirty="0" smtClean="0"/>
              <a:t>lidé pronásledovaní totalitními režimy vyprávějí </a:t>
            </a:r>
            <a:r>
              <a:rPr lang="cs-CZ" sz="1800" u="sng" dirty="0" smtClean="0"/>
              <a:t>svůj životní příběh středoškolákům</a:t>
            </a:r>
            <a:r>
              <a:rPr lang="cs-CZ" sz="1800" dirty="0" smtClean="0"/>
              <a:t> - o formě přizpůsobené současné situaci nám více řekl provozní ředitel Post </a:t>
            </a:r>
            <a:r>
              <a:rPr lang="cs-CZ" sz="1800" dirty="0" err="1" smtClean="0"/>
              <a:t>Bellum</a:t>
            </a:r>
            <a:r>
              <a:rPr lang="cs-CZ" sz="1800" dirty="0" smtClean="0"/>
              <a:t> Jan Palouček:</a:t>
            </a:r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r>
              <a:rPr lang="cs-CZ" sz="1800" dirty="0" smtClean="0"/>
              <a:t>Usnadnit starým lidem, kteří trpěli v nacistických koncentračních táborech nebo komunistických lágrech, život v současných podmínkách nouzového stavu - takový záměr má nezisková organizace Post </a:t>
            </a:r>
            <a:r>
              <a:rPr lang="cs-CZ" sz="1800" dirty="0" err="1" smtClean="0"/>
              <a:t>Bellum</a:t>
            </a:r>
            <a:r>
              <a:rPr lang="cs-CZ" sz="1800" dirty="0" smtClean="0"/>
              <a:t>, která založila Centrum pomoci Paměti národa. Dobrovolníci oslovují </a:t>
            </a:r>
            <a:r>
              <a:rPr lang="cs-CZ" sz="1800" u="sng" dirty="0" smtClean="0"/>
              <a:t>pamětníky</a:t>
            </a:r>
            <a:r>
              <a:rPr lang="cs-CZ" sz="1800" dirty="0" smtClean="0"/>
              <a:t> a zjišťují, zda potřebují pomoci s nákupem, vyzvednutím léků a dalšími potřebami. </a:t>
            </a:r>
            <a:r>
              <a:rPr lang="cs-CZ" sz="1800" u="sng" dirty="0" smtClean="0"/>
              <a:t>Zároveň nabízejí pokračování projektu, ve kterém vyprávějí svůj životní příběh středoškolákům</a:t>
            </a:r>
            <a:r>
              <a:rPr lang="cs-CZ" sz="1800" dirty="0" smtClean="0"/>
              <a:t> - o formě přizpůsobené současné situaci nám více řekl provozní ředitel Post </a:t>
            </a:r>
            <a:r>
              <a:rPr lang="cs-CZ" sz="1800" dirty="0" err="1" smtClean="0"/>
              <a:t>Bellum</a:t>
            </a:r>
            <a:r>
              <a:rPr lang="cs-CZ" sz="1800" dirty="0" smtClean="0"/>
              <a:t> Jan Palouček:</a:t>
            </a:r>
            <a:endParaRPr lang="cs-CZ" sz="1800" dirty="0"/>
          </a:p>
        </p:txBody>
      </p:sp>
      <p:pic>
        <p:nvPicPr>
          <p:cNvPr id="4" name="Nahraný zvu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450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686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Agenturní zpráva - zpracování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b="1" dirty="0"/>
              <a:t>Při srážce vlaku s autem u Hodějic zemřel řidič osobního auta 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Při srážce vlaku s osobním autem na přejezdu u Hodějic na Vyškovsku zemřel dnes odpoledne řidič auta. </a:t>
            </a:r>
            <a:r>
              <a:rPr lang="cs-CZ" u="sng" dirty="0"/>
              <a:t>Na přejezd vjel i navzdory uzavřeným závorám.</a:t>
            </a:r>
            <a:r>
              <a:rPr lang="cs-CZ" dirty="0"/>
              <a:t> Cestující ve vlaku jsou v pořádku. </a:t>
            </a:r>
            <a:r>
              <a:rPr lang="cs-CZ" u="sng" dirty="0"/>
              <a:t>ČD trať po nehodě uzavřely</a:t>
            </a:r>
            <a:r>
              <a:rPr lang="cs-CZ" dirty="0"/>
              <a:t>, mezi Bučovicemi a Slavkovem u Brna však zavedly náhradní autobusovou dopravu.</a:t>
            </a:r>
          </a:p>
          <a:p>
            <a:endParaRPr lang="cs-CZ" dirty="0"/>
          </a:p>
        </p:txBody>
      </p:sp>
      <p:pic>
        <p:nvPicPr>
          <p:cNvPr id="2" name="Nahraný zvu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75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569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-2115616"/>
            <a:ext cx="8229600" cy="1143000"/>
          </a:xfrm>
        </p:spPr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5937523"/>
          </a:xfrm>
        </p:spPr>
        <p:txBody>
          <a:bodyPr/>
          <a:lstStyle/>
          <a:p>
            <a:pPr marL="0" indent="0">
              <a:buNone/>
            </a:pPr>
            <a:r>
              <a:rPr lang="cs-CZ" b="1" dirty="0"/>
              <a:t>Při srážce vlaku s autem u Hodějic zemřel řidič osobního auta 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Při srážce vlaku s osobním autem na přejezdu u Hodějic u Slavkova zemřel dnes odpoledne řidič auta. </a:t>
            </a:r>
            <a:r>
              <a:rPr lang="cs-CZ" u="sng" dirty="0"/>
              <a:t>Podle policejní mluvčí Alice Musilové, vjel řidič</a:t>
            </a:r>
            <a:r>
              <a:rPr lang="cs-CZ" dirty="0"/>
              <a:t> na přejezd navzdory zapnutým výstražným světlům. V autě cestoval sám. Ve vlaku jelo asi 100 lidí, nikdo z nich nebyl zraněn. Mezi Bučovicemi a Slavkovem u Brna je zavedena náhradní autobusová doprava. </a:t>
            </a:r>
          </a:p>
          <a:p>
            <a:endParaRPr lang="cs-CZ" dirty="0"/>
          </a:p>
        </p:txBody>
      </p:sp>
      <p:pic>
        <p:nvPicPr>
          <p:cNvPr id="4" name="Nahraný zvu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835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842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-891480"/>
            <a:ext cx="8229600" cy="72008"/>
          </a:xfrm>
        </p:spPr>
        <p:txBody>
          <a:bodyPr>
            <a:normAutofit fontScale="90000"/>
          </a:bodyPr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332656"/>
            <a:ext cx="8229600" cy="604867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k-SK" dirty="0"/>
              <a:t>Pri zrážke vlaku </a:t>
            </a:r>
            <a:r>
              <a:rPr lang="sk-SK" u="sng" dirty="0"/>
              <a:t>s osobným automobilom</a:t>
            </a:r>
            <a:r>
              <a:rPr lang="sk-SK" dirty="0"/>
              <a:t> na </a:t>
            </a:r>
            <a:r>
              <a:rPr lang="sk-SK" dirty="0" err="1"/>
              <a:t>Vyškovsku</a:t>
            </a:r>
            <a:r>
              <a:rPr lang="sk-SK" dirty="0"/>
              <a:t> dnes zomrel </a:t>
            </a:r>
            <a:r>
              <a:rPr lang="sk-SK" u="sng" dirty="0"/>
              <a:t>vodič automobilu.</a:t>
            </a:r>
            <a:r>
              <a:rPr lang="sk-SK" dirty="0"/>
              <a:t> Vo vlaku s asi 100 cestujúcimi sa nikto nezranil. Podľa policajnej hovorkyne Alice </a:t>
            </a:r>
            <a:r>
              <a:rPr lang="sk-SK" dirty="0" err="1"/>
              <a:t>Musilovej</a:t>
            </a:r>
            <a:r>
              <a:rPr lang="sk-SK" dirty="0"/>
              <a:t> vodič auta prešiel cez prejazd napriek výstražným svetlám. </a:t>
            </a:r>
            <a:endParaRPr lang="cs-CZ" dirty="0"/>
          </a:p>
          <a:p>
            <a:endParaRPr lang="cs-CZ" dirty="0" smtClean="0"/>
          </a:p>
          <a:p>
            <a:pPr marL="0" indent="0">
              <a:buNone/>
            </a:pPr>
            <a:r>
              <a:rPr lang="cs-CZ" dirty="0"/>
              <a:t>Při srážce vlaku </a:t>
            </a:r>
            <a:r>
              <a:rPr lang="cs-CZ" u="sng" dirty="0"/>
              <a:t>s osobním autem</a:t>
            </a:r>
            <a:r>
              <a:rPr lang="cs-CZ" dirty="0"/>
              <a:t> na přejezdu na Vyškovsku zemřel dnes odpoledne </a:t>
            </a:r>
            <a:r>
              <a:rPr lang="cs-CZ" u="sng" dirty="0"/>
              <a:t>řidič auta</a:t>
            </a:r>
            <a:r>
              <a:rPr lang="cs-CZ" dirty="0"/>
              <a:t>. Ten vjel na přejezd navzdory výstražným světlům. Ve vlaku cestovalo asi 100 lidí, nikdo z nich nebyl zraněn.</a:t>
            </a:r>
          </a:p>
          <a:p>
            <a:endParaRPr lang="cs-CZ" dirty="0"/>
          </a:p>
        </p:txBody>
      </p:sp>
      <p:pic>
        <p:nvPicPr>
          <p:cNvPr id="4" name="Nahraný zvu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488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452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Úkol – dát zprávě rozhlasovou tvář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cs-CZ" b="1" dirty="0" smtClean="0"/>
              <a:t>Při srážce vlaku s autem u Hodějic zemřel řidič osobního auta </a:t>
            </a:r>
          </a:p>
          <a:p>
            <a:pPr marL="0" indent="0">
              <a:buNone/>
            </a:pPr>
            <a:r>
              <a:rPr lang="cs-CZ" dirty="0" smtClean="0"/>
              <a:t>Hodějice 5. října (ČTK) - Při srážce vlaku s osobním autem na přejezdu u Hodějic na Vyškovsku zemřel dnes odpoledne řidič auta. Ve vlaku, který jel ze Slavkova, cestovalo asi 100 lidí, nikdo z nich nebyl zraněn. ČTK to řekla policejní mluvčí Alice Musilová.</a:t>
            </a:r>
          </a:p>
          <a:p>
            <a:pPr marL="0" indent="0">
              <a:buNone/>
            </a:pPr>
            <a:r>
              <a:rPr lang="cs-CZ" dirty="0" smtClean="0"/>
              <a:t>"Řidič k přejezdu, který je zabezpečen světelnou signalizací bez závor, přijel ve směru od Hodějic. Jak nám potvrdil svědek nehody, signalizace byla v té době v provozu, řidič vjel na přejezd navzdory výstražným světlům. V autě cestoval sám, jeho totožnost zjišťujeme," řekla Musilová.</a:t>
            </a:r>
          </a:p>
          <a:p>
            <a:pPr marL="0" indent="0">
              <a:buNone/>
            </a:pPr>
            <a:r>
              <a:rPr lang="cs-CZ" dirty="0" smtClean="0"/>
              <a:t>Trať mezi Slavkovem a Křižanovicemi je po nehodě uzavřená, uvádějí České dráhy na svých internetových stánkách. Mezi Bučovicemi a Slavkovem u Brna je zavedena náhradní autobusová doprava.</a:t>
            </a:r>
          </a:p>
          <a:p>
            <a:pPr marL="0" indent="0">
              <a:buNone/>
            </a:pPr>
            <a:r>
              <a:rPr lang="cs-CZ" dirty="0" smtClean="0"/>
              <a:t>Nehoda, kdy se srazily osobní automobil a vlak, se stala v kraji naposledy v úterý, vlak v Šanově u Hrušovan nad Jevišovkou narazil do osobního auta na železničním přejezdu se světelnou signalizací. Při této havárii zemřeli dva lidé.</a:t>
            </a:r>
          </a:p>
          <a:p>
            <a:pPr marL="0" indent="0">
              <a:buNone/>
            </a:pPr>
            <a:r>
              <a:rPr lang="cs-CZ" dirty="0" err="1" smtClean="0"/>
              <a:t>ska</a:t>
            </a:r>
            <a:r>
              <a:rPr lang="cs-CZ" dirty="0" smtClean="0"/>
              <a:t> </a:t>
            </a:r>
            <a:r>
              <a:rPr lang="cs-CZ" dirty="0" err="1" smtClean="0"/>
              <a:t>hj</a:t>
            </a:r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Nahraný zvu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860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808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Rozhlasová zpráva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 smtClean="0"/>
              <a:t>Přesnost, stručnost, barvitost – okamžitý dosah</a:t>
            </a:r>
          </a:p>
          <a:p>
            <a:r>
              <a:rPr lang="cs-CZ" sz="2400" dirty="0" smtClean="0"/>
              <a:t>Rozhlasové, zvukové myšlení – úsporný vyjadřovací styl</a:t>
            </a:r>
          </a:p>
          <a:p>
            <a:r>
              <a:rPr lang="cs-CZ" sz="2400" dirty="0" smtClean="0"/>
              <a:t>Titulková úvodní věta, logická návaznost, neagenturní styl</a:t>
            </a:r>
          </a:p>
          <a:p>
            <a:r>
              <a:rPr lang="cs-CZ" sz="2400" b="1" dirty="0" smtClean="0"/>
              <a:t>Vyvrcholení – příčina – účinek (kontext)</a:t>
            </a:r>
          </a:p>
          <a:p>
            <a:r>
              <a:rPr lang="cs-CZ" sz="2400" dirty="0" smtClean="0"/>
              <a:t>Zpráva odpovídá na základní otázky (co? kde? kdy? </a:t>
            </a:r>
            <a:r>
              <a:rPr lang="cs-CZ" sz="2400" dirty="0"/>
              <a:t>k</a:t>
            </a:r>
            <a:r>
              <a:rPr lang="cs-CZ" sz="2400" dirty="0" smtClean="0"/>
              <a:t>omu? proč? </a:t>
            </a:r>
            <a:r>
              <a:rPr lang="cs-CZ" sz="2400" dirty="0"/>
              <a:t>j</a:t>
            </a:r>
            <a:r>
              <a:rPr lang="cs-CZ" sz="2400" dirty="0" smtClean="0"/>
              <a:t>ak? co to znamená?) – němčina – www </a:t>
            </a:r>
            <a:r>
              <a:rPr lang="cs-CZ" sz="2400" dirty="0" err="1" smtClean="0"/>
              <a:t>Fragen</a:t>
            </a:r>
            <a:endParaRPr lang="cs-CZ" sz="2400" dirty="0" smtClean="0"/>
          </a:p>
          <a:p>
            <a:r>
              <a:rPr lang="cs-CZ" sz="2400" dirty="0" smtClean="0"/>
              <a:t>Redaktor – nesporná fakta x Respondent – subjektivní věci</a:t>
            </a:r>
          </a:p>
          <a:p>
            <a:r>
              <a:rPr lang="cs-CZ" sz="2400" dirty="0" smtClean="0"/>
              <a:t>Souslednost od důležitého k postradatelnému</a:t>
            </a:r>
          </a:p>
          <a:p>
            <a:endParaRPr lang="cs-CZ" sz="2400" dirty="0" smtClean="0"/>
          </a:p>
          <a:p>
            <a:endParaRPr lang="cs-CZ" sz="2400" dirty="0"/>
          </a:p>
        </p:txBody>
      </p:sp>
      <p:pic>
        <p:nvPicPr>
          <p:cNvPr id="4" name="Nahraný zvu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409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112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Typy zpravodajských žánrů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dirty="0" smtClean="0"/>
              <a:t>čtená zpráva</a:t>
            </a:r>
            <a:endParaRPr lang="cs-CZ" dirty="0"/>
          </a:p>
          <a:p>
            <a:pPr lvl="0"/>
            <a:r>
              <a:rPr lang="cs-CZ" dirty="0"/>
              <a:t>autorský monolog</a:t>
            </a:r>
          </a:p>
          <a:p>
            <a:pPr lvl="0"/>
            <a:r>
              <a:rPr lang="cs-CZ" dirty="0"/>
              <a:t>zvuk respondenta  </a:t>
            </a:r>
          </a:p>
          <a:p>
            <a:pPr lvl="0"/>
            <a:r>
              <a:rPr lang="cs-CZ" dirty="0"/>
              <a:t>zvukový „balíček“</a:t>
            </a:r>
          </a:p>
          <a:p>
            <a:pPr lvl="0"/>
            <a:r>
              <a:rPr lang="cs-CZ" dirty="0"/>
              <a:t>minireportáž)</a:t>
            </a:r>
          </a:p>
          <a:p>
            <a:endParaRPr lang="cs-CZ" dirty="0"/>
          </a:p>
        </p:txBody>
      </p:sp>
      <p:pic>
        <p:nvPicPr>
          <p:cNvPr id="4" name="Nahraný zvu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627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101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Další formy zpráv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cs-CZ" sz="2800" dirty="0"/>
              <a:t>flešová</a:t>
            </a:r>
          </a:p>
          <a:p>
            <a:pPr lvl="0"/>
            <a:r>
              <a:rPr lang="cs-CZ" sz="2800" dirty="0"/>
              <a:t>čtená (monologická)</a:t>
            </a:r>
          </a:p>
          <a:p>
            <a:pPr lvl="0"/>
            <a:r>
              <a:rPr lang="cs-CZ" sz="2800" dirty="0"/>
              <a:t>zvuková (respondent, či respondent se </a:t>
            </a:r>
            <a:r>
              <a:rPr lang="cs-CZ" sz="2800" dirty="0" err="1"/>
              <a:t>spojováky</a:t>
            </a:r>
            <a:r>
              <a:rPr lang="cs-CZ" sz="2800" dirty="0"/>
              <a:t>)</a:t>
            </a:r>
          </a:p>
          <a:p>
            <a:pPr lvl="0"/>
            <a:r>
              <a:rPr lang="cs-CZ" sz="2800" dirty="0"/>
              <a:t>reportážní</a:t>
            </a:r>
          </a:p>
          <a:p>
            <a:pPr lvl="0"/>
            <a:r>
              <a:rPr lang="cs-CZ" sz="2800" dirty="0"/>
              <a:t>zpravodajský rozhovor (s </a:t>
            </a:r>
            <a:r>
              <a:rPr lang="cs-CZ" sz="2800" dirty="0" smtClean="0"/>
              <a:t>reportérem </a:t>
            </a:r>
            <a:r>
              <a:rPr lang="cs-CZ" sz="2800" dirty="0"/>
              <a:t>na místě)</a:t>
            </a:r>
          </a:p>
          <a:p>
            <a:pPr lvl="0"/>
            <a:r>
              <a:rPr lang="cs-CZ" sz="2800" dirty="0"/>
              <a:t>zpravodajské vystoupení </a:t>
            </a:r>
            <a:r>
              <a:rPr lang="cs-CZ" sz="2800" dirty="0" smtClean="0"/>
              <a:t>(telefonát s respondentem)</a:t>
            </a:r>
            <a:endParaRPr lang="cs-CZ" sz="2800" dirty="0"/>
          </a:p>
          <a:p>
            <a:pPr lvl="0"/>
            <a:r>
              <a:rPr lang="cs-CZ" sz="2800" dirty="0"/>
              <a:t>zpravodajský přenos </a:t>
            </a:r>
            <a:endParaRPr lang="cs-CZ" sz="2800" dirty="0" smtClean="0"/>
          </a:p>
          <a:p>
            <a:pPr lvl="0"/>
            <a:r>
              <a:rPr lang="cs-CZ" sz="2800" dirty="0" smtClean="0"/>
              <a:t>referát </a:t>
            </a:r>
            <a:r>
              <a:rPr lang="cs-CZ" sz="2800" dirty="0"/>
              <a:t>(živý monologický vstup reportéra z místa)</a:t>
            </a:r>
            <a:r>
              <a:rPr lang="cs-CZ" sz="2800" b="1" dirty="0"/>
              <a:t>   </a:t>
            </a:r>
            <a:endParaRPr lang="cs-CZ" sz="2800" dirty="0"/>
          </a:p>
          <a:p>
            <a:endParaRPr lang="cs-CZ" dirty="0"/>
          </a:p>
        </p:txBody>
      </p:sp>
      <p:pic>
        <p:nvPicPr>
          <p:cNvPr id="4" name="Nahraný zvu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491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541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790</Words>
  <Application>Microsoft Office PowerPoint</Application>
  <PresentationFormat>Předvádění na obrazovce (4:3)</PresentationFormat>
  <Paragraphs>45</Paragraphs>
  <Slides>9</Slides>
  <Notes>0</Notes>
  <HiddenSlides>0</HiddenSlides>
  <MMClips>9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0" baseType="lpstr">
      <vt:lpstr>Motiv systému Office</vt:lpstr>
      <vt:lpstr>Na úvod něco z praxe</vt:lpstr>
      <vt:lpstr>A ještě něco</vt:lpstr>
      <vt:lpstr>Agenturní zpráva - zpracování</vt:lpstr>
      <vt:lpstr>Prezentace aplikace PowerPoint</vt:lpstr>
      <vt:lpstr>Prezentace aplikace PowerPoint</vt:lpstr>
      <vt:lpstr>Úkol – dát zprávě rozhlasovou tvář</vt:lpstr>
      <vt:lpstr>Rozhlasová zpráva</vt:lpstr>
      <vt:lpstr>Typy zpravodajských žánrů</vt:lpstr>
      <vt:lpstr>Další formy zpráv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Agenturní zpráva - zpracování</dc:title>
  <dc:creator>Windows User</dc:creator>
  <cp:lastModifiedBy>Dalila</cp:lastModifiedBy>
  <cp:revision>7</cp:revision>
  <dcterms:created xsi:type="dcterms:W3CDTF">2020-03-20T19:11:32Z</dcterms:created>
  <dcterms:modified xsi:type="dcterms:W3CDTF">2020-03-20T20:20:13Z</dcterms:modified>
</cp:coreProperties>
</file>