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7"/>
  </p:notesMasterIdLst>
  <p:handoutMasterIdLst>
    <p:handoutMasterId r:id="rId18"/>
  </p:handoutMasterIdLst>
  <p:sldIdLst>
    <p:sldId id="256" r:id="rId5"/>
    <p:sldId id="401" r:id="rId6"/>
    <p:sldId id="402" r:id="rId7"/>
    <p:sldId id="403" r:id="rId8"/>
    <p:sldId id="392" r:id="rId9"/>
    <p:sldId id="393" r:id="rId10"/>
    <p:sldId id="394" r:id="rId11"/>
    <p:sldId id="395" r:id="rId12"/>
    <p:sldId id="396" r:id="rId13"/>
    <p:sldId id="398" r:id="rId14"/>
    <p:sldId id="399" r:id="rId15"/>
    <p:sldId id="400" r:id="rId16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398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1D826CB-0B0F-418C-B9F2-3FFBE770A8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9DF2E72C-C858-414F-A1B2-C08F960663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w67Vf_EwAw" TargetMode="External"/><Relationship Id="rId2" Type="http://schemas.openxmlformats.org/officeDocument/2006/relationships/hyperlink" Target="https://www.youtube.com/watch?v=FktsFcooIG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3777" y="2301017"/>
            <a:ext cx="11361600" cy="1171580"/>
          </a:xfrm>
        </p:spPr>
        <p:txBody>
          <a:bodyPr/>
          <a:lstStyle/>
          <a:p>
            <a:pPr algn="ctr"/>
            <a:r>
              <a:rPr lang="en-GB" dirty="0" err="1"/>
              <a:t>Kognitivn</a:t>
            </a:r>
            <a:r>
              <a:rPr lang="cs-CZ" dirty="0"/>
              <a:t>í procesy</a:t>
            </a:r>
            <a:endParaRPr lang="sk-SK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451278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Lukas Blinka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083727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5B93D1-AEA3-46ED-8981-0BA31F109E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B14966-72E5-43E2-970D-113DFECC2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Můžeme se zlepšit skrze média např. hry?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A597BBA-4587-4E56-8803-A943876CA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/>
              <a:t>Neuroplasticita</a:t>
            </a:r>
            <a:r>
              <a:rPr lang="cs-CZ" sz="2000" dirty="0"/>
              <a:t> se netýká jen dětí ale i dospělých – můžeme ji uměle zvýšit či udržovat cvičením jako když cvičíme svaly?</a:t>
            </a:r>
          </a:p>
          <a:p>
            <a:r>
              <a:rPr lang="cs-CZ" sz="2000" dirty="0"/>
              <a:t>Počítačoví hráči mají lepší než průměrné výsledky v kognitivních úkolech např. lepší prostorová orientace, rychlejší reakce, lepší krátkodobá paměť</a:t>
            </a:r>
          </a:p>
          <a:p>
            <a:r>
              <a:rPr lang="cs-CZ" sz="2000" dirty="0" err="1"/>
              <a:t>Daphne</a:t>
            </a:r>
            <a:r>
              <a:rPr lang="cs-CZ" sz="2000" dirty="0"/>
              <a:t> </a:t>
            </a:r>
            <a:r>
              <a:rPr lang="cs-CZ" sz="2000" dirty="0" err="1"/>
              <a:t>Bavelier</a:t>
            </a:r>
            <a:r>
              <a:rPr lang="cs-CZ" sz="2000" dirty="0"/>
              <a:t>: </a:t>
            </a:r>
            <a:r>
              <a:rPr lang="en-GB" sz="2000" dirty="0">
                <a:hlinkClick r:id="rId2"/>
              </a:rPr>
              <a:t>https://www.youtube.com/watch?v=FktsFcooIG8</a:t>
            </a:r>
            <a:endParaRPr lang="cs-CZ" sz="2000" dirty="0"/>
          </a:p>
          <a:p>
            <a:r>
              <a:rPr lang="cs-CZ" sz="2000" dirty="0" err="1"/>
              <a:t>Lumosity</a:t>
            </a:r>
            <a:r>
              <a:rPr lang="cs-CZ" sz="2000" dirty="0"/>
              <a:t>: </a:t>
            </a:r>
            <a:r>
              <a:rPr lang="cs-CZ" sz="2000" dirty="0">
                <a:hlinkClick r:id="rId3"/>
              </a:rPr>
              <a:t>https://www.youtube.com/watch?v=uw67Vf_EwAw</a:t>
            </a:r>
            <a:endParaRPr lang="cs-CZ" sz="2000" dirty="0"/>
          </a:p>
          <a:p>
            <a:r>
              <a:rPr lang="cs-CZ" sz="2000" dirty="0"/>
              <a:t>Proč to nefunguj: 1) zlepšení existuje, ale jen v té konkrétní činnosti – </a:t>
            </a:r>
            <a:r>
              <a:rPr lang="cs-CZ" sz="2000" dirty="0" err="1"/>
              <a:t>transfér</a:t>
            </a:r>
            <a:r>
              <a:rPr lang="cs-CZ" sz="2000" dirty="0"/>
              <a:t> i na podobnou činnost téměř neexistuje  2) hráči mají lepší výsledky protože už byli dobří předtím (a proto hrají – dělám to co mi jde) 3) jediná hra, která má pozitivní výsledek je </a:t>
            </a:r>
            <a:r>
              <a:rPr lang="cs-CZ" sz="2000" dirty="0" err="1"/>
              <a:t>tetris</a:t>
            </a:r>
            <a:r>
              <a:rPr lang="cs-CZ" sz="2000" dirty="0"/>
              <a:t> – lepší výsledky v mentálních rotacích u těch co to někdy hráli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65534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57ADB5-616C-4FD2-908C-E3D3411DDC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50133CB-41C0-4057-A791-8FBC55EE8C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026" y="0"/>
            <a:ext cx="3740727" cy="6858000"/>
          </a:xfrm>
          <a:prstGeom prst="rect">
            <a:avLst/>
          </a:prstGeom>
        </p:spPr>
      </p:pic>
      <p:pic>
        <p:nvPicPr>
          <p:cNvPr id="8" name="Picture 2" descr="http://1.bp.blogspot.com/-FMZrXBfNuaE/UcosQ5PwPKI/AAAAAAAABKk/4glCLYwpEiI/s1600/Mental+Rotation+Task.gif">
            <a:extLst>
              <a:ext uri="{FF2B5EF4-FFF2-40B4-BE49-F238E27FC236}">
                <a16:creationId xmlns:a16="http://schemas.microsoft.com/office/drawing/2014/main" id="{EC635560-9073-4C69-994B-C76FC2075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984" y="-32327"/>
            <a:ext cx="4998342" cy="2960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highiqpro.com/wp-content/uploads/2010/02/Martrix-1.jpg">
            <a:extLst>
              <a:ext uri="{FF2B5EF4-FFF2-40B4-BE49-F238E27FC236}">
                <a16:creationId xmlns:a16="http://schemas.microsoft.com/office/drawing/2014/main" id="{659B76AE-5CDC-48CE-8D82-FBC1D7CCF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984" y="3112421"/>
            <a:ext cx="2839145" cy="364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672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66F239-63E3-40D6-927C-CC3B73D825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E51D2C-9801-4AE9-AD99-A1838DC7A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Hloupneme díky médiím? 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1A5EF3-B226-4EBA-B61A-800BB0852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745268"/>
            <a:ext cx="10753200" cy="4139998"/>
          </a:xfrm>
        </p:spPr>
        <p:txBody>
          <a:bodyPr/>
          <a:lstStyle/>
          <a:p>
            <a:r>
              <a:rPr lang="cs-CZ" sz="2000" dirty="0" err="1"/>
              <a:t>Flynn</a:t>
            </a:r>
            <a:r>
              <a:rPr lang="cs-CZ" sz="2000" dirty="0"/>
              <a:t> efekt – výsledky v IQ testech se s generacemi postupně zvyšují. Velmi viditelný rozdíl dnešek vs doba před 1950 – i o 20 bodů jsou výsledky dnes vyšší (např. v Nizozemí efekt +7 bodů každou dekádu)</a:t>
            </a:r>
          </a:p>
          <a:p>
            <a:r>
              <a:rPr lang="cs-CZ" sz="2000" dirty="0"/>
              <a:t>Možná vysvětlení – lepší strava, lepší školní systém, méně nemocí</a:t>
            </a:r>
          </a:p>
          <a:p>
            <a:r>
              <a:rPr lang="cs-CZ" sz="2000" dirty="0"/>
              <a:t>Hlavní vysvětlení jsou ale média a jejich role v saturaci kognitivních funkcí – média dělají náš život mnohem kognitivně náročnější, musíme být flexibilnější (např. prodlužovat dobu dospívání), neustál se učit nové</a:t>
            </a:r>
          </a:p>
          <a:p>
            <a:r>
              <a:rPr lang="cs-CZ" sz="2000" dirty="0"/>
              <a:t>Efekt se ale poslední dvě dekády zpomalil (dokonce pokles v IQ po roce 2000 v řadě zemí). Proč? Už jsme saturovali možnosti naší inteligence, zhoršili jsme prostředí, nebo se efekt obrací díky „digitální demenci“?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20190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AA2AB4-2BBE-4E2C-966E-4ECF486564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E0D2C2-DC2B-4465-9195-76A627B48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Dostupnost</a:t>
            </a:r>
            <a:r>
              <a:rPr lang="en-GB" dirty="0"/>
              <a:t> (accessibility)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92D72C8-4E39-469C-8CFB-9C6D11D7A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Snadnost, s jakou je koncept aktivován z paměti</a:t>
            </a:r>
          </a:p>
          <a:p>
            <a:r>
              <a:rPr lang="cs-CZ" sz="2000" dirty="0"/>
              <a:t>Síťový model paměti – paměť funguje na základě vzájemně propojených asociací, tj. paměťových uzlů. Uzly mohou být propojené i mezi sebou – aktivace jednoho pak zvyšuje pravděpodobnost aktivace druhého = </a:t>
            </a:r>
            <a:r>
              <a:rPr lang="cs-CZ" sz="2000" u="sng" dirty="0" err="1"/>
              <a:t>priming</a:t>
            </a:r>
            <a:endParaRPr lang="cs-CZ" sz="2000" u="sng" dirty="0"/>
          </a:p>
          <a:p>
            <a:r>
              <a:rPr lang="cs-CZ" sz="2000" dirty="0"/>
              <a:t>Za normálních okolností je paměťový uzel „spící“ a zpravidla vyžaduje environmentální spouštěč k aktivaci. </a:t>
            </a:r>
          </a:p>
          <a:p>
            <a:r>
              <a:rPr lang="cs-CZ" sz="2000" dirty="0"/>
              <a:t>Aktivace je snadnější, pokud je uzel aktivován často – paměťové uzly slábnou prodlouženou dobou </a:t>
            </a:r>
            <a:r>
              <a:rPr lang="cs-CZ" sz="2000" dirty="0" err="1"/>
              <a:t>neaktivace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6060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851B45-9941-4996-85F4-384AEC3174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BE7538-61C4-4E95-B79A-40D5D9C8C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Dostupnost</a:t>
            </a:r>
            <a:r>
              <a:rPr lang="en-GB" dirty="0"/>
              <a:t> (accessibility)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8C22BF-1A8F-43F4-9129-C6A702604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900" dirty="0"/>
              <a:t>Heuristika dostupnosti – tendence k rychlým hodnotícím soudům na základě toho, jak často se to objevuje v médiích (viz kultivační teorie, teorie nastolování agendy, </a:t>
            </a:r>
            <a:r>
              <a:rPr lang="cs-CZ" sz="1900" dirty="0" err="1"/>
              <a:t>framing</a:t>
            </a:r>
            <a:r>
              <a:rPr lang="cs-CZ" sz="1900" dirty="0"/>
              <a:t>) – často opakovaná „velká témata“ jsou zpravidla emočně silnější a jsou tak snadněji vybavitelná. Pozdější snahy o přeformulování moc nefungují, protože naskakuje původní zarámování – nové rámování je často vytěsněné a „přepsané“ tím původním</a:t>
            </a:r>
          </a:p>
          <a:p>
            <a:r>
              <a:rPr lang="cs-CZ" sz="1900" dirty="0"/>
              <a:t>Postoje, které jsou snadno dostupné, lépe predikují chování a mají větší vliv na následnou kognici – např. pozitivní postoj ke zdroji zprávy či obsahu zprávy zajišťuje větší přidělení pozornosti (viz kognitivní disonance) a interpretaci zprávy (např. zesílit kouření pod vlivem </a:t>
            </a:r>
            <a:r>
              <a:rPr lang="cs-CZ" sz="1900" dirty="0" err="1"/>
              <a:t>antitabákových</a:t>
            </a:r>
            <a:r>
              <a:rPr lang="cs-CZ" sz="1900" dirty="0"/>
              <a:t> spotů).</a:t>
            </a:r>
          </a:p>
          <a:p>
            <a:r>
              <a:rPr lang="cs-CZ" sz="1900" dirty="0"/>
              <a:t>Jelikož paměťové uzly (a tedy i postoje) fungují v síti, média je mohou aktivovat i nepřímo skrz různé, zdánlivě nesouvisející zprávy a mediální obsahy</a:t>
            </a:r>
            <a:endParaRPr lang="en-GB" sz="1900" dirty="0"/>
          </a:p>
        </p:txBody>
      </p:sp>
    </p:spTree>
    <p:extLst>
      <p:ext uri="{BB962C8B-B14F-4D97-AF65-F5344CB8AC3E}">
        <p14:creationId xmlns:p14="http://schemas.microsoft.com/office/powerpoint/2010/main" val="3781372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869806-1550-4560-8D74-564ABB49C5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17B605A-62FA-43A7-8FB1-2F3E9B6ED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Priming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210DEA-5BFF-46CC-B597-44AB4F477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900" dirty="0"/>
              <a:t>Mediální obsah, který má efekt na následné kognitivní procesy (pozornost, vybavování), prožívání, chování</a:t>
            </a:r>
          </a:p>
          <a:p>
            <a:r>
              <a:rPr lang="cs-CZ" sz="1900" dirty="0"/>
              <a:t>Závisí na času (</a:t>
            </a:r>
            <a:r>
              <a:rPr lang="cs-CZ" sz="1900" i="1" dirty="0" err="1"/>
              <a:t>recency</a:t>
            </a:r>
            <a:r>
              <a:rPr lang="cs-CZ" sz="1900" i="1" dirty="0"/>
              <a:t> efekt</a:t>
            </a:r>
            <a:r>
              <a:rPr lang="cs-CZ" sz="1900" dirty="0"/>
              <a:t>) – čím je časově vzdálenější, tím je efekt slabší. Obecně </a:t>
            </a:r>
            <a:r>
              <a:rPr lang="cs-CZ" sz="1900" dirty="0" err="1"/>
              <a:t>priming</a:t>
            </a:r>
            <a:r>
              <a:rPr lang="cs-CZ" sz="1900" dirty="0"/>
              <a:t> má časové omezení spíše v řádu minut až desítek minut</a:t>
            </a:r>
          </a:p>
          <a:p>
            <a:r>
              <a:rPr lang="cs-CZ" sz="1900" dirty="0"/>
              <a:t>Silnější </a:t>
            </a:r>
            <a:r>
              <a:rPr lang="cs-CZ" sz="1900" dirty="0" err="1"/>
              <a:t>priming</a:t>
            </a:r>
            <a:r>
              <a:rPr lang="cs-CZ" sz="1900" dirty="0"/>
              <a:t> má silnější vliv – síla závisí na časnosti, frekvenci opakování, intenzitě (např. emoční)</a:t>
            </a:r>
          </a:p>
          <a:p>
            <a:r>
              <a:rPr lang="cs-CZ" sz="1900" dirty="0"/>
              <a:t>Zkoumal se zejména v souvislosti agrese (viz později), stereotypů a politických kampaní</a:t>
            </a:r>
          </a:p>
          <a:p>
            <a:r>
              <a:rPr lang="cs-CZ" sz="1900" dirty="0"/>
              <a:t>V volbách se nerozhodujeme na základě „vážení racionálních argumentů a všech dostupných informací“, ale na základě toho „co přijde první na mysl“ – snaha manipulovat s tím co přijde první na mysl (zvýrazňování vlastností, častý výskyt v médiích</a:t>
            </a:r>
            <a:r>
              <a:rPr lang="en-GB" sz="1900" dirty="0"/>
              <a:t>, </a:t>
            </a:r>
            <a:r>
              <a:rPr lang="cs-CZ" sz="1900" dirty="0"/>
              <a:t>témata o kterých spřátelená média referují)</a:t>
            </a:r>
          </a:p>
          <a:p>
            <a:pPr lvl="1"/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29381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323F6A-9959-405E-8D1C-64BD58FF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FA329D-DB94-4709-88AF-578A0880B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Multitasking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2F337CC-DC36-4A00-805B-81ECE7301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900" dirty="0"/>
              <a:t>Snížený výkon, snížená pozornost, paměť a schopnost se učit vlivem distrakcí – tj. větší množství kognitivních chyb, prodloužená doba nutná pro kognitivní zpracování, stress jako produkt těchto chyb, kontinuální povrchní pozornost a snížená schopnost se skutečně zkoncentrovat</a:t>
            </a:r>
          </a:p>
          <a:p>
            <a:r>
              <a:rPr lang="cs-CZ" sz="1900" dirty="0"/>
              <a:t>Schopnost </a:t>
            </a:r>
            <a:r>
              <a:rPr lang="cs-CZ" sz="1900" dirty="0" err="1"/>
              <a:t>multitaskovat</a:t>
            </a:r>
            <a:r>
              <a:rPr lang="cs-CZ" sz="1900" dirty="0"/>
              <a:t> je nutná podmínka pro úspěch v současné době (např. pracovním prostředí), je to zdravá věc (udržuje mentální flexibilitu) lze se tomu naučit zejména v dětství (vyšší neurální plasticita) i díky technologiím (trénink skrze počítačové hry)</a:t>
            </a:r>
          </a:p>
          <a:p>
            <a:r>
              <a:rPr lang="cs-CZ" sz="1900" dirty="0"/>
              <a:t>Co z těchto dvou postojů platí?</a:t>
            </a:r>
          </a:p>
          <a:p>
            <a:endParaRPr lang="cs-CZ" sz="2000" dirty="0"/>
          </a:p>
          <a:p>
            <a:endParaRPr lang="cs-CZ" dirty="0"/>
          </a:p>
          <a:p>
            <a:endParaRPr lang="en-GB" dirty="0"/>
          </a:p>
        </p:txBody>
      </p:sp>
      <p:pic>
        <p:nvPicPr>
          <p:cNvPr id="7" name="Obrázek 6" descr="Obsah obrázku text, počítač&#10;&#10;Popis byl vytvořen automaticky">
            <a:extLst>
              <a:ext uri="{FF2B5EF4-FFF2-40B4-BE49-F238E27FC236}">
                <a16:creationId xmlns:a16="http://schemas.microsoft.com/office/drawing/2014/main" id="{2F736C1E-7F34-4865-B4E0-81B34E30C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368" y="4960463"/>
            <a:ext cx="3112632" cy="1743074"/>
          </a:xfrm>
          <a:prstGeom prst="rect">
            <a:avLst/>
          </a:prstGeom>
        </p:spPr>
      </p:pic>
      <p:pic>
        <p:nvPicPr>
          <p:cNvPr id="9" name="Obrázek 8" descr="Obsah obrázku ovládací panel&#10;&#10;Popis byl vytvořen automaticky">
            <a:extLst>
              <a:ext uri="{FF2B5EF4-FFF2-40B4-BE49-F238E27FC236}">
                <a16:creationId xmlns:a16="http://schemas.microsoft.com/office/drawing/2014/main" id="{F7CF41E9-D8E4-435B-96ED-51BBEB40D6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107" y="496046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471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D0D9C9-718D-4D41-A427-ECF9A78080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CBD57AF-D1AF-446C-ACCD-9BAE151BC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Dual task inference &amp; task switching research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6A3B72-71C4-40BC-A585-22F7B614B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Limited capacity model – </a:t>
            </a:r>
            <a:r>
              <a:rPr lang="cs-CZ" sz="2000" dirty="0"/>
              <a:t>kognice má limitovanou kapacitu a sdílení mezi úkoly je na úkor přesnosti, kvality, rychlosti</a:t>
            </a:r>
          </a:p>
          <a:p>
            <a:r>
              <a:rPr lang="cs-CZ" sz="2000" dirty="0"/>
              <a:t>Metafora hrdla lahve – jen jedna mentální činnost (rozhodování, vybavování) je aktivní v daný okamžik</a:t>
            </a:r>
          </a:p>
          <a:p>
            <a:r>
              <a:rPr lang="cs-CZ" sz="2000" dirty="0"/>
              <a:t>Dochází k přepínání mezi činnostmi a ne jejich souběžné řešení</a:t>
            </a:r>
          </a:p>
          <a:p>
            <a:r>
              <a:rPr lang="cs-CZ" sz="2000" dirty="0"/>
              <a:t>S výjimkou snadných a automatizovaných činností nedochází k učení a k redukci tohoto limitu</a:t>
            </a:r>
          </a:p>
          <a:p>
            <a:r>
              <a:rPr lang="cs-CZ" sz="2000" dirty="0"/>
              <a:t>Velká „energetická ztráta“ v případě přepínán mezi činnostmi tj. větší množství méně náročných činností řešených zároveň je kognitivně náročnější (a </a:t>
            </a:r>
            <a:r>
              <a:rPr lang="cs-CZ" sz="2000" dirty="0" err="1"/>
              <a:t>chybovější</a:t>
            </a:r>
            <a:r>
              <a:rPr lang="cs-CZ" sz="2000" dirty="0"/>
              <a:t> a časově delší) než menší množství složitějších činností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3180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CFEBAD-E8F6-4A03-9A15-CD997A0FE6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5B6EC2-4FCF-4AC8-9753-A68DF5E36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Dual task inference &amp; task switching research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724E35-9146-4B64-9479-00DBD2935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Limita je nevětší v dětství a starší dospělosti, naopak mladí dospělí jsou relativně nejefektivnější</a:t>
            </a:r>
          </a:p>
          <a:p>
            <a:r>
              <a:rPr lang="cs-CZ" sz="2000" dirty="0" err="1"/>
              <a:t>Supertaskers</a:t>
            </a:r>
            <a:r>
              <a:rPr lang="cs-CZ" sz="2000" dirty="0"/>
              <a:t> – relativně malé procento (1-3%) lidí dokáže být výrazně efektivnější a multitasking je pro ně přirozenější – nesouvisí s inteligencí, pravděpodobně genetická predispozice, nedá se naučit</a:t>
            </a:r>
          </a:p>
          <a:p>
            <a:r>
              <a:rPr lang="cs-CZ" sz="2000" dirty="0"/>
              <a:t>Bilingvní lidé (tj. pokud byli vystaveni dvěma rozdílným jazykům od narození) mají výrazně lepší výkony v </a:t>
            </a:r>
            <a:r>
              <a:rPr lang="cs-CZ" sz="2000" dirty="0" err="1"/>
              <a:t>dual</a:t>
            </a:r>
            <a:r>
              <a:rPr lang="cs-CZ" sz="2000" dirty="0"/>
              <a:t> </a:t>
            </a:r>
            <a:r>
              <a:rPr lang="cs-CZ" sz="2000" dirty="0" err="1"/>
              <a:t>task</a:t>
            </a:r>
            <a:r>
              <a:rPr lang="cs-CZ" sz="2000" dirty="0"/>
              <a:t> úkolech</a:t>
            </a:r>
          </a:p>
          <a:p>
            <a:r>
              <a:rPr lang="cs-CZ" sz="2000" dirty="0"/>
              <a:t>Jedná se ale zpravidla o výsledky experimentů – ve skutečnosti máme širší škálu možností jak strategicky pozornost dělit, rozhodnout se co a kdy má prioritu atd.</a:t>
            </a:r>
          </a:p>
          <a:p>
            <a:r>
              <a:rPr lang="cs-CZ" sz="2000" dirty="0" err="1"/>
              <a:t>Multitaskig</a:t>
            </a:r>
            <a:r>
              <a:rPr lang="cs-CZ" sz="2000" dirty="0"/>
              <a:t> – nová norma?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9756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5DA0ED-267F-44FB-BB6F-58DDC187D4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76C8D7-4D5F-4E5A-BD72-387360830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Multitasking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2BAFD3-A970-424B-8EB3-20F53FC5B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218" y="1615460"/>
            <a:ext cx="10753200" cy="4139998"/>
          </a:xfrm>
        </p:spPr>
        <p:txBody>
          <a:bodyPr/>
          <a:lstStyle/>
          <a:p>
            <a:r>
              <a:rPr lang="cs-CZ" sz="2000" dirty="0"/>
              <a:t>Někteří preferují protože (údajně) nabízí větší vhled (jiná perspektiva, analogie vidění lesa namísto individuálních stromů) a kreativitu</a:t>
            </a:r>
          </a:p>
          <a:p>
            <a:r>
              <a:rPr lang="cs-CZ" sz="2000" dirty="0"/>
              <a:t>Údajně umožňuje být efektivnější a některé kognitivní činnosti lze naučit </a:t>
            </a:r>
            <a:endParaRPr lang="en-GB" sz="2000" dirty="0"/>
          </a:p>
          <a:p>
            <a:r>
              <a:rPr lang="cs-CZ" sz="2000" dirty="0"/>
              <a:t>Preference zejména u </a:t>
            </a:r>
            <a:r>
              <a:rPr lang="cs-CZ" sz="2000" dirty="0" err="1"/>
              <a:t>extrovertovaných</a:t>
            </a:r>
            <a:r>
              <a:rPr lang="cs-CZ" sz="2000" dirty="0"/>
              <a:t>, s vyšší impulzivitou (ADHD) a s vyšším </a:t>
            </a:r>
            <a:r>
              <a:rPr lang="cs-CZ" sz="2000" dirty="0" err="1"/>
              <a:t>sensation</a:t>
            </a:r>
            <a:r>
              <a:rPr lang="cs-CZ" sz="2000" dirty="0"/>
              <a:t> </a:t>
            </a:r>
            <a:r>
              <a:rPr lang="cs-CZ" sz="2000" dirty="0" err="1"/>
              <a:t>seeking</a:t>
            </a:r>
            <a:r>
              <a:rPr lang="cs-CZ" sz="2000" dirty="0"/>
              <a:t> – údajně „pomáhá se koncertovat“ – promítá se až do potřeby </a:t>
            </a:r>
            <a:r>
              <a:rPr lang="cs-CZ" sz="2000" dirty="0" err="1"/>
              <a:t>multitaskovat</a:t>
            </a:r>
            <a:r>
              <a:rPr lang="cs-CZ" sz="2000" dirty="0"/>
              <a:t> a pocitů nespokojenosti a úzkosti, pokud nemohou </a:t>
            </a:r>
            <a:r>
              <a:rPr lang="cs-CZ" sz="2000" dirty="0" err="1"/>
              <a:t>multitaskovat</a:t>
            </a:r>
            <a:endParaRPr lang="cs-CZ" sz="2000" dirty="0"/>
          </a:p>
          <a:p>
            <a:r>
              <a:rPr lang="cs-CZ" sz="2000" dirty="0"/>
              <a:t>stejné vlastnosti ale predikují horší než průměrné skóre v </a:t>
            </a:r>
            <a:r>
              <a:rPr lang="cs-CZ" sz="2000" dirty="0" err="1"/>
              <a:t>dual</a:t>
            </a:r>
            <a:r>
              <a:rPr lang="cs-CZ" sz="2000" dirty="0"/>
              <a:t> </a:t>
            </a:r>
            <a:r>
              <a:rPr lang="cs-CZ" sz="2000" dirty="0" err="1"/>
              <a:t>task</a:t>
            </a:r>
            <a:r>
              <a:rPr lang="cs-CZ" sz="2000" dirty="0"/>
              <a:t> = </a:t>
            </a:r>
            <a:r>
              <a:rPr lang="cs-CZ" sz="2000" i="1" dirty="0"/>
              <a:t>multitasking </a:t>
            </a:r>
            <a:r>
              <a:rPr lang="cs-CZ" sz="2000" i="1" dirty="0" err="1"/>
              <a:t>overconfidence</a:t>
            </a:r>
            <a:r>
              <a:rPr lang="cs-CZ" sz="2000" i="1" dirty="0"/>
              <a:t>.</a:t>
            </a:r>
          </a:p>
          <a:p>
            <a:r>
              <a:rPr lang="en-GB" sz="2000" dirty="0" err="1"/>
              <a:t>Praktikuj</a:t>
            </a:r>
            <a:r>
              <a:rPr lang="cs-CZ" sz="2000" dirty="0" err="1"/>
              <a:t>ící</a:t>
            </a:r>
            <a:r>
              <a:rPr lang="cs-CZ" sz="2000" dirty="0"/>
              <a:t> multitasking podceňují míru a frekvencí distrakcí</a:t>
            </a:r>
          </a:p>
        </p:txBody>
      </p:sp>
    </p:spTree>
    <p:extLst>
      <p:ext uri="{BB962C8B-B14F-4D97-AF65-F5344CB8AC3E}">
        <p14:creationId xmlns:p14="http://schemas.microsoft.com/office/powerpoint/2010/main" val="794266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0184F33-AF46-470A-9870-70BED5EB86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9AD76D-D6F8-403F-AFC3-F7BFBFB2F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Multitasking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F6658DB-E06A-45F6-A136-A92F6D43A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Řízení auta a používání médií – jakákoliv další aktivita zasahuje do schopnosti řízení zvláště když 1) nastane situace vyžadující rychlou změnu 2) je sekundární aktivita náročnější (např. pop vs audiokniha, pokec vs hádka) a hlavně když 3) sekundární činnost je kognitivně-motorické povahy  - např. používání mobilů, navigace.</a:t>
            </a:r>
          </a:p>
          <a:p>
            <a:r>
              <a:rPr lang="cs-CZ" sz="2000" dirty="0"/>
              <a:t>Proces učení a multitasking – občas smíšené výsledky protože multitasking je norma (už není s čím srovnávat). V situacích vyšší kognitivní náročnosti je multitasking jednoznačně škodlivý, v situacích mírné kognitivní náročnosti nemá vliv nebo je dokonce prospěšný (protože je komfortnější, emočně uklidňující,…). Např. úplné ticho, dřív běžné, je dnes zneklidňující a může vyvolávat nepříjemné pocity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43104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EN.potx" id="{28E4EEE2-27E9-4A4B-9855-F0DB06A129FD}" vid="{9255ADBD-7AC4-4DD1-B712-D5745AAFBEF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7B4775FAABDF4484C6497A7A26939B" ma:contentTypeVersion="7" ma:contentTypeDescription="Vytvoří nový dokument" ma:contentTypeScope="" ma:versionID="4756a69e07430529814893565aa66baf">
  <xsd:schema xmlns:xsd="http://www.w3.org/2001/XMLSchema" xmlns:xs="http://www.w3.org/2001/XMLSchema" xmlns:p="http://schemas.microsoft.com/office/2006/metadata/properties" xmlns:ns3="317fa241-dc0d-4a19-bd23-9d6e79d0e5eb" targetNamespace="http://schemas.microsoft.com/office/2006/metadata/properties" ma:root="true" ma:fieldsID="b1a463adcedc5f4d8cd6d725ed00e132" ns3:_="">
    <xsd:import namespace="317fa241-dc0d-4a19-bd23-9d6e79d0e5e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fa241-dc0d-4a19-bd23-9d6e79d0e5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1D1633-4654-4EF0-A28A-0CAC5A4757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7fa241-dc0d-4a19-bd23-9d6e79d0e5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A12308-304D-4B84-9330-203512934B1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4C1B07-8B2E-43B5-88FF-592AEE089C0D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317fa241-dc0d-4a19-bd23-9d6e79d0e5e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Prezentace-FSS-EN</Template>
  <TotalTime>7841</TotalTime>
  <Words>1195</Words>
  <Application>Microsoft Office PowerPoint</Application>
  <PresentationFormat>Širokoúhlá obrazovka</PresentationFormat>
  <Paragraphs>66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Presentation_MU_EN</vt:lpstr>
      <vt:lpstr>Kognitivní procesy</vt:lpstr>
      <vt:lpstr>Dostupnost (accessibility)</vt:lpstr>
      <vt:lpstr>Dostupnost (accessibility)</vt:lpstr>
      <vt:lpstr>Priming</vt:lpstr>
      <vt:lpstr>Multitasking</vt:lpstr>
      <vt:lpstr>Dual task inference &amp; task switching research</vt:lpstr>
      <vt:lpstr>Dual task inference &amp; task switching research</vt:lpstr>
      <vt:lpstr>Multitasking</vt:lpstr>
      <vt:lpstr>Multitasking</vt:lpstr>
      <vt:lpstr>Můžeme se zlepšit skrze média např. hry?</vt:lpstr>
      <vt:lpstr>Prezentace aplikace PowerPoint</vt:lpstr>
      <vt:lpstr>Hloupneme díky médiím?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Marina Urbanikova</dc:creator>
  <cp:lastModifiedBy>Lukas Blinka</cp:lastModifiedBy>
  <cp:revision>378</cp:revision>
  <cp:lastPrinted>2019-11-20T13:22:53Z</cp:lastPrinted>
  <dcterms:created xsi:type="dcterms:W3CDTF">2019-04-11T21:46:02Z</dcterms:created>
  <dcterms:modified xsi:type="dcterms:W3CDTF">2021-04-01T07:39:45Z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0x010100507B4775FAABDF4484C6497A7A26939B</vt:lpwstr>
  </property>
</Properties>
</file>