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9"/>
  </p:notesMasterIdLst>
  <p:handoutMasterIdLst>
    <p:handoutMasterId r:id="rId20"/>
  </p:handoutMasterIdLst>
  <p:sldIdLst>
    <p:sldId id="256" r:id="rId5"/>
    <p:sldId id="422" r:id="rId6"/>
    <p:sldId id="435" r:id="rId7"/>
    <p:sldId id="423" r:id="rId8"/>
    <p:sldId id="425" r:id="rId9"/>
    <p:sldId id="436" r:id="rId10"/>
    <p:sldId id="427" r:id="rId11"/>
    <p:sldId id="431" r:id="rId12"/>
    <p:sldId id="434" r:id="rId13"/>
    <p:sldId id="432" r:id="rId14"/>
    <p:sldId id="433" r:id="rId15"/>
    <p:sldId id="437" r:id="rId16"/>
    <p:sldId id="429" r:id="rId17"/>
    <p:sldId id="430" r:id="rId18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8&amp;v=0C_IBSuXIo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hyperlink" Target="https://www.youtube.com/watch?v=3RKZn2Sf7bo&amp;t=33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en-GB" dirty="0"/>
              <a:t>N</a:t>
            </a:r>
            <a:r>
              <a:rPr lang="cs-CZ" dirty="0" err="1"/>
              <a:t>ásilí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r>
              <a:rPr lang="cs-CZ" dirty="0"/>
              <a:t>Lukas 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4C468-DB0D-4CCC-8B94-202AD9E89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DAC73-F09B-48BA-8F8E-AF05BE8A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víme?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F074D1-6D92-4380-997E-40221A43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Vliv dlouhodobého vystavení se násilí v médiích na dlouhodobé násilné chování se prokázala jen částečně (asociace je minimální, pokud vůbec).</a:t>
            </a:r>
          </a:p>
          <a:p>
            <a:r>
              <a:rPr lang="cs-CZ" sz="1800" dirty="0"/>
              <a:t>Nejnovější longitudinální studie reportují efekt spíše menší než studie starší. Důvody:</a:t>
            </a:r>
          </a:p>
          <a:p>
            <a:r>
              <a:rPr lang="cs-CZ" sz="1800" dirty="0"/>
              <a:t>1) rozdíl v médiu (starší studie zpravidla na TV, novější zpravidla na počítačové hry. Ale i tak je to </a:t>
            </a:r>
            <a:r>
              <a:rPr lang="cs-CZ" sz="1800" dirty="0" err="1"/>
              <a:t>kontraintuitivní</a:t>
            </a:r>
            <a:r>
              <a:rPr lang="cs-CZ" sz="1800" dirty="0"/>
              <a:t> – u počítačových her se zpravidla očekává větší efekt na replikaci násilí, protože jedinec není pasivní konzument)</a:t>
            </a:r>
          </a:p>
          <a:p>
            <a:r>
              <a:rPr lang="cs-CZ" sz="1800" dirty="0"/>
              <a:t>2) rozdíl v metodologii a statistice (novější studie mají důkladnější a složitější statistické zpracování)</a:t>
            </a:r>
          </a:p>
          <a:p>
            <a:r>
              <a:rPr lang="cs-CZ" sz="1800" dirty="0"/>
              <a:t>3) problém s konceptualizací násilí – např. co bylo považováno za násilí před 50 lety a co teď (ale problém je hlubší – co měříme jako násilí v médiích? Která skupina je ta pravá na ohodnocení násilí? Co měříme jako násilné chování?</a:t>
            </a:r>
            <a:endParaRPr lang="en-US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97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37C296-CC8B-486F-8D91-9D1756780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5" name="Obrázek 4" descr="970b3e4ae0098ca8d1b971dc9616243a4e4b.pdf - Mozilla Firefox">
            <a:extLst>
              <a:ext uri="{FF2B5EF4-FFF2-40B4-BE49-F238E27FC236}">
                <a16:creationId xmlns:a16="http://schemas.microsoft.com/office/drawing/2014/main" id="{2C3EFA18-F7E5-4A82-AD29-BE2B2F1D3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8" t="26409" r="21030" b="1798"/>
          <a:stretch/>
        </p:blipFill>
        <p:spPr>
          <a:xfrm>
            <a:off x="744071" y="0"/>
            <a:ext cx="8740588" cy="6806829"/>
          </a:xfrm>
          <a:prstGeom prst="rect">
            <a:avLst/>
          </a:prstGeom>
        </p:spPr>
      </p:pic>
      <p:pic>
        <p:nvPicPr>
          <p:cNvPr id="6" name="Obrázek 5" descr="PsycNET - Mozilla Firefox">
            <a:extLst>
              <a:ext uri="{FF2B5EF4-FFF2-40B4-BE49-F238E27FC236}">
                <a16:creationId xmlns:a16="http://schemas.microsoft.com/office/drawing/2014/main" id="{1CDC2A5D-6E9B-4A4D-81A2-7B5F2D349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t="16345" r="31177" b="11181"/>
          <a:stretch/>
        </p:blipFill>
        <p:spPr>
          <a:xfrm>
            <a:off x="7534223" y="0"/>
            <a:ext cx="46577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1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BF9733-E67B-411D-B673-CD6038ACA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D4AEC0-B7E0-4A67-9D1C-D97B1DC1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Způsobují média násilí?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17534E-3906-4B53-A712-D422F7D3E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Dva nesmiřitelné tábory, které interpretují stejná data naprosto rozdílným způsobem (viz. Anderson et al. vs </a:t>
            </a:r>
            <a:r>
              <a:rPr lang="cs-CZ" sz="1800" dirty="0" err="1"/>
              <a:t>Ferguson</a:t>
            </a:r>
            <a:r>
              <a:rPr lang="cs-CZ" sz="1800" dirty="0"/>
              <a:t> et al.)</a:t>
            </a:r>
          </a:p>
          <a:p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3FDDCA3-2569-4DCB-8974-DEEC2B0B6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3" t="27101" r="30584" b="12531"/>
          <a:stretch/>
        </p:blipFill>
        <p:spPr>
          <a:xfrm>
            <a:off x="6400651" y="3240642"/>
            <a:ext cx="5525310" cy="341725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A81266-6568-43A1-927C-FD086CEDE0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60" t="22269" r="30426" b="9188"/>
          <a:stretch/>
        </p:blipFill>
        <p:spPr>
          <a:xfrm>
            <a:off x="414000" y="3173703"/>
            <a:ext cx="5427152" cy="38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88B807-73E6-4AF3-83DD-EAECF5A25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77AC371-FE3B-417D-82CD-B0D773511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58" y="0"/>
            <a:ext cx="8922954" cy="67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2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963DA8-8B0C-4A84-B758-F51BDA38B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A02E6C-A4D1-45BE-AD8A-D50CF4DB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918" y="58065"/>
            <a:ext cx="7017047" cy="6741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80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2FD56D-5BB1-4D24-AE2A-50B0C42F7B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7" name="Zástupný obsah 6" descr="17 killed in mass shooting at high school in Parkland, Florida - Mozilla Firefox">
            <a:extLst>
              <a:ext uri="{FF2B5EF4-FFF2-40B4-BE49-F238E27FC236}">
                <a16:creationId xmlns:a16="http://schemas.microsoft.com/office/drawing/2014/main" id="{BC5B9740-48B6-4588-8D06-0001C5FAB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9" r="9848" b="1863"/>
          <a:stretch/>
        </p:blipFill>
        <p:spPr>
          <a:xfrm>
            <a:off x="0" y="0"/>
            <a:ext cx="5576411" cy="2527716"/>
          </a:xfr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BD55CDB-4982-45AD-A3EE-62A043BE06EB}"/>
              </a:ext>
            </a:extLst>
          </p:cNvPr>
          <p:cNvSpPr/>
          <p:nvPr/>
        </p:nvSpPr>
        <p:spPr>
          <a:xfrm>
            <a:off x="144834" y="3949284"/>
            <a:ext cx="5286741" cy="1070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https://www.youtube.com/watch?time_continue=8&amp;v=0C_IBSuXIoo</a:t>
            </a:r>
            <a:endParaRPr lang="cs-CZ" sz="1200" dirty="0">
              <a:solidFill>
                <a:srgbClr val="0563C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atin typeface="+mj-lt"/>
                <a:hlinkClick r:id="rId4"/>
              </a:rPr>
              <a:t>https://www.youtube.com/watch?v=3RKZn2Sf7bo&amp;t=33s</a:t>
            </a:r>
            <a:endParaRPr lang="en-GB" sz="1200" dirty="0"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 descr="March for Our Lives: hundreds of thousands demand end to gun violence – as it happened | US news | The Guardian - Mozilla Firefox">
            <a:extLst>
              <a:ext uri="{FF2B5EF4-FFF2-40B4-BE49-F238E27FC236}">
                <a16:creationId xmlns:a16="http://schemas.microsoft.com/office/drawing/2014/main" id="{6606E3E3-2941-4659-B799-2C86F2FD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15258" r="30882" b="1526"/>
          <a:stretch/>
        </p:blipFill>
        <p:spPr>
          <a:xfrm>
            <a:off x="5602941" y="-197222"/>
            <a:ext cx="6589059" cy="5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2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EAE0EF-FE37-47CD-BD73-71D3D59A9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B349A5-005E-48CE-9F7B-CC7276FD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Copycat phenomenon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562A188-2C40-4E8C-8AEA-ECD4E3C61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Objevující se tendence napodobovat agresi, násilí (efekt např. </a:t>
            </a:r>
            <a:r>
              <a:rPr lang="cs-CZ" sz="1800" dirty="0" err="1"/>
              <a:t>Clockwork</a:t>
            </a:r>
            <a:r>
              <a:rPr lang="cs-CZ" sz="1800" dirty="0"/>
              <a:t> </a:t>
            </a:r>
            <a:r>
              <a:rPr lang="cs-CZ" sz="1800" dirty="0" err="1"/>
              <a:t>orange</a:t>
            </a:r>
            <a:r>
              <a:rPr lang="cs-CZ" sz="1800" dirty="0"/>
              <a:t> nebo </a:t>
            </a:r>
            <a:r>
              <a:rPr lang="cs-CZ" sz="1800" dirty="0" err="1"/>
              <a:t>Fight</a:t>
            </a:r>
            <a:r>
              <a:rPr lang="cs-CZ" sz="1800" dirty="0"/>
              <a:t> club), zločin, sebevraždy (viz efekt knihy Utrpení mladého </a:t>
            </a:r>
            <a:r>
              <a:rPr lang="cs-CZ" sz="1800" dirty="0" err="1"/>
              <a:t>Wertera</a:t>
            </a:r>
            <a:r>
              <a:rPr lang="cs-CZ" sz="1800" dirty="0"/>
              <a:t>) apod. podle vzoru ze zpráv či popkultury. Různé příčiny např. informace (média prezentují návod), sláva (např. </a:t>
            </a:r>
            <a:r>
              <a:rPr lang="cs-CZ" sz="1800" dirty="0" err="1"/>
              <a:t>Christchurch</a:t>
            </a:r>
            <a:r>
              <a:rPr lang="cs-CZ" sz="1800" dirty="0"/>
              <a:t> střelba inspirovaná masakrem na ostrově </a:t>
            </a:r>
            <a:r>
              <a:rPr lang="en-GB" sz="1800" dirty="0" err="1"/>
              <a:t>Utøya</a:t>
            </a:r>
            <a:r>
              <a:rPr lang="cs-CZ" sz="1800" dirty="0"/>
              <a:t>).</a:t>
            </a:r>
          </a:p>
          <a:p>
            <a:r>
              <a:rPr lang="cs-CZ" sz="1800" dirty="0"/>
              <a:t>Tendence u již náchylných osob (viz např. </a:t>
            </a:r>
            <a:r>
              <a:rPr lang="cs-CZ" sz="1800" dirty="0" err="1"/>
              <a:t>reinforcing</a:t>
            </a:r>
            <a:r>
              <a:rPr lang="cs-CZ" sz="1800" dirty="0"/>
              <a:t> </a:t>
            </a:r>
            <a:r>
              <a:rPr lang="cs-CZ" sz="1800" dirty="0" err="1"/>
              <a:t>spirals</a:t>
            </a:r>
            <a:r>
              <a:rPr lang="cs-CZ" sz="1800" dirty="0"/>
              <a:t> model) – mladší, muži, odcizení, asociální tendence, poruchy osobnosti (např. zneuznané velikášství), nejasná hranice mezi realitu a mediálním obsahem </a:t>
            </a:r>
          </a:p>
          <a:p>
            <a:endParaRPr lang="en-GB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0F388B9-7C63-41FD-B2AD-3495FF161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1" t="19433" r="36170" b="5512"/>
          <a:stretch/>
        </p:blipFill>
        <p:spPr>
          <a:xfrm>
            <a:off x="5825420" y="4452397"/>
            <a:ext cx="2122159" cy="236903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9875950-4DB4-40B5-875D-14853C72C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11" t="19433" r="36170" b="5512"/>
          <a:stretch/>
        </p:blipFill>
        <p:spPr>
          <a:xfrm>
            <a:off x="8455671" y="4440209"/>
            <a:ext cx="2143995" cy="23934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337F58F-2E5F-4CFE-9DA3-7F344E7EB6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21" t="22411" r="10399" b="16028"/>
          <a:stretch/>
        </p:blipFill>
        <p:spPr>
          <a:xfrm>
            <a:off x="794046" y="4635291"/>
            <a:ext cx="4777328" cy="20032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9ADD940-85FE-4DDE-ABCE-322BE6FF38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5" t="13722" r="34813" b="53528"/>
          <a:stretch/>
        </p:blipFill>
        <p:spPr>
          <a:xfrm>
            <a:off x="7494922" y="-388323"/>
            <a:ext cx="4697078" cy="1414324"/>
          </a:xfrm>
          <a:prstGeom prst="rect">
            <a:avLst/>
          </a:prstGeom>
        </p:spPr>
      </p:pic>
      <p:pic>
        <p:nvPicPr>
          <p:cNvPr id="1028" name="Picture 4" descr="A look back at the Aurora, Colorado, movie theater shooting 5 years later -  ABC News">
            <a:extLst>
              <a:ext uri="{FF2B5EF4-FFF2-40B4-BE49-F238E27FC236}">
                <a16:creationId xmlns:a16="http://schemas.microsoft.com/office/drawing/2014/main" id="{E44D7D25-272E-4A66-844E-8E1AA006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69" y="0"/>
            <a:ext cx="1821302" cy="10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6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D589FA-4500-49A3-9D6D-8F5318E8B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C24DC8-FB66-4686-8E09-DA315653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Imitace a nápodoba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0D256C-695C-4B26-98BD-EF89BD05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92458"/>
            <a:ext cx="10753200" cy="4139998"/>
          </a:xfrm>
        </p:spPr>
        <p:txBody>
          <a:bodyPr/>
          <a:lstStyle/>
          <a:p>
            <a:r>
              <a:rPr lang="cs-CZ" sz="1800" b="1" dirty="0"/>
              <a:t>Teorie sociálního učení </a:t>
            </a:r>
            <a:r>
              <a:rPr lang="en-GB" sz="1800" dirty="0"/>
              <a:t>(social learning theory / social cognitive theory) </a:t>
            </a:r>
            <a:r>
              <a:rPr lang="cs-CZ" sz="1800" dirty="0"/>
              <a:t>– Albert Bandura – pozorováním jiných</a:t>
            </a:r>
            <a:r>
              <a:rPr lang="en-GB" sz="1800" dirty="0"/>
              <a:t> -</a:t>
            </a:r>
            <a:r>
              <a:rPr lang="cs-CZ" sz="1800" dirty="0"/>
              <a:t> jejich chování máme tendenci napodobovat </a:t>
            </a:r>
            <a:r>
              <a:rPr lang="en-GB" sz="1800" dirty="0"/>
              <a:t>t</a:t>
            </a:r>
            <a:r>
              <a:rPr lang="cs-CZ" sz="1800" dirty="0" err="1"/>
              <a:t>ím</a:t>
            </a:r>
            <a:r>
              <a:rPr lang="cs-CZ" sz="1800" dirty="0"/>
              <a:t> pravděpodobněji, čím více jejich chování bylo odměněno a pokud ty osoby vnímáme jako pro nás významné (rodiče, přátelé, vzory, celebrity,…). </a:t>
            </a:r>
          </a:p>
          <a:p>
            <a:r>
              <a:rPr lang="cs-CZ" sz="1800" dirty="0"/>
              <a:t>Tzv. </a:t>
            </a:r>
            <a:r>
              <a:rPr lang="cs-CZ" sz="1800" dirty="0" err="1"/>
              <a:t>bobo</a:t>
            </a:r>
            <a:r>
              <a:rPr lang="cs-CZ" sz="1800" dirty="0"/>
              <a:t> </a:t>
            </a:r>
            <a:r>
              <a:rPr lang="cs-CZ" sz="1800" dirty="0" err="1"/>
              <a:t>doll</a:t>
            </a:r>
            <a:r>
              <a:rPr lang="cs-CZ" sz="1800" dirty="0"/>
              <a:t> experiment: děti replikovaly násilí vůči paňácovi, pokud viděly takové chování u dospělého. Efekt funguje od útlého dětství a nezáleží, zda dítě pozoruje násilí skutečné či v médiích. Silnější tendence u chlapců.</a:t>
            </a:r>
          </a:p>
          <a:p>
            <a:r>
              <a:rPr lang="cs-CZ" sz="1800" dirty="0"/>
              <a:t>Spíše se učí obecnější pravidla a „vzorce chování“ než konkrétní chování (na rozdíl od </a:t>
            </a:r>
            <a:r>
              <a:rPr lang="cs-CZ" sz="1800" dirty="0" err="1"/>
              <a:t>copycatu</a:t>
            </a:r>
            <a:r>
              <a:rPr lang="cs-CZ" sz="1800" dirty="0"/>
              <a:t>) – na základě přesvědčení, že okolí (významní druzí) by takové chování ocenili či naopak s ním nesouhlasili - média nás učí co je norma</a:t>
            </a:r>
          </a:p>
          <a:p>
            <a:endParaRPr lang="en-GB" sz="1800" dirty="0"/>
          </a:p>
        </p:txBody>
      </p:sp>
      <p:pic>
        <p:nvPicPr>
          <p:cNvPr id="1026" name="Picture 2" descr="data:image/png;base64,iVBORw0KGgoAAAANSUhEUgAAAPkAAADKCAMAAABQfxahAAAAllBMVEX///8AAAD+/v75+fnv7+/29vbx8fH09PTl5eX4+Pjp6ens7Ozo6Ojf39/k5OStra1ycnLT09O0tLRVVVXLy8vZ2dmdnZ2EhISPj49paWnFxcWlpaV6enpNTU2np6exsbFcXFyMjIy7u7seHh5tbW1AQEA3NzdISEhQUFCXl5ctLS2BgYFhYWF3d3c8PDwmJiYWFhYPDw8LL4UMAAAgAElEQVR4nO09iXqiSrNdzSYisu8oiwiCuL3/y91qwDUmmhnNzP3n1HfmxBBsurqra6+CkP95GMmUEuNPz+LnAbGmCMKfnsefAcT8T0/hP/gP3gmq9Kdn8KfgXzjb/wCKn4D4pyfwx+Df3fP/4H8DmNJ577rz0xP5A/DJ6f2bhZU6nU5V7reGkHM3XuiETNRbPP9KxNmk3A0coAM9M8ivTBS/IKf9ELDAf+obZvpykF2AbAZnyH5l2lIBV1C/fJ6vBdyqEMA29tfTDr6x7ew+VdNmyxvUS5f+nUQ+gGIdiDCCW9iNnlc0OHcJh/3xuFxA89dijtMaQ0H2yoc5I+r2s6irPX/YwmoB5aFkGDOqKXffI52fBJyUCZm9FtU7mAPIz6DOEMvwZs2wYE1iB7Zs1fCfT7jwgIe9w/xvQ58SH2w3JIS/i7n13Chqi5uM9/LRVG6FMA/Xi7miOgZRnJTxOYb0X2dyt6Vfdmx8dRf19cMBcC9FJsJmpPcUXmkDXqXhn5R3TPx3wWtrENie0BuUi8yNVKLA9NEIyLwrRtnx3h5Nq7piRI7Uj6upbzJzYeGKxj+AyPeAkghypm8wajzhvNh4XsT+GtrxerZ8PEiwZF8LmihlhztnBBDGsR52Sg078/D3WeETcEAfPs9xhlWp57gQHBdGaTqId/UBk6ME/LaTZs0a/GVjBPixHYRDvNFgs4Tx+1H5JpRaBuERM0lrEnUeRrNrofyIyVESzmp2oxsa9oiqU9geiqw/MfauLM3MhL8rSoKcSavcTsF0DMNwvMVdFgcweTTSgTDhDeEsd6YjM6xHqkz0OK41I6m5WWj9fVoshTGk+FP8BOUB8gejkJCg6jKbVboFMUr05qCndemSTZ2HqemwIfbvxOK7d+N/RaxC92v+Ed1ZHZq26jhOFDWPx0thh6d77XVEv1gssoO3qFfe1oPG3TGl5m2hMU7+BQ1JBW6n9YtAzeUJ551VJaJ8GhlCeDxU1X3z0EBpg1WXHtLAARbxcq0Pg8qPx/hF+CbiqiGKJM40t/ti9y8P2CzLIravbzXz8qG9SnsxgBYLoHBMjmRzQUJ/TThUk/ixCgpon/ydIv02gzKm6tGj4cY9eosSWrI+yYTmjPjqhXP/PXA5XoqyufbpViA/hqr/mOsPObNx4g4HIjLKT60MCX5/UoiL1039Gr5H65RyoSQaiRian3nc5hcMuYjqR/xzfN7dMVEqjZ3q4JJfZt+Z3zfgm8F1SniVF8ya1PZnjKcTRUeVPfcfYc7hkU6Whyi3OxPAsCfINAeeWT4hGH8d6Le0Q9RgRIXzR0ko85+gNOlOa9h9Dvz1Q/0VjXtzoDyuBk932Ddidthl772s/VtASTxWZE80fJX/5JZ+uw4C4ewsq87UTj/zMdQQh7tdwDEqD/xRLw0y3GxgB2fxlzglKC2oomRc6CufHROc7TacdI5JBidBx1xX07tCTlg4Xr3DO0VGLo2Lmz8mWzSIOvfe27wS31zScSjx6kYJY/Ozb0LVoZeD2Kt3p8eIKRyWM/HDvlOyzxhPj3HX1d5h7QDBAwU28vrdu6Qa/V7EinITXhlZZMInn2G+4bphd85A+L2thdguNvOt6ZaFeLPclMytdo3niPGGqGdoAvNm2wR11/L7OD2LyzfvHoliOCd5xn/1TbwNINp0mHvDFR3CAmW9p3nE5K9v5jvxr1/ao4wrUB2szd8SJWeYCyavLN2lee+v2pGCwpM8TlHES5TYhYtHd1Rk6kZN2uvvaQGjifBKxDK/7lvttG8CFUYTMVfUqcPf8xiEJw9KdsIc93wpoVWbIy4VaSEpjMgi9qWTKdSOO8tdMER47NP5KTDwDDr4zzXHnj2Vb08K7hqcrpwjRTrabDLR2gMcQosvN2MgXk2uvJPiDE+2lQlTawdLkdgd4fCwnfwdGSGU+AEhdoLEa1Jzx/bpZlrcITx93pwwR2GFxzhwcV3EBFw7RrQVAqPLb6L011oXV8khGiT5lNk5hvsTWD0DiDnut4HbE5nqyqZT5WizcMMKGJfH8og4HmltTUgaoHpWME5mGXiiTe9KNQvMsDryDckPO8em/6nc/HmoUZJRmVG7nG00azJMnvaYo3BKj3eqHuNPDJb4R+Y43iQRQI1UInRumsNpyzvCmUIAMTFqf581rjRWGaubz/s//w3oM8zJdKyEIVWNydgZrLVhckws9xdGGWrixO4wR8UkYtEDbaN2t5I142HTS7NdzHMxNjQWS0qQMepU7BibBKjRzf+Gk44Sue7lea6FjUmy7FZz11IyREb7FIjZhjlOnU6Lk5gfFkU0N0svRmT3ryGLe1UPyWTnDn9p5jXAhmil8xTub10eVDJxFuKYl8xIteyRYko3qlje4TgaTYptNxVnyky2tqcJq2K/eAc4BV7Y5bzaQYqf1XInmjvXjpisFJSjhW6j+b6KHqNl/156ziMQmcyKeEUwI5I4CRndeGXQ4Dx+6qNhoobELiv9hrTtHBy2rcVZkkc7FivP2BpE0KjGLp6z868Z5lkXoMYOoicCdO8EzmXBNEGRtdFEmVD/U3cOU78OMe7eGnm529/EA2RG5nf4TDqnLeXSFRrhSW/Kx8HRB0EtVwOoBi5Be1dHEL13V7+ErjCE6BzPJ114uPwcc0oHDyIec3u4iXnnhkiM0burw0oEiAf0YMziKeuRbO/jDbjQuZx7927n5NntfgrPa0Q6lZrNQik5RfQMLg++di3KvS8Zz8N8uBKdVJsk4BiuCoSd97G3Qms8/tOzyss8UdVA48YhrPws13+ey1MS+GRwrRNb4qWdMzEc8euJuN3s+693wDBfVB0FFyn+7ixy1NcWs6P3umQ2nbo9RlJ1Kz5+1Wj0GSSk8t6E3xdgAx6y6aZDXZ4IRqXUsTP+EnPaoY6a7snmYF7kQwlLFmiGsXlYoFxvoVjAUeNtcnYrY3rskAfqyYNhpqGGd3G7+f1nvQ+kiqU5QUdtlBOFtWMuR+KXUVJKONPwUSgJGR4SppeKEFa73XKKfJ+ZdOWUOaaWqNzu+OEbUzRQGC8xXN8+K/V45XBYdEeCtsEP58sINnt+l9/G9Awaq4kj8V+7bKlrgYBSkMedtdm0xaMZV/u9w2YEnMyyoI7udEomaMUcmeYF85zC2tz1bN/68dQROkTQshXTV0amKvHK15l+LHOm97tSUrBpi8cksY6VM79kNFbA9Rcn844SuUnuDDViSSODiVBpP83mOsxRSrMJ7LgEJZvy9RS4OEi7pF2KBikTxTJ0DJ1MlvjDYIfb0R3YeRe5Bcw5e2eoEYSHo94nQHjnjrdCh0SnjrupZvOj0V0Gd+FLwk0FFjRDYu/FkRH3P1L84UH3SyfUphff/jAkXtBY+Gl2/FV9Iix9NZGXwLpgHA6UTv58HBu52vmqXLreBs8os9l6kchcUgi5yyh/cWCftdJ3H+S74cEQwJ2f823uhXA/xJ9ebNlOFxyOaIXEaeW7YzsXLhnC2Qe7x3jdzRWJpZPHKt7jQ+kxxmatDg8y/ZAgGg3Z4Fltyu4EGG/jT5S+KJNsQDLr3DLF/NPY5qx3rveLEiZwm+F/ZFMcEDdeFsygXcDuS8pcw0jt1dh+JpzuHn6Sx2m9tYBYOAtyDI1/gD4cfBgSxcQp49/p5TTdgVAjFHAaCfOQZRcVXyMSgruG4og5mVrTawfem4EbqthRqqj28rOZxoPCHXVrNHbQJu1P/nHfhapfQXPdMbNpGcMTOV8Lrx+zg9GK2M1TOdQvgl6co6FWEHf1GftYw2BbdmEEuXdTXMRP8cR39BCqqdtfY/7Zh3kB8gLglA04XTHJxv0c6kidLJiUL8JcET577JrFwbsg4n7d9C4pNNRwwQbtAxW63cB5YMY20WSOl0e6eBdf7/KA2S+UOTPlvf31d14JdtsJtKm5zT61mBBzPIK7s515UrJPSxWt+l/UFmYatA4P8EQ8cwSkObp/JObbpIfsp3addgfUj4Tqnnp5BDS1ZbZBjMcftO0pcn4xScunREHVt4ZtzSyV57JaPSO8We+ftVglINrn/IgyzQwJnfmURmiJIxu+p2hurDRtl7Os22pckuAZbTSxyW7g6Ec9rzY/qeJ8PVAyc8gXegc9JbP1jmeUR89s5wSe0LdaAXWAm2MR/lyY1U9J8YUXkJ5OeNGlbR/299k226rLuIn+xKZD56i7cXGbn+kVrwYFNTD+fuLGoLRVoI8m9YUnrWLiYHq66f7eGv7jZ5dMGia3Ok/wQxbrKifF/LNHGbUFwbY7Cszz6Kn23JuHbKuUI5nwn9CLDI+nb1RsddMb6uDS12N+DhkwmDBfY9iSmGQfUnsQpgY74Cma4bAVxqzaqD+Rsr18GB9gsP0sf/biMbNOTIBziSrqGMuPVhlOnfuN9aD00mhODLwQKEq0/ZjBYMw7rW3JPApDUvZyYEWSHT/EiUH00K9IybwLK6vbS38vpVwEHxzA9PdKWS+/23tj/JoE21K6fo7Sow0sssiOsWik5do/ucWp8VTGqvOQUzHbeNzxxktx0UXlPvop6CvDzjjWgixXuXg1pMF4+TIuV8eI6jGKdMQ8txfPjD6dPbFLSduNKmxvwg0qfKpMvwIoyUxiXKXFyP4etm4XJSvn4+Ntob+Op6f6MjXcPzOpSTp7YgYDXVPrJiPLbd7K4CdA6i7IdbwgslxktDeWNRQW/uj1VJYIthwFR98QVVeMGz9ic2MrSo67/vnmB8bw9DS9vIxL8laX5MZ0DtXkIvXPQGHdJ3NbmxoOM2gY7qI6YW7F4Dipas4sskfFqYnF8qQebBwVTlaAA1eZQ/GdtLyXQQKThctf7shQh1DW7tItIlieSy5YkufwiYjO7q5D9RqMFdEWg1mXN/dNN9bVsDp+4lfnc6e69eZX0XoElHA7g4TqZRYmZcQP1TxDjA9I9NcaqJ4PN/kT4B4zL3WLX9kOyKhNPflkqc75r+pJhenClurbqtNrnSyzKw8Qqmawyyom0/YBuMr1AQ37ObJLi4dkjLBxWRiF9I5akiw+qfk5CTBKDz1lcEPY9dVdSE4ZT41IgsS5QUG3/M7v0qTO+QucYpu5TA6DQUcT7xldBq1fModAONLwvaghGgAXEmBYahZt75DXHP4r7vhdOI7k74hTj279P31dmY7G+GlJBjvVJPlQwUFN+yaz9/5jNqifTBswvqSPq2zRpO5CVMwkRCbbongJXijXKdd7gFBKBe11yJhRe495n8p+vCoZTlfccj6ST0hbZBp2j4d+03Pg+PeuHOrKTKTMJ6WXyGN3+47HjLevN19QJ8tjaXQ9LFfAoTAba8SHNvfRQtB6SUZn5Bk3G8l7BmnrS9W8G7QKoGyAu7ykgDfxl6hJLcXOn0ul8mFJ4HfBzImbcNc5f0xxXegbqMvBF9GuXC2KToda3PX6NdcnPD4Cmwkm5qLXIbizcWED7b64Udmpu8uQ0eylKczH2gxE/8WhdeRvdH1sqXCEUw+V6tINEbplUwbTbo1Uq/tC4azvOu4ovTo9hn76WC9d6dLooCwINwOmJn/UiFCXWvaa42qRHra/ieotqK0StzS6xNw5NkpCSb71Ghuf79fpqfZ+kY37sCt+eawF9wa9YcP2SRnB6+PdRrhY6KkFeq37za68U8+dQMm2oU4jy60e9rT4JtRmkhTtJeIqS9jq+l+0c3/uoVyJgxVLXzt72ssR9dhihaZx3wS9Rj3MjjK0+1+yaAfNaBIyoeUuy4pJjXvJWLGz3ueRBM7Ly1fpgWhXvYAoObgQzIyllddBG20XTYPazK7clOGsa3q0RIooUeAuWAqdozwT6OdgwPz4GAdmM2VtseVl7Td2HhvZvSexBchBKYlXwfzFOZLGZtpsnUs25UKTRfqq2GR+CnocRzmLEQV45Ne1FrS1dehOH+VYAkxKnjLRCwtNYME48rCxfwxO7rryTJYnCe79FBkN8mltLhf8S1VYlofrGDde84OLpnmhreNM8/RMv2itgSiXh8HpipN0YE5G0vazGs6b+es9jmnmZUXXMSvTm8uuHahD3u/Lw1SqZzzX3wLKsrdQS7u0A7sOUZtDYWdu6C17Xrc5wG5f7vNjQ5XFvudGxWailE9Eu9luXdVdg6/v0k5wsN5puABap/Ckd7+qnqO1LwRVJ3ZALrfNR47eeNpc1/zVJoraqgn0de22C1g3S7ZLu6IuZyjttXSNmpdpPWFOdIbsgPP+9P8SUC/fozxbrLWODXBwx+s92BYvxhyFebszOefyyhaa3cyqq2oZ1UuwtsHa1HGeu4OHbHiPu16xeGJppWvDMZN8+3QfHLdvldQ5cEvwS8+ClClKe4McM1D45/KiXgFKm8XmpTuJtUXrncsFlN3JLFJweUrtC6UmCpFfaSJBJuC162dNSMbFNpBZPcdIBxFpqigm9mTem7C2+3Ll/BPw12R3wzyQgi2/M1AXelJ47n4IJ4gDO2qY0mZsiGusierYfhg9N1l5u3KmoeuGuU2dtoHK9bwktF0cz7aO51h+X3XuDYCiGkS+mjkK82CJVOi67g6awJv2HgU6sL6c2NRlieosRZZnycwP+0x0IOxzGwJfUwvXZZavDU2F1J8yv64eDS4tSoIfaoXKNyQoletN15CacR4xIh92DojjpBjmvCiRMRmFg3D2RWqPn7AemenltCeOIPkoEMLVsQBQZBoka2SCy5t/Xbb4sqMwt9Aqu7mm9LFhCrtbL81qKRNjzKE12UnBWiBOKGSx9QzmmySHC3VJXk1J1B7/2D22/yF/6el4HYN3kwnclt3KUf+AcHzzIM5G+lZd1mKo+x0lwkjLN/oTTImSkgutC7OlCx1ax+w/euHALb8YTHxV38QJWXJ5RdLL1EpkrxWbkBRAenP7CEWOwKItHJO9q75wmRj28hnMfZNAfr7A1CcqssFug2SrH0kN4koWp51chRe5Qwwdh4Nb2SoGxNIyltY6GB+UM0QB5l9nd/ajUgUt8EuLw2Cpf1HnDbv+drL6CcyNWmll8/rZrAwHRW65r7wbh+G0T0cWuqiaIwj4xRq33SqfmmoM28kl6pzJukx03KIfdqBkrv0JzNOEt6Kr1gBk2h67bW+DG6YtAJlPuYDQ7nTgtsvjBCVSsnhqqlNQFzfHtKviP/YJU3u/AyXPLeRvwoF8SD7frPu40mFh3WI+rshE4bKucIVjTK4mJnBrDZ6zm2v/2rPAqrAbksyGh7jHQl37J2oaVmST5xf8DbcR1WiLmZDacm7dHHR+Edo8TyTUNVQlKVQSTgVOjAN4ykzFk/2hWaYC7ezoUA2PKozwA72UwjXJrEuncV+CBjM0nzTY7G5ZHGihYeN24wkVyTRhesjIyE0QniBPSjnY3RIH040+upKfaK/4u5AZ5FpjoiSdVdttwexlZkHe0F3GnM52Tnyl782TiHnM5WHwzMHEW2YfvMaI+WFgo9y5bVb9/mzfQE30qwvIXtB+jAuWJgE5aDf2p5rmUzJ2cyEnihOwHjIjSnbuo15hJ9jd6uQszWrwQAmH01XbezuPAxLeNFbqGpyuQ8R8qdVw0/hN2C07vdYWcUVsg2XkJqJP7Kcxr295V12L2qr/snEOknNv5u6U8gHZxdfx756vu8zxkGW7S/826i2N49qWRJBmJWaocmhY25Ts4WkBHF0lQyKTYPvcZXdTErvn62+Xa0ZECufaCmCxleWSucDXbZ/beZ4olCQgZkCJRCamHYgkcYoJjvK00kXJ4orC+K5zcpdMgQzGOAdd5u+u0DSR1kP/KvePY+4xK4NqB3UdnUU93lLaBlpqDkVD+xxgVEdE057icB14qPmIm1k+LPcKpQRJqm78c0iWEvMT7v6c9HwCkLtBfrXnfZP5rs/8DdOnGzsPbUERXDzjZkwsm2QKWqk2adZP6O0DCBYXwabfZNsk+06isTqOviHNcRLTTzB/maUGxCyTa0sUP+czVGZMZkpd/iHQUXtxYMqezhHF6gJGLLFfh/YbxzI2bHVIGpFA7StcPEbb6rnZLXPBvrfjRI4EFul30jd30IaXUXFcAtMiKcpzQSWmQ0sinjqMEFW1n99zchl4NaAvwzywzgNXjh3u8ZsAfgvK6JPSjRC21bU6P4W1pmVSr63j0cxI4Duck091WtraN/Z8fV5oSpR9x8m6E8fFF4PIb27ovgxF+14ePyXstREnekO1k8bRVBUVlGNuWIhIDSqn7QDSepZWHsA3Gn7FV35aIWBiIWJSUblyY0Ly+pDKGTgQAk6403GfMreodjSXmdidWKokTRzfkCQ0UcaKYtgC5HlnzjbQfqPvfHyjxfkl22G8KFz5/BJ4F+ZsVAO42g3vESoqK1CL0uleMTNtgce55ZyIIGkKZxQ9umC4ED5RrHGEjUiic+n9BsjCZy9kOs7pCPKjWtZfBjaqU4uicOtd7WAyFnLndM4pp+qUMxwpkaXQ4ENJJBxneD2D3ul2fbuPX8GGI5v5OQJprlnd9p0O8Ma7inLVyUg0Qm6T5HcSm1CqcOSsrFC+NsVIFhJlJEqyIvKiZyfr3m+YN6G0jL/RUzV2pnbCnXWWOlswb+Tt8lPivaliaySK8tIUivX0iaVVNkIyFmQuy7h8wouoqkde75BCjTaSo+9kr8Q3jVpEC0TU0z+qKCpLjn4DwU9x5yJhZLrCE7UwE4+owtiVZEEcKXjMp61PVHmY35h66TcevNFuXK0+6yS6uiPE2jc4InHAKS9pCXH9/IlgoKhmrsCLAi4WzwuiOq+cU/WPAHUSLr7xqgGnGd3seoKqvHtHncrfoMdROlF4aa7K2kjlH+8579SEV1UxpLaq+MTziXTqM8MB2Tbf6PDFOu/l15eYMpV8fL0cKvJv0GaEscjLNSeHKT99vLBiWBPRMERBMiaSEGlEOUWdcHoN2Xwj7stUhRv/orZk1QwfmszQXp1/MUgKz8tLeRxF4RNHSQoTnzoiH9q8JIgtVS4L3YAn7fdmGN9QtsIWLvqg+lPivDrvj/SYC94k803n67TrHoyWjFVJMVRRzbWYG4sXiZtI6Z7+5bc/PPxaeOMQ7F0x1UcZM31D4oiEHNowSWxz4/zRvYwdtnQq5mEohDKn+vKEXGDeWPbsmxXy/pV3jxKXsbwp3BTD0NvK5JcA7rmE2ikK54cvi2L5SmLAKbwsiZyJx3wuXOwOiwN78L3KIsodrl0rYqe7zj+6Mfevf9UeYi5nMuc68sOxKZkIcahKhsKLYSgZmi3yl3/Nlxx8zzt+XbRBWKfo7urHBVy+PsokKvwo5gxr/iG8MWSmXoS0OSmsKcryyZh3xhPHFccXNSgMC/H7L9ZgHZguNjjtUhfU5nbPtw+P4neBUlGZaBJni5+20j5jPh4FgiTY0mQii/xYdjnl4oSg3h0dvs+IjMXo0sgJi+6B0a2vIHg55gy0mIUYPlTfoKBXVdsQThW4iljyUm6bosLplDccl/JXmB/U5BdYcGxaF0331KG3annjgvJfXrzBQE9QCbnhp5RX53OrOewO3pCtQ6miJYaA3G06lfmxJBNTvGqRmNZ6CE8IxiuglFsY56ZYqNd1SSPEuPFq5XdLBn4P0Doy6E7nyJUSQvks3awq2y4Kr8+QQ8xjlbOnsqo4kSCpcz+xhQvMTeB879uVwrjB9dyoz5jndf9zd62vOm9JCiw5Gyo5uLY1eDXQg0SQnaYyutpcKvCeqBqimXCSKjkK/gu4s1QTwFRrr/ou5qQ7ZnPvxEyOnonwujriHaoMzpk6/mZGrl8pJcpJWoVUHKW7musOnSLMN/ZEIJJoiBNblFQ5oGfMN2itHu5lJz8GYO+gPf12FHM3mtw7XiZqN0Ru6pF2LTHpaJSuG92abayNJEtoxvG8tOQEJRSZE0qWJVe0xn0shJUOlzGZm9v8VzD3UQkwK1a1R1kAd7iaX/syu5LGF79E1rRIxmqkrudMFVlNZ2lrzVKrDNeOovCcaqkGL/FiJtAo16bU1Y7fUZjukQxte78LdsfNKHvVtOKshgNN5WvDpbQ/bVHzy5Clc1BDgVwXdlNhwm2C1FoV8Wq1XRaTkdbOAjvMc8pTM58khmQcq3NHZOaTyIC8edD8+S5Q0ruqFcPbL6O5ery6vXLpzb3XY27l82Ue+rebThRJLZYrK21XljWb6Wm5bKvNxDYTSbIdx1D5UO8sNcopbsrS2YzqV9lQ1vheVei5oLaLXU83KHKuipSd+FfI6WuwVMEIyJh+8EuoFLcZMU+tWaFXejVPq/XKE0eKSnNfHs0sSe7nOAZF2DghhL8selywR7npdy+5WAxRRuvSBkDb9fWYpw6UPLXJ7YZRMiWbFDfcqoJ2FRSrqkXSL7eWGasql/nn5j1jVqtlZ8qHBJDnITPWmx30NUFD2Fi7bLlDybeVpIcgFJyWN3lc34oNSoQJ0RHx1VrHzUZmZ+FJr6yV1VppsFWl0+sFnY1B0MbXq180JScrnVWixhwxun73PVe/6o5HGYt7MaDqEGznOck/eE0pUdAsmVmz0q+Q5BHSbZ4Wwayd+e7KOa/UtHCJa8jtBwvrSdBZaTnkJKl2ljHPtT4BTb6s+qMk+Ko94S8AJeE+B8fKDONegxt+QsOgMHHfkckh6rOiQKU2qqpZY4xOrHYM5BCQOv/VUtECgj2YU4jtSF/EC7D6lpJ1cenxaV+856gob4i7sPy71QOUyCPquGW10rdFsWKEX1jbbD2brasRf55Wzpp76eGvNjwRWVfQIh3b5cFYeDbsuzfMU7o6Oz4uM0heBXqmALS27daXHsjTJ1HhRV6YmG42i9MqTfUqXlVs808GKluAArhx6/4yg3MAN3zSLBMnZD3YSm3ebfD4QlZ83wx8CJs1yc31vgX/olG5ctpO9oETxqi6OqKxLNNVhVS/2pb5OZuAjFEq5eKk+uVKo4h3wAU3S91ZYRebxaJtu0evT20NJKheHmzY+E5T5qEdXkjjiyYA53JpTtqTfBMAAAaUSURBVFUMPV1GyOvSfC2eMecU9gqdbQa/0aPOAUhHtcIbbqTVy75vMD2pL8jfbPX3+kB+8K9SEvsmxPv11DPSSlPv+9GGNs+8MA5jr9pWq+X0QoApQ3Ol36o5AbNWrTSuCg1gthlykuhy8AY6qGo9bjH2FXzoWoO8vRwl+sx0+DGvRtVusf5IVZwgcN32j0eiRJ3csxxJOJGFfKxX/K3cXA+83Ao0aAPQ0TA+Xh2aOCnKOHj5K/f40gj6imBrq7t2Xs9lIvOKKoodM6WE48cyGmhDkHw8HSPPuwzBUXeo+PgNscMKwGEpZUkAVtCcEsqpCFNiOBmgHtWmDwMC34X2+Nb1Y+V7tU7ynOMVeSLyyng6UibLbCJMmIt56A5xmRgsKceGE79TfkBZ9HzPynTL/bkxFCWThQ5FyKKsqv9Um8nvQP+m08pyoW1nPQ6HXaAHQYEQaFOJJ0oe26OuMq43Ua7txSPmvzMJNuAkzKxqB+tz9zD86dZ14WxgaW6ti4ZJv9Pv8wK68mp3sV2gQj6zyuVml2ZoNbIC813JDsLOUkeJLU4/sY/nPeJv8IhTkqG024XQZIf0YF0Q2osyCRi5t3rlWUtYldnMi9fzAJIKl2MdVNC/Iw3W+SdKFJve7275aaybVp4o7LYrRlMLPAgz8+K+VzyNdbNBQ2lvtZAuYq9s3cZCA4UVV2R5WsVBk8E6YG+CbVzmFfz4UOW3Oftn0OSwBUsH1B49CN7w3jEV1WYd9AUEkJWZbu1s0FeHZt26XgJVWx2CgDEfb6Hr4j0+NoXuPfavnhYh5q5rSFGVfZf4lz+ie5M16DvYbcFeN362USFC/TnVYNauYJWAVXYtIVhTRPa27xtqo6xVyK+44B5PrHs/FzRa77R4udGCYGzBW0K90CsdzMot4dDolp6steSw1meVGYE+28Q1lFkB1k3xKlOHjPQNk+qGNrvKWNb6ILhTzvaCB7AmlwtkVdlmk1ZLaOsIwJiVYEMMsenNIIdq00DsV7Dc767j21wb+m+qokQrOoV02UmfBt6QLcMgQaparNeQFW6VmogpzBaQISlE8RoWRQYpWpB5AWGzPECZiKRWOS1kbctV+y3BHwbs9aKL7Z75bA7Wa+THnWdIi0NR+BBk/m6+zbawL0MwVyYEqOUVBcyzdlW2i4UNadysoDokE+K6M8gUcbR4uX51AlhC/55tHbLD49t/BZDi50yy69sVUjpSgNEsluk8DWYJ6jrFxkAWF8Wr+R4Wjtt3B2Q9VagGQv248+WvgoGnfNAoVupFuPel7JQNhjinK30moKG4iuJULxvf2+oG+Oull3mQmIAmaVO0FST7TtVPCSv/+UaG8zdhwJr15ZsXlzbRK/l8pz9NZ0xjibS8qLP1ojkgU4/X1gasvaunXJEC6/uDHAdn5MXsAxAJvpHO/11ggjRziBrCdZf0d+Q+j6Pdfu8WB+UA0W622FqFZlmHtnazlIMGpf7CG3onlV1vvLX1hvAHOb7K0e5KY3hzaXRvA6Lvey1L30OFveyUbS/Axm2Y/b2s9JlfJog5FJaOOp/BFCurO+6N9MYKG9ThHNODTCszSkSO3n314kshXA6GyqF7qVRVV1mb4Sbrvgn1DFY1xKu+1/DhFa/Cojc8iwuB+GYZ6g6yWs1MdmCnjbWM0YbR3qEtXoFs53rvrEFrZV93Xc1YXRYsIjwHKGU7smhe00+dyjK1XQ/tpWRX+nmjuZW7zwfWNjgNwHVbLeI3dyuNXgcDAQtKtIQLOPYB7NtqNw73Il6DEiMsWDvRsuMfQIFYyNz0hcuajJZVbdfyRdXcC574FRxtZZELzTzOilQ/MFOZ8QCvaKKoPvbwfsGjiMzNMxLpGyBxtSK70HVprpokIUJO3luk+BE6gTk2wglBjdWebapFvWevLHCYww73HqkdFZrcfoksxzV25K6yujvxvdOrd3yRlzc//HQOlHCSaSO+rN3Cao47XDHp5bbs3JmVlWnONJG03IvaPF/65iuauH0prH7mBWOIt2DMy9VA1avcjwNvZqH+Mg9QVzs4ekNKUaqogQoV/8Pvqn4rUKKZ81pM3TUNItEakYgnGsflIns/q0S6IHvfDKIPf7z0HTh/FCiVuY8pM/8C0BP86Zn8Cfh/jfQ7fHX/P+AfIdY7WP4biH94f88/w54+IEr/TbFEurDzn57CH4IHxC4+TRE/9kbel8HXqD/NBQZX2P8OPM8Ap9PRy1py/Qf/wX/wH/wHL4f/Awtsm3ji2MljAAAAAElFTkSuQmCC">
            <a:extLst>
              <a:ext uri="{FF2B5EF4-FFF2-40B4-BE49-F238E27FC236}">
                <a16:creationId xmlns:a16="http://schemas.microsoft.com/office/drawing/2014/main" id="{5411C962-6457-4F15-B1F4-6988D0EA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79" y="159541"/>
            <a:ext cx="2136121" cy="17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4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4D8A7B-EBB7-462B-A188-81EAE1527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C88584-6BB8-41FF-A8B6-7CAE8818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Desenzitizace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40AB49-98E7-46A4-83AB-8FBBE0C0F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Tendence postupného přivykání si (habituace) na opakující se násilné obsahy  - např. postupem času nejsou vnímané tak emočně silně. Vysvětluje tedy dlouhodobé vliv médií (viz kultivační teorie)</a:t>
            </a:r>
          </a:p>
          <a:p>
            <a:r>
              <a:rPr lang="cs-CZ" sz="1800" dirty="0"/>
              <a:t>Tvůrci mediálních obsahů zvyšují kvalitu a kvantitu násilí aby získali pozornost</a:t>
            </a:r>
          </a:p>
          <a:p>
            <a:r>
              <a:rPr lang="cs-CZ" sz="1800" dirty="0"/>
              <a:t>Dlouhodobé vystavování se výrazným (nejen násilným) obsahům vede k poklesu emočních a fyziologických reakci – tyto obrazy pak nejsou tak zneklidňující jako dříve. To může vést k apatii a netečnosti vůči násilí </a:t>
            </a:r>
          </a:p>
          <a:p>
            <a:r>
              <a:rPr lang="cs-CZ" sz="1800" dirty="0"/>
              <a:t>Odstranění „brzdy“ v podobě emočních zábran může vést k postojům, kdy si jedinec může začít násilí užívat (např. skrze princip transferu excitace)</a:t>
            </a:r>
          </a:p>
          <a:p>
            <a:r>
              <a:rPr lang="cs-CZ" sz="1800" dirty="0" err="1"/>
              <a:t>Desenzitizační</a:t>
            </a:r>
            <a:r>
              <a:rPr lang="cs-CZ" sz="1800" dirty="0"/>
              <a:t> efekt násilí v médiích potvrzen v mnoha experimentálních studiích (i fyziologických a neurologických), těžko se ale zkoumá v reálných podmínkách</a:t>
            </a:r>
          </a:p>
          <a:p>
            <a:endParaRPr lang="cs-CZ" sz="2000" dirty="0"/>
          </a:p>
          <a:p>
            <a:endParaRPr lang="cs-CZ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37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9F7F9C-C1D2-443F-A498-3CC92B222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68E7FF-AC6C-41A2-A814-85A23109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Priming</a:t>
            </a:r>
            <a:r>
              <a:rPr lang="cs-CZ" dirty="0"/>
              <a:t> a </a:t>
            </a:r>
            <a:r>
              <a:rPr lang="cs-CZ" dirty="0" err="1"/>
              <a:t>trasfér</a:t>
            </a:r>
            <a:r>
              <a:rPr lang="cs-CZ" dirty="0"/>
              <a:t> excitace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1F5C11-2C8B-4D84-98B1-DE802BAC6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Vysvětlují krátkodobé efekty</a:t>
            </a:r>
          </a:p>
          <a:p>
            <a:r>
              <a:rPr lang="cs-CZ" sz="1800" dirty="0"/>
              <a:t>Lidská zkušenost je mentálně organizovaná v clusterech jako schémata a scénáře (tj. předpoklad, že určité události se dějí „nějak“, mají svou souslednost atd.). Tyto schémata se spouští automaticky na základě asociací vlivem (zpravidla vnějších) spouštěčů.</a:t>
            </a:r>
          </a:p>
          <a:p>
            <a:r>
              <a:rPr lang="cs-CZ" sz="1800" dirty="0"/>
              <a:t>Násilí v médiích nás může udělat dočasně náchylnějšími ke spuštění agresivních schémat a scénářů</a:t>
            </a:r>
          </a:p>
          <a:p>
            <a:r>
              <a:rPr lang="cs-CZ" sz="1800" b="1" dirty="0" err="1"/>
              <a:t>Transfér</a:t>
            </a:r>
            <a:r>
              <a:rPr lang="cs-CZ" sz="1800" b="1" dirty="0"/>
              <a:t> excitace </a:t>
            </a:r>
            <a:r>
              <a:rPr lang="cs-CZ" sz="1800" dirty="0"/>
              <a:t>– podobné jako </a:t>
            </a:r>
            <a:r>
              <a:rPr lang="cs-CZ" sz="1800" dirty="0" err="1"/>
              <a:t>priming</a:t>
            </a:r>
            <a:r>
              <a:rPr lang="cs-CZ" sz="1800" dirty="0"/>
              <a:t> – zde spouštění </a:t>
            </a:r>
            <a:r>
              <a:rPr lang="cs-CZ" sz="1800" dirty="0" err="1"/>
              <a:t>fyziologicko</a:t>
            </a:r>
            <a:r>
              <a:rPr lang="cs-CZ" sz="1800" dirty="0"/>
              <a:t>/emoční reakce</a:t>
            </a:r>
            <a:r>
              <a:rPr lang="en-GB" sz="1800" dirty="0"/>
              <a:t> </a:t>
            </a:r>
            <a:r>
              <a:rPr lang="cs-CZ" sz="1800" dirty="0"/>
              <a:t>- vzrušení (</a:t>
            </a:r>
            <a:r>
              <a:rPr lang="cs-CZ" sz="1800" i="1" dirty="0" err="1"/>
              <a:t>arousal</a:t>
            </a:r>
            <a:r>
              <a:rPr lang="cs-CZ" sz="1800" dirty="0"/>
              <a:t>)  a ne kognitivního (neuro) schématu.</a:t>
            </a:r>
          </a:p>
          <a:p>
            <a:r>
              <a:rPr lang="cs-CZ" sz="1800" dirty="0"/>
              <a:t>Excitace je neutrální, ale předává energii (zesiluje) případné emoce, které se vážou na následnou situaci </a:t>
            </a:r>
          </a:p>
          <a:p>
            <a:r>
              <a:rPr lang="cs-CZ" sz="1800" dirty="0"/>
              <a:t>Spouštěč nemusí být nutně násilí, ale třeba frustrace, napětí, nebo rychlé střihy v záběrech filmu. Zda je pak následná reakce násilná záleží na rámování té situace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5620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71E1DD-EC5C-4295-A35E-6B9B71A2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err="1"/>
              <a:t>agression</a:t>
            </a:r>
            <a:r>
              <a:rPr lang="en-US" dirty="0"/>
              <a:t> model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826D0D-B3CA-4C48-9046-4AEB759BF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Anderson &amp; Bushman</a:t>
            </a:r>
          </a:p>
          <a:p>
            <a:r>
              <a:rPr lang="cs-CZ" sz="2000" dirty="0"/>
              <a:t>V krátkodobé perspektivě média ovlivňují náš kognitivní, emoční a fyziologický stav</a:t>
            </a:r>
          </a:p>
          <a:p>
            <a:r>
              <a:rPr lang="cs-CZ" sz="2000" dirty="0"/>
              <a:t>V dlouhodobé perspektivě nás média učí jak vnímat, interpretovat a hodnotit svět kolem nás</a:t>
            </a:r>
          </a:p>
          <a:p>
            <a:r>
              <a:rPr lang="cs-CZ" sz="2000" dirty="0"/>
              <a:t>S každým opakováním expozice násilí v médiích se skrze krátkodobé efekty zesiluje „zapisování“ těchto schémat do paměti a identity jedince. Tyto clustery se stávají komplexními, propojují s jinými částmi identity a je tak stále obtížnější je změnit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0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811203-635F-4858-AD29-CC7DB7590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A1C64D-251F-46C4-B407-A564414A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Ohrožená populace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E3906B-ECF6-4578-8476-D97C286D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800" dirty="0"/>
              <a:t>– vliv médií na násilné chování je menší, než samotný vliv socio-demografických charakteristik</a:t>
            </a:r>
            <a:r>
              <a:rPr lang="en-GB" sz="1800" dirty="0"/>
              <a:t>. </a:t>
            </a:r>
            <a:r>
              <a:rPr lang="cs-CZ" sz="1800" dirty="0"/>
              <a:t>Zároveň tyto charakteristiky predikují preferenci a frekvenci konzumace násilných obsahů (viz model zvýšené náchylnosti k mediálním účinkům)</a:t>
            </a:r>
            <a:r>
              <a:rPr lang="en-US" sz="1800" dirty="0"/>
              <a:t>:</a:t>
            </a:r>
          </a:p>
          <a:p>
            <a:r>
              <a:rPr lang="cs-CZ" sz="1800" dirty="0"/>
              <a:t>Chlapci</a:t>
            </a:r>
          </a:p>
          <a:p>
            <a:r>
              <a:rPr lang="cs-CZ" sz="1800" dirty="0"/>
              <a:t>Adolescenti – krátkodobé efekty a děti pod 7 let u dlouhodobých efektů</a:t>
            </a:r>
            <a:endParaRPr lang="en-US" sz="1800" dirty="0"/>
          </a:p>
          <a:p>
            <a:r>
              <a:rPr lang="cs-CZ" sz="1800" dirty="0"/>
              <a:t>Již s agresivními sklony</a:t>
            </a:r>
          </a:p>
          <a:p>
            <a:r>
              <a:rPr lang="cs-CZ" sz="1800" dirty="0"/>
              <a:t>Další problematické psychologické charakteristiky (ADHD, poruchy osobnosti, nižší IQ)</a:t>
            </a:r>
          </a:p>
          <a:p>
            <a:r>
              <a:rPr lang="cs-CZ" sz="1800" dirty="0"/>
              <a:t>Jiné problematické chování (alkohol, drogy, záškoláctví)</a:t>
            </a:r>
          </a:p>
          <a:p>
            <a:r>
              <a:rPr lang="cs-CZ" sz="1800" dirty="0"/>
              <a:t>Z rodin s problémovým zázemím (např. konflikty v rodině)</a:t>
            </a:r>
            <a:endParaRPr lang="en-US" sz="1800" dirty="0"/>
          </a:p>
          <a:p>
            <a:r>
              <a:rPr lang="cs-CZ" sz="1800" dirty="0"/>
              <a:t>Z nižšího socioekonomického prostředí, které je zpravidla více tolerantní k násilí a více pozitivně se staví k projevům „síly“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59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31FEFB-E4F1-466E-8725-4F528766F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6EE069-C61B-4BB7-BC6D-DE1BB498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víme?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3CFB4D-29FC-4145-BB25-DB347FCF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Korelační studie našly asociaci mezi konzumací násilných mediálních obsahů (preference pro takové obsahy; frekvence konzumace) a vyšší mírou agresivity a nižší mírou empatie</a:t>
            </a:r>
          </a:p>
          <a:p>
            <a:r>
              <a:rPr lang="cs-CZ" sz="2000" dirty="0"/>
              <a:t>Experimentální studie zjistily kauzální vztah mezi konzumaci mediálního násilí a následným agresivním akte: např. během a po hraní hry s prvky násilí zažívají hráči vyšší míru vzrušivosti a nabuzení a jejich vnímání/myšlení ovlivněno směrem k agresi (projekce násilných intencí u chování druhých). </a:t>
            </a:r>
          </a:p>
          <a:p>
            <a:r>
              <a:rPr lang="cs-CZ" sz="2000" dirty="0"/>
              <a:t>Problém experimentů 1: umělá situace, která nemusí zcela odrážet realitu</a:t>
            </a:r>
          </a:p>
          <a:p>
            <a:r>
              <a:rPr lang="cs-CZ" sz="2000" dirty="0"/>
              <a:t>Problém experimentu 2: zřejmě hraje signifikantní roli psychické a fyziologické nabuzení - Fenomén </a:t>
            </a:r>
            <a:r>
              <a:rPr lang="cs-CZ" sz="2000" dirty="0" err="1"/>
              <a:t>transféru</a:t>
            </a:r>
            <a:r>
              <a:rPr lang="cs-CZ" sz="2000" dirty="0"/>
              <a:t> excitace/frustrace než samotné násilí. Násilný efekt je pak silně ovlivněn (indukován) vystavěnou experimentální situací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057196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C1B07-8B2E-43B5-88FF-592AEE089C0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317fa241-dc0d-4a19-bd23-9d6e79d0e5e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5998</TotalTime>
  <Words>1049</Words>
  <Application>Microsoft Office PowerPoint</Application>
  <PresentationFormat>Širokoúhlá obrazovka</PresentationFormat>
  <Paragraphs>65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Presentation_MU_EN</vt:lpstr>
      <vt:lpstr>Násilí</vt:lpstr>
      <vt:lpstr>Prezentace aplikace PowerPoint</vt:lpstr>
      <vt:lpstr>Copycat phenomenon</vt:lpstr>
      <vt:lpstr>Imitace a nápodoba</vt:lpstr>
      <vt:lpstr>Desenzitizace</vt:lpstr>
      <vt:lpstr>Priming a trasfér excitace</vt:lpstr>
      <vt:lpstr>General agression model </vt:lpstr>
      <vt:lpstr>Ohrožená populace</vt:lpstr>
      <vt:lpstr>Co víme?</vt:lpstr>
      <vt:lpstr>Co víme?</vt:lpstr>
      <vt:lpstr>Prezentace aplikace PowerPoint</vt:lpstr>
      <vt:lpstr>Způsobují média násilí?</vt:lpstr>
      <vt:lpstr>Prezentace aplikace PowerPoint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267</cp:revision>
  <cp:lastPrinted>2019-12-11T13:35:28Z</cp:lastPrinted>
  <dcterms:created xsi:type="dcterms:W3CDTF">2019-04-11T21:46:02Z</dcterms:created>
  <dcterms:modified xsi:type="dcterms:W3CDTF">2021-05-06T07:22:41Z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