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6"/>
  </p:notesMasterIdLst>
  <p:handoutMasterIdLst>
    <p:handoutMasterId r:id="rId27"/>
  </p:handoutMasterIdLst>
  <p:sldIdLst>
    <p:sldId id="256" r:id="rId5"/>
    <p:sldId id="381" r:id="rId6"/>
    <p:sldId id="397" r:id="rId7"/>
    <p:sldId id="289" r:id="rId8"/>
    <p:sldId id="386" r:id="rId9"/>
    <p:sldId id="388" r:id="rId10"/>
    <p:sldId id="387" r:id="rId11"/>
    <p:sldId id="389" r:id="rId12"/>
    <p:sldId id="390" r:id="rId13"/>
    <p:sldId id="393" r:id="rId14"/>
    <p:sldId id="394" r:id="rId15"/>
    <p:sldId id="395" r:id="rId16"/>
    <p:sldId id="396" r:id="rId17"/>
    <p:sldId id="391" r:id="rId18"/>
    <p:sldId id="392" r:id="rId19"/>
    <p:sldId id="400" r:id="rId20"/>
    <p:sldId id="385" r:id="rId21"/>
    <p:sldId id="398" r:id="rId22"/>
    <p:sldId id="399" r:id="rId23"/>
    <p:sldId id="382" r:id="rId24"/>
    <p:sldId id="383" r:id="rId25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pl-PL" dirty="0"/>
              <a:t>Přesvědčování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Lukas Blinka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46FAD8-DE4F-4330-A3F9-2E8AD70D88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AE375F-4221-4385-A06E-8C74C708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odůvodněného jednání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thery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reasoned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AFDD67-0BA3-4F3C-BE28-0AD4B528C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Fishbein</a:t>
            </a:r>
            <a:r>
              <a:rPr lang="cs-CZ" sz="2000" dirty="0"/>
              <a:t> &amp; </a:t>
            </a:r>
            <a:r>
              <a:rPr lang="cs-CZ" sz="2000" dirty="0" err="1"/>
              <a:t>Ajzen</a:t>
            </a:r>
            <a:r>
              <a:rPr lang="cs-CZ" sz="2000" dirty="0"/>
              <a:t> (1975)</a:t>
            </a:r>
          </a:p>
          <a:p>
            <a:r>
              <a:rPr lang="cs-CZ" sz="2000" dirty="0"/>
              <a:t>Nejsilnější prediktor chování je záměr k takovému chování (lidé racionálně rozvažují co je pro ně významné a podle toho se chovají)</a:t>
            </a:r>
          </a:p>
          <a:p>
            <a:r>
              <a:rPr lang="cs-CZ" sz="2000" dirty="0"/>
              <a:t>Záměr závisí na 1) postojích ke specifickému chování 2) subjektivních normách</a:t>
            </a:r>
          </a:p>
          <a:p>
            <a:r>
              <a:rPr lang="cs-CZ" sz="2000" dirty="0"/>
              <a:t>Postoje závisí na 1) přesvědčení o výsledku onoho chování a jeho 2) hodnocení</a:t>
            </a:r>
          </a:p>
          <a:p>
            <a:r>
              <a:rPr lang="cs-CZ" sz="2000" dirty="0"/>
              <a:t>Subjektivní normy jsou tvořeny 1) vnímáním norem jiných (významných druhých) a 2) vlastní ochotě se jejich normám přizpůsobit</a:t>
            </a:r>
          </a:p>
          <a:p>
            <a:r>
              <a:rPr lang="cs-CZ" sz="2000" dirty="0"/>
              <a:t>Další potenciální vlivy (</a:t>
            </a:r>
            <a:r>
              <a:rPr lang="en-GB" sz="2000" i="1" dirty="0"/>
              <a:t>background variables</a:t>
            </a:r>
            <a:r>
              <a:rPr lang="cs-CZ" sz="2000" dirty="0"/>
              <a:t>, např. demografické charakteristiky, osobnostní charakteristiky, jiné postoje) jsou uvažován jen pokud ovlivňují přesvědčení a normy</a:t>
            </a:r>
          </a:p>
          <a:p>
            <a:r>
              <a:rPr lang="cs-CZ" sz="2000" dirty="0"/>
              <a:t>Teorie plánovaného chování – doplňuje třetí dimenzi – vnímanou kontrolu chování tj., možnost zda je to těžké či ne (např. efekt </a:t>
            </a:r>
            <a:r>
              <a:rPr lang="cs-CZ" sz="2000" dirty="0" err="1"/>
              <a:t>self-efficacy</a:t>
            </a:r>
            <a:r>
              <a:rPr lang="cs-CZ" sz="2000" dirty="0"/>
              <a:t> – důvěra ve vlastní schopnosti)</a:t>
            </a:r>
          </a:p>
          <a:p>
            <a:endParaRPr lang="cs-CZ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2832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49309B-E9AA-43DC-9FE9-5491E9BB91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C98300-7619-4645-96A1-5D5677259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0" y="103491"/>
            <a:ext cx="9975600" cy="612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9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B6F9A0-1EB8-435E-960A-10FC264FD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5F166A-654D-47B7-AA5E-F1F7941EC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91" y="0"/>
            <a:ext cx="6811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1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6B1DF6-7722-4953-8E2A-BE639136B1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133CC6-89FB-4AFD-9915-66B4A650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odůvodněného jednání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A607DF-AFB1-45EB-A19E-671FC57DC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Zaměřuje se na obsah zprávy spíše než na formu</a:t>
            </a:r>
          </a:p>
          <a:p>
            <a:r>
              <a:rPr lang="cs-CZ" sz="1800" dirty="0"/>
              <a:t>V mediální oblasti jde o přidávání/vyvažování/zvýrazňování na úrovni přesvědčení a norem</a:t>
            </a:r>
          </a:p>
          <a:p>
            <a:r>
              <a:rPr lang="cs-CZ" sz="1800" dirty="0"/>
              <a:t>Např. můžeme zvýšit tlak na recipienta přidáním dalšího „významného druhého“ do zprávy a zvětšit váhu toho „co si druzí myslí a jak se chovají“</a:t>
            </a:r>
          </a:p>
          <a:p>
            <a:r>
              <a:rPr lang="cs-CZ" sz="1800" dirty="0"/>
              <a:t>Např. můžeme odkázat na další přesvědčení a postoje (odkázat na to, že jsou v </a:t>
            </a:r>
            <a:r>
              <a:rPr lang="cs-CZ" sz="1800" dirty="0" err="1"/>
              <a:t>clustrech</a:t>
            </a:r>
            <a:r>
              <a:rPr lang="cs-CZ" sz="1800" dirty="0"/>
              <a:t>) a využít jejich kongruentního vlivu</a:t>
            </a:r>
          </a:p>
          <a:p>
            <a:r>
              <a:rPr lang="cs-CZ" sz="1800" dirty="0"/>
              <a:t>TRA ale není soubor technik, je to obecný princip, který se  upravuje na míru vhodný pro daný kontext a objekt </a:t>
            </a:r>
          </a:p>
          <a:p>
            <a:r>
              <a:rPr lang="cs-CZ" sz="1800" dirty="0"/>
              <a:t>TRA přehnaně závisí na racionalitě a ignoruje emocionální obsah médií – přičemž emoce směřují pozornost a mohou dokonce dosáhnout změny/úpravy chování bez významného kognitivního zpracování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74874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Přesvědčování a emoce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5041307"/>
          </a:xfrm>
        </p:spPr>
        <p:txBody>
          <a:bodyPr/>
          <a:lstStyle/>
          <a:p>
            <a:r>
              <a:rPr lang="cs-CZ" sz="2000" dirty="0"/>
              <a:t>Humor – vytváří pozitivní asociace k předmětu zprávy, připoutává pozornost a snižuje kritické myšlení (obchází obranu konzumenta). Ale přílišná disociace od předmětu zprávy</a:t>
            </a:r>
          </a:p>
          <a:p>
            <a:r>
              <a:rPr lang="cs-CZ" sz="2000" dirty="0"/>
              <a:t>Strach – např. ve zdravotních kampaních. Účinek závisí na identifikaci osobní relevanci a faktorech nákladu – jinak hrozí vlivem </a:t>
            </a:r>
            <a:r>
              <a:rPr lang="cs-CZ" sz="2000" b="1" dirty="0"/>
              <a:t>kognitivní disonance </a:t>
            </a:r>
            <a:r>
              <a:rPr lang="cs-CZ" sz="2000" dirty="0"/>
              <a:t>opačná tendence – ignorování zprávy jako nerelevantní či zapouzdření se v odporu</a:t>
            </a:r>
          </a:p>
          <a:p>
            <a:endParaRPr lang="cs-CZ" sz="2000" dirty="0"/>
          </a:p>
          <a:p>
            <a:r>
              <a:rPr lang="cs-CZ" sz="2000" dirty="0"/>
              <a:t>Vina a pocity </a:t>
            </a:r>
            <a:r>
              <a:rPr lang="cs-CZ" sz="2000" dirty="0" err="1"/>
              <a:t>nedostačivosti</a:t>
            </a:r>
            <a:r>
              <a:rPr lang="cs-CZ" sz="2000" dirty="0"/>
              <a:t> – vytváření pocitů osobního nedostatku a zároveň nabízení řešení – královská cesta v psychologii reklamy. Např. </a:t>
            </a:r>
            <a:r>
              <a:rPr lang="cs-CZ" sz="2000" b="1" dirty="0" err="1"/>
              <a:t>sebediskrepanční</a:t>
            </a:r>
            <a:r>
              <a:rPr lang="cs-CZ" sz="2000" b="1" dirty="0"/>
              <a:t> teorie</a:t>
            </a:r>
            <a:r>
              <a:rPr lang="cs-CZ" sz="2000" dirty="0"/>
              <a:t> (E.T. </a:t>
            </a:r>
            <a:r>
              <a:rPr lang="cs-CZ" sz="2000" dirty="0" err="1"/>
              <a:t>Higgins</a:t>
            </a:r>
            <a:r>
              <a:rPr lang="cs-CZ" sz="2000" dirty="0"/>
              <a:t>, 1987) – tendence k preferenci souladu mezi skutečným, ideálním a požadovaným já</a:t>
            </a:r>
          </a:p>
        </p:txBody>
      </p:sp>
    </p:spTree>
    <p:extLst>
      <p:ext uri="{BB962C8B-B14F-4D97-AF65-F5344CB8AC3E}">
        <p14:creationId xmlns:p14="http://schemas.microsoft.com/office/powerpoint/2010/main" val="2760964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4" name="Picture 2" descr="http://media.vam.ac.uk/media/thira/collection_images/2006AT/2006AT6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90" y="124691"/>
            <a:ext cx="4536504" cy="66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721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47AD40-940C-40C3-B935-6C42F0ED1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4" name="Obrázek 3" descr="Obsah obrázku text, osoba&#10;&#10;Popis byl vytvořen automaticky">
            <a:extLst>
              <a:ext uri="{FF2B5EF4-FFF2-40B4-BE49-F238E27FC236}">
                <a16:creationId xmlns:a16="http://schemas.microsoft.com/office/drawing/2014/main" id="{B7DB5957-C291-4500-B617-C4D2037CD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58" y="1271114"/>
            <a:ext cx="8318690" cy="46769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DF5B04E-35E3-4EAF-9123-C9C9579F7DD5}"/>
              </a:ext>
            </a:extLst>
          </p:cNvPr>
          <p:cNvSpPr txBox="1"/>
          <p:nvPr/>
        </p:nvSpPr>
        <p:spPr>
          <a:xfrm>
            <a:off x="2183386" y="6123167"/>
            <a:ext cx="67209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https://www.youtube.com/watch?v=sXYDOaDuA2Q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F6780C6A-0D62-41E9-9E11-BDE9945C69CA}"/>
              </a:ext>
            </a:extLst>
          </p:cNvPr>
          <p:cNvSpPr txBox="1">
            <a:spLocks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Přesvědčování aniž by to recipient věděl</a:t>
            </a:r>
          </a:p>
        </p:txBody>
      </p:sp>
    </p:spTree>
    <p:extLst>
      <p:ext uri="{BB962C8B-B14F-4D97-AF65-F5344CB8AC3E}">
        <p14:creationId xmlns:p14="http://schemas.microsoft.com/office/powerpoint/2010/main" val="8091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Podprahová (</a:t>
            </a:r>
            <a:r>
              <a:rPr lang="cs-CZ" dirty="0" err="1"/>
              <a:t>subliminální</a:t>
            </a:r>
            <a:r>
              <a:rPr lang="cs-CZ" dirty="0"/>
              <a:t>) reklama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Kognice jako lineární proces – od pozornosti, všimnutí si zprávy, skrze zpracování až po změnu postoje/chování</a:t>
            </a:r>
          </a:p>
          <a:p>
            <a:r>
              <a:rPr lang="cs-CZ" sz="2000" dirty="0"/>
              <a:t>U podprahové verze přesvědčování je tento řetěz mimo volní kontrolu recipienta zprávy – rovnou dochází k mediálnímu účinku, aniž by dokázal zdůvodnit proč</a:t>
            </a:r>
          </a:p>
          <a:p>
            <a:r>
              <a:rPr lang="cs-CZ" sz="2000" dirty="0"/>
              <a:t>James </a:t>
            </a:r>
            <a:r>
              <a:rPr lang="cs-CZ" sz="2000" dirty="0" err="1"/>
              <a:t>Vicary</a:t>
            </a:r>
            <a:r>
              <a:rPr lang="cs-CZ" sz="2000" dirty="0"/>
              <a:t> (1957) – do filmu přidaná okýnka „</a:t>
            </a:r>
            <a:r>
              <a:rPr lang="cs-CZ" sz="2000" dirty="0" err="1"/>
              <a:t>Eat</a:t>
            </a:r>
            <a:r>
              <a:rPr lang="cs-CZ" sz="2000" dirty="0"/>
              <a:t> popcorn“ „Drink </a:t>
            </a:r>
            <a:r>
              <a:rPr lang="cs-CZ" sz="2000" dirty="0" err="1"/>
              <a:t>Coke</a:t>
            </a:r>
            <a:r>
              <a:rPr lang="cs-CZ" sz="2000" dirty="0"/>
              <a:t>“ údajně významně zvedla spotřebu popcornu a koly</a:t>
            </a:r>
          </a:p>
          <a:p>
            <a:r>
              <a:rPr lang="cs-CZ" sz="2000" dirty="0"/>
              <a:t>V kombinací s paranoiou období studené války – panika ohledně možné manipulace lidí</a:t>
            </a:r>
          </a:p>
          <a:p>
            <a:r>
              <a:rPr lang="cs-CZ" sz="2000" dirty="0" err="1"/>
              <a:t>Vicary</a:t>
            </a:r>
            <a:r>
              <a:rPr lang="cs-CZ" sz="2000" dirty="0"/>
              <a:t> se následně přiznal, že šlo o podvod. Replikační studie nepotvrdily účinek podprahové komunikace. Přesto je podprahová reklama stále se vracející se téma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48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259065-00D6-441A-A1F3-DE3C6C9FA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8B0BB8-FE89-425E-AE25-D428C474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Subliminální</a:t>
            </a:r>
            <a:r>
              <a:rPr lang="cs-CZ" dirty="0"/>
              <a:t> reklamy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5DBED0-DA71-4ABD-8E45-8D9F3C99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Současný stav – používá se „</a:t>
            </a:r>
            <a:r>
              <a:rPr lang="cs-CZ" sz="1800" dirty="0" err="1"/>
              <a:t>light</a:t>
            </a:r>
            <a:r>
              <a:rPr lang="cs-CZ" sz="1800" dirty="0"/>
              <a:t>“ verze – </a:t>
            </a:r>
            <a:r>
              <a:rPr lang="cs-CZ" sz="1800" b="1" dirty="0" err="1"/>
              <a:t>priming</a:t>
            </a:r>
            <a:r>
              <a:rPr lang="cs-CZ" sz="1800" dirty="0"/>
              <a:t> (spuštění určitých kognitivních vzorců skrze i neuvědomovaný asociační spouštěč) a </a:t>
            </a:r>
            <a:r>
              <a:rPr lang="cs-CZ" sz="1800" b="1" dirty="0" err="1"/>
              <a:t>product</a:t>
            </a:r>
            <a:r>
              <a:rPr lang="cs-CZ" sz="1800" b="1" dirty="0"/>
              <a:t> </a:t>
            </a:r>
            <a:r>
              <a:rPr lang="cs-CZ" sz="1800" b="1" dirty="0" err="1"/>
              <a:t>placement</a:t>
            </a:r>
            <a:r>
              <a:rPr lang="cs-CZ" sz="1800" b="1" dirty="0"/>
              <a:t> </a:t>
            </a:r>
            <a:r>
              <a:rPr lang="cs-CZ" sz="1800" dirty="0"/>
              <a:t>(kde je účinek spojen s kultivací a vysvětlen skrze hypotézu dostupnosti a implicitní paměť. Prominentní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r>
              <a:rPr lang="cs-CZ" sz="1800" dirty="0"/>
              <a:t> se často setkává s větší rezistencí konzumentů, </a:t>
            </a:r>
            <a:r>
              <a:rPr lang="cs-CZ" sz="1800" dirty="0" err="1"/>
              <a:t>upozaděnější</a:t>
            </a:r>
            <a:r>
              <a:rPr lang="cs-CZ" sz="1800" dirty="0"/>
              <a:t> přístup obranu obchází)</a:t>
            </a:r>
            <a:r>
              <a:rPr lang="cs-CZ" sz="1800" b="1" dirty="0"/>
              <a:t>. </a:t>
            </a:r>
          </a:p>
          <a:p>
            <a:r>
              <a:rPr lang="cs-CZ" sz="1800" dirty="0"/>
              <a:t>Renesance podprahového výzkumu při použití </a:t>
            </a:r>
            <a:r>
              <a:rPr lang="cs-CZ" sz="1800" dirty="0" err="1"/>
              <a:t>eyetrackrů</a:t>
            </a:r>
            <a:endParaRPr lang="cs-CZ" sz="1800" dirty="0"/>
          </a:p>
          <a:p>
            <a:endParaRPr lang="en-GB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7D50DA4-4052-413B-B3E3-2F8CDF894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97" y="3852150"/>
            <a:ext cx="2244436" cy="2889115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8E830DFE-1848-4886-880D-7977637BE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30" y="3849586"/>
            <a:ext cx="4095862" cy="289167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A5D9251C-329D-4208-BF8B-6F470EE5C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863" y="3795615"/>
            <a:ext cx="4376394" cy="294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55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2DC728-2053-424E-860F-C12B44790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8394E3-A3CA-4C21-93EE-5690473E4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12" y="0"/>
            <a:ext cx="6050604" cy="3025302"/>
          </a:xfrm>
          <a:prstGeom prst="rect">
            <a:avLst/>
          </a:prstGeom>
        </p:spPr>
      </p:pic>
      <p:pic>
        <p:nvPicPr>
          <p:cNvPr id="9" name="Obrázek 8" descr="Obsah obrázku exteriér, auto, doprava&#10;&#10;Popis byl vytvořen automaticky">
            <a:extLst>
              <a:ext uri="{FF2B5EF4-FFF2-40B4-BE49-F238E27FC236}">
                <a16:creationId xmlns:a16="http://schemas.microsoft.com/office/drawing/2014/main" id="{356B0B71-7880-4CCF-9E5E-DCA4E3A69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12" y="3025302"/>
            <a:ext cx="6050604" cy="35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-media-cache-ak0.pinimg.com/736x/eb/7d/21/eb7d21e0132d0814fd6687473114a7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64" y="247634"/>
            <a:ext cx="3878414" cy="57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w20c.mcmaster.ca/files/imagecache/generalresize/files/pw20c_images/00001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63" y="72330"/>
            <a:ext cx="4172101" cy="60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tatic1.shop033.com/resources/89/166793/picture/74/84917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91" y="3117663"/>
            <a:ext cx="2536594" cy="35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1.canada.com/wp-content/uploads/2014/09/uncle-s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94211" cy="3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45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Přesvědčování, aniž by to kdokoliv věděl - kultivační teorie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George </a:t>
            </a:r>
            <a:r>
              <a:rPr lang="cs-CZ" sz="2400" dirty="0" err="1"/>
              <a:t>Gerbner</a:t>
            </a:r>
            <a:endParaRPr lang="cs-CZ" sz="2400" dirty="0"/>
          </a:p>
          <a:p>
            <a:r>
              <a:rPr lang="cs-CZ" sz="2400" dirty="0"/>
              <a:t>Média mohou měnit naše postoje aniž bychom si toho byli vědomi a aniž by se o to média vůbec pokoušela</a:t>
            </a:r>
          </a:p>
          <a:p>
            <a:r>
              <a:rPr lang="cs-CZ" sz="2400" dirty="0"/>
              <a:t>Média vytvářejí specifickou verzi sociální reality, kterou konzumenti považují tím více za realitu čím více média konzumují</a:t>
            </a:r>
          </a:p>
          <a:p>
            <a:r>
              <a:rPr lang="cs-CZ" sz="2400" b="1" dirty="0"/>
              <a:t>Kultivace prvního řádu </a:t>
            </a:r>
            <a:r>
              <a:rPr lang="cs-CZ" sz="2400" dirty="0"/>
              <a:t>– konzumenti začnou považovat mediální realitu za skutečnou</a:t>
            </a:r>
          </a:p>
          <a:p>
            <a:r>
              <a:rPr lang="cs-CZ" sz="2400" b="1" dirty="0"/>
              <a:t>Kultivace druhého řádu </a:t>
            </a:r>
            <a:r>
              <a:rPr lang="cs-CZ" sz="2400" dirty="0"/>
              <a:t>– konzumenti si osvojí postoje, které vyplývají z konzumace médií</a:t>
            </a:r>
          </a:p>
        </p:txBody>
      </p:sp>
    </p:spTree>
    <p:extLst>
      <p:ext uri="{BB962C8B-B14F-4D97-AF65-F5344CB8AC3E}">
        <p14:creationId xmlns:p14="http://schemas.microsoft.com/office/powerpoint/2010/main" val="2855855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Kultivační teorie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Kultivační účinky jsou pomalé, postupné, ale sčítají se (</a:t>
            </a:r>
            <a:r>
              <a:rPr lang="cs-CZ" sz="2000" b="1" dirty="0"/>
              <a:t>drip-drip-drip </a:t>
            </a:r>
            <a:r>
              <a:rPr lang="cs-CZ" sz="2000" b="1" dirty="0" err="1"/>
              <a:t>hypothesis</a:t>
            </a:r>
            <a:r>
              <a:rPr lang="cs-CZ" sz="2000" dirty="0"/>
              <a:t>) (</a:t>
            </a:r>
            <a:r>
              <a:rPr lang="cs-CZ" sz="2000" dirty="0" err="1"/>
              <a:t>vs</a:t>
            </a:r>
            <a:r>
              <a:rPr lang="cs-CZ" sz="2000" dirty="0"/>
              <a:t> silnější účinek skrze nečekaný, nezvyklý, silný, dramatický obraz: </a:t>
            </a:r>
            <a:r>
              <a:rPr lang="cs-CZ" sz="2000" b="1" dirty="0" err="1"/>
              <a:t>drench</a:t>
            </a:r>
            <a:r>
              <a:rPr lang="cs-CZ" sz="2000" b="1" dirty="0"/>
              <a:t> </a:t>
            </a:r>
            <a:r>
              <a:rPr lang="cs-CZ" sz="2000" b="1" dirty="0" err="1"/>
              <a:t>hypothesis</a:t>
            </a:r>
            <a:r>
              <a:rPr lang="cs-CZ" sz="2000" dirty="0"/>
              <a:t>)</a:t>
            </a:r>
          </a:p>
          <a:p>
            <a:r>
              <a:rPr lang="cs-CZ" sz="2000" b="1" dirty="0"/>
              <a:t>Hypotéza dostupnosti </a:t>
            </a:r>
            <a:r>
              <a:rPr lang="cs-CZ" sz="2000" dirty="0"/>
              <a:t>(</a:t>
            </a:r>
            <a:r>
              <a:rPr lang="cs-CZ" sz="2000" dirty="0" err="1"/>
              <a:t>accessibility</a:t>
            </a:r>
            <a:r>
              <a:rPr lang="cs-CZ" sz="2000" dirty="0"/>
              <a:t>): často opakované zprávy jsou mentálně snadněji přístupné, vybavuji rychleji a proto jsou častěji použité v úsudcích o světě</a:t>
            </a:r>
          </a:p>
          <a:p>
            <a:r>
              <a:rPr lang="cs-CZ" sz="2000" b="1" dirty="0" err="1"/>
              <a:t>Mainstreaming</a:t>
            </a:r>
            <a:r>
              <a:rPr lang="cs-CZ" sz="2000" dirty="0"/>
              <a:t> – konzumace média postupně vede k unifikaci konzumentů – jejich kulturní, třídní, postojové hodnoty se stírají</a:t>
            </a:r>
          </a:p>
          <a:p>
            <a:r>
              <a:rPr lang="cs-CZ" sz="2000" b="1" dirty="0"/>
              <a:t>Rezonance</a:t>
            </a:r>
            <a:r>
              <a:rPr lang="cs-CZ" sz="2000" dirty="0"/>
              <a:t> – dvojitá dávka účinků, pokud mediální realita je podobná jako už existující postoj či zkušenost</a:t>
            </a:r>
          </a:p>
          <a:p>
            <a:r>
              <a:rPr lang="cs-CZ" sz="2000" dirty="0"/>
              <a:t>Nejedná se o psychologickou teorii, jdou ale na ni napasovat některé psychologické teorie (např. teorie sociálního učení)</a:t>
            </a:r>
          </a:p>
        </p:txBody>
      </p:sp>
    </p:spTree>
    <p:extLst>
      <p:ext uri="{BB962C8B-B14F-4D97-AF65-F5344CB8AC3E}">
        <p14:creationId xmlns:p14="http://schemas.microsoft.com/office/powerpoint/2010/main" val="271053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45434F-BD0D-4DEF-86B1-63B68E9A0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1B93F3-C7C6-49AC-8FBC-FCE6BF7E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Přesvědčování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708ED2-ABCC-4946-8A5F-405A77227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6693"/>
            <a:ext cx="10753200" cy="4139998"/>
          </a:xfrm>
        </p:spPr>
        <p:txBody>
          <a:bodyPr/>
          <a:lstStyle/>
          <a:p>
            <a:r>
              <a:rPr lang="cs-CZ" sz="2000" dirty="0" err="1"/>
              <a:t>Persuáze</a:t>
            </a:r>
            <a:r>
              <a:rPr lang="cs-CZ" sz="2000" dirty="0"/>
              <a:t> je proces, ve kterém se vysílající zprávu snaží u příjemce zprávy ovlivnit vnímání určitého objektu (postoj)</a:t>
            </a:r>
          </a:p>
          <a:p>
            <a:r>
              <a:rPr lang="cs-CZ" sz="2000" dirty="0"/>
              <a:t>Často se mluví o postojové změně (postoje viz další slide), ale to je jen jeden (a asi nejméně častý) efekt přesvědčování:</a:t>
            </a:r>
          </a:p>
          <a:p>
            <a:pPr marL="324000" lvl="1" indent="0">
              <a:buNone/>
            </a:pPr>
            <a:r>
              <a:rPr lang="cs-CZ" dirty="0"/>
              <a:t> Změna (</a:t>
            </a:r>
            <a:r>
              <a:rPr lang="cs-CZ" dirty="0" err="1"/>
              <a:t>altering</a:t>
            </a:r>
            <a:r>
              <a:rPr lang="cs-CZ" dirty="0"/>
              <a:t>)</a:t>
            </a:r>
          </a:p>
          <a:p>
            <a:pPr marL="324000" lvl="1" indent="0">
              <a:buNone/>
            </a:pPr>
            <a:r>
              <a:rPr lang="cs-CZ" dirty="0"/>
              <a:t> Získávání (</a:t>
            </a:r>
            <a:r>
              <a:rPr lang="cs-CZ" dirty="0" err="1"/>
              <a:t>acquiring</a:t>
            </a:r>
            <a:r>
              <a:rPr lang="cs-CZ" dirty="0"/>
              <a:t>)</a:t>
            </a:r>
          </a:p>
          <a:p>
            <a:pPr marL="324000" lvl="1" indent="0">
              <a:buNone/>
            </a:pPr>
            <a:r>
              <a:rPr lang="cs-CZ" dirty="0"/>
              <a:t> Spuštění (</a:t>
            </a:r>
            <a:r>
              <a:rPr lang="cs-CZ" dirty="0" err="1"/>
              <a:t>triggering</a:t>
            </a:r>
            <a:r>
              <a:rPr lang="cs-CZ" dirty="0"/>
              <a:t>)</a:t>
            </a:r>
          </a:p>
          <a:p>
            <a:pPr marL="324000" lvl="1" indent="0">
              <a:buNone/>
            </a:pPr>
            <a:r>
              <a:rPr lang="cs-CZ" dirty="0"/>
              <a:t> Posílení (</a:t>
            </a:r>
            <a:r>
              <a:rPr lang="cs-CZ" dirty="0" err="1"/>
              <a:t>reinforcing</a:t>
            </a:r>
            <a:r>
              <a:rPr lang="cs-CZ" dirty="0"/>
              <a:t>)</a:t>
            </a:r>
          </a:p>
          <a:p>
            <a:r>
              <a:rPr lang="cs-CZ" sz="2000" b="1" dirty="0"/>
              <a:t>Efekt třetí osoby </a:t>
            </a:r>
            <a:r>
              <a:rPr lang="cs-CZ" sz="2000" dirty="0"/>
              <a:t>– tendence přeceňovat vliv (médií) na druhé a zároveň podceňovat vliv na nás :</a:t>
            </a:r>
          </a:p>
          <a:p>
            <a:pPr marL="324000" lvl="1" indent="0">
              <a:buNone/>
            </a:pPr>
            <a:r>
              <a:rPr lang="cs-CZ" dirty="0"/>
              <a:t>Základní atribuční chyba (přeceňování situačních faktorů u sebe a přeceňování dispozičních faktorů u druhých) </a:t>
            </a:r>
          </a:p>
          <a:p>
            <a:pPr marL="324000" lvl="1" indent="0">
              <a:buNone/>
            </a:pPr>
            <a:r>
              <a:rPr lang="cs-CZ" dirty="0"/>
              <a:t>Nerealistický optimismus (pocit, že nám se špatné věci nestávají)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29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 (</a:t>
            </a:r>
            <a:r>
              <a:rPr lang="en-US" dirty="0"/>
              <a:t>attitude</a:t>
            </a:r>
            <a:r>
              <a:rPr lang="cs-CZ" dirty="0"/>
              <a:t>)</a:t>
            </a:r>
            <a:endParaRPr lang="sk-SK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097352" cy="4663078"/>
          </a:xfrm>
        </p:spPr>
        <p:txBody>
          <a:bodyPr/>
          <a:lstStyle/>
          <a:p>
            <a:r>
              <a:rPr lang="cs-CZ" sz="1800" dirty="0"/>
              <a:t>Psychologická tendence, která se projevuje v hodnocení konkrétní entity s jistým stupněm upřednostňování nebo odmítání </a:t>
            </a:r>
          </a:p>
          <a:p>
            <a:r>
              <a:rPr lang="cs-CZ" sz="1800" dirty="0"/>
              <a:t>Postoje vytváříme skrze zkušenost, učení a sociální učení (pozorování ostatních, zvláště „významných druhých“) – dnes zásadní role médií</a:t>
            </a:r>
          </a:p>
          <a:p>
            <a:r>
              <a:rPr lang="cs-CZ" sz="1800" dirty="0"/>
              <a:t>Primární funkcí je instrumentální - jak chápeme okolní svět, jaké vztahy máme s jinými lidmi, kdo jsme</a:t>
            </a:r>
            <a:r>
              <a:rPr lang="en-GB" sz="1800" dirty="0"/>
              <a:t> </a:t>
            </a:r>
            <a:r>
              <a:rPr lang="cs-CZ" sz="1800" dirty="0"/>
              <a:t>(identita)</a:t>
            </a:r>
          </a:p>
          <a:p>
            <a:r>
              <a:rPr lang="cs-CZ" sz="1800" dirty="0"/>
              <a:t>Postoje mají tendenci se organizovat, vytvářet tzv. soustavy postojů – proto mluvíme o postojích spíše než o postoji</a:t>
            </a:r>
          </a:p>
          <a:p>
            <a:r>
              <a:rPr lang="cs-CZ" sz="1800" u="sng" dirty="0"/>
              <a:t>Lidé chtějí mít své postoje </a:t>
            </a:r>
            <a:r>
              <a:rPr lang="cs-CZ" sz="1800" dirty="0"/>
              <a:t>protože jsou – užitečné, správné, zdůvodněné – dávají smysl neb jsou ve vzájemně propojeném systému. Postoje nejsou jednoduché a není ani jednoduchá cesta, jak je měnit</a:t>
            </a:r>
          </a:p>
          <a:p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endParaRPr lang="cs-CZ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161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pravděpodobnosti zpracování (</a:t>
            </a:r>
            <a:r>
              <a:rPr lang="cs-CZ" dirty="0" err="1"/>
              <a:t>Elaboration</a:t>
            </a:r>
            <a:r>
              <a:rPr lang="cs-CZ" dirty="0"/>
              <a:t> </a:t>
            </a:r>
            <a:r>
              <a:rPr lang="cs-CZ" dirty="0" err="1"/>
              <a:t>likelihood</a:t>
            </a:r>
            <a:r>
              <a:rPr lang="cs-CZ" dirty="0"/>
              <a:t> model)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Petty</a:t>
            </a:r>
            <a:r>
              <a:rPr lang="cs-CZ" sz="1800" dirty="0"/>
              <a:t> &amp; </a:t>
            </a:r>
            <a:r>
              <a:rPr lang="cs-CZ" sz="1800" dirty="0" err="1"/>
              <a:t>Cacioppo</a:t>
            </a:r>
            <a:r>
              <a:rPr lang="cs-CZ" sz="1800" dirty="0"/>
              <a:t> (1986)</a:t>
            </a:r>
          </a:p>
          <a:p>
            <a:r>
              <a:rPr lang="cs-CZ" sz="1800" dirty="0"/>
              <a:t>Lidé mají omezenou kapacitu (čas, energie, pozornost, osobnostní vlastnosti) nemohou a nechtějí každou zprávu plně a racionálně zpracovávat</a:t>
            </a:r>
          </a:p>
          <a:p>
            <a:r>
              <a:rPr lang="cs-CZ" sz="1800" b="1" dirty="0"/>
              <a:t>Centrální cesta přesvědčování </a:t>
            </a:r>
            <a:r>
              <a:rPr lang="cs-CZ" sz="1800" dirty="0"/>
              <a:t>– racionální, za situace, kdy máme schopnosti, čas a motivaci dostatečně zprávu zpracovat. Je účinnější a stálejší (větší energie potřebná na zpracování se promítne v silnější účinek)</a:t>
            </a:r>
          </a:p>
          <a:p>
            <a:r>
              <a:rPr lang="cs-CZ" sz="1800" b="1" dirty="0"/>
              <a:t>Periferní cesta přesvědčování </a:t>
            </a:r>
            <a:r>
              <a:rPr lang="cs-CZ" sz="1800" dirty="0"/>
              <a:t>- za situace, kdy nemáme dostatečnou motivaci, čas nebo své schopnosti zprávu zpracovat na sebe necháváme působit vodítka zprávy (formální aspekty, zábavnost,…). Je méně účinná, změna postoje je (pokud vůbec) krátkodobá. </a:t>
            </a:r>
          </a:p>
          <a:p>
            <a:r>
              <a:rPr lang="cs-CZ" sz="1800" dirty="0"/>
              <a:t>Je snadnější lidi „bavit“ než je přimět k pozornosti a racionálnímu uvažování, proto je </a:t>
            </a:r>
            <a:r>
              <a:rPr lang="cs-CZ" sz="1800" u="sng" dirty="0"/>
              <a:t>častější a defaultní periferní cesta</a:t>
            </a:r>
          </a:p>
        </p:txBody>
      </p:sp>
    </p:spTree>
    <p:extLst>
      <p:ext uri="{BB962C8B-B14F-4D97-AF65-F5344CB8AC3E}">
        <p14:creationId xmlns:p14="http://schemas.microsoft.com/office/powerpoint/2010/main" val="104743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ELM – faktory na straně recipienta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Motivace recipienta věnovat se zprávě se zvyšuje, pokud je zpráva osobně relevantní. Zvětšující se význam tzv. </a:t>
            </a:r>
            <a:r>
              <a:rPr lang="cs-CZ" sz="2400" b="1" dirty="0" err="1"/>
              <a:t>psychografiky</a:t>
            </a:r>
            <a:r>
              <a:rPr lang="cs-CZ" sz="2400" b="1" dirty="0"/>
              <a:t> -</a:t>
            </a:r>
            <a:r>
              <a:rPr lang="cs-CZ" sz="2400" dirty="0"/>
              <a:t> reklama méně pracuje se samotným produktem a více se zaměřuje na konzumenta (vytváření profilu ideálního kupujícího daného produktu a na tento ideál pak míří reklama)</a:t>
            </a:r>
          </a:p>
          <a:p>
            <a:r>
              <a:rPr lang="cs-CZ" sz="2400" dirty="0"/>
              <a:t>Některé osobnostní vlastnosti předurčují větší preferenci centrální cesty – vyšší inteligence, vyšší </a:t>
            </a:r>
            <a:r>
              <a:rPr lang="cs-CZ" sz="2400" dirty="0" err="1"/>
              <a:t>need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cognition</a:t>
            </a:r>
            <a:endParaRPr lang="cs-CZ" sz="2400" dirty="0"/>
          </a:p>
          <a:p>
            <a:r>
              <a:rPr lang="cs-CZ" sz="2400" dirty="0"/>
              <a:t>Role nálady – např. negativní nálada paradoxně zvyšuje pozornost, pozitivní nálada ji změlčuje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5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ELM – faktory na straně zprávy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5056424"/>
          </a:xfrm>
        </p:spPr>
        <p:txBody>
          <a:bodyPr/>
          <a:lstStyle/>
          <a:p>
            <a:r>
              <a:rPr lang="cs-CZ" sz="2400" dirty="0"/>
              <a:t>Důvěryhodnost zdroje – paradoxně silnější vliv u periferní cesty</a:t>
            </a:r>
          </a:p>
          <a:p>
            <a:r>
              <a:rPr lang="cs-CZ" sz="2400" dirty="0"/>
              <a:t>Atraktivita zdroje – a) jako distrakce od slabých argumentů b) jako asociace s pozitivními emocemi c) atraktivita jako zdroj kredibility</a:t>
            </a:r>
          </a:p>
          <a:p>
            <a:r>
              <a:rPr lang="cs-CZ" sz="2400" dirty="0"/>
              <a:t>Počet argumentů – kontra intuitivně taky periferní cesta</a:t>
            </a:r>
          </a:p>
          <a:p>
            <a:r>
              <a:rPr lang="cs-CZ" sz="2400" dirty="0"/>
              <a:t>Masovost – odkazy na ostatní a společenskou shodu</a:t>
            </a:r>
          </a:p>
          <a:p>
            <a:r>
              <a:rPr lang="cs-CZ" sz="2400" dirty="0"/>
              <a:t>Zábavnost zprávy – jednoznačně periferní cesta, navíc málo účinná – samotná zpráva může být zábavností zcela zastřena</a:t>
            </a:r>
          </a:p>
          <a:p>
            <a:r>
              <a:rPr lang="cs-CZ" sz="2400" dirty="0"/>
              <a:t>Netradičnost titulku nebo netradičnost původce zprávy slouží spíš centrální cestě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28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Heuristic-Systematic</a:t>
            </a:r>
            <a:r>
              <a:rPr lang="cs-CZ" dirty="0"/>
              <a:t> Model (HSM)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Podobný jako ELM – systematická cesta je stejná jako centrální v ELM, heuristická cesta je podobná jako periferní v ELM, ale obsahuje jen kognitivní aspekty (heuristiky = kognitivní zkratky)</a:t>
            </a:r>
          </a:p>
          <a:p>
            <a:r>
              <a:rPr lang="cs-CZ" sz="2000" dirty="0"/>
              <a:t>Lidé nejdříve používají heuristiky (mají menší kognitivní náročnost). Až pokud ty nevedou k spokojivému výsledku, jsou ve zpracování systematičtější (s vyšší kognitivní náročností)</a:t>
            </a:r>
          </a:p>
          <a:p>
            <a:r>
              <a:rPr lang="cs-CZ" sz="2000" dirty="0"/>
              <a:t>Klasické heuristiky:</a:t>
            </a:r>
          </a:p>
          <a:p>
            <a:pPr marL="252000" lvl="1" indent="0">
              <a:buNone/>
            </a:pPr>
            <a:r>
              <a:rPr lang="cs-CZ" dirty="0"/>
              <a:t>Autorita - experti mají pravdu</a:t>
            </a:r>
          </a:p>
          <a:p>
            <a:pPr marL="252000" lvl="1" indent="0">
              <a:buNone/>
            </a:pPr>
            <a:r>
              <a:rPr lang="cs-CZ" dirty="0"/>
              <a:t>Oblíbenost - pravdu má ten, koho mám rád a s kým se identifikuju</a:t>
            </a:r>
          </a:p>
          <a:p>
            <a:pPr marL="252000" lvl="1" indent="0">
              <a:buNone/>
            </a:pPr>
            <a:r>
              <a:rPr lang="cs-CZ" dirty="0"/>
              <a:t>Koncensus - pravdu má většina</a:t>
            </a:r>
          </a:p>
          <a:p>
            <a:pPr marL="252000" lvl="1" indent="0">
              <a:buNone/>
            </a:pPr>
            <a:r>
              <a:rPr lang="cs-CZ" dirty="0"/>
              <a:t>Reprezentativnost - věci jsou jak jsme zvyklí, že jsou</a:t>
            </a:r>
          </a:p>
          <a:p>
            <a:pPr marL="252000" lvl="1" indent="0">
              <a:buNone/>
            </a:pPr>
            <a:r>
              <a:rPr lang="cs-CZ" dirty="0"/>
              <a:t>Dostupnost - jak snadno si to vybavíme</a:t>
            </a:r>
          </a:p>
          <a:p>
            <a:pPr marL="252000" lvl="1" indent="0">
              <a:buNone/>
            </a:pPr>
            <a:r>
              <a:rPr lang="cs-CZ" dirty="0"/>
              <a:t>Přizpůsobování (kotvení) – výchozí údaje jsou aplikovány na </a:t>
            </a:r>
            <a:r>
              <a:rPr lang="cs-CZ" dirty="0" err="1"/>
              <a:t>násldující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29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ELM &amp; HSM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25995"/>
            <a:ext cx="10753200" cy="4139998"/>
          </a:xfrm>
        </p:spPr>
        <p:txBody>
          <a:bodyPr/>
          <a:lstStyle/>
          <a:p>
            <a:r>
              <a:rPr lang="cs-CZ" sz="2000" dirty="0"/>
              <a:t>Nejvlivnější modely v psychologii přesvědčování a reklamy</a:t>
            </a:r>
          </a:p>
          <a:p>
            <a:r>
              <a:rPr lang="cs-CZ" sz="2000" dirty="0"/>
              <a:t>Řada výzkumů ukázala, že mají své opodstatnění</a:t>
            </a:r>
          </a:p>
          <a:p>
            <a:endParaRPr lang="cs-CZ" sz="2000" dirty="0"/>
          </a:p>
          <a:p>
            <a:r>
              <a:rPr lang="cs-CZ" sz="2000" dirty="0"/>
              <a:t>Kritika: jejich dichotomie (např. centrální </a:t>
            </a:r>
            <a:r>
              <a:rPr lang="cs-CZ" sz="2000" dirty="0" err="1"/>
              <a:t>vs</a:t>
            </a:r>
            <a:r>
              <a:rPr lang="cs-CZ" sz="2000" dirty="0"/>
              <a:t> periferní) je příliš striktní (tzv. ideální typy) - v realitě jsou více smíšené</a:t>
            </a:r>
          </a:p>
          <a:p>
            <a:r>
              <a:rPr lang="cs-CZ" sz="2000" dirty="0"/>
              <a:t>Kritika: oba modely pracují spíš s textem a hůře fungují v případě vizuální reklamy, kde jsou vodítka a emoce mnohem častější a silnější. Vizuální zprávy jsou zpracovány rychle a díky emocím i účinně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20168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4C1B07-8B2E-43B5-88FF-592AEE089C0D}">
  <ds:schemaRefs>
    <ds:schemaRef ds:uri="http://schemas.openxmlformats.org/package/2006/metadata/core-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2666</TotalTime>
  <Words>1532</Words>
  <Application>Microsoft Office PowerPoint</Application>
  <PresentationFormat>Širokoúhlá obrazovka</PresentationFormat>
  <Paragraphs>117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Presentation_MU_EN</vt:lpstr>
      <vt:lpstr>Přesvědčování</vt:lpstr>
      <vt:lpstr>Prezentace aplikace PowerPoint</vt:lpstr>
      <vt:lpstr>Přesvědčování</vt:lpstr>
      <vt:lpstr>Postoj (attitude)</vt:lpstr>
      <vt:lpstr>Model pravděpodobnosti zpracování (Elaboration likelihood model)</vt:lpstr>
      <vt:lpstr>ELM – faktory na straně recipienta</vt:lpstr>
      <vt:lpstr>ELM – faktory na straně zprávy</vt:lpstr>
      <vt:lpstr>Heuristic-Systematic Model (HSM)</vt:lpstr>
      <vt:lpstr>ELM &amp; HSM</vt:lpstr>
      <vt:lpstr>Teorie odůvodněného jednání (thery of reasoned action)</vt:lpstr>
      <vt:lpstr>Prezentace aplikace PowerPoint</vt:lpstr>
      <vt:lpstr>Prezentace aplikace PowerPoint</vt:lpstr>
      <vt:lpstr>Teorie odůvodněného jednání</vt:lpstr>
      <vt:lpstr>Přesvědčování a emoce</vt:lpstr>
      <vt:lpstr>Prezentace aplikace PowerPoint</vt:lpstr>
      <vt:lpstr>Prezentace aplikace PowerPoint</vt:lpstr>
      <vt:lpstr>Podprahová (subliminální) reklama</vt:lpstr>
      <vt:lpstr>Subliminální reklamy</vt:lpstr>
      <vt:lpstr>Prezentace aplikace PowerPoint</vt:lpstr>
      <vt:lpstr>Přesvědčování, aniž by to kdokoliv věděl - kultivační teorie</vt:lpstr>
      <vt:lpstr>Kultivační teorie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Lukas Blinka</cp:lastModifiedBy>
  <cp:revision>203</cp:revision>
  <cp:lastPrinted>2019-10-16T12:42:32Z</cp:lastPrinted>
  <dcterms:created xsi:type="dcterms:W3CDTF">2019-04-11T21:46:02Z</dcterms:created>
  <dcterms:modified xsi:type="dcterms:W3CDTF">2021-04-15T07:28:22Z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