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405" r:id="rId6"/>
    <p:sldId id="408" r:id="rId7"/>
    <p:sldId id="409" r:id="rId8"/>
    <p:sldId id="406" r:id="rId9"/>
    <p:sldId id="396" r:id="rId10"/>
    <p:sldId id="397" r:id="rId11"/>
    <p:sldId id="399" r:id="rId12"/>
    <p:sldId id="40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pQxM5OFE6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pl-PL" dirty="0"/>
              <a:t>Identita a média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45127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Lukas Blinka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AFD643-FB6C-4FFC-9779-A0793B570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72A77B-06CB-47FD-9939-E7424DD0E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537905"/>
            <a:ext cx="10753200" cy="4139998"/>
          </a:xfrm>
        </p:spPr>
        <p:txBody>
          <a:bodyPr/>
          <a:lstStyle/>
          <a:p>
            <a:r>
              <a:rPr lang="cs-CZ" sz="2200" dirty="0"/>
              <a:t>Média vytvářejí potravu pro vytváření identity – nejen svým obsahem ale i sama o sobě</a:t>
            </a:r>
          </a:p>
          <a:p>
            <a:r>
              <a:rPr lang="cs-CZ" sz="2200" dirty="0"/>
              <a:t>Sociální srovnávání – kdo jsme a jak na tom jsme vytváříme porovnáváním s ostatními</a:t>
            </a:r>
          </a:p>
          <a:p>
            <a:r>
              <a:rPr lang="cs-CZ" sz="2200" dirty="0"/>
              <a:t>Identifikace  - můžeme vnímat a poznávat svět „jinýma očima“ – rozšíření </a:t>
            </a:r>
            <a:r>
              <a:rPr lang="cs-CZ" sz="2200" dirty="0" err="1"/>
              <a:t>sebeperspektivy</a:t>
            </a:r>
            <a:endParaRPr lang="cs-CZ" sz="2200" dirty="0"/>
          </a:p>
          <a:p>
            <a:r>
              <a:rPr lang="cs-CZ" sz="2200" dirty="0"/>
              <a:t>Imitace – observační (sociální) učení (viz A. Bandura)</a:t>
            </a:r>
          </a:p>
          <a:p>
            <a:r>
              <a:rPr lang="cs-CZ" sz="2200" dirty="0"/>
              <a:t>Média rozšiřují přirozený sociální okruh</a:t>
            </a:r>
          </a:p>
          <a:p>
            <a:r>
              <a:rPr lang="cs-CZ" sz="2200" dirty="0" err="1"/>
              <a:t>Parasociální</a:t>
            </a:r>
            <a:r>
              <a:rPr lang="cs-CZ" sz="2200" dirty="0"/>
              <a:t> vztahy – vztahy s „imaginárními“ osobami mají na nás ale reálný dopad</a:t>
            </a:r>
          </a:p>
          <a:p>
            <a:r>
              <a:rPr lang="cs-CZ" sz="2200" dirty="0"/>
              <a:t>Otázka identity je klíčová pro období dospívání (viz E. </a:t>
            </a:r>
            <a:r>
              <a:rPr lang="cs-CZ" sz="2200" dirty="0" err="1"/>
              <a:t>Erikson</a:t>
            </a:r>
            <a:r>
              <a:rPr lang="cs-CZ" sz="2200" dirty="0"/>
              <a:t>) a role médií je tehdy zvýrazněná – je toto zdroj mediálních panik?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06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270D6-89D8-4B6C-AEA5-D83DD35410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73B30-9B9E-4A48-BDB0-8D4EA07F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Sebediskrepanční</a:t>
            </a:r>
            <a:r>
              <a:rPr lang="cs-CZ" dirty="0"/>
              <a:t> teorie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953E77-F4B4-4DB6-B65A-AD6D4B79D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E.T. </a:t>
            </a:r>
            <a:r>
              <a:rPr lang="cs-CZ" sz="2000" dirty="0" err="1"/>
              <a:t>Higgins</a:t>
            </a:r>
            <a:endParaRPr lang="cs-CZ" sz="2000" dirty="0"/>
          </a:p>
          <a:p>
            <a:r>
              <a:rPr lang="cs-CZ" sz="2000" dirty="0"/>
              <a:t>Aktuální já (</a:t>
            </a:r>
            <a:r>
              <a:rPr lang="cs-CZ" sz="2000" dirty="0" err="1"/>
              <a:t>actual</a:t>
            </a:r>
            <a:r>
              <a:rPr lang="cs-CZ" sz="2000" dirty="0"/>
              <a:t> </a:t>
            </a:r>
            <a:r>
              <a:rPr lang="cs-CZ" sz="2000" dirty="0" err="1"/>
              <a:t>self</a:t>
            </a:r>
            <a:r>
              <a:rPr lang="cs-CZ" sz="2000" dirty="0"/>
              <a:t>), požadované já (</a:t>
            </a:r>
            <a:r>
              <a:rPr lang="cs-CZ" sz="2000" dirty="0" err="1"/>
              <a:t>ought</a:t>
            </a:r>
            <a:r>
              <a:rPr lang="cs-CZ" sz="2000" dirty="0"/>
              <a:t> </a:t>
            </a:r>
            <a:r>
              <a:rPr lang="cs-CZ" sz="2000" dirty="0" err="1"/>
              <a:t>self</a:t>
            </a:r>
            <a:r>
              <a:rPr lang="cs-CZ" sz="2000" dirty="0"/>
              <a:t>), ideální já (</a:t>
            </a:r>
            <a:r>
              <a:rPr lang="cs-CZ" sz="2000" dirty="0" err="1"/>
              <a:t>ideal</a:t>
            </a:r>
            <a:r>
              <a:rPr lang="cs-CZ" sz="2000" dirty="0"/>
              <a:t> </a:t>
            </a:r>
            <a:r>
              <a:rPr lang="cs-CZ" sz="2000" dirty="0" err="1"/>
              <a:t>self</a:t>
            </a:r>
            <a:r>
              <a:rPr lang="cs-CZ" sz="2000" dirty="0"/>
              <a:t>)</a:t>
            </a:r>
          </a:p>
          <a:p>
            <a:r>
              <a:rPr lang="cs-CZ" sz="2000" dirty="0"/>
              <a:t>Rozdíly mezi těmito složkami jsou pociťovány jako nepříjemné a jedinec má tendenci se diskrepancí zbavit</a:t>
            </a:r>
          </a:p>
          <a:p>
            <a:r>
              <a:rPr lang="cs-CZ" sz="2000" dirty="0"/>
              <a:t>Např. diskrepance mezi aktuálním a požadovaným já může vést k úzkosti a následně k prokrastinaci, diskrepance aktuální vs ideální může vést k depresi</a:t>
            </a:r>
          </a:p>
          <a:p>
            <a:r>
              <a:rPr lang="cs-CZ" sz="2000" dirty="0"/>
              <a:t>Média často využívají diskrepanci k manipulaci s uživateli – např. reklama</a:t>
            </a:r>
            <a:endParaRPr lang="en-GB" sz="2000" dirty="0"/>
          </a:p>
          <a:p>
            <a:r>
              <a:rPr lang="en-GB" sz="2000" dirty="0"/>
              <a:t>V</a:t>
            </a:r>
            <a:r>
              <a:rPr lang="cs-CZ" sz="2000" dirty="0" err="1"/>
              <a:t>ýznamné</a:t>
            </a:r>
            <a:r>
              <a:rPr lang="cs-CZ" sz="2000" dirty="0"/>
              <a:t> u </a:t>
            </a:r>
            <a:r>
              <a:rPr lang="cs-CZ" sz="2000" dirty="0" err="1"/>
              <a:t>parasociálních</a:t>
            </a:r>
            <a:r>
              <a:rPr lang="cs-CZ" sz="2000" dirty="0"/>
              <a:t> vztahů (silné emoční pouto k neexistující či existující ale </a:t>
            </a:r>
            <a:r>
              <a:rPr lang="cs-CZ" sz="2000" dirty="0" err="1"/>
              <a:t>mediované</a:t>
            </a:r>
            <a:r>
              <a:rPr lang="cs-CZ" sz="2000" dirty="0"/>
              <a:t> osobě) – tendence vytvářet si takové vztahy s těmi, kteří odpovídají ideálnímu já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94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621227-A302-48DF-BA17-19BF9596CE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360AB-0D9A-430A-94B8-2735188C0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srovnávání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F4DA4C-E55D-4731-989C-6ADB7CBD1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Média mají silný vliv na naše životní cíle a aspirace i na hodnocení nás samých</a:t>
            </a:r>
            <a:endParaRPr lang="en-GB" sz="2000" dirty="0"/>
          </a:p>
          <a:p>
            <a:r>
              <a:rPr lang="cs-CZ" sz="2000" dirty="0" err="1"/>
              <a:t>Upward</a:t>
            </a:r>
            <a:r>
              <a:rPr lang="cs-CZ" sz="2000" dirty="0"/>
              <a:t> vs </a:t>
            </a:r>
            <a:r>
              <a:rPr lang="cs-CZ" sz="2000" dirty="0" err="1"/>
              <a:t>downward</a:t>
            </a:r>
            <a:r>
              <a:rPr lang="cs-CZ" sz="2000" dirty="0"/>
              <a:t>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/>
              <a:t>comparison</a:t>
            </a:r>
            <a:endParaRPr lang="cs-CZ" sz="2000" dirty="0"/>
          </a:p>
          <a:p>
            <a:r>
              <a:rPr lang="cs-CZ" sz="2000" dirty="0"/>
              <a:t>Řada mediálních obsahů iniciuje sociální srovnávání směrem dolů (viz </a:t>
            </a:r>
            <a:r>
              <a:rPr lang="en-GB" sz="2000" dirty="0" err="1"/>
              <a:t>schadenfreunde</a:t>
            </a:r>
            <a:r>
              <a:rPr lang="cs-CZ" sz="2000" dirty="0"/>
              <a:t> např. u </a:t>
            </a:r>
            <a:r>
              <a:rPr lang="cs-CZ" sz="2000" dirty="0" err="1"/>
              <a:t>realityshows</a:t>
            </a:r>
            <a:r>
              <a:rPr lang="cs-CZ" sz="2000" dirty="0"/>
              <a:t>). Často vede ke zvýšení sebehodnocení či nálady</a:t>
            </a:r>
          </a:p>
          <a:p>
            <a:r>
              <a:rPr lang="cs-CZ" sz="2000" dirty="0" err="1"/>
              <a:t>Upward</a:t>
            </a:r>
            <a:r>
              <a:rPr lang="cs-CZ" sz="2000" dirty="0"/>
              <a:t>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/>
              <a:t>comparison</a:t>
            </a:r>
            <a:r>
              <a:rPr lang="cs-CZ" sz="2000" dirty="0"/>
              <a:t> může mít opačný efekt – zhoršení nálady, </a:t>
            </a:r>
            <a:r>
              <a:rPr lang="cs-CZ" sz="2000" dirty="0" err="1"/>
              <a:t>depresivita</a:t>
            </a:r>
            <a:r>
              <a:rPr lang="cs-CZ" sz="2000" dirty="0"/>
              <a:t> apod. u vyšší expozice sociálním sítím </a:t>
            </a:r>
            <a:r>
              <a:rPr lang="cs-CZ" sz="2000" dirty="0">
                <a:hlinkClick r:id="rId2"/>
              </a:rPr>
              <a:t>https://www.youtube.com/watch?v=MpQxM5OFE60</a:t>
            </a:r>
            <a:r>
              <a:rPr lang="cs-CZ" sz="2000" dirty="0"/>
              <a:t> Poměrně dobře prozkoumán efekt na zhoršení vnímání svého těla (</a:t>
            </a:r>
            <a:r>
              <a:rPr lang="en-GB" sz="2000" dirty="0"/>
              <a:t>body dissatisfaction</a:t>
            </a:r>
            <a:r>
              <a:rPr lang="cs-CZ" sz="2000" dirty="0"/>
              <a:t>). Negativní efekt zejména na jedince s již nižším </a:t>
            </a:r>
            <a:r>
              <a:rPr lang="cs-CZ" sz="2000" dirty="0" err="1"/>
              <a:t>self-efficacy</a:t>
            </a:r>
            <a:r>
              <a:rPr lang="cs-CZ" sz="2000" dirty="0"/>
              <a:t> a </a:t>
            </a:r>
            <a:r>
              <a:rPr lang="cs-CZ" sz="2000" dirty="0" err="1"/>
              <a:t>self-steemem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8783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52265E-4358-4261-8429-E9DC18E3A9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EE240E-EEDB-4CE0-B3B3-19F79AC1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D65DFC-883B-4601-A1E8-D8417261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err="1"/>
              <a:t>Tajfel</a:t>
            </a:r>
            <a:r>
              <a:rPr lang="cs-CZ" sz="1600" dirty="0"/>
              <a:t> &amp; Turner – tendence primárně svou identitu, postoje a hodnoty vytvářet na základě skutečné či symbolické afiliace s významnými druhými (opět skutečnými i zdánlivými) a sociálními skupinami (např. podle jazyka, kultury, životního stylu, náboženství,…). </a:t>
            </a:r>
          </a:p>
          <a:p>
            <a:r>
              <a:rPr lang="cs-CZ" sz="1600" dirty="0"/>
              <a:t>Tendence ke kategorizaci na in-</a:t>
            </a:r>
            <a:r>
              <a:rPr lang="cs-CZ" sz="1600" dirty="0" err="1"/>
              <a:t>group</a:t>
            </a:r>
            <a:r>
              <a:rPr lang="cs-CZ" sz="1600" dirty="0"/>
              <a:t> a </a:t>
            </a:r>
            <a:r>
              <a:rPr lang="cs-CZ" sz="1600" dirty="0" err="1"/>
              <a:t>out-group</a:t>
            </a:r>
            <a:r>
              <a:rPr lang="cs-CZ" sz="1600" dirty="0"/>
              <a:t> – čím silnější sociální identita, tím větší vymezení oproti jiným skupinám</a:t>
            </a:r>
          </a:p>
          <a:p>
            <a:r>
              <a:rPr lang="cs-CZ" sz="1600" dirty="0"/>
              <a:t>Dochází tedy k sociální </a:t>
            </a:r>
            <a:r>
              <a:rPr lang="cs-CZ" sz="1600" b="1" dirty="0"/>
              <a:t>kategorizaci</a:t>
            </a:r>
            <a:r>
              <a:rPr lang="cs-CZ" sz="1600" dirty="0"/>
              <a:t> (vytváření skupin), </a:t>
            </a:r>
            <a:r>
              <a:rPr lang="cs-CZ" sz="1600" b="1" dirty="0"/>
              <a:t>identifikaci</a:t>
            </a:r>
            <a:r>
              <a:rPr lang="cs-CZ" sz="1600" dirty="0"/>
              <a:t> (připojování se k některým skupinám a jejich preference), </a:t>
            </a:r>
            <a:r>
              <a:rPr lang="cs-CZ" sz="1600" b="1" dirty="0"/>
              <a:t>srovnávání</a:t>
            </a:r>
            <a:r>
              <a:rPr lang="cs-CZ" sz="1600" dirty="0"/>
              <a:t> (hodnocení skupin, odlišování skupin, např. </a:t>
            </a:r>
            <a:r>
              <a:rPr lang="cs-CZ" sz="1600" i="1" dirty="0" err="1"/>
              <a:t>minimal</a:t>
            </a:r>
            <a:r>
              <a:rPr lang="cs-CZ" sz="1600" i="1" dirty="0"/>
              <a:t> </a:t>
            </a:r>
            <a:r>
              <a:rPr lang="cs-CZ" sz="1600" i="1" dirty="0" err="1"/>
              <a:t>group</a:t>
            </a:r>
            <a:r>
              <a:rPr lang="cs-CZ" sz="1600" i="1" dirty="0"/>
              <a:t> </a:t>
            </a:r>
            <a:r>
              <a:rPr lang="cs-CZ" sz="1600" i="1" dirty="0" err="1"/>
              <a:t>bias</a:t>
            </a:r>
            <a:r>
              <a:rPr lang="cs-CZ" sz="1600" dirty="0"/>
              <a:t>)</a:t>
            </a:r>
          </a:p>
          <a:p>
            <a:r>
              <a:rPr lang="cs-CZ" sz="1600" dirty="0"/>
              <a:t>Máme mnoho sociálních identit, ale je tendence je propojovat do vzájemného „smysluplného celku“ abychom se vyhnuli kognitivní disonanci</a:t>
            </a:r>
          </a:p>
          <a:p>
            <a:r>
              <a:rPr lang="cs-CZ" sz="1600" dirty="0"/>
              <a:t>Sociální identita je inherentně spojena s médii – podstatná část soc. identity je vytvářena skrze média. A recipročně, užívání (preference, selekce) určitých médií je spojené s identifikací s určitými skupinami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86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Reinforcing Spirals Model</a:t>
            </a:r>
            <a:endParaRPr lang="cs-CZ" dirty="0"/>
          </a:p>
        </p:txBody>
      </p:sp>
      <p:pic>
        <p:nvPicPr>
          <p:cNvPr id="6" name="Obrázek 5" descr="j.1468-2885.2007.00296.x.pdf - Adobe Acrobat Reader DC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9" t="22812" r="20840" b="17563"/>
          <a:stretch/>
        </p:blipFill>
        <p:spPr>
          <a:xfrm>
            <a:off x="2261062" y="1886989"/>
            <a:ext cx="7448204" cy="396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Reinforcing Spirals Model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V ideálním případě vede používání médii k posilování našich původních postojů, ke zvýraznění původních vzorců chování či vlastností</a:t>
            </a:r>
            <a:r>
              <a:rPr lang="en-GB" sz="1900" dirty="0"/>
              <a:t>, </a:t>
            </a:r>
            <a:r>
              <a:rPr lang="en-GB" sz="1900" dirty="0" err="1"/>
              <a:t>na</a:t>
            </a:r>
            <a:r>
              <a:rPr lang="cs-CZ" sz="1900" dirty="0" err="1"/>
              <a:t>ší</a:t>
            </a:r>
            <a:r>
              <a:rPr lang="cs-CZ" sz="1900" dirty="0"/>
              <a:t> identity</a:t>
            </a:r>
          </a:p>
          <a:p>
            <a:r>
              <a:rPr lang="cs-CZ" sz="1900" dirty="0"/>
              <a:t>Mediální účinky tak mají podobu </a:t>
            </a:r>
            <a:r>
              <a:rPr lang="cs-CZ" sz="1900" b="1" dirty="0"/>
              <a:t>pozitivní zpětnovazebné smyčky </a:t>
            </a:r>
            <a:r>
              <a:rPr lang="cs-CZ" sz="1900" dirty="0"/>
              <a:t>– bez dalších korigujících vstupů se posilující spirála pohybuje směrem k extrémním hodnotám (naproti tomu negativní zpětnovazebná smyčka vede k homeostáze). </a:t>
            </a:r>
          </a:p>
          <a:p>
            <a:r>
              <a:rPr lang="cs-CZ" sz="1900" dirty="0"/>
              <a:t>Faktory, které posilující spirálu mohou ovlivnit jsou 1) psychologické  2) sociální 3) </a:t>
            </a:r>
            <a:r>
              <a:rPr lang="cs-CZ" sz="1900" dirty="0" err="1"/>
              <a:t>societální</a:t>
            </a:r>
            <a:r>
              <a:rPr lang="cs-CZ" sz="1900" dirty="0"/>
              <a:t>, kulturní a další environmentální faktory</a:t>
            </a:r>
          </a:p>
          <a:p>
            <a:r>
              <a:rPr lang="cs-CZ" sz="1900" dirty="0"/>
              <a:t>Silnější mediální účinky tak můžeme vidět např. u lidí 1) kteří jsou hůře sociálně integrovaní 2 ) v sociálním styku s lidmi, kteří sdílejí stejné postoje a používání médií 3) žijí ve společnosti, kde je ony postoje všeobecně přijímány a akceptovány 4) ve skupině, která je více uzavřená a vymezuje se proti „nečlenům“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01952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Reinforcing Spirals Model</a:t>
            </a:r>
            <a:r>
              <a:rPr lang="cs-CZ" dirty="0"/>
              <a:t> - kritika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Model nemá začátek, ačkoliv se z praktického a metodologického hlediska musí vytvořit.</a:t>
            </a:r>
          </a:p>
          <a:p>
            <a:r>
              <a:rPr lang="cs-CZ" sz="2000" dirty="0"/>
              <a:t>Problematické je časové zpoždění mezi body, které měříme. Obě cesty (media use &amp; </a:t>
            </a:r>
            <a:r>
              <a:rPr lang="en-GB" sz="2000" dirty="0"/>
              <a:t>media </a:t>
            </a:r>
            <a:r>
              <a:rPr lang="cs-CZ" sz="2000" dirty="0" err="1"/>
              <a:t>effects</a:t>
            </a:r>
            <a:r>
              <a:rPr lang="cs-CZ" sz="2000" dirty="0"/>
              <a:t>) mohou mít rozdílnou časovost</a:t>
            </a:r>
          </a:p>
          <a:p>
            <a:r>
              <a:rPr lang="cs-CZ" sz="2000" dirty="0"/>
              <a:t>Např. některé účinky mohou být v řádech sekund a minut (např. excitace organizmu při hraní počítačových her či sledování hororu), některé (postojové) účinky mohou trvat roky, než je člověk integruje</a:t>
            </a:r>
          </a:p>
          <a:p>
            <a:r>
              <a:rPr lang="cs-CZ" sz="2000" dirty="0"/>
              <a:t>RSM představuje longitudinální způsob nazírání – longitudinální výzkum je ale hodně drahý a pro řadu výzkumů nepraktický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008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4636F-8963-43E2-AE68-B3C5E0741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81DF08-9CD5-411C-B5EE-F0209E5D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Proteus </a:t>
            </a:r>
            <a:r>
              <a:rPr lang="cs-CZ" dirty="0" err="1"/>
              <a:t>effect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3A1E75-AC9A-4DAF-8F86-69495A834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Tendence přebrat myšlené vlastnosti avatara a chovat se podle nich ve hře</a:t>
            </a:r>
          </a:p>
          <a:p>
            <a:r>
              <a:rPr lang="cs-CZ" sz="1800" dirty="0"/>
              <a:t>Určité charakteristiky avatara (zejména vizuální) jsou spojeny s určitými očekáváními/stereotypy a naše následné kognitivní procesy a chování pak má tendenci následovat toto očekávání (známe i z nemediálního prostředí např. jako „šaty dělají člověka“)</a:t>
            </a:r>
          </a:p>
          <a:p>
            <a:r>
              <a:rPr lang="cs-CZ" sz="1800" dirty="0"/>
              <a:t>Řada experimentálních důkazů – např. hráči atraktivních avatarů se následně chovali víc sebejistě a sociálně, hráči černých avatarů byli následně více agresivní, vyšších avatarů víc sebejistě</a:t>
            </a:r>
          </a:p>
          <a:p>
            <a:r>
              <a:rPr lang="cs-CZ" sz="1800" dirty="0"/>
              <a:t>Efekt je tím silnější čím s hráč více s avatarem identifikuje, např. pokud shledá avatara podobného sobě</a:t>
            </a:r>
          </a:p>
          <a:p>
            <a:r>
              <a:rPr lang="cs-CZ" sz="1800" dirty="0"/>
              <a:t>Potenciální využití ve sportu, rehabilitaci, osvojování žádoucích vzorců chování a postojů</a:t>
            </a:r>
          </a:p>
          <a:p>
            <a:r>
              <a:rPr lang="cs-CZ" sz="1100" dirty="0"/>
              <a:t>John </a:t>
            </a:r>
            <a:r>
              <a:rPr lang="cs-CZ" sz="1100" dirty="0" err="1"/>
              <a:t>Suler</a:t>
            </a:r>
            <a:r>
              <a:rPr lang="cs-CZ" sz="1100" dirty="0"/>
              <a:t>: </a:t>
            </a:r>
            <a:r>
              <a:rPr lang="en-US" sz="1100" i="1" dirty="0"/>
              <a:t>if people mentally visualize themselves performing some task or behavior, they can then in reality actually improve their performance on that task. It's often used in sports psychology</a:t>
            </a:r>
            <a:r>
              <a:rPr lang="cs-CZ" sz="1100" i="1" dirty="0"/>
              <a:t>. </a:t>
            </a:r>
            <a:r>
              <a:rPr lang="en-US" sz="1100" i="1" dirty="0"/>
              <a:t>The premise seems to be that if you can imagine it, you can start to make it real. Avatars and virtual environments take that process one step further. Avatars become a way to make more tangible what you would like to imagine yourself to be, which then might activate the potential to actually become what you imagine</a:t>
            </a:r>
            <a:r>
              <a:rPr lang="cs-CZ" sz="1100" i="1" dirty="0"/>
              <a:t>.</a:t>
            </a:r>
            <a:endParaRPr lang="en-US" sz="1100" i="1" dirty="0"/>
          </a:p>
          <a:p>
            <a:endParaRPr lang="cs-CZ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3937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4C1B07-8B2E-43B5-88FF-592AEE089C0D}">
  <ds:schemaRefs>
    <ds:schemaRef ds:uri="http://purl.org/dc/terms/"/>
    <ds:schemaRef ds:uri="http://schemas.openxmlformats.org/package/2006/metadata/core-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5940</TotalTime>
  <Words>933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Presentation_MU_EN</vt:lpstr>
      <vt:lpstr>Identita a média</vt:lpstr>
      <vt:lpstr>Prezentace aplikace PowerPoint</vt:lpstr>
      <vt:lpstr>Sebediskrepanční teorie</vt:lpstr>
      <vt:lpstr>Sociální srovnávání</vt:lpstr>
      <vt:lpstr>Teorie sociální identity</vt:lpstr>
      <vt:lpstr>Reinforcing Spirals Model</vt:lpstr>
      <vt:lpstr>Reinforcing Spirals Model</vt:lpstr>
      <vt:lpstr>Reinforcing Spirals Model - kritika</vt:lpstr>
      <vt:lpstr>Proteus effect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Lukas Blinka</cp:lastModifiedBy>
  <cp:revision>236</cp:revision>
  <cp:lastPrinted>2019-11-06T10:08:57Z</cp:lastPrinted>
  <dcterms:created xsi:type="dcterms:W3CDTF">2019-04-11T21:46:02Z</dcterms:created>
  <dcterms:modified xsi:type="dcterms:W3CDTF">2021-04-29T07:15:53Z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