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73" r:id="rId4"/>
    <p:sldId id="264" r:id="rId5"/>
    <p:sldId id="266" r:id="rId6"/>
    <p:sldId id="265" r:id="rId7"/>
    <p:sldId id="274" r:id="rId8"/>
    <p:sldId id="259" r:id="rId9"/>
    <p:sldId id="275" r:id="rId10"/>
    <p:sldId id="279" r:id="rId11"/>
    <p:sldId id="269" r:id="rId12"/>
    <p:sldId id="263" r:id="rId13"/>
    <p:sldId id="262" r:id="rId14"/>
    <p:sldId id="270" r:id="rId15"/>
    <p:sldId id="260" r:id="rId16"/>
    <p:sldId id="276" r:id="rId17"/>
    <p:sldId id="271" r:id="rId18"/>
    <p:sldId id="280" r:id="rId19"/>
    <p:sldId id="281" r:id="rId20"/>
    <p:sldId id="272" r:id="rId21"/>
    <p:sldId id="278" r:id="rId22"/>
    <p:sldId id="277" r:id="rId23"/>
    <p:sldId id="258" r:id="rId2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FB3B0CA0-B734-4EB8-A928-08A4E379DF1A}">
          <p14:sldIdLst>
            <p14:sldId id="256"/>
            <p14:sldId id="257"/>
            <p14:sldId id="273"/>
            <p14:sldId id="264"/>
            <p14:sldId id="266"/>
            <p14:sldId id="265"/>
            <p14:sldId id="274"/>
            <p14:sldId id="259"/>
            <p14:sldId id="275"/>
            <p14:sldId id="279"/>
            <p14:sldId id="269"/>
            <p14:sldId id="263"/>
            <p14:sldId id="262"/>
            <p14:sldId id="270"/>
            <p14:sldId id="260"/>
            <p14:sldId id="276"/>
            <p14:sldId id="271"/>
            <p14:sldId id="280"/>
            <p14:sldId id="281"/>
            <p14:sldId id="272"/>
            <p14:sldId id="278"/>
            <p14:sldId id="277"/>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3792" autoAdjust="0"/>
  </p:normalViewPr>
  <p:slideViewPr>
    <p:cSldViewPr snapToGrid="0">
      <p:cViewPr varScale="1">
        <p:scale>
          <a:sx n="62" d="100"/>
          <a:sy n="62" d="100"/>
        </p:scale>
        <p:origin x="86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163B4-F71A-41DB-8F24-86B09F7AE936}" type="datetimeFigureOut">
              <a:rPr lang="cs-CZ" smtClean="0"/>
              <a:t>04.05.2021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9B5CA-9AE0-45BE-BEDD-FBBBC027C061}" type="slidenum">
              <a:rPr lang="cs-CZ" smtClean="0"/>
              <a:t>‹#›</a:t>
            </a:fld>
            <a:endParaRPr lang="cs-CZ"/>
          </a:p>
        </p:txBody>
      </p:sp>
    </p:spTree>
    <p:extLst>
      <p:ext uri="{BB962C8B-B14F-4D97-AF65-F5344CB8AC3E}">
        <p14:creationId xmlns:p14="http://schemas.microsoft.com/office/powerpoint/2010/main" val="1069324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a:t>
            </a:r>
            <a:r>
              <a:rPr lang="en-US" dirty="0"/>
              <a:t>n a world where young people increasingly</a:t>
            </a:r>
            <a:r>
              <a:rPr lang="cs-CZ" dirty="0"/>
              <a:t> </a:t>
            </a:r>
            <a:r>
              <a:rPr lang="en-US" dirty="0"/>
              <a:t>live, experience, and augment their relationships (whether sexual or</a:t>
            </a:r>
            <a:r>
              <a:rPr lang="cs-CZ" dirty="0"/>
              <a:t> </a:t>
            </a:r>
            <a:r>
              <a:rPr lang="en-US" dirty="0"/>
              <a:t>not) within digital spaces</a:t>
            </a:r>
            <a:r>
              <a:rPr lang="cs-CZ" dirty="0"/>
              <a:t> (</a:t>
            </a:r>
            <a:r>
              <a:rPr lang="cs-CZ" dirty="0" err="1"/>
              <a:t>Scott</a:t>
            </a:r>
            <a:r>
              <a:rPr lang="cs-CZ" dirty="0"/>
              <a:t> et al. 2020)</a:t>
            </a:r>
            <a:endParaRPr lang="en-US" dirty="0"/>
          </a:p>
          <a:p>
            <a:r>
              <a:rPr lang="en-US" dirty="0"/>
              <a:t>Digital media have become central to how friendships, family connections, and</a:t>
            </a:r>
            <a:r>
              <a:rPr lang="cs-CZ" dirty="0"/>
              <a:t> </a:t>
            </a:r>
            <a:r>
              <a:rPr lang="en-US" dirty="0"/>
              <a:t>romantic and sexual relationships are cultivated, developed, and maintained.</a:t>
            </a:r>
            <a:r>
              <a:rPr lang="cs-CZ" dirty="0"/>
              <a:t> (</a:t>
            </a:r>
            <a:r>
              <a:rPr lang="cs-CZ" dirty="0" err="1"/>
              <a:t>Scott</a:t>
            </a:r>
            <a:r>
              <a:rPr lang="cs-CZ" dirty="0"/>
              <a:t> et al. 2020)</a:t>
            </a:r>
          </a:p>
          <a:p>
            <a:r>
              <a:rPr lang="en-US" dirty="0"/>
              <a:t>intimacies mediated through digital technologies are still considered relatively new, and research as well as policy and practice responses are constantly playing catch-up – particularly given rapid and continuing technological developments and the speed with which young people take up and abandon particular platforms</a:t>
            </a:r>
            <a:r>
              <a:rPr lang="cs-CZ" dirty="0"/>
              <a:t> (</a:t>
            </a:r>
            <a:r>
              <a:rPr lang="cs-CZ" dirty="0" err="1"/>
              <a:t>Scott</a:t>
            </a:r>
            <a:r>
              <a:rPr lang="cs-CZ" dirty="0"/>
              <a:t> et al. 2020)</a:t>
            </a:r>
          </a:p>
          <a:p>
            <a:pPr marL="0" indent="0">
              <a:buNone/>
            </a:pPr>
            <a:r>
              <a:rPr lang="cs-CZ" dirty="0"/>
              <a:t>= </a:t>
            </a:r>
            <a:r>
              <a:rPr lang="en-US" dirty="0"/>
              <a:t>We use the term ‘digital intimacies’ to encompass a wide range of practices including sexually explicit image sharing; taking and sharing selfies; meeting sexual partners; communicating about sex and relationships; searching for information and advice; and creating, accessing, and circulating sexual content online, through social media and through apps. </a:t>
            </a:r>
            <a:r>
              <a:rPr lang="cs-CZ" dirty="0"/>
              <a:t>(</a:t>
            </a:r>
            <a:r>
              <a:rPr lang="cs-CZ" dirty="0" err="1"/>
              <a:t>Scott</a:t>
            </a:r>
            <a:r>
              <a:rPr lang="cs-CZ" dirty="0"/>
              <a:t> et al. 2020)</a:t>
            </a:r>
          </a:p>
          <a:p>
            <a:pPr marL="0" indent="0">
              <a:buNone/>
            </a:pPr>
            <a:endParaRPr lang="cs-CZ" dirty="0"/>
          </a:p>
          <a:p>
            <a:r>
              <a:rPr lang="cs-CZ" dirty="0"/>
              <a:t>Intimita:  </a:t>
            </a:r>
            <a:r>
              <a:rPr lang="en-US" dirty="0"/>
              <a:t>It is commonly related to a number</a:t>
            </a:r>
            <a:r>
              <a:rPr lang="cs-CZ" dirty="0"/>
              <a:t> </a:t>
            </a:r>
            <a:r>
              <a:rPr lang="en-US" dirty="0" err="1"/>
              <a:t>ofcomparable</a:t>
            </a:r>
            <a:r>
              <a:rPr lang="en-US" dirty="0"/>
              <a:t> concepts, such as love, closeness, self-disclosure, support,</a:t>
            </a:r>
            <a:r>
              <a:rPr lang="cs-CZ" dirty="0"/>
              <a:t> </a:t>
            </a:r>
            <a:r>
              <a:rPr lang="en-US" dirty="0"/>
              <a:t>bonding, attachment, and sexuality, with the boundaries between them</a:t>
            </a:r>
            <a:r>
              <a:rPr lang="cs-CZ" dirty="0"/>
              <a:t> </a:t>
            </a:r>
            <a:r>
              <a:rPr lang="en-US" dirty="0"/>
              <a:t>often considered to be continuous rather than distinct (Prager, 1995;</a:t>
            </a:r>
            <a:r>
              <a:rPr lang="cs-CZ" dirty="0"/>
              <a:t> </a:t>
            </a:r>
            <a:r>
              <a:rPr lang="en-US" dirty="0"/>
              <a:t>Sperry, 2010).</a:t>
            </a:r>
            <a:r>
              <a:rPr lang="cs-CZ" dirty="0"/>
              <a:t> (</a:t>
            </a:r>
            <a:r>
              <a:rPr lang="cs-CZ" dirty="0" err="1"/>
              <a:t>Lomanowska</a:t>
            </a:r>
            <a:r>
              <a:rPr lang="cs-CZ" dirty="0"/>
              <a:t> &amp; </a:t>
            </a:r>
            <a:r>
              <a:rPr lang="cs-CZ" dirty="0" err="1"/>
              <a:t>Guittman</a:t>
            </a:r>
            <a:r>
              <a:rPr lang="cs-CZ" dirty="0"/>
              <a:t> 2016)</a:t>
            </a:r>
            <a:endParaRPr lang="en-US" dirty="0"/>
          </a:p>
          <a:p>
            <a:r>
              <a:rPr lang="en-US" dirty="0"/>
              <a:t>ways in which digital media have become integral to different forms of intimacy</a:t>
            </a:r>
            <a:r>
              <a:rPr lang="cs-CZ" dirty="0"/>
              <a:t> </a:t>
            </a:r>
            <a:r>
              <a:rPr lang="en-US" dirty="0"/>
              <a:t>have significant implications for our understandings of what constitutes healthy sexuality,</a:t>
            </a:r>
            <a:r>
              <a:rPr lang="cs-CZ" dirty="0"/>
              <a:t> </a:t>
            </a:r>
            <a:r>
              <a:rPr lang="en-US" dirty="0"/>
              <a:t>yet there is no agreement about how and at what age parents and professionals working</a:t>
            </a:r>
            <a:r>
              <a:rPr lang="cs-CZ" dirty="0"/>
              <a:t> </a:t>
            </a:r>
            <a:r>
              <a:rPr lang="en-US" dirty="0"/>
              <a:t>with young people should address questions relating to digitally mediated sexual content</a:t>
            </a:r>
            <a:r>
              <a:rPr lang="cs-CZ" dirty="0"/>
              <a:t> </a:t>
            </a:r>
            <a:r>
              <a:rPr lang="en-US" dirty="0"/>
              <a:t>and experiences.</a:t>
            </a:r>
            <a:r>
              <a:rPr lang="cs-CZ" dirty="0"/>
              <a:t> (</a:t>
            </a:r>
            <a:r>
              <a:rPr lang="cs-CZ" dirty="0" err="1"/>
              <a:t>Scott</a:t>
            </a:r>
            <a:r>
              <a:rPr lang="cs-CZ" dirty="0"/>
              <a:t> et al. 2020)</a:t>
            </a:r>
          </a:p>
          <a:p>
            <a:r>
              <a:rPr lang="en-US" dirty="0"/>
              <a:t>Messaging in particular plays a key role in maintaining everyday relationships, and mobile technologies are valued because their immediacy increases intimacy (</a:t>
            </a:r>
            <a:r>
              <a:rPr lang="en-US" dirty="0" err="1"/>
              <a:t>Lasen</a:t>
            </a:r>
            <a:r>
              <a:rPr lang="en-US" dirty="0"/>
              <a:t> 2004). For young people, technology enables relationships. For LGBT+ young people, in particular, online communications counter the potential isolation and stigma experienced in offline spaces (</a:t>
            </a:r>
            <a:r>
              <a:rPr lang="en-US" dirty="0" err="1"/>
              <a:t>DeHaan</a:t>
            </a:r>
            <a:r>
              <a:rPr lang="en-US" dirty="0"/>
              <a:t> et al. 2013; McGeeney and Hanson 2017).</a:t>
            </a:r>
            <a:r>
              <a:rPr lang="cs-CZ" dirty="0"/>
              <a:t> (</a:t>
            </a:r>
            <a:r>
              <a:rPr lang="cs-CZ" dirty="0" err="1"/>
              <a:t>Scott</a:t>
            </a:r>
            <a:r>
              <a:rPr lang="cs-CZ" dirty="0"/>
              <a:t> et al. 2020)</a:t>
            </a:r>
          </a:p>
          <a:p>
            <a:r>
              <a:rPr lang="cs-CZ" dirty="0" err="1"/>
              <a:t>Shortcomings</a:t>
            </a:r>
            <a:r>
              <a:rPr lang="cs-CZ" dirty="0"/>
              <a:t> </a:t>
            </a:r>
            <a:r>
              <a:rPr lang="cs-CZ" dirty="0" err="1"/>
              <a:t>of</a:t>
            </a:r>
            <a:r>
              <a:rPr lang="cs-CZ" dirty="0"/>
              <a:t> </a:t>
            </a:r>
            <a:r>
              <a:rPr lang="cs-CZ" dirty="0" err="1"/>
              <a:t>digital</a:t>
            </a:r>
            <a:r>
              <a:rPr lang="cs-CZ" dirty="0"/>
              <a:t> </a:t>
            </a:r>
            <a:r>
              <a:rPr lang="cs-CZ" dirty="0" err="1"/>
              <a:t>intimacy</a:t>
            </a:r>
            <a:r>
              <a:rPr lang="cs-CZ" dirty="0"/>
              <a:t> (</a:t>
            </a:r>
            <a:r>
              <a:rPr lang="cs-CZ" dirty="0" err="1"/>
              <a:t>Lowmanovska</a:t>
            </a:r>
            <a:r>
              <a:rPr lang="cs-CZ" dirty="0"/>
              <a:t> a </a:t>
            </a:r>
            <a:r>
              <a:rPr lang="cs-CZ" dirty="0" err="1"/>
              <a:t>Guittman</a:t>
            </a:r>
            <a:r>
              <a:rPr lang="cs-CZ" dirty="0"/>
              <a:t> 2016): </a:t>
            </a:r>
            <a:r>
              <a:rPr lang="en-US" dirty="0"/>
              <a:t>While accelerated intimacy in anonymous online </a:t>
            </a:r>
            <a:r>
              <a:rPr lang="en-US" dirty="0" err="1"/>
              <a:t>commu-nication</a:t>
            </a:r>
            <a:r>
              <a:rPr lang="en-US" dirty="0"/>
              <a:t> may facilitate relationship development, it may also lead to ex-</a:t>
            </a:r>
            <a:r>
              <a:rPr lang="en-US" dirty="0" err="1"/>
              <a:t>cessive</a:t>
            </a:r>
            <a:r>
              <a:rPr lang="en-US" dirty="0"/>
              <a:t> self-disclosure, sexual disinhibition, and unrealistic expectations</a:t>
            </a:r>
            <a:r>
              <a:rPr lang="cs-CZ" dirty="0"/>
              <a:t> </a:t>
            </a:r>
            <a:r>
              <a:rPr lang="en-US" dirty="0"/>
              <a:t>about online partners (</a:t>
            </a:r>
            <a:r>
              <a:rPr lang="en-US" dirty="0" err="1"/>
              <a:t>Genuis</a:t>
            </a:r>
            <a:r>
              <a:rPr lang="en-US" dirty="0"/>
              <a:t> and </a:t>
            </a:r>
            <a:r>
              <a:rPr lang="en-US" dirty="0" err="1"/>
              <a:t>Genuis</a:t>
            </a:r>
            <a:r>
              <a:rPr lang="en-US" dirty="0"/>
              <a:t>, 2005; Padgett, 2007;Whitty,</a:t>
            </a:r>
            <a:r>
              <a:rPr lang="cs-CZ" dirty="0"/>
              <a:t> </a:t>
            </a:r>
            <a:r>
              <a:rPr lang="en-US" dirty="0"/>
              <a:t>2008). At the same time, there is a greater inherent risk </a:t>
            </a:r>
            <a:r>
              <a:rPr lang="en-US" dirty="0" err="1"/>
              <a:t>ofencountering</a:t>
            </a:r>
            <a:r>
              <a:rPr lang="cs-CZ" dirty="0"/>
              <a:t> </a:t>
            </a:r>
            <a:r>
              <a:rPr lang="en-US" dirty="0"/>
              <a:t>dishonesty, deceit, and exploitation in such anonymous interactions</a:t>
            </a:r>
            <a:r>
              <a:rPr lang="cs-CZ" dirty="0"/>
              <a:t> </a:t>
            </a:r>
            <a:r>
              <a:rPr lang="en-US" dirty="0"/>
              <a:t>(</a:t>
            </a:r>
            <a:r>
              <a:rPr lang="en-US" dirty="0" err="1"/>
              <a:t>Genuis</a:t>
            </a:r>
            <a:r>
              <a:rPr lang="en-US" dirty="0"/>
              <a:t> and </a:t>
            </a:r>
            <a:r>
              <a:rPr lang="en-US" dirty="0" err="1"/>
              <a:t>Genuis</a:t>
            </a:r>
            <a:r>
              <a:rPr lang="en-US" dirty="0"/>
              <a:t>, 2005; Robson and Robson, 1998; Whitty and</a:t>
            </a:r>
            <a:r>
              <a:rPr lang="cs-CZ" dirty="0"/>
              <a:t> </a:t>
            </a:r>
            <a:r>
              <a:rPr lang="en-US" dirty="0" err="1"/>
              <a:t>Joinson</a:t>
            </a:r>
            <a:r>
              <a:rPr lang="en-US" dirty="0"/>
              <a:t>, 2009). </a:t>
            </a:r>
            <a:endParaRPr lang="cs-CZ" dirty="0"/>
          </a:p>
          <a:p>
            <a:r>
              <a:rPr lang="en-US" dirty="0"/>
              <a:t>I argue that media, because of radical changes in technology and new media institutions, are now increasingly becoming infrastructures through which sexualities are lived</a:t>
            </a:r>
            <a:r>
              <a:rPr lang="cs-CZ" dirty="0"/>
              <a:t> (De </a:t>
            </a:r>
            <a:r>
              <a:rPr lang="cs-CZ" dirty="0" err="1"/>
              <a:t>Ridder</a:t>
            </a:r>
            <a:r>
              <a:rPr lang="cs-CZ" dirty="0"/>
              <a:t>, 2017)</a:t>
            </a:r>
          </a:p>
          <a:p>
            <a:r>
              <a:rPr lang="en-US" dirty="0"/>
              <a:t>are digital media either contributing to a more diverse and pluralistic sexual culture or, quite the opposite, are they limiting the sexual and diverse intimate life-worlds of people?</a:t>
            </a:r>
            <a:r>
              <a:rPr lang="cs-CZ" dirty="0"/>
              <a:t> (De </a:t>
            </a:r>
            <a:r>
              <a:rPr lang="cs-CZ" dirty="0" err="1"/>
              <a:t>Ridder</a:t>
            </a:r>
            <a:r>
              <a:rPr lang="cs-CZ" dirty="0"/>
              <a:t> 2017)</a:t>
            </a:r>
          </a:p>
          <a:p>
            <a:endParaRPr lang="cs-CZ" dirty="0"/>
          </a:p>
        </p:txBody>
      </p:sp>
      <p:sp>
        <p:nvSpPr>
          <p:cNvPr id="4" name="Zástupný symbol pro číslo snímku 3"/>
          <p:cNvSpPr>
            <a:spLocks noGrp="1"/>
          </p:cNvSpPr>
          <p:nvPr>
            <p:ph type="sldNum" sz="quarter" idx="5"/>
          </p:nvPr>
        </p:nvSpPr>
        <p:spPr/>
        <p:txBody>
          <a:bodyPr/>
          <a:lstStyle/>
          <a:p>
            <a:fld id="{9189B5CA-9AE0-45BE-BEDD-FBBBC027C061}" type="slidenum">
              <a:rPr lang="cs-CZ" smtClean="0"/>
              <a:t>2</a:t>
            </a:fld>
            <a:endParaRPr lang="cs-CZ"/>
          </a:p>
        </p:txBody>
      </p:sp>
    </p:spTree>
    <p:extLst>
      <p:ext uri="{BB962C8B-B14F-4D97-AF65-F5344CB8AC3E}">
        <p14:creationId xmlns:p14="http://schemas.microsoft.com/office/powerpoint/2010/main" val="4102479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333333"/>
                </a:solidFill>
                <a:effectLst/>
                <a:latin typeface="Open Sans" panose="020B0606030504020204" pitchFamily="34" charset="0"/>
              </a:rPr>
              <a:t>Perhaps the most notable finding of pornography research to date is the sizeable gender gap that exists between men and women when it comes to their personal use and acceptance of pornography</a:t>
            </a:r>
            <a:r>
              <a:rPr lang="cs-CZ" b="0" i="0" dirty="0">
                <a:solidFill>
                  <a:srgbClr val="333333"/>
                </a:solidFill>
                <a:effectLst/>
                <a:latin typeface="Open Sans" panose="020B0606030504020204" pitchFamily="34" charset="0"/>
              </a:rPr>
              <a:t> (</a:t>
            </a:r>
            <a:r>
              <a:rPr lang="cs-CZ" b="0" i="0" dirty="0" err="1">
                <a:solidFill>
                  <a:srgbClr val="333333"/>
                </a:solidFill>
                <a:effectLst/>
                <a:latin typeface="Open Sans" panose="020B0606030504020204" pitchFamily="34" charset="0"/>
              </a:rPr>
              <a:t>Caroll</a:t>
            </a:r>
            <a:r>
              <a:rPr lang="cs-CZ" b="0" i="0" dirty="0">
                <a:solidFill>
                  <a:srgbClr val="333333"/>
                </a:solidFill>
                <a:effectLst/>
                <a:latin typeface="Open Sans" panose="020B0606030504020204" pitchFamily="34" charset="0"/>
              </a:rPr>
              <a:t> et al. 2016)</a:t>
            </a:r>
          </a:p>
          <a:p>
            <a:r>
              <a:rPr lang="en-US" dirty="0"/>
              <a:t>In their landmark review article, Peterson and Hyde (2011) examined major meta-analyses and large data set studies and found that many gender differences in sexuality are much smaller than is commonly believed.</a:t>
            </a:r>
            <a:r>
              <a:rPr lang="cs-CZ" dirty="0"/>
              <a:t> </a:t>
            </a:r>
            <a:r>
              <a:rPr lang="en-US" dirty="0"/>
              <a:t>, Petersen and Hyde (2010) found a substantial gender difference in pornography use in which men were more likely than women to report using erotic materials such as magazines, videos, or the Internet</a:t>
            </a:r>
            <a:r>
              <a:rPr lang="cs-CZ" dirty="0"/>
              <a:t>. </a:t>
            </a:r>
            <a:r>
              <a:rPr lang="en-US" dirty="0"/>
              <a:t>The authors also noted that neither age of the sample, year of publication, nor gender empowerment of the country moderated the gender difference in pornography use</a:t>
            </a:r>
            <a:endParaRPr lang="cs-CZ" b="0" i="0" dirty="0">
              <a:solidFill>
                <a:srgbClr val="333333"/>
              </a:solidFill>
              <a:effectLst/>
              <a:latin typeface="Open Sans" panose="020B0606030504020204" pitchFamily="34" charset="0"/>
            </a:endParaRPr>
          </a:p>
          <a:p>
            <a:r>
              <a:rPr lang="en-US" sz="1000" b="0" i="0" u="none" strike="noStrike" dirty="0">
                <a:solidFill>
                  <a:srgbClr val="000000"/>
                </a:solidFill>
                <a:effectLst/>
                <a:latin typeface="Arial" panose="020B0604020202020204" pitchFamily="34" charset="0"/>
              </a:rPr>
              <a:t>This ‘porn gap’ may be even more pronounced among young adults (</a:t>
            </a:r>
            <a:r>
              <a:rPr lang="en-US" sz="1000" b="0" i="0" u="none" strike="noStrike" dirty="0" err="1">
                <a:solidFill>
                  <a:srgbClr val="000000"/>
                </a:solidFill>
                <a:effectLst/>
                <a:latin typeface="Arial" panose="020B0604020202020204" pitchFamily="34" charset="0"/>
              </a:rPr>
              <a:t>Caroll</a:t>
            </a:r>
            <a:r>
              <a:rPr lang="en-US" sz="1000" b="0" i="0" u="none" strike="noStrike" dirty="0">
                <a:solidFill>
                  <a:srgbClr val="000000"/>
                </a:solidFill>
                <a:effectLst/>
                <a:latin typeface="Arial" panose="020B0604020202020204" pitchFamily="34" charset="0"/>
              </a:rPr>
              <a:t> et al., 2008), and there are also consistent findings of gender differences regarding exposure to SEM among adolescents. Boys differ significantly from girls in their relationship to SEM: their reasons for SEM exposure are different, their SEM exposure is more intentional, and their consumption is higher. </a:t>
            </a:r>
            <a:r>
              <a:rPr lang="en-US" sz="1000" b="0" i="1" u="none" strike="noStrike" dirty="0">
                <a:solidFill>
                  <a:srgbClr val="000000"/>
                </a:solidFill>
                <a:effectLst/>
                <a:latin typeface="Arial" panose="020B0604020202020204" pitchFamily="34" charset="0"/>
              </a:rPr>
              <a:t>This relationship was consistently found across European countries (</a:t>
            </a:r>
            <a:r>
              <a:rPr lang="en-US" sz="1000" b="0" i="0" u="none" strike="noStrike" dirty="0" err="1">
                <a:solidFill>
                  <a:srgbClr val="000000"/>
                </a:solidFill>
                <a:effectLst/>
                <a:latin typeface="Arial" panose="020B0604020202020204" pitchFamily="34" charset="0"/>
              </a:rPr>
              <a:t>Ševčíková</a:t>
            </a:r>
            <a:r>
              <a:rPr lang="en-US" sz="1000" b="0" i="0" u="none" strike="noStrike" dirty="0">
                <a:solidFill>
                  <a:srgbClr val="000000"/>
                </a:solidFill>
                <a:effectLst/>
                <a:latin typeface="Arial" panose="020B0604020202020204" pitchFamily="34" charset="0"/>
              </a:rPr>
              <a:t> et al. 2014)</a:t>
            </a:r>
            <a:r>
              <a:rPr lang="en-US" sz="1000" b="0" i="1" u="none" strike="noStrike" dirty="0">
                <a:solidFill>
                  <a:srgbClr val="000000"/>
                </a:solidFill>
                <a:effectLst/>
                <a:latin typeface="Arial" panose="020B0604020202020204" pitchFamily="34" charset="0"/>
              </a:rPr>
              <a:t>, and in several national samples, for example in Netherlands, Belgium, and Greece </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Beyens</a:t>
            </a:r>
            <a:r>
              <a:rPr lang="en-US" sz="1000" b="0" i="0" u="none" strike="noStrike" dirty="0">
                <a:solidFill>
                  <a:srgbClr val="000000"/>
                </a:solidFill>
                <a:effectLst/>
                <a:latin typeface="Arial" panose="020B0604020202020204" pitchFamily="34" charset="0"/>
              </a:rPr>
              <a:t> et al. 2015; </a:t>
            </a:r>
            <a:r>
              <a:rPr lang="en-US" sz="1000" b="0" i="0" u="none" strike="noStrike" dirty="0" err="1">
                <a:solidFill>
                  <a:srgbClr val="000000"/>
                </a:solidFill>
                <a:effectLst/>
                <a:latin typeface="Arial" panose="020B0604020202020204" pitchFamily="34" charset="0"/>
              </a:rPr>
              <a:t>Doornward</a:t>
            </a:r>
            <a:r>
              <a:rPr lang="en-US" sz="1000" b="0" i="0" u="none" strike="noStrike" dirty="0">
                <a:solidFill>
                  <a:srgbClr val="000000"/>
                </a:solidFill>
                <a:effectLst/>
                <a:latin typeface="Arial" panose="020B0604020202020204" pitchFamily="34" charset="0"/>
              </a:rPr>
              <a:t> et al. 2015; Peter &amp; Valkenburg 2006; </a:t>
            </a:r>
            <a:r>
              <a:rPr lang="en-US" sz="1000" b="0" i="0" u="none" strike="noStrike" dirty="0" err="1">
                <a:solidFill>
                  <a:srgbClr val="000000"/>
                </a:solidFill>
                <a:effectLst/>
                <a:latin typeface="Arial" panose="020B0604020202020204" pitchFamily="34" charset="0"/>
              </a:rPr>
              <a:t>Tsitsika</a:t>
            </a:r>
            <a:r>
              <a:rPr lang="en-US" sz="1000" b="0" i="0" u="none" strike="noStrike" dirty="0">
                <a:solidFill>
                  <a:srgbClr val="000000"/>
                </a:solidFill>
                <a:effectLst/>
                <a:latin typeface="Arial" panose="020B0604020202020204" pitchFamily="34" charset="0"/>
              </a:rPr>
              <a:t> et al. 2009; </a:t>
            </a:r>
            <a:r>
              <a:rPr lang="en-US" sz="1000" b="0" i="0" u="none" strike="noStrike" dirty="0" err="1">
                <a:solidFill>
                  <a:srgbClr val="000000"/>
                </a:solidFill>
                <a:effectLst/>
                <a:latin typeface="Arial" panose="020B0604020202020204" pitchFamily="34" charset="0"/>
              </a:rPr>
              <a:t>Vandenbosch</a:t>
            </a:r>
            <a:r>
              <a:rPr lang="en-US" sz="1000" b="0" i="0" u="none" strike="noStrike" dirty="0">
                <a:solidFill>
                  <a:srgbClr val="000000"/>
                </a:solidFill>
                <a:effectLst/>
                <a:latin typeface="Arial" panose="020B0604020202020204" pitchFamily="34" charset="0"/>
              </a:rPr>
              <a:t> 2015; </a:t>
            </a:r>
            <a:r>
              <a:rPr lang="en-US" sz="1000" b="0" i="0" u="none" strike="noStrike" dirty="0" err="1">
                <a:solidFill>
                  <a:srgbClr val="000000"/>
                </a:solidFill>
                <a:effectLst/>
                <a:latin typeface="Arial" panose="020B0604020202020204" pitchFamily="34" charset="0"/>
              </a:rPr>
              <a:t>Vandenbosch</a:t>
            </a:r>
            <a:r>
              <a:rPr lang="en-US" sz="1000" b="0" i="0" u="none" strike="noStrike" dirty="0">
                <a:solidFill>
                  <a:srgbClr val="000000"/>
                </a:solidFill>
                <a:effectLst/>
                <a:latin typeface="Arial" panose="020B0604020202020204" pitchFamily="34" charset="0"/>
              </a:rPr>
              <a:t> &amp; Peter 2016).</a:t>
            </a:r>
            <a:endParaRPr lang="cs-CZ" sz="1000" b="0" i="0" u="none" strike="noStrike" dirty="0">
              <a:solidFill>
                <a:srgbClr val="000000"/>
              </a:solidFill>
              <a:effectLst/>
              <a:latin typeface="Arial" panose="020B0604020202020204" pitchFamily="34" charset="0"/>
            </a:endParaRPr>
          </a:p>
          <a:p>
            <a:r>
              <a:rPr lang="en-US" sz="1000" b="0" i="0" u="none" strike="noStrike" dirty="0">
                <a:solidFill>
                  <a:srgbClr val="000000"/>
                </a:solidFill>
                <a:effectLst/>
                <a:latin typeface="Arial" panose="020B0604020202020204" pitchFamily="34" charset="0"/>
              </a:rPr>
              <a:t>These gender differences may be attributed to prevalent gender stereotypes (as girls may be less willing to disclose they consume SEM), and also to different biological development, as boys start to be sexually active more early than girls (</a:t>
            </a:r>
            <a:r>
              <a:rPr lang="en-US" sz="1000" b="0" i="0" u="none" strike="noStrike" dirty="0" err="1">
                <a:solidFill>
                  <a:srgbClr val="000000"/>
                </a:solidFill>
                <a:effectLst/>
                <a:latin typeface="Arial" panose="020B0604020202020204" pitchFamily="34" charset="0"/>
              </a:rPr>
              <a:t>Ševčíková</a:t>
            </a:r>
            <a:r>
              <a:rPr lang="en-US" sz="1000" b="0" i="0" u="none" strike="noStrike" dirty="0">
                <a:solidFill>
                  <a:srgbClr val="000000"/>
                </a:solidFill>
                <a:effectLst/>
                <a:latin typeface="Arial" panose="020B0604020202020204" pitchFamily="34" charset="0"/>
              </a:rPr>
              <a:t> &amp; </a:t>
            </a:r>
            <a:r>
              <a:rPr lang="en-US" sz="1000" b="0" i="0" u="none" strike="noStrike" dirty="0" err="1">
                <a:solidFill>
                  <a:srgbClr val="000000"/>
                </a:solidFill>
                <a:effectLst/>
                <a:latin typeface="Arial" panose="020B0604020202020204" pitchFamily="34" charset="0"/>
              </a:rPr>
              <a:t>Daneback</a:t>
            </a:r>
            <a:r>
              <a:rPr lang="en-US" sz="1000" b="0" i="0" u="none" strike="noStrike" dirty="0">
                <a:solidFill>
                  <a:srgbClr val="000000"/>
                </a:solidFill>
                <a:effectLst/>
                <a:latin typeface="Arial" panose="020B0604020202020204" pitchFamily="34" charset="0"/>
              </a:rPr>
              <a:t>, 2014). </a:t>
            </a:r>
            <a:endParaRPr lang="cs-CZ" dirty="0"/>
          </a:p>
          <a:p>
            <a:endParaRPr lang="cs-CZ" dirty="0"/>
          </a:p>
        </p:txBody>
      </p:sp>
      <p:sp>
        <p:nvSpPr>
          <p:cNvPr id="4" name="Zástupný symbol pro číslo snímku 3"/>
          <p:cNvSpPr>
            <a:spLocks noGrp="1"/>
          </p:cNvSpPr>
          <p:nvPr>
            <p:ph type="sldNum" sz="quarter" idx="5"/>
          </p:nvPr>
        </p:nvSpPr>
        <p:spPr/>
        <p:txBody>
          <a:bodyPr/>
          <a:lstStyle/>
          <a:p>
            <a:fld id="{9189B5CA-9AE0-45BE-BEDD-FBBBC027C061}" type="slidenum">
              <a:rPr lang="cs-CZ" smtClean="0"/>
              <a:t>17</a:t>
            </a:fld>
            <a:endParaRPr lang="cs-CZ"/>
          </a:p>
        </p:txBody>
      </p:sp>
    </p:spTree>
    <p:extLst>
      <p:ext uri="{BB962C8B-B14F-4D97-AF65-F5344CB8AC3E}">
        <p14:creationId xmlns:p14="http://schemas.microsoft.com/office/powerpoint/2010/main" val="4151697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Contemporary understandings of the core principles of media literacy include the “active inquiry and critical thinking about the messages we receive and create” (Alliance for Media Literate America [AMLA], 2007, p. 3) so that “people use their individual skills, beliefs and experiences to construct their own meanings from media messages” (Alliance for Media Literate America, 2007, p. 7)</a:t>
            </a:r>
            <a:r>
              <a:rPr lang="cs-CZ" dirty="0"/>
              <a:t> (</a:t>
            </a:r>
            <a:r>
              <a:rPr lang="cs-CZ" dirty="0" err="1"/>
              <a:t>Dawson</a:t>
            </a:r>
            <a:r>
              <a:rPr lang="cs-CZ" dirty="0"/>
              <a:t> et al. 2019)</a:t>
            </a:r>
          </a:p>
          <a:p>
            <a:r>
              <a:rPr lang="en-US" dirty="0"/>
              <a:t>While many commentators and scholars have acknowledged the educational qualities of pornography, there is no universal consensus as to what porn teaches its consumers and how it works as an educator</a:t>
            </a:r>
            <a:r>
              <a:rPr lang="cs-CZ" dirty="0"/>
              <a:t> (</a:t>
            </a:r>
            <a:r>
              <a:rPr lang="cs-CZ" dirty="0" err="1"/>
              <a:t>Albury</a:t>
            </a:r>
            <a:r>
              <a:rPr lang="cs-CZ" dirty="0"/>
              <a:t> 2014)</a:t>
            </a:r>
          </a:p>
          <a:p>
            <a:r>
              <a:rPr lang="en-US" dirty="0"/>
              <a:t>We found few articles that present empirical data to discuss porn literacies, and those we found commonly frame young people’s porn literacy as their ability to critically read porn as negative and comprising ‘unrealistic’ portrayals of sex</a:t>
            </a:r>
            <a:r>
              <a:rPr lang="cs-CZ" dirty="0"/>
              <a:t>. </a:t>
            </a:r>
            <a:r>
              <a:rPr lang="en-US" dirty="0"/>
              <a:t>This model of porn literacy tends to be heteronormative, where only conservative ideals of ‘good’, coupled, and vanilla sex are deemed ‘realistic’</a:t>
            </a:r>
            <a:r>
              <a:rPr lang="cs-CZ" dirty="0"/>
              <a:t>. (Byron et al. 2020)</a:t>
            </a:r>
          </a:p>
          <a:p>
            <a:r>
              <a:rPr lang="en-US" b="0" i="0" dirty="0">
                <a:solidFill>
                  <a:srgbClr val="333333"/>
                </a:solidFill>
                <a:effectLst/>
                <a:latin typeface="Open Sans" panose="020B0606030504020204" pitchFamily="34" charset="0"/>
              </a:rPr>
              <a:t>Findings suggest that the proposed learning outcomes should focus on reducing shame regarding pornography engagement and improving critical thinking skills regarding the following sexual health topics: body image comparisons and dissatisfaction; sexual and gender-based violence; </a:t>
            </a:r>
            <a:r>
              <a:rPr lang="en-US" b="0" i="0" dirty="0" err="1">
                <a:solidFill>
                  <a:srgbClr val="333333"/>
                </a:solidFill>
                <a:effectLst/>
                <a:latin typeface="Open Sans" panose="020B0606030504020204" pitchFamily="34" charset="0"/>
              </a:rPr>
              <a:t>fetishising</a:t>
            </a:r>
            <a:r>
              <a:rPr lang="en-US" b="0" i="0" dirty="0">
                <a:solidFill>
                  <a:srgbClr val="333333"/>
                </a:solidFill>
                <a:effectLst/>
                <a:latin typeface="Open Sans" panose="020B0606030504020204" pitchFamily="34" charset="0"/>
              </a:rPr>
              <a:t> of gay and transgender communities; and setting unrealistic standards for sex.</a:t>
            </a:r>
            <a:r>
              <a:rPr lang="cs-CZ" b="0" i="0" dirty="0">
                <a:solidFill>
                  <a:srgbClr val="333333"/>
                </a:solidFill>
                <a:effectLst/>
                <a:latin typeface="Open Sans" panose="020B0606030504020204" pitchFamily="34" charset="0"/>
              </a:rPr>
              <a:t>+ LGBTQ+ </a:t>
            </a:r>
            <a:r>
              <a:rPr lang="cs-CZ" b="0" i="0" dirty="0" err="1">
                <a:solidFill>
                  <a:srgbClr val="333333"/>
                </a:solidFill>
                <a:effectLst/>
                <a:latin typeface="Open Sans" panose="020B0606030504020204" pitchFamily="34" charset="0"/>
              </a:rPr>
              <a:t>consent</a:t>
            </a:r>
            <a:r>
              <a:rPr lang="cs-CZ" b="0" i="0" dirty="0">
                <a:solidFill>
                  <a:srgbClr val="333333"/>
                </a:solidFill>
                <a:effectLst/>
                <a:latin typeface="Open Sans" panose="020B0606030504020204" pitchFamily="34" charset="0"/>
              </a:rPr>
              <a:t> + </a:t>
            </a:r>
            <a:r>
              <a:rPr lang="cs-CZ" b="0" i="0" dirty="0" err="1">
                <a:solidFill>
                  <a:srgbClr val="333333"/>
                </a:solidFill>
                <a:effectLst/>
                <a:latin typeface="Open Sans" panose="020B0606030504020204" pitchFamily="34" charset="0"/>
              </a:rPr>
              <a:t>its</a:t>
            </a:r>
            <a:r>
              <a:rPr lang="cs-CZ" b="0" i="0" dirty="0">
                <a:solidFill>
                  <a:srgbClr val="333333"/>
                </a:solidFill>
                <a:effectLst/>
                <a:latin typeface="Open Sans" panose="020B0606030504020204" pitchFamily="34" charset="0"/>
              </a:rPr>
              <a:t> </a:t>
            </a:r>
            <a:r>
              <a:rPr lang="cs-CZ" b="0" i="0" dirty="0" err="1">
                <a:solidFill>
                  <a:srgbClr val="333333"/>
                </a:solidFill>
                <a:effectLst/>
                <a:latin typeface="Open Sans" panose="020B0606030504020204" pitchFamily="34" charset="0"/>
              </a:rPr>
              <a:t>an</a:t>
            </a:r>
            <a:r>
              <a:rPr lang="cs-CZ" b="0" i="0" dirty="0">
                <a:solidFill>
                  <a:srgbClr val="333333"/>
                </a:solidFill>
                <a:effectLst/>
                <a:latin typeface="Open Sans" panose="020B0606030504020204" pitchFamily="34" charset="0"/>
              </a:rPr>
              <a:t> </a:t>
            </a:r>
            <a:r>
              <a:rPr lang="cs-CZ" b="0" i="0" dirty="0" err="1">
                <a:solidFill>
                  <a:srgbClr val="333333"/>
                </a:solidFill>
                <a:effectLst/>
                <a:latin typeface="Open Sans" panose="020B0606030504020204" pitchFamily="34" charset="0"/>
              </a:rPr>
              <a:t>industry</a:t>
            </a:r>
            <a:r>
              <a:rPr lang="cs-CZ" b="0" i="0" dirty="0">
                <a:solidFill>
                  <a:srgbClr val="333333"/>
                </a:solidFill>
                <a:effectLst/>
                <a:latin typeface="Open Sans" panose="020B0606030504020204" pitchFamily="34" charset="0"/>
              </a:rPr>
              <a:t> (</a:t>
            </a:r>
            <a:r>
              <a:rPr lang="cs-CZ" b="0" i="0" dirty="0" err="1">
                <a:solidFill>
                  <a:srgbClr val="333333"/>
                </a:solidFill>
                <a:effectLst/>
                <a:latin typeface="Open Sans" panose="020B0606030504020204" pitchFamily="34" charset="0"/>
              </a:rPr>
              <a:t>Dawson</a:t>
            </a:r>
            <a:r>
              <a:rPr lang="cs-CZ" b="0" i="0" dirty="0">
                <a:solidFill>
                  <a:srgbClr val="333333"/>
                </a:solidFill>
                <a:effectLst/>
                <a:latin typeface="Open Sans" panose="020B0606030504020204" pitchFamily="34" charset="0"/>
              </a:rPr>
              <a:t> et al. 2019) (18-29, </a:t>
            </a:r>
            <a:r>
              <a:rPr lang="cs-CZ" b="0" i="0" dirty="0" err="1">
                <a:solidFill>
                  <a:srgbClr val="333333"/>
                </a:solidFill>
                <a:effectLst/>
                <a:latin typeface="Open Sans" panose="020B0606030504020204" pitchFamily="34" charset="0"/>
              </a:rPr>
              <a:t>focusky</a:t>
            </a:r>
            <a:r>
              <a:rPr lang="cs-CZ" b="0" i="0" dirty="0">
                <a:solidFill>
                  <a:srgbClr val="333333"/>
                </a:solidFill>
                <a:effectLst/>
                <a:latin typeface="Open Sans" panose="020B0606030504020204" pitchFamily="34" charset="0"/>
              </a:rPr>
              <a:t>)</a:t>
            </a:r>
            <a:endParaRPr lang="cs-CZ" dirty="0"/>
          </a:p>
          <a:p>
            <a:endParaRPr lang="cs-CZ" dirty="0"/>
          </a:p>
        </p:txBody>
      </p:sp>
      <p:sp>
        <p:nvSpPr>
          <p:cNvPr id="4" name="Zástupný symbol pro číslo snímku 3"/>
          <p:cNvSpPr>
            <a:spLocks noGrp="1"/>
          </p:cNvSpPr>
          <p:nvPr>
            <p:ph type="sldNum" sz="quarter" idx="5"/>
          </p:nvPr>
        </p:nvSpPr>
        <p:spPr/>
        <p:txBody>
          <a:bodyPr/>
          <a:lstStyle/>
          <a:p>
            <a:fld id="{9189B5CA-9AE0-45BE-BEDD-FBBBC027C061}" type="slidenum">
              <a:rPr lang="cs-CZ" smtClean="0"/>
              <a:t>20</a:t>
            </a:fld>
            <a:endParaRPr lang="cs-CZ"/>
          </a:p>
        </p:txBody>
      </p:sp>
    </p:spTree>
    <p:extLst>
      <p:ext uri="{BB962C8B-B14F-4D97-AF65-F5344CB8AC3E}">
        <p14:creationId xmlns:p14="http://schemas.microsoft.com/office/powerpoint/2010/main" val="95960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333333"/>
                </a:solidFill>
                <a:effectLst/>
                <a:latin typeface="arial" panose="020B0604020202020204" pitchFamily="34" charset="0"/>
              </a:rPr>
              <a:t>the predominant “risk” perspective that presumes that abstinence from sexual activity is the ideal behavioral outcome for teenagers</a:t>
            </a:r>
            <a:r>
              <a:rPr lang="cs-CZ" b="0" i="0" dirty="0">
                <a:solidFill>
                  <a:srgbClr val="333333"/>
                </a:solidFill>
                <a:effectLst/>
                <a:latin typeface="arial" panose="020B0604020202020204" pitchFamily="34" charset="0"/>
              </a:rPr>
              <a:t> + </a:t>
            </a:r>
            <a:r>
              <a:rPr lang="en-US" dirty="0"/>
              <a:t>Adolescent sex is commonly perceived— both by American society and in psychological research— as an inherently deviant behavior, whereas abstinence from sexual activity is often presumed to be the healthiest behavioral outcome for teenagers. </a:t>
            </a:r>
            <a:r>
              <a:rPr lang="cs-CZ" b="0" i="0" dirty="0">
                <a:solidFill>
                  <a:srgbClr val="333333"/>
                </a:solidFill>
                <a:effectLst/>
                <a:latin typeface="arial" panose="020B0604020202020204" pitchFamily="34" charset="0"/>
              </a:rPr>
              <a:t>(</a:t>
            </a:r>
            <a:r>
              <a:rPr lang="cs-CZ" b="0" i="0" dirty="0" err="1">
                <a:solidFill>
                  <a:srgbClr val="333333"/>
                </a:solidFill>
                <a:effectLst/>
                <a:latin typeface="arial" panose="020B0604020202020204" pitchFamily="34" charset="0"/>
              </a:rPr>
              <a:t>Harden</a:t>
            </a:r>
            <a:r>
              <a:rPr lang="cs-CZ" b="0" i="0" dirty="0">
                <a:solidFill>
                  <a:srgbClr val="333333"/>
                </a:solidFill>
                <a:effectLst/>
                <a:latin typeface="arial" panose="020B0604020202020204" pitchFamily="34" charset="0"/>
              </a:rPr>
              <a:t> 2014)</a:t>
            </a:r>
            <a:endParaRPr lang="cs-CZ" dirty="0"/>
          </a:p>
          <a:p>
            <a:r>
              <a:rPr lang="en-US" dirty="0"/>
              <a:t>Since much current research and practice (although by no means all of either), focuses on the risks and harms of technology and sexual life (Flood 2009; Brown and </a:t>
            </a:r>
            <a:r>
              <a:rPr lang="en-US" dirty="0" err="1"/>
              <a:t>L’Engle</a:t>
            </a:r>
            <a:r>
              <a:rPr lang="en-US" dirty="0"/>
              <a:t> 2009), it is important that both also interrogate concepts of risks and harm, and </a:t>
            </a:r>
            <a:r>
              <a:rPr lang="en-US" dirty="0" err="1"/>
              <a:t>recognise</a:t>
            </a:r>
            <a:r>
              <a:rPr lang="en-US" dirty="0"/>
              <a:t> that these narratives can in themselves be harmful (</a:t>
            </a:r>
            <a:r>
              <a:rPr lang="en-US" dirty="0" err="1"/>
              <a:t>Lerum</a:t>
            </a:r>
            <a:r>
              <a:rPr lang="en-US" dirty="0"/>
              <a:t> and Dworkin 2009). For example, the approach of research and campaigns that frame sexually explicit image sharing (often referred to as ‘sexting’) as a risky activity that individuals must bear responsibility for constructs girls as both victims of image-sharing related bullying and as responsible for preventing it (by abstaining). Such framing can be harmful because by </a:t>
            </a:r>
            <a:r>
              <a:rPr lang="en-US" dirty="0" err="1"/>
              <a:t>normalising</a:t>
            </a:r>
            <a:r>
              <a:rPr lang="en-US" dirty="0"/>
              <a:t> </a:t>
            </a:r>
            <a:r>
              <a:rPr lang="en-US" dirty="0" err="1"/>
              <a:t>theidea</a:t>
            </a:r>
            <a:r>
              <a:rPr lang="en-US" dirty="0"/>
              <a:t> that there are different risks and responsibilities for boys and girls it reinforces stereotypical and </a:t>
            </a:r>
            <a:r>
              <a:rPr lang="en-US" dirty="0" err="1"/>
              <a:t>heterosexualised</a:t>
            </a:r>
            <a:r>
              <a:rPr lang="en-US" dirty="0"/>
              <a:t> gender norms and shifts responsibility from </a:t>
            </a:r>
            <a:r>
              <a:rPr lang="en-US" dirty="0" err="1"/>
              <a:t>perpe</a:t>
            </a:r>
            <a:r>
              <a:rPr lang="en-US" dirty="0"/>
              <a:t>- </a:t>
            </a:r>
            <a:r>
              <a:rPr lang="en-US" dirty="0" err="1"/>
              <a:t>trators</a:t>
            </a:r>
            <a:r>
              <a:rPr lang="cs-CZ" dirty="0"/>
              <a:t> (</a:t>
            </a:r>
            <a:r>
              <a:rPr lang="cs-CZ" dirty="0" err="1"/>
              <a:t>Scott</a:t>
            </a:r>
            <a:r>
              <a:rPr lang="cs-CZ" dirty="0"/>
              <a:t> et al. 2020)</a:t>
            </a:r>
          </a:p>
          <a:p>
            <a:r>
              <a:rPr lang="en-US" dirty="0"/>
              <a:t>what would </a:t>
            </a:r>
            <a:r>
              <a:rPr lang="en-US" dirty="0" err="1"/>
              <a:t>characterise</a:t>
            </a:r>
            <a:r>
              <a:rPr lang="en-US" dirty="0"/>
              <a:t> ‘good’ sex and relationships might refocus the discussion on autonomy, consent, communication, diversity, pleasure, equality, and inclusion</a:t>
            </a:r>
            <a:r>
              <a:rPr lang="cs-CZ" dirty="0"/>
              <a:t> (</a:t>
            </a:r>
            <a:r>
              <a:rPr lang="cs-CZ" dirty="0" err="1"/>
              <a:t>Scott</a:t>
            </a:r>
            <a:r>
              <a:rPr lang="cs-CZ" dirty="0"/>
              <a:t> et al. 2020)</a:t>
            </a:r>
          </a:p>
          <a:p>
            <a:r>
              <a:rPr lang="en-US" dirty="0"/>
              <a:t>Perhaps the most harmful outcome of a lack of broad understanding of adolescent sexuality is the disjuncture created between young people’s lived experiences and our professional anxiety voiced solely in a language of danger, warning, and avoidance.</a:t>
            </a:r>
            <a:r>
              <a:rPr lang="cs-CZ" dirty="0"/>
              <a:t> (</a:t>
            </a:r>
            <a:r>
              <a:rPr lang="cs-CZ" dirty="0" err="1"/>
              <a:t>Fortenberry</a:t>
            </a:r>
            <a:r>
              <a:rPr lang="cs-CZ" dirty="0"/>
              <a:t> 2016)</a:t>
            </a:r>
          </a:p>
          <a:p>
            <a:r>
              <a:rPr lang="cs-CZ" dirty="0" err="1"/>
              <a:t>Review</a:t>
            </a:r>
            <a:r>
              <a:rPr lang="cs-CZ" dirty="0"/>
              <a:t> literatury pozitivní sexuality: </a:t>
            </a:r>
            <a:r>
              <a:rPr lang="en-US" dirty="0"/>
              <a:t>results indicate that </a:t>
            </a:r>
            <a:r>
              <a:rPr lang="en-US" dirty="0" err="1"/>
              <a:t>sexu</a:t>
            </a:r>
            <a:r>
              <a:rPr lang="en-US" dirty="0"/>
              <a:t>- al health, physical health, mental health, and overall well-being are all positively associated with sexual satisfaction, sexual self-esteem, and sexual pleasure</a:t>
            </a:r>
            <a:r>
              <a:rPr lang="cs-CZ" dirty="0"/>
              <a:t> (Anderson 2013)</a:t>
            </a:r>
          </a:p>
          <a:p>
            <a:endParaRPr lang="cs-CZ" dirty="0"/>
          </a:p>
        </p:txBody>
      </p:sp>
      <p:sp>
        <p:nvSpPr>
          <p:cNvPr id="4" name="Zástupný symbol pro číslo snímku 3"/>
          <p:cNvSpPr>
            <a:spLocks noGrp="1"/>
          </p:cNvSpPr>
          <p:nvPr>
            <p:ph type="sldNum" sz="quarter" idx="5"/>
          </p:nvPr>
        </p:nvSpPr>
        <p:spPr/>
        <p:txBody>
          <a:bodyPr/>
          <a:lstStyle/>
          <a:p>
            <a:fld id="{9189B5CA-9AE0-45BE-BEDD-FBBBC027C061}" type="slidenum">
              <a:rPr lang="cs-CZ" smtClean="0"/>
              <a:t>4</a:t>
            </a:fld>
            <a:endParaRPr lang="cs-CZ"/>
          </a:p>
        </p:txBody>
      </p:sp>
    </p:spTree>
    <p:extLst>
      <p:ext uri="{BB962C8B-B14F-4D97-AF65-F5344CB8AC3E}">
        <p14:creationId xmlns:p14="http://schemas.microsoft.com/office/powerpoint/2010/main" val="921516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A sexual well-being perspective could supplant an outmoded</a:t>
            </a:r>
            <a:r>
              <a:rPr lang="cs-CZ" dirty="0"/>
              <a:t> </a:t>
            </a:r>
            <a:r>
              <a:rPr lang="en-US" dirty="0"/>
              <a:t>but still widely </a:t>
            </a:r>
            <a:r>
              <a:rPr lang="en-US" dirty="0" err="1"/>
              <a:t>takendsexual</a:t>
            </a:r>
            <a:r>
              <a:rPr lang="en-US" dirty="0"/>
              <a:t> risk perspective that does not countenance the possibility of healthy sex (other than abstinence) during </a:t>
            </a:r>
            <a:r>
              <a:rPr lang="en-US" dirty="0" err="1"/>
              <a:t>adoles</a:t>
            </a:r>
            <a:r>
              <a:rPr lang="en-US" dirty="0"/>
              <a:t>- </a:t>
            </a:r>
            <a:r>
              <a:rPr lang="en-US" dirty="0" err="1"/>
              <a:t>cence</a:t>
            </a:r>
            <a:r>
              <a:rPr lang="en-US" dirty="0"/>
              <a:t> [2]. A sexual well-being perspective is based in notions of well-being as a developmentally appropriate outcome of the multiple types of experiences of sexuality possible during adolescence.</a:t>
            </a:r>
            <a:r>
              <a:rPr lang="cs-CZ" dirty="0"/>
              <a:t> (</a:t>
            </a:r>
            <a:r>
              <a:rPr lang="cs-CZ" dirty="0" err="1"/>
              <a:t>Fortenberry</a:t>
            </a:r>
            <a:r>
              <a:rPr lang="cs-CZ" dirty="0"/>
              <a:t> 2016)</a:t>
            </a:r>
          </a:p>
          <a:p>
            <a:r>
              <a:rPr lang="en-US" dirty="0"/>
              <a:t>sexual well-being rather than the more</a:t>
            </a:r>
            <a:r>
              <a:rPr lang="cs-CZ" dirty="0"/>
              <a:t> </a:t>
            </a:r>
            <a:r>
              <a:rPr lang="en-US" dirty="0"/>
              <a:t>widely used phrase “sexual health” to incorporate relevant dimensions of well-being in addition to health: personal se- </a:t>
            </a:r>
            <a:r>
              <a:rPr lang="en-US" dirty="0" err="1"/>
              <a:t>curity</a:t>
            </a:r>
            <a:r>
              <a:rPr lang="en-US" dirty="0"/>
              <a:t>; attachment to others; appropriate functioning; self- determination; and respect for self and others [3].</a:t>
            </a:r>
            <a:r>
              <a:rPr lang="cs-CZ" dirty="0"/>
              <a:t> (</a:t>
            </a:r>
            <a:r>
              <a:rPr lang="cs-CZ" dirty="0" err="1"/>
              <a:t>Fortenberry</a:t>
            </a:r>
            <a:r>
              <a:rPr lang="cs-CZ" dirty="0"/>
              <a:t> 2016)</a:t>
            </a:r>
          </a:p>
          <a:p>
            <a:r>
              <a:rPr lang="en-US" dirty="0"/>
              <a:t>Definitions of adolescent sexual well-being vary but </a:t>
            </a:r>
            <a:r>
              <a:rPr lang="en-US" dirty="0" err="1"/>
              <a:t>ofteninclude</a:t>
            </a:r>
            <a:r>
              <a:rPr lang="en-US" dirty="0"/>
              <a:t> domains such as sexual self-esteem; sexual self-efficacy; sexual arousal; desire and pleasure; and absence of pain, anxiety, and negative affect</a:t>
            </a:r>
            <a:r>
              <a:rPr lang="cs-CZ" dirty="0"/>
              <a:t> (</a:t>
            </a:r>
            <a:r>
              <a:rPr lang="cs-CZ" dirty="0" err="1"/>
              <a:t>Harden</a:t>
            </a:r>
            <a:r>
              <a:rPr lang="cs-CZ" dirty="0"/>
              <a:t> 2014)</a:t>
            </a:r>
          </a:p>
          <a:p>
            <a:r>
              <a:rPr lang="en-US" dirty="0"/>
              <a:t>Sexual self-esteem addresses perceptions of worth and attractiveness as a sexual person. Sexual self-efficacy addresses perceived control in sexual situations, including the ability to consent to sex or refuse it. The topics of sexual arousal, desire, and pleasure</a:t>
            </a:r>
            <a:r>
              <a:rPr lang="cs-CZ" dirty="0"/>
              <a:t> </a:t>
            </a:r>
            <a:r>
              <a:rPr lang="en-US" dirty="0"/>
              <a:t>intrinsic to adults’ sexual </a:t>
            </a:r>
            <a:r>
              <a:rPr lang="en-US" dirty="0" err="1"/>
              <a:t>experiencesdare</a:t>
            </a:r>
            <a:r>
              <a:rPr lang="en-US" dirty="0"/>
              <a:t> nearly absent in research about adolescent sex.</a:t>
            </a:r>
            <a:r>
              <a:rPr lang="cs-CZ" dirty="0"/>
              <a:t> (</a:t>
            </a:r>
            <a:r>
              <a:rPr lang="cs-CZ" dirty="0" err="1"/>
              <a:t>Fortenberry</a:t>
            </a:r>
            <a:r>
              <a:rPr lang="cs-CZ" dirty="0"/>
              <a:t> 2016)</a:t>
            </a:r>
          </a:p>
          <a:p>
            <a:endParaRPr lang="cs-CZ" dirty="0"/>
          </a:p>
          <a:p>
            <a:endParaRPr lang="cs-CZ" dirty="0"/>
          </a:p>
          <a:p>
            <a:endParaRPr lang="cs-CZ" dirty="0"/>
          </a:p>
        </p:txBody>
      </p:sp>
      <p:sp>
        <p:nvSpPr>
          <p:cNvPr id="4" name="Zástupný symbol pro číslo snímku 3"/>
          <p:cNvSpPr>
            <a:spLocks noGrp="1"/>
          </p:cNvSpPr>
          <p:nvPr>
            <p:ph type="sldNum" sz="quarter" idx="5"/>
          </p:nvPr>
        </p:nvSpPr>
        <p:spPr/>
        <p:txBody>
          <a:bodyPr/>
          <a:lstStyle/>
          <a:p>
            <a:fld id="{9189B5CA-9AE0-45BE-BEDD-FBBBC027C061}" type="slidenum">
              <a:rPr lang="cs-CZ" smtClean="0"/>
              <a:t>5</a:t>
            </a:fld>
            <a:endParaRPr lang="cs-CZ"/>
          </a:p>
        </p:txBody>
      </p:sp>
    </p:spTree>
    <p:extLst>
      <p:ext uri="{BB962C8B-B14F-4D97-AF65-F5344CB8AC3E}">
        <p14:creationId xmlns:p14="http://schemas.microsoft.com/office/powerpoint/2010/main" val="4265774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Online </a:t>
            </a:r>
            <a:r>
              <a:rPr lang="cs-CZ" dirty="0" err="1"/>
              <a:t>dating</a:t>
            </a:r>
            <a:r>
              <a:rPr lang="cs-CZ" dirty="0"/>
              <a:t>: Tinder? 18+!</a:t>
            </a:r>
          </a:p>
          <a:p>
            <a:r>
              <a:rPr lang="cs-CZ" dirty="0"/>
              <a:t>Většina studií na toto téma u adolescentů je zaměřena na online </a:t>
            </a:r>
            <a:r>
              <a:rPr lang="cs-CZ" dirty="0" err="1"/>
              <a:t>dating</a:t>
            </a:r>
            <a:r>
              <a:rPr lang="cs-CZ" dirty="0"/>
              <a:t> </a:t>
            </a:r>
            <a:r>
              <a:rPr lang="cs-CZ" dirty="0" err="1"/>
              <a:t>violence</a:t>
            </a:r>
            <a:r>
              <a:rPr lang="cs-CZ" dirty="0"/>
              <a:t> a abuse – sex positive </a:t>
            </a:r>
            <a:r>
              <a:rPr lang="cs-CZ" dirty="0" err="1"/>
              <a:t>research</a:t>
            </a:r>
            <a:r>
              <a:rPr lang="cs-CZ" dirty="0"/>
              <a:t> je velmi omezený </a:t>
            </a:r>
            <a:r>
              <a:rPr lang="cs-CZ" dirty="0">
                <a:sym typeface="Wingdings" panose="05000000000000000000" pitchFamily="2" charset="2"/>
              </a:rPr>
              <a:t></a:t>
            </a:r>
            <a:endParaRPr lang="cs-CZ" dirty="0"/>
          </a:p>
          <a:p>
            <a:r>
              <a:rPr lang="en-US" dirty="0"/>
              <a:t>dating, ‘‘hooking up,’’ ‘‘friends with benefits,’’ and relationship </a:t>
            </a:r>
            <a:r>
              <a:rPr lang="cs-CZ" dirty="0"/>
              <a:t> (</a:t>
            </a:r>
            <a:r>
              <a:rPr lang="cs-CZ" dirty="0" err="1"/>
              <a:t>Manning</a:t>
            </a:r>
            <a:r>
              <a:rPr lang="cs-CZ" dirty="0"/>
              <a:t> et al. 2006) + </a:t>
            </a:r>
            <a:r>
              <a:rPr lang="en-US" dirty="0"/>
              <a:t>the use of technology, such as cell phone calls, instant messaging, and posts to social networking sites</a:t>
            </a:r>
            <a:r>
              <a:rPr lang="cs-CZ" dirty="0"/>
              <a:t> (</a:t>
            </a:r>
            <a:r>
              <a:rPr lang="cs-CZ" dirty="0" err="1"/>
              <a:t>Baker</a:t>
            </a:r>
            <a:r>
              <a:rPr lang="cs-CZ" dirty="0"/>
              <a:t> &amp; </a:t>
            </a:r>
            <a:r>
              <a:rPr lang="cs-CZ" dirty="0" err="1"/>
              <a:t>Carreno</a:t>
            </a:r>
            <a:r>
              <a:rPr lang="cs-CZ" dirty="0"/>
              <a:t> 2015)</a:t>
            </a:r>
          </a:p>
          <a:p>
            <a:r>
              <a:rPr lang="en-US" dirty="0"/>
              <a:t>technology use was described in the context of initiating as well as dissolving relationships</a:t>
            </a:r>
            <a:r>
              <a:rPr lang="cs-CZ" dirty="0"/>
              <a:t> (</a:t>
            </a:r>
            <a:r>
              <a:rPr lang="cs-CZ" dirty="0" err="1"/>
              <a:t>Baker</a:t>
            </a:r>
            <a:r>
              <a:rPr lang="cs-CZ" dirty="0"/>
              <a:t> &amp; </a:t>
            </a:r>
            <a:r>
              <a:rPr lang="cs-CZ" dirty="0" err="1"/>
              <a:t>Carreno</a:t>
            </a:r>
            <a:r>
              <a:rPr lang="cs-CZ" dirty="0"/>
              <a:t> 2015)</a:t>
            </a:r>
          </a:p>
          <a:p>
            <a:r>
              <a:rPr lang="en-US" dirty="0"/>
              <a:t>Their descriptions were similar in that they would begin communicating with someone through texts as well as on Facebook or other social networking sites. In some cases they had met the person at a party; in others, the person was a part of their extended group of friends (e.g., friend of a friend)</a:t>
            </a:r>
            <a:r>
              <a:rPr lang="cs-CZ" dirty="0"/>
              <a:t> (</a:t>
            </a:r>
            <a:r>
              <a:rPr lang="cs-CZ" dirty="0" err="1"/>
              <a:t>Baker</a:t>
            </a:r>
            <a:r>
              <a:rPr lang="cs-CZ" dirty="0"/>
              <a:t> &amp; </a:t>
            </a:r>
            <a:r>
              <a:rPr lang="cs-CZ" dirty="0" err="1"/>
              <a:t>Carreno</a:t>
            </a:r>
            <a:r>
              <a:rPr lang="cs-CZ" dirty="0"/>
              <a:t> 2015)</a:t>
            </a:r>
          </a:p>
          <a:p>
            <a:r>
              <a:rPr lang="en-US" dirty="0"/>
              <a:t>Once it became ‘‘official’’, participants described how they would update their status on social networking sites, like Facebook</a:t>
            </a:r>
            <a:r>
              <a:rPr lang="cs-CZ" dirty="0"/>
              <a:t> (</a:t>
            </a:r>
            <a:r>
              <a:rPr lang="cs-CZ" dirty="0" err="1"/>
              <a:t>Baker</a:t>
            </a:r>
            <a:r>
              <a:rPr lang="cs-CZ" dirty="0"/>
              <a:t> &amp; </a:t>
            </a:r>
            <a:r>
              <a:rPr lang="cs-CZ" dirty="0" err="1"/>
              <a:t>Carreno</a:t>
            </a:r>
            <a:r>
              <a:rPr lang="cs-CZ" dirty="0"/>
              <a:t> 2015)</a:t>
            </a:r>
          </a:p>
          <a:p>
            <a:r>
              <a:rPr lang="cs-CZ" dirty="0" err="1"/>
              <a:t>Jealousy</a:t>
            </a:r>
            <a:r>
              <a:rPr lang="cs-CZ" dirty="0"/>
              <a:t>, monitoring (</a:t>
            </a:r>
            <a:r>
              <a:rPr lang="cs-CZ" dirty="0" err="1"/>
              <a:t>Baker</a:t>
            </a:r>
            <a:r>
              <a:rPr lang="cs-CZ" dirty="0"/>
              <a:t> &amp; </a:t>
            </a:r>
            <a:r>
              <a:rPr lang="cs-CZ" dirty="0" err="1"/>
              <a:t>Carreno</a:t>
            </a:r>
            <a:r>
              <a:rPr lang="cs-CZ" dirty="0"/>
              <a:t> 2015)</a:t>
            </a:r>
          </a:p>
          <a:p>
            <a:r>
              <a:rPr lang="en-US" dirty="0"/>
              <a:t>At first, this would last a short time, maybe a day or two. After each fight, the time between receiving a text or online communication and responding to it would grow until after a few weeks the relationship would just end, often without any further face-to-face discussion of why it ended. This example illustrates how technology was used to, indirectly, end a relationship.</a:t>
            </a:r>
            <a:r>
              <a:rPr lang="cs-CZ" dirty="0"/>
              <a:t> (</a:t>
            </a:r>
            <a:r>
              <a:rPr lang="cs-CZ" dirty="0" err="1"/>
              <a:t>Baker</a:t>
            </a:r>
            <a:r>
              <a:rPr lang="cs-CZ" dirty="0"/>
              <a:t> &amp; </a:t>
            </a:r>
            <a:r>
              <a:rPr lang="cs-CZ" dirty="0" err="1"/>
              <a:t>Carreno</a:t>
            </a:r>
            <a:r>
              <a:rPr lang="cs-CZ" dirty="0"/>
              <a:t> 2015)</a:t>
            </a:r>
          </a:p>
          <a:p>
            <a:r>
              <a:rPr lang="cs-CZ" dirty="0" err="1"/>
              <a:t>Echoed</a:t>
            </a:r>
            <a:r>
              <a:rPr lang="cs-CZ" dirty="0"/>
              <a:t> in </a:t>
            </a:r>
            <a:r>
              <a:rPr lang="en-US" dirty="0"/>
              <a:t>Van </a:t>
            </a:r>
            <a:r>
              <a:rPr lang="en-US" dirty="0" err="1"/>
              <a:t>Ouytsel</a:t>
            </a:r>
            <a:r>
              <a:rPr lang="en-US" dirty="0"/>
              <a:t>, J., Van Gool, E., </a:t>
            </a:r>
            <a:r>
              <a:rPr lang="en-US" dirty="0" err="1"/>
              <a:t>Walrave</a:t>
            </a:r>
            <a:r>
              <a:rPr lang="en-US" dirty="0"/>
              <a:t>, M., </a:t>
            </a:r>
            <a:r>
              <a:rPr lang="en-US" dirty="0" err="1"/>
              <a:t>Ponnet</a:t>
            </a:r>
            <a:r>
              <a:rPr lang="en-US" dirty="0"/>
              <a:t>, K., &amp; </a:t>
            </a:r>
            <a:r>
              <a:rPr lang="en-US" dirty="0" err="1"/>
              <a:t>Peeters</a:t>
            </a:r>
            <a:r>
              <a:rPr lang="en-US" dirty="0"/>
              <a:t>, E. (2016). Exploring the role of social networking sites within adolescent romantic relationships and dating experiences. Computers in Human Behavior, 55, 76–86. doi:10.1016/j.chb.2015.08.042 </a:t>
            </a:r>
            <a:r>
              <a:rPr lang="cs-CZ" dirty="0"/>
              <a:t> </a:t>
            </a:r>
          </a:p>
          <a:p>
            <a:endParaRPr lang="cs-CZ" dirty="0"/>
          </a:p>
          <a:p>
            <a:endParaRPr lang="cs-CZ" dirty="0"/>
          </a:p>
          <a:p>
            <a:endParaRPr lang="cs-CZ" dirty="0"/>
          </a:p>
        </p:txBody>
      </p:sp>
      <p:sp>
        <p:nvSpPr>
          <p:cNvPr id="4" name="Zástupný symbol pro číslo snímku 3"/>
          <p:cNvSpPr>
            <a:spLocks noGrp="1"/>
          </p:cNvSpPr>
          <p:nvPr>
            <p:ph type="sldNum" sz="quarter" idx="5"/>
          </p:nvPr>
        </p:nvSpPr>
        <p:spPr/>
        <p:txBody>
          <a:bodyPr/>
          <a:lstStyle/>
          <a:p>
            <a:fld id="{9189B5CA-9AE0-45BE-BEDD-FBBBC027C061}" type="slidenum">
              <a:rPr lang="cs-CZ" smtClean="0"/>
              <a:t>6</a:t>
            </a:fld>
            <a:endParaRPr lang="cs-CZ"/>
          </a:p>
        </p:txBody>
      </p:sp>
    </p:spTree>
    <p:extLst>
      <p:ext uri="{BB962C8B-B14F-4D97-AF65-F5344CB8AC3E}">
        <p14:creationId xmlns:p14="http://schemas.microsoft.com/office/powerpoint/2010/main" val="4231437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Definice (není to jen „</a:t>
            </a:r>
            <a:r>
              <a:rPr lang="cs-CZ" dirty="0" err="1"/>
              <a:t>nudes</a:t>
            </a:r>
            <a:r>
              <a:rPr lang="cs-CZ" dirty="0"/>
              <a:t>“): </a:t>
            </a:r>
            <a:r>
              <a:rPr lang="cs-CZ" dirty="0" err="1"/>
              <a:t>review</a:t>
            </a:r>
            <a:r>
              <a:rPr lang="cs-CZ" dirty="0"/>
              <a:t> 18 studií o </a:t>
            </a:r>
            <a:r>
              <a:rPr lang="cs-CZ" dirty="0" err="1"/>
              <a:t>sextingu</a:t>
            </a:r>
            <a:r>
              <a:rPr lang="cs-CZ" dirty="0"/>
              <a:t> – není shoda (</a:t>
            </a:r>
            <a:r>
              <a:rPr lang="cs-CZ" dirty="0" err="1"/>
              <a:t>Barrense-Dias</a:t>
            </a:r>
            <a:r>
              <a:rPr lang="cs-CZ" dirty="0"/>
              <a:t> et al. 2017)</a:t>
            </a:r>
          </a:p>
          <a:p>
            <a:r>
              <a:rPr lang="cs-CZ" dirty="0"/>
              <a:t>Míra sexuální charakteristiky, médium, typ akce, typ sdílení</a:t>
            </a:r>
          </a:p>
          <a:p>
            <a:r>
              <a:rPr lang="cs-CZ" dirty="0"/>
              <a:t>Jak </a:t>
            </a:r>
            <a:r>
              <a:rPr lang="cs-CZ" dirty="0" err="1"/>
              <a:t>sextingu</a:t>
            </a:r>
            <a:r>
              <a:rPr lang="cs-CZ" dirty="0"/>
              <a:t> rozumí samotní dospívající? </a:t>
            </a:r>
            <a:r>
              <a:rPr lang="en-US" dirty="0"/>
              <a:t>Most studies found that adolescents considered sexting as a possible activity during a relationship and could be defined as a normal way to flirt</a:t>
            </a:r>
            <a:r>
              <a:rPr lang="cs-CZ" dirty="0"/>
              <a:t> (</a:t>
            </a:r>
            <a:r>
              <a:rPr lang="cs-CZ" dirty="0" err="1"/>
              <a:t>Barrense-Dias</a:t>
            </a:r>
            <a:r>
              <a:rPr lang="cs-CZ" dirty="0"/>
              <a:t> et al. 2017)</a:t>
            </a:r>
          </a:p>
          <a:p>
            <a:endParaRPr lang="cs-CZ" dirty="0"/>
          </a:p>
          <a:p>
            <a:r>
              <a:rPr lang="cs-CZ" dirty="0"/>
              <a:t>Často souvisí s vyšším věkem a přítomností romantických vztahů</a:t>
            </a:r>
          </a:p>
          <a:p>
            <a:r>
              <a:rPr lang="cs-CZ" dirty="0"/>
              <a:t>Prevalence</a:t>
            </a:r>
          </a:p>
          <a:p>
            <a:pPr lvl="1"/>
            <a:r>
              <a:rPr lang="cs-CZ" dirty="0"/>
              <a:t>11.9-17 let, N = 110 380 (</a:t>
            </a:r>
            <a:r>
              <a:rPr lang="cs-CZ" dirty="0" err="1"/>
              <a:t>Madigan</a:t>
            </a:r>
            <a:r>
              <a:rPr lang="cs-CZ" dirty="0"/>
              <a:t> et al. 2018)</a:t>
            </a:r>
          </a:p>
          <a:p>
            <a:pPr lvl="2"/>
            <a:r>
              <a:rPr lang="en-US" dirty="0"/>
              <a:t>sending </a:t>
            </a:r>
            <a:r>
              <a:rPr lang="cs-CZ" dirty="0"/>
              <a:t>14.8</a:t>
            </a:r>
            <a:r>
              <a:rPr lang="en-US" dirty="0"/>
              <a:t>%</a:t>
            </a:r>
            <a:r>
              <a:rPr lang="cs-CZ" dirty="0"/>
              <a:t>;</a:t>
            </a:r>
            <a:r>
              <a:rPr lang="en-US" dirty="0"/>
              <a:t> receiving </a:t>
            </a:r>
            <a:r>
              <a:rPr lang="cs-CZ" dirty="0"/>
              <a:t>27.4</a:t>
            </a:r>
            <a:r>
              <a:rPr lang="en-US" dirty="0"/>
              <a:t>%</a:t>
            </a:r>
            <a:r>
              <a:rPr lang="cs-CZ" dirty="0"/>
              <a:t>; </a:t>
            </a:r>
            <a:r>
              <a:rPr lang="en-US" dirty="0"/>
              <a:t>forwarding </a:t>
            </a:r>
            <a:r>
              <a:rPr lang="cs-CZ" dirty="0"/>
              <a:t>12</a:t>
            </a:r>
            <a:r>
              <a:rPr lang="en-US" dirty="0"/>
              <a:t>.0%</a:t>
            </a:r>
            <a:r>
              <a:rPr lang="cs-CZ" dirty="0"/>
              <a:t>; </a:t>
            </a:r>
            <a:r>
              <a:rPr lang="cs-CZ" dirty="0" err="1"/>
              <a:t>being</a:t>
            </a:r>
            <a:r>
              <a:rPr lang="cs-CZ" dirty="0"/>
              <a:t> </a:t>
            </a:r>
            <a:r>
              <a:rPr lang="cs-CZ" dirty="0" err="1"/>
              <a:t>victim</a:t>
            </a:r>
            <a:r>
              <a:rPr lang="cs-CZ" dirty="0"/>
              <a:t> </a:t>
            </a:r>
            <a:r>
              <a:rPr lang="cs-CZ" dirty="0" err="1"/>
              <a:t>of</a:t>
            </a:r>
            <a:r>
              <a:rPr lang="cs-CZ" dirty="0"/>
              <a:t> </a:t>
            </a:r>
            <a:r>
              <a:rPr lang="cs-CZ" dirty="0" err="1"/>
              <a:t>fwd</a:t>
            </a:r>
            <a:r>
              <a:rPr lang="cs-CZ" dirty="0"/>
              <a:t> 8.4%</a:t>
            </a:r>
          </a:p>
          <a:p>
            <a:pPr lvl="1"/>
            <a:r>
              <a:rPr lang="cs-CZ" dirty="0"/>
              <a:t>18-29 let, N = 18 122 (</a:t>
            </a:r>
            <a:r>
              <a:rPr lang="cs-CZ" dirty="0" err="1"/>
              <a:t>Mori</a:t>
            </a:r>
            <a:r>
              <a:rPr lang="cs-CZ" dirty="0"/>
              <a:t> et al. 2020)</a:t>
            </a:r>
          </a:p>
          <a:p>
            <a:pPr lvl="2"/>
            <a:r>
              <a:rPr lang="en-US" dirty="0"/>
              <a:t>sending 38.3%</a:t>
            </a:r>
            <a:r>
              <a:rPr lang="cs-CZ" dirty="0"/>
              <a:t>;</a:t>
            </a:r>
            <a:r>
              <a:rPr lang="en-US" dirty="0"/>
              <a:t> receiving 41.5%</a:t>
            </a:r>
            <a:r>
              <a:rPr lang="cs-CZ" dirty="0"/>
              <a:t>; </a:t>
            </a:r>
            <a:r>
              <a:rPr lang="en-US" dirty="0"/>
              <a:t>forwarding 15.0%</a:t>
            </a:r>
            <a:r>
              <a:rPr lang="cs-CZ" dirty="0"/>
              <a:t>; </a:t>
            </a:r>
            <a:r>
              <a:rPr lang="cs-CZ" dirty="0" err="1"/>
              <a:t>being</a:t>
            </a:r>
            <a:r>
              <a:rPr lang="cs-CZ" dirty="0"/>
              <a:t> </a:t>
            </a:r>
            <a:r>
              <a:rPr lang="cs-CZ" dirty="0" err="1"/>
              <a:t>victim</a:t>
            </a:r>
            <a:r>
              <a:rPr lang="cs-CZ" dirty="0"/>
              <a:t> </a:t>
            </a:r>
            <a:r>
              <a:rPr lang="cs-CZ" dirty="0" err="1"/>
              <a:t>of</a:t>
            </a:r>
            <a:r>
              <a:rPr lang="cs-CZ" dirty="0"/>
              <a:t> </a:t>
            </a:r>
            <a:r>
              <a:rPr lang="cs-CZ" dirty="0" err="1"/>
              <a:t>fwd</a:t>
            </a:r>
            <a:r>
              <a:rPr lang="cs-CZ" dirty="0"/>
              <a:t> 7.6%</a:t>
            </a:r>
          </a:p>
          <a:p>
            <a:endParaRPr lang="cs-CZ" dirty="0"/>
          </a:p>
        </p:txBody>
      </p:sp>
      <p:sp>
        <p:nvSpPr>
          <p:cNvPr id="4" name="Zástupný symbol pro číslo snímku 3"/>
          <p:cNvSpPr>
            <a:spLocks noGrp="1"/>
          </p:cNvSpPr>
          <p:nvPr>
            <p:ph type="sldNum" sz="quarter" idx="5"/>
          </p:nvPr>
        </p:nvSpPr>
        <p:spPr/>
        <p:txBody>
          <a:bodyPr/>
          <a:lstStyle/>
          <a:p>
            <a:fld id="{9189B5CA-9AE0-45BE-BEDD-FBBBC027C061}" type="slidenum">
              <a:rPr lang="cs-CZ" smtClean="0"/>
              <a:t>8</a:t>
            </a:fld>
            <a:endParaRPr lang="cs-CZ"/>
          </a:p>
        </p:txBody>
      </p:sp>
    </p:spTree>
    <p:extLst>
      <p:ext uri="{BB962C8B-B14F-4D97-AF65-F5344CB8AC3E}">
        <p14:creationId xmlns:p14="http://schemas.microsoft.com/office/powerpoint/2010/main" val="121121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a:p>
            <a:r>
              <a:rPr lang="cs-CZ" dirty="0"/>
              <a:t>Jiné pro holky a jiné pro kluky</a:t>
            </a:r>
          </a:p>
          <a:p>
            <a:r>
              <a:rPr lang="en-US" dirty="0" err="1"/>
              <a:t>Kopecký</a:t>
            </a:r>
            <a:r>
              <a:rPr lang="en-US" dirty="0"/>
              <a:t> (2011) found the</a:t>
            </a:r>
            <a:r>
              <a:rPr lang="cs-CZ" dirty="0"/>
              <a:t> </a:t>
            </a:r>
            <a:r>
              <a:rPr lang="en-US" dirty="0"/>
              <a:t>most frequently reported motives for sexting to be ‘out of boredom’, ‘to make intimate contact with the opposite sex’, ‘as a form of self- representation’, ‘under the context of peer pressure or influence’,</a:t>
            </a:r>
            <a:r>
              <a:rPr lang="cs-CZ" dirty="0"/>
              <a:t> </a:t>
            </a:r>
            <a:r>
              <a:rPr lang="en-US" dirty="0"/>
              <a:t>‘to arouse the </a:t>
            </a:r>
            <a:r>
              <a:rPr lang="en-US" dirty="0" err="1"/>
              <a:t>recipient’,and</a:t>
            </a:r>
            <a:r>
              <a:rPr lang="en-US" dirty="0"/>
              <a:t> ‘accidentally or unintentionally’.</a:t>
            </a:r>
            <a:r>
              <a:rPr lang="cs-CZ" dirty="0"/>
              <a:t> </a:t>
            </a:r>
          </a:p>
          <a:p>
            <a:r>
              <a:rPr lang="en-US" dirty="0"/>
              <a:t>Girls’ top motivations to sext included to be fun or flirtatious (56%), someone pressured you to send it (39.4%), as a sexy present for a boyfriend or girlfriend (36.7%), and a dating partner repeatedly asked for it until you gave in (33%). Among teen girls with sexting experience, 71.6% reported at least one non-coercive motivation for sexting, 52.3% reported at least one coercive motive for sexting, and 32.1% reported at least one non-coercive and at least one coercive motive for sexting</a:t>
            </a:r>
            <a:r>
              <a:rPr lang="cs-CZ" dirty="0"/>
              <a:t> (</a:t>
            </a:r>
            <a:r>
              <a:rPr lang="cs-CZ" dirty="0" err="1"/>
              <a:t>Reed</a:t>
            </a:r>
            <a:r>
              <a:rPr lang="cs-CZ" dirty="0"/>
              <a:t> et al 2019)</a:t>
            </a:r>
          </a:p>
          <a:p>
            <a:r>
              <a:rPr lang="en-US" dirty="0"/>
              <a:t>Boys’ top motivating reasons to sext included to be fun or flirtatious (55%) and as a sexy present for a boyfriend or girlfriend (53.3%). Among teen boys with sexting experience, 76.7% reported at least one non-coercive motive for sexting, 23.3% reported at least one coercive motive for sexting, and 16.7% reported at least one non-coercive motive and one coercive motive </a:t>
            </a:r>
            <a:r>
              <a:rPr lang="cs-CZ" dirty="0"/>
              <a:t>(</a:t>
            </a:r>
            <a:r>
              <a:rPr lang="cs-CZ" dirty="0" err="1"/>
              <a:t>reed</a:t>
            </a:r>
            <a:r>
              <a:rPr lang="cs-CZ" dirty="0"/>
              <a:t> et al 2019)</a:t>
            </a:r>
          </a:p>
          <a:p>
            <a:endParaRPr lang="cs-CZ" dirty="0"/>
          </a:p>
          <a:p>
            <a:endParaRPr lang="cs-CZ" dirty="0"/>
          </a:p>
        </p:txBody>
      </p:sp>
      <p:sp>
        <p:nvSpPr>
          <p:cNvPr id="4" name="Zástupný symbol pro číslo snímku 3"/>
          <p:cNvSpPr>
            <a:spLocks noGrp="1"/>
          </p:cNvSpPr>
          <p:nvPr>
            <p:ph type="sldNum" sz="quarter" idx="5"/>
          </p:nvPr>
        </p:nvSpPr>
        <p:spPr/>
        <p:txBody>
          <a:bodyPr/>
          <a:lstStyle/>
          <a:p>
            <a:fld id="{9189B5CA-9AE0-45BE-BEDD-FBBBC027C061}" type="slidenum">
              <a:rPr lang="cs-CZ" smtClean="0"/>
              <a:t>11</a:t>
            </a:fld>
            <a:endParaRPr lang="cs-CZ"/>
          </a:p>
        </p:txBody>
      </p:sp>
    </p:spTree>
    <p:extLst>
      <p:ext uri="{BB962C8B-B14F-4D97-AF65-F5344CB8AC3E}">
        <p14:creationId xmlns:p14="http://schemas.microsoft.com/office/powerpoint/2010/main" val="1288235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Although youth of all genders are engaging in sexting, sexting is a gendered experience that has more negative outcomes for girls (Cooper et al., 2016)</a:t>
            </a:r>
            <a:r>
              <a:rPr lang="cs-CZ" dirty="0"/>
              <a:t> (</a:t>
            </a:r>
            <a:r>
              <a:rPr lang="cs-CZ" dirty="0" err="1"/>
              <a:t>Reed</a:t>
            </a:r>
            <a:r>
              <a:rPr lang="cs-CZ" dirty="0"/>
              <a:t> et al. 2019)</a:t>
            </a:r>
          </a:p>
          <a:p>
            <a:r>
              <a:rPr lang="en-US" dirty="0"/>
              <a:t>Although both girls and boys reported sexting behaviors, girls were more likely to report receiving pressure to sext and negative emotional responses to sexting requests from a dating partner. Among girls, greater self-sexualization, lower religiosity, perceiving peer sexting as more common, and being older predicted more positive emotional reactions to sexting requests from a partner. Greater attachment anxiety, lower self-sexualization, greater religiosity, and being younger predicted more negative emotional reactions for girls. Among boys, lower attachment avoidance, greater self-sexualization, and lower religiosity predicted more positive emotional reactions to sexting requests. Only lower levels of self-sexualization predicted negative emotional reactions to sexting requests for boys</a:t>
            </a:r>
            <a:r>
              <a:rPr lang="cs-CZ" dirty="0"/>
              <a:t> (</a:t>
            </a:r>
            <a:r>
              <a:rPr lang="cs-CZ" dirty="0" err="1"/>
              <a:t>Reed</a:t>
            </a:r>
            <a:r>
              <a:rPr lang="cs-CZ" dirty="0"/>
              <a:t> et al. 2019)</a:t>
            </a:r>
          </a:p>
          <a:p>
            <a:r>
              <a:rPr lang="en-US" dirty="0"/>
              <a:t>girls are more likely than boys to experience both implicit and explicit pressure, harassment, and threats to sext</a:t>
            </a:r>
            <a:r>
              <a:rPr lang="cs-CZ" dirty="0"/>
              <a:t> (</a:t>
            </a:r>
            <a:r>
              <a:rPr lang="cs-CZ" dirty="0" err="1"/>
              <a:t>Reed</a:t>
            </a:r>
            <a:r>
              <a:rPr lang="cs-CZ" dirty="0"/>
              <a:t> et al. 2019)</a:t>
            </a:r>
          </a:p>
          <a:p>
            <a:r>
              <a:rPr lang="en-US" dirty="0"/>
              <a:t>s. Engaging in sexting has different social consequences for girls and boys; for boys, it is considered a way to express and reinforce masculinity in a way that gains status with peers (Lippman &amp; Campbell, 2014; Ringrose et al., 2013). Boys are encouraged to take and share sexually explicit photos of girls as a way to bond with their male friends and appear sexually experienced (Burkett, 2015). Conversely, for girls, sexting is a “double bind” in which girls are encouraged to perform sexiness like the women they see in mainstream media, but are met with ‘slut-shaming’ and judgement when they engage in these behaviors (Ringrose et al., 2013). Lippman and Campbell (2014) added that even if girls decline to participate in sexting, they are often still met with name-calling and negative social consequences (e.g., ‘being a prude’). Even when pressure to sext is not explicit, girls may comply with sexting requests to please their partners or receive other relational benefits (Lippman &amp; Campbell, 2014; Ringrose et al., 2012)</a:t>
            </a:r>
            <a:r>
              <a:rPr lang="cs-CZ" dirty="0"/>
              <a:t>  (</a:t>
            </a:r>
            <a:r>
              <a:rPr lang="cs-CZ" dirty="0" err="1"/>
              <a:t>Reed</a:t>
            </a:r>
            <a:r>
              <a:rPr lang="cs-CZ" dirty="0"/>
              <a:t> et al. 2019)</a:t>
            </a:r>
          </a:p>
          <a:p>
            <a:endParaRPr lang="cs-CZ" dirty="0"/>
          </a:p>
        </p:txBody>
      </p:sp>
      <p:sp>
        <p:nvSpPr>
          <p:cNvPr id="4" name="Zástupný symbol pro číslo snímku 3"/>
          <p:cNvSpPr>
            <a:spLocks noGrp="1"/>
          </p:cNvSpPr>
          <p:nvPr>
            <p:ph type="sldNum" sz="quarter" idx="5"/>
          </p:nvPr>
        </p:nvSpPr>
        <p:spPr/>
        <p:txBody>
          <a:bodyPr/>
          <a:lstStyle/>
          <a:p>
            <a:fld id="{9189B5CA-9AE0-45BE-BEDD-FBBBC027C061}" type="slidenum">
              <a:rPr lang="cs-CZ" smtClean="0"/>
              <a:t>12</a:t>
            </a:fld>
            <a:endParaRPr lang="cs-CZ"/>
          </a:p>
        </p:txBody>
      </p:sp>
    </p:spTree>
    <p:extLst>
      <p:ext uri="{BB962C8B-B14F-4D97-AF65-F5344CB8AC3E}">
        <p14:creationId xmlns:p14="http://schemas.microsoft.com/office/powerpoint/2010/main" val="1152796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Sexting</a:t>
            </a:r>
            <a:r>
              <a:rPr lang="cs-CZ" dirty="0"/>
              <a:t> je pozitivní </a:t>
            </a:r>
            <a:r>
              <a:rPr lang="cs-CZ" dirty="0" err="1"/>
              <a:t>experience</a:t>
            </a:r>
            <a:r>
              <a:rPr lang="cs-CZ" dirty="0"/>
              <a:t> (</a:t>
            </a:r>
            <a:r>
              <a:rPr lang="cs-CZ" dirty="0" err="1"/>
              <a:t>Raine</a:t>
            </a:r>
            <a:r>
              <a:rPr lang="cs-CZ" dirty="0"/>
              <a:t> et al 2020)</a:t>
            </a:r>
          </a:p>
          <a:p>
            <a:pPr lvl="1"/>
            <a:r>
              <a:rPr lang="en-US" dirty="0"/>
              <a:t>Three reviews identified positive aspects to sexting in </a:t>
            </a:r>
            <a:r>
              <a:rPr lang="en-US" dirty="0" err="1"/>
              <a:t>rela</a:t>
            </a:r>
            <a:r>
              <a:rPr lang="en-US" dirty="0"/>
              <a:t>- </a:t>
            </a:r>
            <a:r>
              <a:rPr lang="en-US" dirty="0" err="1"/>
              <a:t>tion</a:t>
            </a:r>
            <a:r>
              <a:rPr lang="en-US" dirty="0"/>
              <a:t> to the personal relationships of young people</a:t>
            </a:r>
            <a:endParaRPr lang="cs-CZ" dirty="0"/>
          </a:p>
          <a:p>
            <a:pPr lvl="1"/>
            <a:r>
              <a:rPr lang="en-US" dirty="0"/>
              <a:t>sexting has been described by some young people as a safe medium for flirting and experimentation, as well as a safer alternative to having sex in real life. Sext- </a:t>
            </a:r>
            <a:r>
              <a:rPr lang="en-US" dirty="0" err="1"/>
              <a:t>ing</a:t>
            </a:r>
            <a:r>
              <a:rPr lang="en-US" dirty="0"/>
              <a:t> was also reported to help maintain long-distance relationships.</a:t>
            </a:r>
          </a:p>
          <a:p>
            <a:r>
              <a:rPr lang="en-US" dirty="0"/>
              <a:t>Other studies reported across the three reviews found no relationship between sexting and depression, or sexting and anxiety</a:t>
            </a:r>
            <a:endParaRPr lang="cs-CZ" dirty="0"/>
          </a:p>
          <a:p>
            <a:r>
              <a:rPr lang="en-US" dirty="0"/>
              <a:t>One study included by </a:t>
            </a:r>
            <a:r>
              <a:rPr lang="en-US" dirty="0" err="1"/>
              <a:t>Barrense</a:t>
            </a:r>
            <a:r>
              <a:rPr lang="en-US" dirty="0"/>
              <a:t>-Dias et al. [28] identified an association between ‘psychological </a:t>
            </a:r>
            <a:r>
              <a:rPr lang="en-US" dirty="0" err="1"/>
              <a:t>difficul</a:t>
            </a:r>
            <a:r>
              <a:rPr lang="en-US" dirty="0"/>
              <a:t>- ties’ and an increased likelihood of receiving sexts and being ‘harmed’ by them. All three reviews reported </a:t>
            </a:r>
            <a:r>
              <a:rPr lang="en-US" dirty="0" err="1"/>
              <a:t>evi</a:t>
            </a:r>
            <a:r>
              <a:rPr lang="en-US" dirty="0"/>
              <a:t>- </a:t>
            </a:r>
            <a:r>
              <a:rPr lang="en-US" dirty="0" err="1"/>
              <a:t>dence</a:t>
            </a:r>
            <a:r>
              <a:rPr lang="en-US" dirty="0"/>
              <a:t> of a relationship between depression, or </a:t>
            </a:r>
            <a:r>
              <a:rPr lang="en-US" dirty="0" err="1"/>
              <a:t>depres</a:t>
            </a:r>
            <a:r>
              <a:rPr lang="en-US" dirty="0"/>
              <a:t>- </a:t>
            </a:r>
            <a:r>
              <a:rPr lang="en-US" dirty="0" err="1"/>
              <a:t>sive</a:t>
            </a:r>
            <a:r>
              <a:rPr lang="en-US" dirty="0"/>
              <a:t> symptoms and sexting. I</a:t>
            </a:r>
            <a:endParaRPr lang="cs-CZ" dirty="0"/>
          </a:p>
          <a:p>
            <a:r>
              <a:rPr lang="en-US" dirty="0"/>
              <a:t>An association was also identified be- tween sexting and having contemplated or attempted suicide in the previous year.</a:t>
            </a:r>
            <a:endParaRPr lang="cs-CZ" dirty="0"/>
          </a:p>
          <a:p>
            <a:r>
              <a:rPr lang="cs-CZ" dirty="0"/>
              <a:t>Ale když je </a:t>
            </a:r>
            <a:r>
              <a:rPr lang="cs-CZ" dirty="0" err="1"/>
              <a:t>leaknutý</a:t>
            </a:r>
            <a:r>
              <a:rPr lang="cs-CZ" dirty="0"/>
              <a:t> … </a:t>
            </a:r>
          </a:p>
          <a:p>
            <a:pPr lvl="1"/>
            <a:r>
              <a:rPr lang="cs-CZ" dirty="0"/>
              <a:t>„</a:t>
            </a:r>
            <a:r>
              <a:rPr lang="cs-CZ" dirty="0" err="1"/>
              <a:t>Kyberznásilnění</a:t>
            </a:r>
            <a:r>
              <a:rPr lang="cs-CZ" dirty="0"/>
              <a:t>“, PTSD, deprese, úzkosti, sebevražedné myšlenky</a:t>
            </a:r>
          </a:p>
          <a:p>
            <a:pPr lvl="1"/>
            <a:r>
              <a:rPr lang="cs-CZ" dirty="0"/>
              <a:t>Větší téma: </a:t>
            </a:r>
            <a:r>
              <a:rPr lang="cs-CZ" dirty="0" err="1"/>
              <a:t>revenge</a:t>
            </a:r>
            <a:r>
              <a:rPr lang="cs-CZ" dirty="0"/>
              <a:t> pornografie</a:t>
            </a:r>
          </a:p>
          <a:p>
            <a:endParaRPr lang="cs-CZ" dirty="0"/>
          </a:p>
        </p:txBody>
      </p:sp>
      <p:sp>
        <p:nvSpPr>
          <p:cNvPr id="4" name="Zástupný symbol pro číslo snímku 3"/>
          <p:cNvSpPr>
            <a:spLocks noGrp="1"/>
          </p:cNvSpPr>
          <p:nvPr>
            <p:ph type="sldNum" sz="quarter" idx="5"/>
          </p:nvPr>
        </p:nvSpPr>
        <p:spPr/>
        <p:txBody>
          <a:bodyPr/>
          <a:lstStyle/>
          <a:p>
            <a:fld id="{9189B5CA-9AE0-45BE-BEDD-FBBBC027C061}" type="slidenum">
              <a:rPr lang="cs-CZ" smtClean="0"/>
              <a:t>13</a:t>
            </a:fld>
            <a:endParaRPr lang="cs-CZ"/>
          </a:p>
        </p:txBody>
      </p:sp>
    </p:spTree>
    <p:extLst>
      <p:ext uri="{BB962C8B-B14F-4D97-AF65-F5344CB8AC3E}">
        <p14:creationId xmlns:p14="http://schemas.microsoft.com/office/powerpoint/2010/main" val="3625601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Definice: 38 </a:t>
            </a:r>
            <a:r>
              <a:rPr lang="cs-CZ" dirty="0" err="1"/>
              <a:t>leading</a:t>
            </a:r>
            <a:r>
              <a:rPr lang="cs-CZ" dirty="0"/>
              <a:t> </a:t>
            </a:r>
            <a:r>
              <a:rPr lang="cs-CZ" dirty="0" err="1"/>
              <a:t>pornography</a:t>
            </a:r>
            <a:r>
              <a:rPr lang="cs-CZ" dirty="0"/>
              <a:t> </a:t>
            </a:r>
            <a:r>
              <a:rPr lang="cs-CZ" dirty="0" err="1"/>
              <a:t>researchers</a:t>
            </a:r>
            <a:r>
              <a:rPr lang="cs-CZ" dirty="0"/>
              <a:t> (</a:t>
            </a:r>
            <a:r>
              <a:rPr lang="cs-CZ" dirty="0" err="1"/>
              <a:t>McKee</a:t>
            </a:r>
            <a:r>
              <a:rPr lang="cs-CZ" dirty="0"/>
              <a:t> et al. 2020)</a:t>
            </a:r>
          </a:p>
          <a:p>
            <a:pPr lvl="1"/>
            <a:r>
              <a:rPr lang="cs-CZ" sz="2800" dirty="0"/>
              <a:t>„</a:t>
            </a:r>
            <a:r>
              <a:rPr lang="en-US" sz="2800" dirty="0"/>
              <a:t>Sexually explicit materials intended to arouse</a:t>
            </a:r>
            <a:r>
              <a:rPr lang="cs-CZ" sz="2800" dirty="0"/>
              <a:t>“</a:t>
            </a:r>
          </a:p>
          <a:p>
            <a:r>
              <a:rPr lang="cs-CZ" dirty="0"/>
              <a:t>„</a:t>
            </a:r>
            <a:r>
              <a:rPr lang="en-US" dirty="0"/>
              <a:t>In the PAST YEAR, you have seen lots of different images – pictures, photos, videos. Sometimes, these images might be obviously sexual, e.g., they may show people naked or people having sex. You might never have seen anything like this, or you may have seen something like this on a mobile phone, in a magazine, on the TV, on a DVD or on the internet</a:t>
            </a:r>
            <a:r>
              <a:rPr lang="cs-CZ" dirty="0"/>
              <a:t>.“ (EU </a:t>
            </a:r>
            <a:r>
              <a:rPr lang="cs-CZ" dirty="0" err="1"/>
              <a:t>Kids</a:t>
            </a:r>
            <a:r>
              <a:rPr lang="cs-CZ" dirty="0"/>
              <a:t> Online)</a:t>
            </a:r>
          </a:p>
          <a:p>
            <a:r>
              <a:rPr lang="cs-CZ" dirty="0"/>
              <a:t>Pornografie nebo expozice sexuálně explicitním obsahům?</a:t>
            </a:r>
          </a:p>
          <a:p>
            <a:endParaRPr lang="cs-CZ" dirty="0"/>
          </a:p>
          <a:p>
            <a:r>
              <a:rPr lang="cs-CZ" dirty="0"/>
              <a:t>Z čeho vzešlo zkoumání pornografie </a:t>
            </a:r>
          </a:p>
          <a:p>
            <a:r>
              <a:rPr lang="cs-CZ" dirty="0"/>
              <a:t>Co se zkoumá u adolescentů</a:t>
            </a:r>
          </a:p>
          <a:p>
            <a:pPr lvl="1"/>
            <a:r>
              <a:rPr lang="cs-CZ" dirty="0"/>
              <a:t>Ze začátku prevalence, frekvence, méně už obsahy</a:t>
            </a:r>
          </a:p>
          <a:p>
            <a:pPr lvl="1"/>
            <a:r>
              <a:rPr lang="cs-CZ" dirty="0"/>
              <a:t>Vliv na postoje a sexuální chování</a:t>
            </a:r>
          </a:p>
          <a:p>
            <a:pPr lvl="1"/>
            <a:r>
              <a:rPr lang="cs-CZ" dirty="0"/>
              <a:t>Nyní: dopady na psychické zdraví</a:t>
            </a:r>
          </a:p>
          <a:p>
            <a:endParaRPr lang="cs-CZ" dirty="0"/>
          </a:p>
        </p:txBody>
      </p:sp>
      <p:sp>
        <p:nvSpPr>
          <p:cNvPr id="4" name="Zástupný symbol pro číslo snímku 3"/>
          <p:cNvSpPr>
            <a:spLocks noGrp="1"/>
          </p:cNvSpPr>
          <p:nvPr>
            <p:ph type="sldNum" sz="quarter" idx="5"/>
          </p:nvPr>
        </p:nvSpPr>
        <p:spPr/>
        <p:txBody>
          <a:bodyPr/>
          <a:lstStyle/>
          <a:p>
            <a:fld id="{9189B5CA-9AE0-45BE-BEDD-FBBBC027C061}" type="slidenum">
              <a:rPr lang="cs-CZ" smtClean="0"/>
              <a:t>15</a:t>
            </a:fld>
            <a:endParaRPr lang="cs-CZ"/>
          </a:p>
        </p:txBody>
      </p:sp>
    </p:spTree>
    <p:extLst>
      <p:ext uri="{BB962C8B-B14F-4D97-AF65-F5344CB8AC3E}">
        <p14:creationId xmlns:p14="http://schemas.microsoft.com/office/powerpoint/2010/main" val="3388786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F219E5-59E7-41C9-B657-DD10796BF658}"/>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D8E8AC23-68D5-4EAD-819E-EE5BE688A1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4B3DABF3-6AC5-46A4-A15F-0D2FB1CD2BBD}"/>
              </a:ext>
            </a:extLst>
          </p:cNvPr>
          <p:cNvSpPr>
            <a:spLocks noGrp="1"/>
          </p:cNvSpPr>
          <p:nvPr>
            <p:ph type="dt" sz="half" idx="10"/>
          </p:nvPr>
        </p:nvSpPr>
        <p:spPr/>
        <p:txBody>
          <a:bodyPr/>
          <a:lstStyle/>
          <a:p>
            <a:fld id="{9F2210C9-A6BF-4517-8B3D-4B7BEA1E2152}" type="datetimeFigureOut">
              <a:rPr lang="cs-CZ" smtClean="0"/>
              <a:t>04.05.2021</a:t>
            </a:fld>
            <a:endParaRPr lang="cs-CZ"/>
          </a:p>
        </p:txBody>
      </p:sp>
      <p:sp>
        <p:nvSpPr>
          <p:cNvPr id="5" name="Zástupný symbol pro zápatí 4">
            <a:extLst>
              <a:ext uri="{FF2B5EF4-FFF2-40B4-BE49-F238E27FC236}">
                <a16:creationId xmlns:a16="http://schemas.microsoft.com/office/drawing/2014/main" id="{68652E2C-D135-4A6C-BEE8-3CE1D5A17F7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06F52A6-A8E1-499B-AADA-75E828E3A80B}"/>
              </a:ext>
            </a:extLst>
          </p:cNvPr>
          <p:cNvSpPr>
            <a:spLocks noGrp="1"/>
          </p:cNvSpPr>
          <p:nvPr>
            <p:ph type="sldNum" sz="quarter" idx="12"/>
          </p:nvPr>
        </p:nvSpPr>
        <p:spPr/>
        <p:txBody>
          <a:bodyPr/>
          <a:lstStyle/>
          <a:p>
            <a:fld id="{A9729707-CC32-4880-8AE9-5370D44667D0}" type="slidenum">
              <a:rPr lang="cs-CZ" smtClean="0"/>
              <a:t>‹#›</a:t>
            </a:fld>
            <a:endParaRPr lang="cs-CZ"/>
          </a:p>
        </p:txBody>
      </p:sp>
    </p:spTree>
    <p:extLst>
      <p:ext uri="{BB962C8B-B14F-4D97-AF65-F5344CB8AC3E}">
        <p14:creationId xmlns:p14="http://schemas.microsoft.com/office/powerpoint/2010/main" val="3366031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16163E-C85A-4749-B01A-91FFD7E54FDA}"/>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587DEC6E-170B-40E7-8D3C-A49FF07C25A7}"/>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FBC573D-6790-4C06-A763-FE02D3365019}"/>
              </a:ext>
            </a:extLst>
          </p:cNvPr>
          <p:cNvSpPr>
            <a:spLocks noGrp="1"/>
          </p:cNvSpPr>
          <p:nvPr>
            <p:ph type="dt" sz="half" idx="10"/>
          </p:nvPr>
        </p:nvSpPr>
        <p:spPr/>
        <p:txBody>
          <a:bodyPr/>
          <a:lstStyle/>
          <a:p>
            <a:fld id="{9F2210C9-A6BF-4517-8B3D-4B7BEA1E2152}" type="datetimeFigureOut">
              <a:rPr lang="cs-CZ" smtClean="0"/>
              <a:t>04.05.2021</a:t>
            </a:fld>
            <a:endParaRPr lang="cs-CZ"/>
          </a:p>
        </p:txBody>
      </p:sp>
      <p:sp>
        <p:nvSpPr>
          <p:cNvPr id="5" name="Zástupný symbol pro zápatí 4">
            <a:extLst>
              <a:ext uri="{FF2B5EF4-FFF2-40B4-BE49-F238E27FC236}">
                <a16:creationId xmlns:a16="http://schemas.microsoft.com/office/drawing/2014/main" id="{04DCF0FD-D7C9-465B-A8D1-AB6A77766F4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123B49F-EFC9-4198-878C-E474CD95DABA}"/>
              </a:ext>
            </a:extLst>
          </p:cNvPr>
          <p:cNvSpPr>
            <a:spLocks noGrp="1"/>
          </p:cNvSpPr>
          <p:nvPr>
            <p:ph type="sldNum" sz="quarter" idx="12"/>
          </p:nvPr>
        </p:nvSpPr>
        <p:spPr/>
        <p:txBody>
          <a:bodyPr/>
          <a:lstStyle/>
          <a:p>
            <a:fld id="{A9729707-CC32-4880-8AE9-5370D44667D0}" type="slidenum">
              <a:rPr lang="cs-CZ" smtClean="0"/>
              <a:t>‹#›</a:t>
            </a:fld>
            <a:endParaRPr lang="cs-CZ"/>
          </a:p>
        </p:txBody>
      </p:sp>
    </p:spTree>
    <p:extLst>
      <p:ext uri="{BB962C8B-B14F-4D97-AF65-F5344CB8AC3E}">
        <p14:creationId xmlns:p14="http://schemas.microsoft.com/office/powerpoint/2010/main" val="3198438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96A9A4C4-1EF0-40D0-89E8-116958BFE849}"/>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A07E9597-F676-45E4-ADA2-5D12798D4127}"/>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137ADE7-3CE3-4555-8532-17BEBA0BB0E7}"/>
              </a:ext>
            </a:extLst>
          </p:cNvPr>
          <p:cNvSpPr>
            <a:spLocks noGrp="1"/>
          </p:cNvSpPr>
          <p:nvPr>
            <p:ph type="dt" sz="half" idx="10"/>
          </p:nvPr>
        </p:nvSpPr>
        <p:spPr/>
        <p:txBody>
          <a:bodyPr/>
          <a:lstStyle/>
          <a:p>
            <a:fld id="{9F2210C9-A6BF-4517-8B3D-4B7BEA1E2152}" type="datetimeFigureOut">
              <a:rPr lang="cs-CZ" smtClean="0"/>
              <a:t>04.05.2021</a:t>
            </a:fld>
            <a:endParaRPr lang="cs-CZ"/>
          </a:p>
        </p:txBody>
      </p:sp>
      <p:sp>
        <p:nvSpPr>
          <p:cNvPr id="5" name="Zástupný symbol pro zápatí 4">
            <a:extLst>
              <a:ext uri="{FF2B5EF4-FFF2-40B4-BE49-F238E27FC236}">
                <a16:creationId xmlns:a16="http://schemas.microsoft.com/office/drawing/2014/main" id="{566D699D-FB5C-4D23-A5DA-D68F1E83DC6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1008CC4-F16C-43E1-BBC8-173B540185B6}"/>
              </a:ext>
            </a:extLst>
          </p:cNvPr>
          <p:cNvSpPr>
            <a:spLocks noGrp="1"/>
          </p:cNvSpPr>
          <p:nvPr>
            <p:ph type="sldNum" sz="quarter" idx="12"/>
          </p:nvPr>
        </p:nvSpPr>
        <p:spPr/>
        <p:txBody>
          <a:bodyPr/>
          <a:lstStyle/>
          <a:p>
            <a:fld id="{A9729707-CC32-4880-8AE9-5370D44667D0}" type="slidenum">
              <a:rPr lang="cs-CZ" smtClean="0"/>
              <a:t>‹#›</a:t>
            </a:fld>
            <a:endParaRPr lang="cs-CZ"/>
          </a:p>
        </p:txBody>
      </p:sp>
    </p:spTree>
    <p:extLst>
      <p:ext uri="{BB962C8B-B14F-4D97-AF65-F5344CB8AC3E}">
        <p14:creationId xmlns:p14="http://schemas.microsoft.com/office/powerpoint/2010/main" val="352440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9D1FF5-5DD4-42CB-A668-FED7B51F457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28E16B7-16C9-48AF-A4F0-FD3B59B9A42E}"/>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9FF965D-A0A2-40CE-B1D3-48CEFEE6261F}"/>
              </a:ext>
            </a:extLst>
          </p:cNvPr>
          <p:cNvSpPr>
            <a:spLocks noGrp="1"/>
          </p:cNvSpPr>
          <p:nvPr>
            <p:ph type="dt" sz="half" idx="10"/>
          </p:nvPr>
        </p:nvSpPr>
        <p:spPr/>
        <p:txBody>
          <a:bodyPr/>
          <a:lstStyle/>
          <a:p>
            <a:fld id="{9F2210C9-A6BF-4517-8B3D-4B7BEA1E2152}" type="datetimeFigureOut">
              <a:rPr lang="cs-CZ" smtClean="0"/>
              <a:t>04.05.2021</a:t>
            </a:fld>
            <a:endParaRPr lang="cs-CZ"/>
          </a:p>
        </p:txBody>
      </p:sp>
      <p:sp>
        <p:nvSpPr>
          <p:cNvPr id="5" name="Zástupný symbol pro zápatí 4">
            <a:extLst>
              <a:ext uri="{FF2B5EF4-FFF2-40B4-BE49-F238E27FC236}">
                <a16:creationId xmlns:a16="http://schemas.microsoft.com/office/drawing/2014/main" id="{BA76C21C-CF91-4A3E-91BE-DDB3AB66A6F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C4F54FE-8C7D-43A6-8053-26A2E43C8F1A}"/>
              </a:ext>
            </a:extLst>
          </p:cNvPr>
          <p:cNvSpPr>
            <a:spLocks noGrp="1"/>
          </p:cNvSpPr>
          <p:nvPr>
            <p:ph type="sldNum" sz="quarter" idx="12"/>
          </p:nvPr>
        </p:nvSpPr>
        <p:spPr/>
        <p:txBody>
          <a:bodyPr/>
          <a:lstStyle/>
          <a:p>
            <a:fld id="{A9729707-CC32-4880-8AE9-5370D44667D0}" type="slidenum">
              <a:rPr lang="cs-CZ" smtClean="0"/>
              <a:t>‹#›</a:t>
            </a:fld>
            <a:endParaRPr lang="cs-CZ"/>
          </a:p>
        </p:txBody>
      </p:sp>
    </p:spTree>
    <p:extLst>
      <p:ext uri="{BB962C8B-B14F-4D97-AF65-F5344CB8AC3E}">
        <p14:creationId xmlns:p14="http://schemas.microsoft.com/office/powerpoint/2010/main" val="413766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9106E6-095A-4904-946C-645119AFF204}"/>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CADA5718-06E8-42AE-91DC-64C50CBB39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3D17C53A-547F-484E-AFC7-AC26A9D72BC8}"/>
              </a:ext>
            </a:extLst>
          </p:cNvPr>
          <p:cNvSpPr>
            <a:spLocks noGrp="1"/>
          </p:cNvSpPr>
          <p:nvPr>
            <p:ph type="dt" sz="half" idx="10"/>
          </p:nvPr>
        </p:nvSpPr>
        <p:spPr/>
        <p:txBody>
          <a:bodyPr/>
          <a:lstStyle/>
          <a:p>
            <a:fld id="{9F2210C9-A6BF-4517-8B3D-4B7BEA1E2152}" type="datetimeFigureOut">
              <a:rPr lang="cs-CZ" smtClean="0"/>
              <a:t>04.05.2021</a:t>
            </a:fld>
            <a:endParaRPr lang="cs-CZ"/>
          </a:p>
        </p:txBody>
      </p:sp>
      <p:sp>
        <p:nvSpPr>
          <p:cNvPr id="5" name="Zástupný symbol pro zápatí 4">
            <a:extLst>
              <a:ext uri="{FF2B5EF4-FFF2-40B4-BE49-F238E27FC236}">
                <a16:creationId xmlns:a16="http://schemas.microsoft.com/office/drawing/2014/main" id="{B836CCFC-B2AA-4C0D-B42F-1F68E377497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A3E4389-80C6-4925-A54A-10E87807DC55}"/>
              </a:ext>
            </a:extLst>
          </p:cNvPr>
          <p:cNvSpPr>
            <a:spLocks noGrp="1"/>
          </p:cNvSpPr>
          <p:nvPr>
            <p:ph type="sldNum" sz="quarter" idx="12"/>
          </p:nvPr>
        </p:nvSpPr>
        <p:spPr/>
        <p:txBody>
          <a:bodyPr/>
          <a:lstStyle/>
          <a:p>
            <a:fld id="{A9729707-CC32-4880-8AE9-5370D44667D0}" type="slidenum">
              <a:rPr lang="cs-CZ" smtClean="0"/>
              <a:t>‹#›</a:t>
            </a:fld>
            <a:endParaRPr lang="cs-CZ"/>
          </a:p>
        </p:txBody>
      </p:sp>
    </p:spTree>
    <p:extLst>
      <p:ext uri="{BB962C8B-B14F-4D97-AF65-F5344CB8AC3E}">
        <p14:creationId xmlns:p14="http://schemas.microsoft.com/office/powerpoint/2010/main" val="1882928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1A0CC6-C457-4563-879A-467016E4E82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F3F9DBD-6766-4743-B84C-9771B9F06A21}"/>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75D192F5-42CF-4205-8FFA-49E34F1FFAAA}"/>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5827F604-11F4-4D96-BB94-820EB5B3709E}"/>
              </a:ext>
            </a:extLst>
          </p:cNvPr>
          <p:cNvSpPr>
            <a:spLocks noGrp="1"/>
          </p:cNvSpPr>
          <p:nvPr>
            <p:ph type="dt" sz="half" idx="10"/>
          </p:nvPr>
        </p:nvSpPr>
        <p:spPr/>
        <p:txBody>
          <a:bodyPr/>
          <a:lstStyle/>
          <a:p>
            <a:fld id="{9F2210C9-A6BF-4517-8B3D-4B7BEA1E2152}" type="datetimeFigureOut">
              <a:rPr lang="cs-CZ" smtClean="0"/>
              <a:t>04.05.2021</a:t>
            </a:fld>
            <a:endParaRPr lang="cs-CZ"/>
          </a:p>
        </p:txBody>
      </p:sp>
      <p:sp>
        <p:nvSpPr>
          <p:cNvPr id="6" name="Zástupný symbol pro zápatí 5">
            <a:extLst>
              <a:ext uri="{FF2B5EF4-FFF2-40B4-BE49-F238E27FC236}">
                <a16:creationId xmlns:a16="http://schemas.microsoft.com/office/drawing/2014/main" id="{9ACF0079-4FC1-4484-8EE8-1FA88C64983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7F15FF3-CCFB-4B1D-9864-429C773B5C9B}"/>
              </a:ext>
            </a:extLst>
          </p:cNvPr>
          <p:cNvSpPr>
            <a:spLocks noGrp="1"/>
          </p:cNvSpPr>
          <p:nvPr>
            <p:ph type="sldNum" sz="quarter" idx="12"/>
          </p:nvPr>
        </p:nvSpPr>
        <p:spPr/>
        <p:txBody>
          <a:bodyPr/>
          <a:lstStyle/>
          <a:p>
            <a:fld id="{A9729707-CC32-4880-8AE9-5370D44667D0}" type="slidenum">
              <a:rPr lang="cs-CZ" smtClean="0"/>
              <a:t>‹#›</a:t>
            </a:fld>
            <a:endParaRPr lang="cs-CZ"/>
          </a:p>
        </p:txBody>
      </p:sp>
    </p:spTree>
    <p:extLst>
      <p:ext uri="{BB962C8B-B14F-4D97-AF65-F5344CB8AC3E}">
        <p14:creationId xmlns:p14="http://schemas.microsoft.com/office/powerpoint/2010/main" val="231625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025C2-FED6-4371-A2BF-798E9ED2F402}"/>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E7067DF6-7C12-45EA-AB62-D7BB37FD1E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72B4CEC4-B735-4A93-8142-46228D478A44}"/>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DF28844A-8CAF-4029-B9E5-3B90259A9D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DE2F336-4998-49CA-9741-21A81A89ADD5}"/>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50A10703-AC97-4639-8214-2696768A0A1D}"/>
              </a:ext>
            </a:extLst>
          </p:cNvPr>
          <p:cNvSpPr>
            <a:spLocks noGrp="1"/>
          </p:cNvSpPr>
          <p:nvPr>
            <p:ph type="dt" sz="half" idx="10"/>
          </p:nvPr>
        </p:nvSpPr>
        <p:spPr/>
        <p:txBody>
          <a:bodyPr/>
          <a:lstStyle/>
          <a:p>
            <a:fld id="{9F2210C9-A6BF-4517-8B3D-4B7BEA1E2152}" type="datetimeFigureOut">
              <a:rPr lang="cs-CZ" smtClean="0"/>
              <a:t>04.05.2021</a:t>
            </a:fld>
            <a:endParaRPr lang="cs-CZ"/>
          </a:p>
        </p:txBody>
      </p:sp>
      <p:sp>
        <p:nvSpPr>
          <p:cNvPr id="8" name="Zástupný symbol pro zápatí 7">
            <a:extLst>
              <a:ext uri="{FF2B5EF4-FFF2-40B4-BE49-F238E27FC236}">
                <a16:creationId xmlns:a16="http://schemas.microsoft.com/office/drawing/2014/main" id="{A3AD993D-4702-422E-98EB-252208BC9374}"/>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C6070882-BDD2-4BF1-83FA-C8B311E8366E}"/>
              </a:ext>
            </a:extLst>
          </p:cNvPr>
          <p:cNvSpPr>
            <a:spLocks noGrp="1"/>
          </p:cNvSpPr>
          <p:nvPr>
            <p:ph type="sldNum" sz="quarter" idx="12"/>
          </p:nvPr>
        </p:nvSpPr>
        <p:spPr/>
        <p:txBody>
          <a:bodyPr/>
          <a:lstStyle/>
          <a:p>
            <a:fld id="{A9729707-CC32-4880-8AE9-5370D44667D0}" type="slidenum">
              <a:rPr lang="cs-CZ" smtClean="0"/>
              <a:t>‹#›</a:t>
            </a:fld>
            <a:endParaRPr lang="cs-CZ"/>
          </a:p>
        </p:txBody>
      </p:sp>
    </p:spTree>
    <p:extLst>
      <p:ext uri="{BB962C8B-B14F-4D97-AF65-F5344CB8AC3E}">
        <p14:creationId xmlns:p14="http://schemas.microsoft.com/office/powerpoint/2010/main" val="1788694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F971CB-63D5-48D5-A447-23FDEE0A602C}"/>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05CF768E-2BE0-472F-ACDB-3C81DD3E2619}"/>
              </a:ext>
            </a:extLst>
          </p:cNvPr>
          <p:cNvSpPr>
            <a:spLocks noGrp="1"/>
          </p:cNvSpPr>
          <p:nvPr>
            <p:ph type="dt" sz="half" idx="10"/>
          </p:nvPr>
        </p:nvSpPr>
        <p:spPr/>
        <p:txBody>
          <a:bodyPr/>
          <a:lstStyle/>
          <a:p>
            <a:fld id="{9F2210C9-A6BF-4517-8B3D-4B7BEA1E2152}" type="datetimeFigureOut">
              <a:rPr lang="cs-CZ" smtClean="0"/>
              <a:t>04.05.2021</a:t>
            </a:fld>
            <a:endParaRPr lang="cs-CZ"/>
          </a:p>
        </p:txBody>
      </p:sp>
      <p:sp>
        <p:nvSpPr>
          <p:cNvPr id="4" name="Zástupný symbol pro zápatí 3">
            <a:extLst>
              <a:ext uri="{FF2B5EF4-FFF2-40B4-BE49-F238E27FC236}">
                <a16:creationId xmlns:a16="http://schemas.microsoft.com/office/drawing/2014/main" id="{C3599081-1D2C-4D97-A817-BAAD67DB9AF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03D7E7F7-F49E-4DF3-8E8D-6D8C780DE9E2}"/>
              </a:ext>
            </a:extLst>
          </p:cNvPr>
          <p:cNvSpPr>
            <a:spLocks noGrp="1"/>
          </p:cNvSpPr>
          <p:nvPr>
            <p:ph type="sldNum" sz="quarter" idx="12"/>
          </p:nvPr>
        </p:nvSpPr>
        <p:spPr/>
        <p:txBody>
          <a:bodyPr/>
          <a:lstStyle/>
          <a:p>
            <a:fld id="{A9729707-CC32-4880-8AE9-5370D44667D0}" type="slidenum">
              <a:rPr lang="cs-CZ" smtClean="0"/>
              <a:t>‹#›</a:t>
            </a:fld>
            <a:endParaRPr lang="cs-CZ"/>
          </a:p>
        </p:txBody>
      </p:sp>
    </p:spTree>
    <p:extLst>
      <p:ext uri="{BB962C8B-B14F-4D97-AF65-F5344CB8AC3E}">
        <p14:creationId xmlns:p14="http://schemas.microsoft.com/office/powerpoint/2010/main" val="4264422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4029D67-F121-45FF-B9A5-0C40EBD67279}"/>
              </a:ext>
            </a:extLst>
          </p:cNvPr>
          <p:cNvSpPr>
            <a:spLocks noGrp="1"/>
          </p:cNvSpPr>
          <p:nvPr>
            <p:ph type="dt" sz="half" idx="10"/>
          </p:nvPr>
        </p:nvSpPr>
        <p:spPr/>
        <p:txBody>
          <a:bodyPr/>
          <a:lstStyle/>
          <a:p>
            <a:fld id="{9F2210C9-A6BF-4517-8B3D-4B7BEA1E2152}" type="datetimeFigureOut">
              <a:rPr lang="cs-CZ" smtClean="0"/>
              <a:t>04.05.2021</a:t>
            </a:fld>
            <a:endParaRPr lang="cs-CZ"/>
          </a:p>
        </p:txBody>
      </p:sp>
      <p:sp>
        <p:nvSpPr>
          <p:cNvPr id="3" name="Zástupný symbol pro zápatí 2">
            <a:extLst>
              <a:ext uri="{FF2B5EF4-FFF2-40B4-BE49-F238E27FC236}">
                <a16:creationId xmlns:a16="http://schemas.microsoft.com/office/drawing/2014/main" id="{852DDAE3-9269-4CE5-B65B-9B51AD16DA1B}"/>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7D0C5ACD-2D30-449E-BC3E-9100ADAD0A5F}"/>
              </a:ext>
            </a:extLst>
          </p:cNvPr>
          <p:cNvSpPr>
            <a:spLocks noGrp="1"/>
          </p:cNvSpPr>
          <p:nvPr>
            <p:ph type="sldNum" sz="quarter" idx="12"/>
          </p:nvPr>
        </p:nvSpPr>
        <p:spPr/>
        <p:txBody>
          <a:bodyPr/>
          <a:lstStyle/>
          <a:p>
            <a:fld id="{A9729707-CC32-4880-8AE9-5370D44667D0}" type="slidenum">
              <a:rPr lang="cs-CZ" smtClean="0"/>
              <a:t>‹#›</a:t>
            </a:fld>
            <a:endParaRPr lang="cs-CZ"/>
          </a:p>
        </p:txBody>
      </p:sp>
    </p:spTree>
    <p:extLst>
      <p:ext uri="{BB962C8B-B14F-4D97-AF65-F5344CB8AC3E}">
        <p14:creationId xmlns:p14="http://schemas.microsoft.com/office/powerpoint/2010/main" val="1419245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871594-193D-4AF3-BAE6-8CE852D908F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8A0CEE10-F2C9-4091-82B8-9F6278D071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680BA282-D80B-44ED-A6B5-114538DB0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37FC97C-D811-40B5-B4AF-0DD223660444}"/>
              </a:ext>
            </a:extLst>
          </p:cNvPr>
          <p:cNvSpPr>
            <a:spLocks noGrp="1"/>
          </p:cNvSpPr>
          <p:nvPr>
            <p:ph type="dt" sz="half" idx="10"/>
          </p:nvPr>
        </p:nvSpPr>
        <p:spPr/>
        <p:txBody>
          <a:bodyPr/>
          <a:lstStyle/>
          <a:p>
            <a:fld id="{9F2210C9-A6BF-4517-8B3D-4B7BEA1E2152}" type="datetimeFigureOut">
              <a:rPr lang="cs-CZ" smtClean="0"/>
              <a:t>04.05.2021</a:t>
            </a:fld>
            <a:endParaRPr lang="cs-CZ"/>
          </a:p>
        </p:txBody>
      </p:sp>
      <p:sp>
        <p:nvSpPr>
          <p:cNvPr id="6" name="Zástupný symbol pro zápatí 5">
            <a:extLst>
              <a:ext uri="{FF2B5EF4-FFF2-40B4-BE49-F238E27FC236}">
                <a16:creationId xmlns:a16="http://schemas.microsoft.com/office/drawing/2014/main" id="{2095823F-E88F-439B-9F48-29264E2DEC8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4DA7B99-6026-4C28-9B93-BAC024455132}"/>
              </a:ext>
            </a:extLst>
          </p:cNvPr>
          <p:cNvSpPr>
            <a:spLocks noGrp="1"/>
          </p:cNvSpPr>
          <p:nvPr>
            <p:ph type="sldNum" sz="quarter" idx="12"/>
          </p:nvPr>
        </p:nvSpPr>
        <p:spPr/>
        <p:txBody>
          <a:bodyPr/>
          <a:lstStyle/>
          <a:p>
            <a:fld id="{A9729707-CC32-4880-8AE9-5370D44667D0}" type="slidenum">
              <a:rPr lang="cs-CZ" smtClean="0"/>
              <a:t>‹#›</a:t>
            </a:fld>
            <a:endParaRPr lang="cs-CZ"/>
          </a:p>
        </p:txBody>
      </p:sp>
    </p:spTree>
    <p:extLst>
      <p:ext uri="{BB962C8B-B14F-4D97-AF65-F5344CB8AC3E}">
        <p14:creationId xmlns:p14="http://schemas.microsoft.com/office/powerpoint/2010/main" val="2059474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58F501-32B5-428B-A8D5-4D3EE3AF734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B4B5011-FDDB-45B9-A301-59C394F9F9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28EE5C5E-DE27-4C11-8205-EEBE4EF66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64BD940-3B0F-4ABB-A6F3-A07171D2AB87}"/>
              </a:ext>
            </a:extLst>
          </p:cNvPr>
          <p:cNvSpPr>
            <a:spLocks noGrp="1"/>
          </p:cNvSpPr>
          <p:nvPr>
            <p:ph type="dt" sz="half" idx="10"/>
          </p:nvPr>
        </p:nvSpPr>
        <p:spPr/>
        <p:txBody>
          <a:bodyPr/>
          <a:lstStyle/>
          <a:p>
            <a:fld id="{9F2210C9-A6BF-4517-8B3D-4B7BEA1E2152}" type="datetimeFigureOut">
              <a:rPr lang="cs-CZ" smtClean="0"/>
              <a:t>04.05.2021</a:t>
            </a:fld>
            <a:endParaRPr lang="cs-CZ"/>
          </a:p>
        </p:txBody>
      </p:sp>
      <p:sp>
        <p:nvSpPr>
          <p:cNvPr id="6" name="Zástupný symbol pro zápatí 5">
            <a:extLst>
              <a:ext uri="{FF2B5EF4-FFF2-40B4-BE49-F238E27FC236}">
                <a16:creationId xmlns:a16="http://schemas.microsoft.com/office/drawing/2014/main" id="{8E732D01-8291-4A43-B19D-109E71281C1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9EB32FF-BB09-4E55-854A-7184EDA46224}"/>
              </a:ext>
            </a:extLst>
          </p:cNvPr>
          <p:cNvSpPr>
            <a:spLocks noGrp="1"/>
          </p:cNvSpPr>
          <p:nvPr>
            <p:ph type="sldNum" sz="quarter" idx="12"/>
          </p:nvPr>
        </p:nvSpPr>
        <p:spPr/>
        <p:txBody>
          <a:bodyPr/>
          <a:lstStyle/>
          <a:p>
            <a:fld id="{A9729707-CC32-4880-8AE9-5370D44667D0}" type="slidenum">
              <a:rPr lang="cs-CZ" smtClean="0"/>
              <a:t>‹#›</a:t>
            </a:fld>
            <a:endParaRPr lang="cs-CZ"/>
          </a:p>
        </p:txBody>
      </p:sp>
    </p:spTree>
    <p:extLst>
      <p:ext uri="{BB962C8B-B14F-4D97-AF65-F5344CB8AC3E}">
        <p14:creationId xmlns:p14="http://schemas.microsoft.com/office/powerpoint/2010/main" val="282116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8F1EAA8C-F9B6-4125-8211-CF5E1F0C35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98AA3DC2-8B90-4F15-8E8B-44B74694C9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1231FCD-DC05-4CE9-87F5-440D79F170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210C9-A6BF-4517-8B3D-4B7BEA1E2152}" type="datetimeFigureOut">
              <a:rPr lang="cs-CZ" smtClean="0"/>
              <a:t>04.05.2021</a:t>
            </a:fld>
            <a:endParaRPr lang="cs-CZ"/>
          </a:p>
        </p:txBody>
      </p:sp>
      <p:sp>
        <p:nvSpPr>
          <p:cNvPr id="5" name="Zástupný symbol pro zápatí 4">
            <a:extLst>
              <a:ext uri="{FF2B5EF4-FFF2-40B4-BE49-F238E27FC236}">
                <a16:creationId xmlns:a16="http://schemas.microsoft.com/office/drawing/2014/main" id="{77B5CEED-73E9-414B-A5B4-D3CA3F6701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DB1AA077-EFAF-4447-B4D2-9EDBA49489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29707-CC32-4880-8AE9-5370D44667D0}" type="slidenum">
              <a:rPr lang="cs-CZ" smtClean="0"/>
              <a:t>‹#›</a:t>
            </a:fld>
            <a:endParaRPr lang="cs-CZ"/>
          </a:p>
        </p:txBody>
      </p:sp>
    </p:spTree>
    <p:extLst>
      <p:ext uri="{BB962C8B-B14F-4D97-AF65-F5344CB8AC3E}">
        <p14:creationId xmlns:p14="http://schemas.microsoft.com/office/powerpoint/2010/main" val="935391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hyperlink" Target="https://doi.org/10.1080/14681811.2020.1732337" TargetMode="External"/><Relationship Id="rId3" Type="http://schemas.openxmlformats.org/officeDocument/2006/relationships/hyperlink" Target="https://doi.org/10.1007/s10826-015-0196-5" TargetMode="External"/><Relationship Id="rId7" Type="http://schemas.openxmlformats.org/officeDocument/2006/relationships/hyperlink" Target="https://doi.org/10.1080/17405629.2014.926808" TargetMode="External"/><Relationship Id="rId2" Type="http://schemas.openxmlformats.org/officeDocument/2006/relationships/hyperlink" Target="https://doi.org/10.1080/23268743.2013.863654" TargetMode="External"/><Relationship Id="rId1" Type="http://schemas.openxmlformats.org/officeDocument/2006/relationships/slideLayout" Target="../slideLayouts/slideLayout2.xml"/><Relationship Id="rId6" Type="http://schemas.openxmlformats.org/officeDocument/2006/relationships/hyperlink" Target="https://doi.org/10.1016/j.childyouth.2019.104696" TargetMode="External"/><Relationship Id="rId5" Type="http://schemas.openxmlformats.org/officeDocument/2006/relationships/hyperlink" Target="https://doi.org/10.1007/s10508-019-01554-4" TargetMode="External"/><Relationship Id="rId4" Type="http://schemas.openxmlformats.org/officeDocument/2006/relationships/hyperlink" Target="https://doi.org/10.1177/174569161453593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7A2CADF-777B-4F25-B5BA-B9C4AE26EB6F}"/>
              </a:ext>
            </a:extLst>
          </p:cNvPr>
          <p:cNvSpPr>
            <a:spLocks noGrp="1"/>
          </p:cNvSpPr>
          <p:nvPr>
            <p:ph type="ctrTitle"/>
          </p:nvPr>
        </p:nvSpPr>
        <p:spPr>
          <a:xfrm>
            <a:off x="1285241" y="1008993"/>
            <a:ext cx="9231410" cy="3542045"/>
          </a:xfrm>
        </p:spPr>
        <p:txBody>
          <a:bodyPr anchor="b">
            <a:normAutofit/>
          </a:bodyPr>
          <a:lstStyle/>
          <a:p>
            <a:pPr algn="l"/>
            <a:r>
              <a:rPr lang="pt-BR" sz="8100" b="0" i="0" dirty="0">
                <a:effectLst/>
                <a:latin typeface="Arial" panose="020B0604020202020204" pitchFamily="34" charset="0"/>
              </a:rPr>
              <a:t>Digitální intimita: dating, sexting </a:t>
            </a:r>
            <a:br>
              <a:rPr lang="cs-CZ" sz="8100" b="0" i="0" dirty="0">
                <a:effectLst/>
                <a:latin typeface="Arial" panose="020B0604020202020204" pitchFamily="34" charset="0"/>
              </a:rPr>
            </a:br>
            <a:r>
              <a:rPr lang="pt-BR" sz="8100" b="0" i="0" dirty="0">
                <a:effectLst/>
                <a:latin typeface="Arial" panose="020B0604020202020204" pitchFamily="34" charset="0"/>
              </a:rPr>
              <a:t>a pornografie</a:t>
            </a:r>
            <a:endParaRPr lang="cs-CZ" sz="8100" dirty="0"/>
          </a:p>
        </p:txBody>
      </p:sp>
      <p:sp>
        <p:nvSpPr>
          <p:cNvPr id="3" name="Podnadpis 2">
            <a:extLst>
              <a:ext uri="{FF2B5EF4-FFF2-40B4-BE49-F238E27FC236}">
                <a16:creationId xmlns:a16="http://schemas.microsoft.com/office/drawing/2014/main" id="{DA5007F7-3A85-45F9-8CB7-5DDC942579E9}"/>
              </a:ext>
            </a:extLst>
          </p:cNvPr>
          <p:cNvSpPr>
            <a:spLocks noGrp="1"/>
          </p:cNvSpPr>
          <p:nvPr>
            <p:ph type="subTitle" idx="1"/>
          </p:nvPr>
        </p:nvSpPr>
        <p:spPr>
          <a:xfrm>
            <a:off x="1285241" y="4582814"/>
            <a:ext cx="7132335" cy="1312657"/>
          </a:xfrm>
        </p:spPr>
        <p:txBody>
          <a:bodyPr anchor="t">
            <a:normAutofit/>
          </a:bodyPr>
          <a:lstStyle/>
          <a:p>
            <a:pPr algn="l"/>
            <a:r>
              <a:rPr lang="cs-CZ" dirty="0"/>
              <a:t>Michaela Lebedíková</a:t>
            </a:r>
            <a:endParaRPr lang="cs-CZ"/>
          </a:p>
        </p:txBody>
      </p:sp>
    </p:spTree>
    <p:extLst>
      <p:ext uri="{BB962C8B-B14F-4D97-AF65-F5344CB8AC3E}">
        <p14:creationId xmlns:p14="http://schemas.microsoft.com/office/powerpoint/2010/main" val="3474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417C00EE-79C6-46DF-9859-0F91E2CD72EE}"/>
              </a:ext>
            </a:extLst>
          </p:cNvPr>
          <p:cNvPicPr>
            <a:picLocks noChangeAspect="1"/>
          </p:cNvPicPr>
          <p:nvPr/>
        </p:nvPicPr>
        <p:blipFill>
          <a:blip r:embed="rId2"/>
          <a:stretch>
            <a:fillRect/>
          </a:stretch>
        </p:blipFill>
        <p:spPr>
          <a:xfrm>
            <a:off x="372499" y="175255"/>
            <a:ext cx="2678926" cy="6467022"/>
          </a:xfrm>
          <a:prstGeom prst="rect">
            <a:avLst/>
          </a:prstGeom>
        </p:spPr>
      </p:pic>
      <p:pic>
        <p:nvPicPr>
          <p:cNvPr id="7" name="Obrázek 6">
            <a:extLst>
              <a:ext uri="{FF2B5EF4-FFF2-40B4-BE49-F238E27FC236}">
                <a16:creationId xmlns:a16="http://schemas.microsoft.com/office/drawing/2014/main" id="{49A680D3-D441-4163-A4F4-A1CEF34A3FC3}"/>
              </a:ext>
            </a:extLst>
          </p:cNvPr>
          <p:cNvPicPr>
            <a:picLocks noChangeAspect="1"/>
          </p:cNvPicPr>
          <p:nvPr/>
        </p:nvPicPr>
        <p:blipFill>
          <a:blip r:embed="rId3"/>
          <a:stretch>
            <a:fillRect/>
          </a:stretch>
        </p:blipFill>
        <p:spPr>
          <a:xfrm>
            <a:off x="3255612" y="175254"/>
            <a:ext cx="2678925" cy="6541123"/>
          </a:xfrm>
          <a:prstGeom prst="rect">
            <a:avLst/>
          </a:prstGeom>
        </p:spPr>
      </p:pic>
      <p:pic>
        <p:nvPicPr>
          <p:cNvPr id="9" name="Obrázek 8">
            <a:extLst>
              <a:ext uri="{FF2B5EF4-FFF2-40B4-BE49-F238E27FC236}">
                <a16:creationId xmlns:a16="http://schemas.microsoft.com/office/drawing/2014/main" id="{A3E8B259-4BAA-422A-A3A6-2DD826EAFA11}"/>
              </a:ext>
            </a:extLst>
          </p:cNvPr>
          <p:cNvPicPr>
            <a:picLocks noChangeAspect="1"/>
          </p:cNvPicPr>
          <p:nvPr/>
        </p:nvPicPr>
        <p:blipFill>
          <a:blip r:embed="rId4"/>
          <a:stretch>
            <a:fillRect/>
          </a:stretch>
        </p:blipFill>
        <p:spPr>
          <a:xfrm>
            <a:off x="5780427" y="141623"/>
            <a:ext cx="3476591" cy="6440243"/>
          </a:xfrm>
          <a:prstGeom prst="rect">
            <a:avLst/>
          </a:prstGeom>
        </p:spPr>
      </p:pic>
      <p:pic>
        <p:nvPicPr>
          <p:cNvPr id="11" name="Obrázek 10">
            <a:extLst>
              <a:ext uri="{FF2B5EF4-FFF2-40B4-BE49-F238E27FC236}">
                <a16:creationId xmlns:a16="http://schemas.microsoft.com/office/drawing/2014/main" id="{406C9320-D0ED-4BAD-ACC0-5067BCFAB1E2}"/>
              </a:ext>
            </a:extLst>
          </p:cNvPr>
          <p:cNvPicPr>
            <a:picLocks noChangeAspect="1"/>
          </p:cNvPicPr>
          <p:nvPr/>
        </p:nvPicPr>
        <p:blipFill>
          <a:blip r:embed="rId5"/>
          <a:stretch>
            <a:fillRect/>
          </a:stretch>
        </p:blipFill>
        <p:spPr>
          <a:xfrm>
            <a:off x="9090239" y="141623"/>
            <a:ext cx="3101761" cy="6406612"/>
          </a:xfrm>
          <a:prstGeom prst="rect">
            <a:avLst/>
          </a:prstGeom>
        </p:spPr>
      </p:pic>
      <p:sp>
        <p:nvSpPr>
          <p:cNvPr id="12" name="TextovéPole 11">
            <a:extLst>
              <a:ext uri="{FF2B5EF4-FFF2-40B4-BE49-F238E27FC236}">
                <a16:creationId xmlns:a16="http://schemas.microsoft.com/office/drawing/2014/main" id="{8B512CE2-4573-4AD6-BA57-2DFBC1C762FD}"/>
              </a:ext>
            </a:extLst>
          </p:cNvPr>
          <p:cNvSpPr txBox="1"/>
          <p:nvPr/>
        </p:nvSpPr>
        <p:spPr>
          <a:xfrm>
            <a:off x="9575515" y="6548235"/>
            <a:ext cx="2243986" cy="369332"/>
          </a:xfrm>
          <a:prstGeom prst="rect">
            <a:avLst/>
          </a:prstGeom>
          <a:noFill/>
        </p:spPr>
        <p:txBody>
          <a:bodyPr wrap="square" rtlCol="0">
            <a:spAutoFit/>
          </a:bodyPr>
          <a:lstStyle/>
          <a:p>
            <a:r>
              <a:rPr lang="cs-CZ" dirty="0"/>
              <a:t>EU </a:t>
            </a:r>
            <a:r>
              <a:rPr lang="cs-CZ" dirty="0" err="1"/>
              <a:t>Kids</a:t>
            </a:r>
            <a:r>
              <a:rPr lang="cs-CZ" dirty="0"/>
              <a:t> Online 2020</a:t>
            </a:r>
          </a:p>
        </p:txBody>
      </p:sp>
    </p:spTree>
    <p:extLst>
      <p:ext uri="{BB962C8B-B14F-4D97-AF65-F5344CB8AC3E}">
        <p14:creationId xmlns:p14="http://schemas.microsoft.com/office/powerpoint/2010/main" val="794908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FF8217F-89C8-4859-B868-24C00B358ECA}"/>
              </a:ext>
            </a:extLst>
          </p:cNvPr>
          <p:cNvSpPr>
            <a:spLocks noGrp="1"/>
          </p:cNvSpPr>
          <p:nvPr>
            <p:ph type="title"/>
          </p:nvPr>
        </p:nvSpPr>
        <p:spPr>
          <a:xfrm>
            <a:off x="5255260" y="1188637"/>
            <a:ext cx="5852711" cy="1597228"/>
          </a:xfrm>
        </p:spPr>
        <p:txBody>
          <a:bodyPr>
            <a:normAutofit/>
          </a:bodyPr>
          <a:lstStyle/>
          <a:p>
            <a:r>
              <a:rPr lang="cs-CZ" sz="5600"/>
              <a:t>Motivace k sextingu</a:t>
            </a:r>
          </a:p>
        </p:txBody>
      </p:sp>
      <p:pic>
        <p:nvPicPr>
          <p:cNvPr id="5" name="Obrázek 4">
            <a:extLst>
              <a:ext uri="{FF2B5EF4-FFF2-40B4-BE49-F238E27FC236}">
                <a16:creationId xmlns:a16="http://schemas.microsoft.com/office/drawing/2014/main" id="{0C407189-87DA-4DB8-B2CB-139AF8B17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357" y="1700588"/>
            <a:ext cx="3533985" cy="3533985"/>
          </a:xfrm>
          <a:prstGeom prst="rect">
            <a:avLst/>
          </a:prstGeom>
        </p:spPr>
      </p:pic>
      <p:sp>
        <p:nvSpPr>
          <p:cNvPr id="3" name="Zástupný obsah 2">
            <a:extLst>
              <a:ext uri="{FF2B5EF4-FFF2-40B4-BE49-F238E27FC236}">
                <a16:creationId xmlns:a16="http://schemas.microsoft.com/office/drawing/2014/main" id="{E3735E31-E962-4FB1-B508-34634B3058E5}"/>
              </a:ext>
            </a:extLst>
          </p:cNvPr>
          <p:cNvSpPr>
            <a:spLocks noGrp="1"/>
          </p:cNvSpPr>
          <p:nvPr>
            <p:ph idx="1"/>
          </p:nvPr>
        </p:nvSpPr>
        <p:spPr>
          <a:xfrm>
            <a:off x="5255260" y="2998278"/>
            <a:ext cx="5984668" cy="2728198"/>
          </a:xfrm>
        </p:spPr>
        <p:txBody>
          <a:bodyPr anchor="t">
            <a:normAutofit/>
          </a:bodyPr>
          <a:lstStyle/>
          <a:p>
            <a:r>
              <a:rPr lang="cs-CZ" sz="1700" dirty="0"/>
              <a:t>Proč adolescenti </a:t>
            </a:r>
            <a:r>
              <a:rPr lang="cs-CZ" sz="1700" dirty="0" err="1"/>
              <a:t>sextují</a:t>
            </a:r>
            <a:r>
              <a:rPr lang="cs-CZ" sz="1700" dirty="0"/>
              <a:t>? (</a:t>
            </a:r>
            <a:r>
              <a:rPr lang="en-US" sz="1700" dirty="0" err="1"/>
              <a:t>Kopecký</a:t>
            </a:r>
            <a:r>
              <a:rPr lang="en-US" sz="1700" dirty="0"/>
              <a:t> 2011) </a:t>
            </a:r>
            <a:endParaRPr lang="cs-CZ" sz="1700" dirty="0"/>
          </a:p>
          <a:p>
            <a:pPr lvl="1"/>
            <a:r>
              <a:rPr lang="cs-CZ" sz="1300" dirty="0"/>
              <a:t>A proč přeposílají? </a:t>
            </a:r>
          </a:p>
          <a:p>
            <a:r>
              <a:rPr lang="cs-CZ" sz="1700" dirty="0"/>
              <a:t>Dívky a chlapci mají jiné motivace (</a:t>
            </a:r>
            <a:r>
              <a:rPr lang="cs-CZ" sz="1700" dirty="0" err="1"/>
              <a:t>Reed</a:t>
            </a:r>
            <a:r>
              <a:rPr lang="cs-CZ" sz="1700" dirty="0"/>
              <a:t> et al. 2019)</a:t>
            </a:r>
          </a:p>
          <a:p>
            <a:pPr lvl="1"/>
            <a:r>
              <a:rPr lang="cs-CZ" sz="1700" dirty="0"/>
              <a:t>Dívky: zábava a flirtování (56 %), sexy dárek pro partnera/partnerku (37 %), pod tlakem (39 %), ten druhý ve vztahu to chtěl tak dlouho, až poslala (33 %)</a:t>
            </a:r>
          </a:p>
          <a:p>
            <a:pPr lvl="1"/>
            <a:r>
              <a:rPr lang="cs-CZ" sz="1700" dirty="0"/>
              <a:t>Chlapci: zábava a flirtování (55 %), sexy dárek pro partnera/partnerku (53 %)</a:t>
            </a:r>
          </a:p>
        </p:txBody>
      </p:sp>
    </p:spTree>
    <p:extLst>
      <p:ext uri="{BB962C8B-B14F-4D97-AF65-F5344CB8AC3E}">
        <p14:creationId xmlns:p14="http://schemas.microsoft.com/office/powerpoint/2010/main" val="166994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a:extLst>
              <a:ext uri="{FF2B5EF4-FFF2-40B4-BE49-F238E27FC236}">
                <a16:creationId xmlns:a16="http://schemas.microsoft.com/office/drawing/2014/main" id="{D34E7812-0803-4AC1-A96F-432E6881A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308" y="623275"/>
            <a:ext cx="2644859" cy="2644859"/>
          </a:xfrm>
          <a:prstGeom prst="rect">
            <a:avLst/>
          </a:prstGeom>
        </p:spPr>
      </p:pic>
      <p:pic>
        <p:nvPicPr>
          <p:cNvPr id="5" name="Obrázek 4">
            <a:extLst>
              <a:ext uri="{FF2B5EF4-FFF2-40B4-BE49-F238E27FC236}">
                <a16:creationId xmlns:a16="http://schemas.microsoft.com/office/drawing/2014/main" id="{BF16DC4F-0F50-417F-9B8D-D3421058B1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6308" y="3586297"/>
            <a:ext cx="2644860" cy="2644860"/>
          </a:xfrm>
          <a:prstGeom prst="rect">
            <a:avLst/>
          </a:prstGeom>
        </p:spPr>
      </p:pic>
      <p:sp>
        <p:nvSpPr>
          <p:cNvPr id="19" name="Right Triangle 1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7886440-2A2A-4491-BCB2-42DE80957CB0}"/>
              </a:ext>
            </a:extLst>
          </p:cNvPr>
          <p:cNvSpPr>
            <a:spLocks noGrp="1"/>
          </p:cNvSpPr>
          <p:nvPr>
            <p:ph type="title"/>
          </p:nvPr>
        </p:nvSpPr>
        <p:spPr>
          <a:xfrm>
            <a:off x="5465659" y="1188637"/>
            <a:ext cx="5642312" cy="1597228"/>
          </a:xfrm>
        </p:spPr>
        <p:txBody>
          <a:bodyPr>
            <a:normAutofit/>
          </a:bodyPr>
          <a:lstStyle/>
          <a:p>
            <a:r>
              <a:rPr lang="cs-CZ" sz="5400" dirty="0" err="1"/>
              <a:t>Genderovaná</a:t>
            </a:r>
            <a:r>
              <a:rPr lang="cs-CZ" sz="5400" dirty="0"/>
              <a:t> povaha </a:t>
            </a:r>
            <a:r>
              <a:rPr lang="cs-CZ" sz="5400" dirty="0" err="1"/>
              <a:t>sextingu</a:t>
            </a:r>
            <a:endParaRPr lang="cs-CZ" sz="5400" dirty="0"/>
          </a:p>
        </p:txBody>
      </p:sp>
      <p:sp>
        <p:nvSpPr>
          <p:cNvPr id="3" name="Zástupný obsah 2">
            <a:extLst>
              <a:ext uri="{FF2B5EF4-FFF2-40B4-BE49-F238E27FC236}">
                <a16:creationId xmlns:a16="http://schemas.microsoft.com/office/drawing/2014/main" id="{A9B72966-BE03-4733-9C86-2BDE874FE3E5}"/>
              </a:ext>
            </a:extLst>
          </p:cNvPr>
          <p:cNvSpPr>
            <a:spLocks noGrp="1"/>
          </p:cNvSpPr>
          <p:nvPr>
            <p:ph idx="1"/>
          </p:nvPr>
        </p:nvSpPr>
        <p:spPr>
          <a:xfrm>
            <a:off x="5465659" y="2998278"/>
            <a:ext cx="5642311" cy="3032652"/>
          </a:xfrm>
        </p:spPr>
        <p:txBody>
          <a:bodyPr anchor="t">
            <a:normAutofit lnSpcReduction="10000"/>
          </a:bodyPr>
          <a:lstStyle/>
          <a:p>
            <a:r>
              <a:rPr lang="cs-CZ" sz="1800" dirty="0"/>
              <a:t>Genderové implikace </a:t>
            </a:r>
          </a:p>
          <a:p>
            <a:pPr lvl="1"/>
            <a:r>
              <a:rPr lang="en-US" sz="1050" dirty="0"/>
              <a:t>(</a:t>
            </a:r>
            <a:r>
              <a:rPr lang="cs-CZ" sz="1050" dirty="0"/>
              <a:t>Cooper et al. 2016, </a:t>
            </a:r>
            <a:r>
              <a:rPr lang="en-US" sz="1050" dirty="0"/>
              <a:t>Lippman &amp; Campbell, 2014; </a:t>
            </a:r>
            <a:r>
              <a:rPr lang="cs-CZ" sz="1050" dirty="0" err="1"/>
              <a:t>Reed</a:t>
            </a:r>
            <a:r>
              <a:rPr lang="cs-CZ" sz="1050" dirty="0"/>
              <a:t> et al. 2019, </a:t>
            </a:r>
            <a:r>
              <a:rPr lang="en-US" sz="1050" dirty="0"/>
              <a:t>Ringrose et al., 2013) </a:t>
            </a:r>
            <a:endParaRPr lang="cs-CZ" sz="1050" dirty="0"/>
          </a:p>
          <a:p>
            <a:pPr lvl="1"/>
            <a:r>
              <a:rPr lang="cs-CZ" sz="1800" dirty="0"/>
              <a:t>Chlapci: </a:t>
            </a:r>
            <a:r>
              <a:rPr lang="cs-CZ" sz="1800" dirty="0" err="1"/>
              <a:t>sexting</a:t>
            </a:r>
            <a:r>
              <a:rPr lang="cs-CZ" sz="1800" dirty="0"/>
              <a:t> jako upevnění maskulinity (status, popularita, předvedení sex. zkušeností, uchovávání fotek v mobilu)</a:t>
            </a:r>
          </a:p>
          <a:p>
            <a:pPr lvl="1"/>
            <a:r>
              <a:rPr lang="cs-CZ" sz="1800" dirty="0"/>
              <a:t>Dívky: tlak, negativní emoce, dvojité břemeno (slut x </a:t>
            </a:r>
            <a:r>
              <a:rPr lang="cs-CZ" sz="1800" dirty="0" err="1"/>
              <a:t>prude</a:t>
            </a:r>
            <a:r>
              <a:rPr lang="cs-CZ" sz="1800" dirty="0"/>
              <a:t>), performance „bytí sexy“</a:t>
            </a:r>
          </a:p>
          <a:p>
            <a:r>
              <a:rPr lang="cs-CZ" sz="1800" dirty="0"/>
              <a:t>Viktimizace obětí</a:t>
            </a:r>
          </a:p>
          <a:p>
            <a:r>
              <a:rPr lang="cs-CZ" sz="1800" dirty="0"/>
              <a:t>Jak tohle reflektovat ve výzkumu?</a:t>
            </a:r>
          </a:p>
          <a:p>
            <a:pPr lvl="1"/>
            <a:r>
              <a:rPr lang="cs-CZ" sz="1400" dirty="0"/>
              <a:t>Etické </a:t>
            </a:r>
            <a:r>
              <a:rPr lang="cs-CZ" sz="1400" dirty="0" err="1"/>
              <a:t>issues</a:t>
            </a:r>
            <a:r>
              <a:rPr lang="cs-CZ" sz="1400" dirty="0"/>
              <a:t> (Linka bezpečí, atd.)</a:t>
            </a:r>
          </a:p>
          <a:p>
            <a:pPr lvl="1"/>
            <a:r>
              <a:rPr lang="cs-CZ" sz="1400" dirty="0"/>
              <a:t>Kvalitativní výzkum – </a:t>
            </a:r>
            <a:r>
              <a:rPr lang="cs-CZ" sz="1400" dirty="0" err="1"/>
              <a:t>understanding</a:t>
            </a:r>
            <a:r>
              <a:rPr lang="cs-CZ" sz="1400" dirty="0"/>
              <a:t>, motivace, praxe</a:t>
            </a:r>
          </a:p>
        </p:txBody>
      </p:sp>
    </p:spTree>
    <p:extLst>
      <p:ext uri="{BB962C8B-B14F-4D97-AF65-F5344CB8AC3E}">
        <p14:creationId xmlns:p14="http://schemas.microsoft.com/office/powerpoint/2010/main" val="1533259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ACB37FC-383A-4861-8A5B-3DDD37D9D41D}"/>
              </a:ext>
            </a:extLst>
          </p:cNvPr>
          <p:cNvSpPr>
            <a:spLocks noGrp="1"/>
          </p:cNvSpPr>
          <p:nvPr>
            <p:ph type="title"/>
          </p:nvPr>
        </p:nvSpPr>
        <p:spPr>
          <a:xfrm>
            <a:off x="1285240" y="1050595"/>
            <a:ext cx="8074815" cy="1618489"/>
          </a:xfrm>
        </p:spPr>
        <p:txBody>
          <a:bodyPr anchor="ctr">
            <a:normAutofit/>
          </a:bodyPr>
          <a:lstStyle/>
          <a:p>
            <a:r>
              <a:rPr lang="cs-CZ" sz="5000"/>
              <a:t>Jak to teda s tím sextingem je?</a:t>
            </a:r>
          </a:p>
        </p:txBody>
      </p:sp>
      <p:sp>
        <p:nvSpPr>
          <p:cNvPr id="3" name="Zástupný obsah 2">
            <a:extLst>
              <a:ext uri="{FF2B5EF4-FFF2-40B4-BE49-F238E27FC236}">
                <a16:creationId xmlns:a16="http://schemas.microsoft.com/office/drawing/2014/main" id="{1FBE95A3-DB17-4A20-AD2F-6CE283480A67}"/>
              </a:ext>
            </a:extLst>
          </p:cNvPr>
          <p:cNvSpPr>
            <a:spLocks noGrp="1"/>
          </p:cNvSpPr>
          <p:nvPr>
            <p:ph idx="1"/>
          </p:nvPr>
        </p:nvSpPr>
        <p:spPr>
          <a:xfrm>
            <a:off x="1285241" y="2404153"/>
            <a:ext cx="7291480" cy="3365711"/>
          </a:xfrm>
        </p:spPr>
        <p:txBody>
          <a:bodyPr anchor="t">
            <a:normAutofit/>
          </a:bodyPr>
          <a:lstStyle/>
          <a:p>
            <a:r>
              <a:rPr lang="cs-CZ" sz="2000" dirty="0" err="1"/>
              <a:t>Sexting</a:t>
            </a:r>
            <a:r>
              <a:rPr lang="cs-CZ" sz="2000" dirty="0"/>
              <a:t> je pozitivní zkušenost x asociace s příznaky deprese </a:t>
            </a:r>
            <a:br>
              <a:rPr lang="cs-CZ" sz="2000" dirty="0"/>
            </a:br>
            <a:r>
              <a:rPr lang="cs-CZ" sz="2000" dirty="0"/>
              <a:t>a úzkosti (</a:t>
            </a:r>
            <a:r>
              <a:rPr lang="cs-CZ" sz="2000" dirty="0" err="1"/>
              <a:t>Raine</a:t>
            </a:r>
            <a:r>
              <a:rPr lang="cs-CZ" sz="2000" dirty="0"/>
              <a:t> et al. 2020)</a:t>
            </a:r>
          </a:p>
          <a:p>
            <a:pPr lvl="1"/>
            <a:r>
              <a:rPr lang="cs-CZ" sz="1800" dirty="0"/>
              <a:t>Potřeba longitudinálních studií </a:t>
            </a:r>
          </a:p>
          <a:p>
            <a:r>
              <a:rPr lang="cs-CZ" sz="2000" dirty="0"/>
              <a:t>Ale když je </a:t>
            </a:r>
            <a:r>
              <a:rPr lang="cs-CZ" sz="2000" dirty="0" err="1"/>
              <a:t>sexting</a:t>
            </a:r>
            <a:r>
              <a:rPr lang="cs-CZ" sz="2000" dirty="0"/>
              <a:t> </a:t>
            </a:r>
            <a:r>
              <a:rPr lang="cs-CZ" sz="2000" dirty="0" err="1"/>
              <a:t>leaknutý</a:t>
            </a:r>
            <a:r>
              <a:rPr lang="cs-CZ" sz="2000" dirty="0"/>
              <a:t> … </a:t>
            </a:r>
          </a:p>
          <a:p>
            <a:pPr lvl="1"/>
            <a:r>
              <a:rPr lang="cs-CZ" sz="1800" dirty="0"/>
              <a:t>„</a:t>
            </a:r>
            <a:r>
              <a:rPr lang="cs-CZ" sz="1800" dirty="0" err="1"/>
              <a:t>Kyberznásilnění</a:t>
            </a:r>
            <a:r>
              <a:rPr lang="cs-CZ" sz="1800" dirty="0"/>
              <a:t>“, PTSD, deprese, úzkosti, sebevražedné myšlenky</a:t>
            </a:r>
          </a:p>
          <a:p>
            <a:pPr lvl="1"/>
            <a:r>
              <a:rPr lang="cs-CZ" sz="1800" dirty="0"/>
              <a:t>Větší téma: </a:t>
            </a:r>
            <a:r>
              <a:rPr lang="cs-CZ" sz="1800" dirty="0" err="1"/>
              <a:t>revenge</a:t>
            </a:r>
            <a:r>
              <a:rPr lang="cs-CZ" sz="1800" dirty="0"/>
              <a:t> pornografie</a:t>
            </a:r>
          </a:p>
        </p:txBody>
      </p:sp>
      <p:pic>
        <p:nvPicPr>
          <p:cNvPr id="5" name="Obrázek 4">
            <a:extLst>
              <a:ext uri="{FF2B5EF4-FFF2-40B4-BE49-F238E27FC236}">
                <a16:creationId xmlns:a16="http://schemas.microsoft.com/office/drawing/2014/main" id="{F67C53D7-EE3E-4169-8288-AF6F43265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672" y="3538405"/>
            <a:ext cx="2401463" cy="2401463"/>
          </a:xfrm>
          <a:prstGeom prst="rect">
            <a:avLst/>
          </a:prstGeom>
        </p:spPr>
      </p:pic>
    </p:spTree>
    <p:extLst>
      <p:ext uri="{BB962C8B-B14F-4D97-AF65-F5344CB8AC3E}">
        <p14:creationId xmlns:p14="http://schemas.microsoft.com/office/powerpoint/2010/main" val="754662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1">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01523986-6738-40D0-A368-304DD8A12E0D}"/>
              </a:ext>
            </a:extLst>
          </p:cNvPr>
          <p:cNvSpPr>
            <a:spLocks noGrp="1"/>
          </p:cNvSpPr>
          <p:nvPr>
            <p:ph type="title"/>
          </p:nvPr>
        </p:nvSpPr>
        <p:spPr>
          <a:xfrm>
            <a:off x="965200" y="1383527"/>
            <a:ext cx="6117158" cy="4175166"/>
          </a:xfrm>
        </p:spPr>
        <p:txBody>
          <a:bodyPr vert="horz" lIns="91440" tIns="45720" rIns="91440" bIns="45720" rtlCol="0" anchor="ctr">
            <a:normAutofit/>
          </a:bodyPr>
          <a:lstStyle/>
          <a:p>
            <a:pPr algn="r"/>
            <a:r>
              <a:rPr lang="cs-CZ" sz="7200" kern="1200" dirty="0">
                <a:solidFill>
                  <a:schemeClr val="tx1"/>
                </a:solidFill>
                <a:latin typeface="+mj-lt"/>
                <a:ea typeface="+mj-ea"/>
                <a:cs typeface="+mj-cs"/>
              </a:rPr>
              <a:t>Vaše prezentace </a:t>
            </a:r>
            <a:endParaRPr lang="en-US" sz="7200" kern="1200" dirty="0">
              <a:solidFill>
                <a:schemeClr val="tx1"/>
              </a:solidFill>
              <a:latin typeface="+mj-lt"/>
              <a:ea typeface="+mj-ea"/>
              <a:cs typeface="+mj-cs"/>
            </a:endParaRPr>
          </a:p>
        </p:txBody>
      </p:sp>
      <p:sp>
        <p:nvSpPr>
          <p:cNvPr id="5" name="Zástupný text 4">
            <a:extLst>
              <a:ext uri="{FF2B5EF4-FFF2-40B4-BE49-F238E27FC236}">
                <a16:creationId xmlns:a16="http://schemas.microsoft.com/office/drawing/2014/main" id="{679E4519-595B-4686-831A-88886E5A30E1}"/>
              </a:ext>
            </a:extLst>
          </p:cNvPr>
          <p:cNvSpPr>
            <a:spLocks noGrp="1"/>
          </p:cNvSpPr>
          <p:nvPr>
            <p:ph type="body" idx="1"/>
          </p:nvPr>
        </p:nvSpPr>
        <p:spPr>
          <a:xfrm>
            <a:off x="7986955" y="2573422"/>
            <a:ext cx="3113064" cy="1795378"/>
          </a:xfrm>
        </p:spPr>
        <p:txBody>
          <a:bodyPr vert="horz" lIns="91440" tIns="45720" rIns="91440" bIns="45720" rtlCol="0" anchor="ctr">
            <a:normAutofit/>
          </a:bodyPr>
          <a:lstStyle/>
          <a:p>
            <a:r>
              <a:rPr lang="en-US" b="0" i="0" kern="1200">
                <a:solidFill>
                  <a:schemeClr val="tx1"/>
                </a:solidFill>
                <a:effectLst/>
                <a:latin typeface="+mn-lt"/>
                <a:ea typeface="+mn-ea"/>
                <a:cs typeface="+mn-cs"/>
              </a:rPr>
              <a:t>Online pornografie: výhody a nevýhody její konzumace</a:t>
            </a:r>
            <a:endParaRPr lang="en-US" kern="1200">
              <a:solidFill>
                <a:schemeClr val="tx1"/>
              </a:solidFill>
              <a:latin typeface="+mn-lt"/>
              <a:ea typeface="+mn-ea"/>
              <a:cs typeface="+mn-cs"/>
            </a:endParaRPr>
          </a:p>
        </p:txBody>
      </p:sp>
      <p:cxnSp>
        <p:nvCxnSpPr>
          <p:cNvPr id="16" name="Straight Connector 15">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443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E05B9DE-3B73-4DC4-8424-FA2DCE491290}"/>
              </a:ext>
            </a:extLst>
          </p:cNvPr>
          <p:cNvSpPr>
            <a:spLocks noGrp="1"/>
          </p:cNvSpPr>
          <p:nvPr>
            <p:ph type="title"/>
          </p:nvPr>
        </p:nvSpPr>
        <p:spPr>
          <a:xfrm>
            <a:off x="905097" y="941984"/>
            <a:ext cx="6297088" cy="1035059"/>
          </a:xfrm>
        </p:spPr>
        <p:txBody>
          <a:bodyPr anchor="ctr">
            <a:normAutofit fontScale="90000"/>
          </a:bodyPr>
          <a:lstStyle/>
          <a:p>
            <a:r>
              <a:rPr lang="cs-CZ" sz="7200" dirty="0"/>
              <a:t>Pornografie</a:t>
            </a:r>
          </a:p>
        </p:txBody>
      </p:sp>
      <p:sp>
        <p:nvSpPr>
          <p:cNvPr id="3" name="Zástupný obsah 2">
            <a:extLst>
              <a:ext uri="{FF2B5EF4-FFF2-40B4-BE49-F238E27FC236}">
                <a16:creationId xmlns:a16="http://schemas.microsoft.com/office/drawing/2014/main" id="{5A7E3FFE-0E22-4425-9504-04F0B363CB88}"/>
              </a:ext>
            </a:extLst>
          </p:cNvPr>
          <p:cNvSpPr>
            <a:spLocks noGrp="1"/>
          </p:cNvSpPr>
          <p:nvPr>
            <p:ph idx="1"/>
          </p:nvPr>
        </p:nvSpPr>
        <p:spPr>
          <a:xfrm>
            <a:off x="987289" y="2295752"/>
            <a:ext cx="9728657" cy="3684210"/>
          </a:xfrm>
        </p:spPr>
        <p:txBody>
          <a:bodyPr anchor="t">
            <a:normAutofit lnSpcReduction="10000"/>
          </a:bodyPr>
          <a:lstStyle/>
          <a:p>
            <a:r>
              <a:rPr lang="cs-CZ" sz="1600" dirty="0"/>
              <a:t>Definice: 38 top výzkumníků pornografie (</a:t>
            </a:r>
            <a:r>
              <a:rPr lang="cs-CZ" sz="1600" dirty="0" err="1"/>
              <a:t>McKee</a:t>
            </a:r>
            <a:r>
              <a:rPr lang="cs-CZ" sz="1600" dirty="0"/>
              <a:t> et al. 2020)</a:t>
            </a:r>
          </a:p>
          <a:p>
            <a:pPr lvl="1"/>
            <a:r>
              <a:rPr lang="cs-CZ" sz="1600" dirty="0"/>
              <a:t>Shoda? Nebyla. </a:t>
            </a:r>
          </a:p>
          <a:p>
            <a:pPr lvl="1"/>
            <a:r>
              <a:rPr lang="cs-CZ" sz="1600" dirty="0"/>
              <a:t>Nejčastěji?: „</a:t>
            </a:r>
            <a:r>
              <a:rPr lang="en-US" sz="1600" dirty="0"/>
              <a:t>Sexually explicit materials intended to arouse</a:t>
            </a:r>
            <a:r>
              <a:rPr lang="cs-CZ" sz="1600" dirty="0"/>
              <a:t>.“</a:t>
            </a:r>
          </a:p>
          <a:p>
            <a:endParaRPr lang="cs-CZ" sz="1600" dirty="0"/>
          </a:p>
          <a:p>
            <a:pPr marL="0" indent="0" algn="r">
              <a:buNone/>
            </a:pPr>
            <a:r>
              <a:rPr lang="cs-CZ" sz="1600" dirty="0"/>
              <a:t>„</a:t>
            </a:r>
            <a:r>
              <a:rPr lang="en-US" sz="1600" dirty="0"/>
              <a:t>V POSLEDNÍM ROCE </a:t>
            </a:r>
            <a:r>
              <a:rPr lang="cs-CZ" sz="1600" dirty="0"/>
              <a:t>jsi</a:t>
            </a:r>
            <a:r>
              <a:rPr lang="en-US" sz="1600" dirty="0"/>
              <a:t> </a:t>
            </a:r>
            <a:r>
              <a:rPr lang="en-US" sz="1600" dirty="0" err="1"/>
              <a:t>asi</a:t>
            </a:r>
            <a:r>
              <a:rPr lang="en-US" sz="1600" dirty="0"/>
              <a:t> </a:t>
            </a:r>
            <a:r>
              <a:rPr lang="en-US" sz="1600" dirty="0" err="1"/>
              <a:t>viděl</a:t>
            </a:r>
            <a:r>
              <a:rPr lang="en-US" sz="1600" dirty="0"/>
              <a:t>/a </a:t>
            </a:r>
            <a:r>
              <a:rPr lang="en-US" sz="1600" dirty="0" err="1"/>
              <a:t>spoustu</a:t>
            </a:r>
            <a:r>
              <a:rPr lang="en-US" sz="1600" dirty="0"/>
              <a:t> </a:t>
            </a:r>
            <a:r>
              <a:rPr lang="en-US" sz="1600" dirty="0" err="1"/>
              <a:t>různých</a:t>
            </a:r>
            <a:r>
              <a:rPr lang="en-US" sz="1600" dirty="0"/>
              <a:t> </a:t>
            </a:r>
            <a:r>
              <a:rPr lang="en-US" sz="1600" dirty="0" err="1"/>
              <a:t>obrázků</a:t>
            </a:r>
            <a:r>
              <a:rPr lang="en-US" sz="1600" dirty="0"/>
              <a:t>, </a:t>
            </a:r>
            <a:r>
              <a:rPr lang="en-US" sz="1600" dirty="0" err="1"/>
              <a:t>fotek</a:t>
            </a:r>
            <a:r>
              <a:rPr lang="en-US" sz="1600" dirty="0"/>
              <a:t> </a:t>
            </a:r>
            <a:r>
              <a:rPr lang="en-US" sz="1600" dirty="0" err="1"/>
              <a:t>nebo</a:t>
            </a:r>
            <a:r>
              <a:rPr lang="en-US" sz="1600" dirty="0"/>
              <a:t> </a:t>
            </a:r>
            <a:r>
              <a:rPr lang="en-US" sz="1600" dirty="0" err="1"/>
              <a:t>videí</a:t>
            </a:r>
            <a:r>
              <a:rPr lang="en-US" sz="1600" dirty="0"/>
              <a:t>. </a:t>
            </a:r>
            <a:r>
              <a:rPr lang="en-US" sz="1600" dirty="0" err="1"/>
              <a:t>Některé</a:t>
            </a:r>
            <a:r>
              <a:rPr lang="en-US" sz="1600" dirty="0"/>
              <a:t> </a:t>
            </a:r>
            <a:r>
              <a:rPr lang="en-US" sz="1600" dirty="0" err="1"/>
              <a:t>obrázky</a:t>
            </a:r>
            <a:r>
              <a:rPr lang="en-US" sz="1600" dirty="0"/>
              <a:t>, </a:t>
            </a:r>
            <a:r>
              <a:rPr lang="en-US" sz="1600" dirty="0" err="1"/>
              <a:t>fotky</a:t>
            </a:r>
            <a:r>
              <a:rPr lang="cs-CZ" sz="1600" dirty="0"/>
              <a:t> </a:t>
            </a:r>
            <a:r>
              <a:rPr lang="en-US" sz="1600" dirty="0" err="1"/>
              <a:t>nebo</a:t>
            </a:r>
            <a:r>
              <a:rPr lang="en-US" sz="1600" dirty="0"/>
              <a:t> </a:t>
            </a:r>
            <a:r>
              <a:rPr lang="en-US" sz="1600" dirty="0" err="1"/>
              <a:t>videa</a:t>
            </a:r>
            <a:r>
              <a:rPr lang="en-US" sz="1600" dirty="0"/>
              <a:t> </a:t>
            </a:r>
            <a:r>
              <a:rPr lang="en-US" sz="1600" dirty="0" err="1"/>
              <a:t>mohou</a:t>
            </a:r>
            <a:r>
              <a:rPr lang="en-US" sz="1600" dirty="0"/>
              <a:t> </a:t>
            </a:r>
            <a:r>
              <a:rPr lang="en-US" sz="1600" dirty="0" err="1"/>
              <a:t>být</a:t>
            </a:r>
            <a:r>
              <a:rPr lang="en-US" sz="1600" dirty="0"/>
              <a:t> </a:t>
            </a:r>
            <a:r>
              <a:rPr lang="en-US" sz="1600" dirty="0" err="1"/>
              <a:t>sexuálního</a:t>
            </a:r>
            <a:r>
              <a:rPr lang="en-US" sz="1600" dirty="0"/>
              <a:t> </a:t>
            </a:r>
            <a:r>
              <a:rPr lang="en-US" sz="1600" dirty="0" err="1"/>
              <a:t>charakteru</a:t>
            </a:r>
            <a:r>
              <a:rPr lang="en-US" sz="1600" dirty="0"/>
              <a:t>, </a:t>
            </a:r>
            <a:r>
              <a:rPr lang="en-US" sz="1600" dirty="0" err="1"/>
              <a:t>např</a:t>
            </a:r>
            <a:r>
              <a:rPr lang="en-US" sz="1600" dirty="0"/>
              <a:t>. </a:t>
            </a:r>
            <a:r>
              <a:rPr lang="en-US" sz="1600" dirty="0" err="1"/>
              <a:t>mohou</a:t>
            </a:r>
            <a:r>
              <a:rPr lang="en-US" sz="1600" dirty="0"/>
              <a:t> </a:t>
            </a:r>
            <a:r>
              <a:rPr lang="en-US" sz="1600" dirty="0" err="1"/>
              <a:t>zobrazovat</a:t>
            </a:r>
            <a:r>
              <a:rPr lang="en-US" sz="1600" dirty="0"/>
              <a:t> </a:t>
            </a:r>
            <a:r>
              <a:rPr lang="en-US" sz="1600" dirty="0" err="1"/>
              <a:t>nahé</a:t>
            </a:r>
            <a:r>
              <a:rPr lang="en-US" sz="1600" dirty="0"/>
              <a:t> </a:t>
            </a:r>
            <a:r>
              <a:rPr lang="en-US" sz="1600" dirty="0" err="1"/>
              <a:t>lidi</a:t>
            </a:r>
            <a:r>
              <a:rPr lang="en-US" sz="1600" dirty="0"/>
              <a:t> </a:t>
            </a:r>
            <a:r>
              <a:rPr lang="en-US" sz="1600" dirty="0" err="1"/>
              <a:t>nebo</a:t>
            </a:r>
            <a:r>
              <a:rPr lang="en-US" sz="1600" dirty="0"/>
              <a:t> </a:t>
            </a:r>
            <a:r>
              <a:rPr lang="en-US" sz="1600" dirty="0" err="1"/>
              <a:t>osoby</a:t>
            </a:r>
            <a:r>
              <a:rPr lang="en-US" sz="1600" dirty="0"/>
              <a:t>, </a:t>
            </a:r>
            <a:r>
              <a:rPr lang="en-US" sz="1600" dirty="0" err="1"/>
              <a:t>které</a:t>
            </a:r>
            <a:r>
              <a:rPr lang="en-US" sz="1600" dirty="0"/>
              <a:t> </a:t>
            </a:r>
            <a:r>
              <a:rPr lang="en-US" sz="1600" dirty="0" err="1"/>
              <a:t>mají</a:t>
            </a:r>
            <a:r>
              <a:rPr lang="cs-CZ" sz="1600" dirty="0"/>
              <a:t> </a:t>
            </a:r>
            <a:r>
              <a:rPr lang="en-US" sz="1600" dirty="0"/>
              <a:t>sex. </a:t>
            </a:r>
            <a:r>
              <a:rPr lang="en-US" sz="1600" dirty="0" err="1"/>
              <a:t>Možná</a:t>
            </a:r>
            <a:r>
              <a:rPr lang="en-US" sz="1600" dirty="0"/>
              <a:t> </a:t>
            </a:r>
            <a:r>
              <a:rPr lang="en-US" sz="1600" dirty="0" err="1"/>
              <a:t>jsi</a:t>
            </a:r>
            <a:r>
              <a:rPr lang="en-US" sz="1600" dirty="0"/>
              <a:t> </a:t>
            </a:r>
            <a:r>
              <a:rPr lang="en-US" sz="1600" dirty="0" err="1"/>
              <a:t>nikdy</a:t>
            </a:r>
            <a:r>
              <a:rPr lang="en-US" sz="1600" dirty="0"/>
              <a:t> </a:t>
            </a:r>
            <a:r>
              <a:rPr lang="en-US" sz="1600" dirty="0" err="1"/>
              <a:t>nic</a:t>
            </a:r>
            <a:r>
              <a:rPr lang="en-US" sz="1600" dirty="0"/>
              <a:t> </a:t>
            </a:r>
            <a:r>
              <a:rPr lang="en-US" sz="1600" dirty="0" err="1"/>
              <a:t>takového</a:t>
            </a:r>
            <a:r>
              <a:rPr lang="en-US" sz="1600" dirty="0"/>
              <a:t> </a:t>
            </a:r>
            <a:r>
              <a:rPr lang="en-US" sz="1600" dirty="0" err="1"/>
              <a:t>neviděl</a:t>
            </a:r>
            <a:r>
              <a:rPr lang="en-US" sz="1600" dirty="0"/>
              <a:t>/a, ale </a:t>
            </a:r>
            <a:r>
              <a:rPr lang="en-US" sz="1600" dirty="0" err="1"/>
              <a:t>možná</a:t>
            </a:r>
            <a:r>
              <a:rPr lang="en-US" sz="1600" dirty="0"/>
              <a:t> </a:t>
            </a:r>
            <a:r>
              <a:rPr lang="en-US" sz="1600" dirty="0" err="1"/>
              <a:t>jsi</a:t>
            </a:r>
            <a:r>
              <a:rPr lang="en-US" sz="1600" dirty="0"/>
              <a:t> </a:t>
            </a:r>
            <a:r>
              <a:rPr lang="en-US" sz="1600" dirty="0" err="1"/>
              <a:t>něco</a:t>
            </a:r>
            <a:r>
              <a:rPr lang="en-US" sz="1600" dirty="0"/>
              <a:t> </a:t>
            </a:r>
            <a:r>
              <a:rPr lang="en-US" sz="1600" dirty="0" err="1"/>
              <a:t>takového</a:t>
            </a:r>
            <a:r>
              <a:rPr lang="en-US" sz="1600" dirty="0"/>
              <a:t> </a:t>
            </a:r>
            <a:r>
              <a:rPr lang="en-US" sz="1600" dirty="0" err="1"/>
              <a:t>viděl</a:t>
            </a:r>
            <a:r>
              <a:rPr lang="en-US" sz="1600" dirty="0"/>
              <a:t>/a </a:t>
            </a:r>
            <a:r>
              <a:rPr lang="en-US" sz="1600" u="sng" dirty="0" err="1"/>
              <a:t>na</a:t>
            </a:r>
            <a:r>
              <a:rPr lang="en-US" sz="1600" u="sng" dirty="0"/>
              <a:t> </a:t>
            </a:r>
            <a:r>
              <a:rPr lang="en-US" sz="1600" u="sng" dirty="0" err="1"/>
              <a:t>mobilu</a:t>
            </a:r>
            <a:r>
              <a:rPr lang="en-US" sz="1600" u="sng" dirty="0"/>
              <a:t>, v </a:t>
            </a:r>
            <a:r>
              <a:rPr lang="en-US" sz="1600" u="sng" dirty="0" err="1"/>
              <a:t>časopise</a:t>
            </a:r>
            <a:r>
              <a:rPr lang="en-US" sz="1600" u="sng" dirty="0"/>
              <a:t>,</a:t>
            </a:r>
            <a:r>
              <a:rPr lang="cs-CZ" sz="1600" u="sng" dirty="0"/>
              <a:t> </a:t>
            </a:r>
            <a:r>
              <a:rPr lang="en-US" sz="1600" u="sng" dirty="0"/>
              <a:t>v </a:t>
            </a:r>
            <a:r>
              <a:rPr lang="en-US" sz="1600" u="sng" dirty="0" err="1"/>
              <a:t>televizi</a:t>
            </a:r>
            <a:r>
              <a:rPr lang="en-US" sz="1600" u="sng" dirty="0"/>
              <a:t>, </a:t>
            </a:r>
            <a:r>
              <a:rPr lang="en-US" sz="1600" u="sng" dirty="0" err="1"/>
              <a:t>na</a:t>
            </a:r>
            <a:r>
              <a:rPr lang="en-US" sz="1600" u="sng" dirty="0"/>
              <a:t> DVD </a:t>
            </a:r>
            <a:r>
              <a:rPr lang="en-US" sz="1600" u="sng" dirty="0" err="1"/>
              <a:t>nebo</a:t>
            </a:r>
            <a:r>
              <a:rPr lang="en-US" sz="1600" u="sng" dirty="0"/>
              <a:t> </a:t>
            </a:r>
            <a:r>
              <a:rPr lang="en-US" sz="1600" u="sng" dirty="0" err="1"/>
              <a:t>na</a:t>
            </a:r>
            <a:r>
              <a:rPr lang="en-US" sz="1600" u="sng" dirty="0"/>
              <a:t> </a:t>
            </a:r>
            <a:r>
              <a:rPr lang="en-US" sz="1600" u="sng" dirty="0" err="1"/>
              <a:t>internetu</a:t>
            </a:r>
            <a:r>
              <a:rPr lang="en-US" sz="1600" dirty="0"/>
              <a:t>.</a:t>
            </a:r>
            <a:r>
              <a:rPr lang="cs-CZ" sz="1600" dirty="0"/>
              <a:t> </a:t>
            </a:r>
            <a:br>
              <a:rPr lang="cs-CZ" sz="1600" dirty="0"/>
            </a:br>
            <a:r>
              <a:rPr lang="cs-CZ" sz="1600" dirty="0"/>
              <a:t>(výzkum EU </a:t>
            </a:r>
            <a:r>
              <a:rPr lang="cs-CZ" sz="1600" dirty="0" err="1"/>
              <a:t>Kids</a:t>
            </a:r>
            <a:r>
              <a:rPr lang="cs-CZ" sz="1600" dirty="0"/>
              <a:t> Online)</a:t>
            </a:r>
          </a:p>
          <a:p>
            <a:endParaRPr lang="cs-CZ" sz="1600" dirty="0"/>
          </a:p>
          <a:p>
            <a:r>
              <a:rPr lang="cs-CZ" sz="1600" dirty="0"/>
              <a:t>Pornografie nebo expozice sexuálně explicitním obsahům?</a:t>
            </a:r>
          </a:p>
          <a:p>
            <a:pPr lvl="1"/>
            <a:r>
              <a:rPr lang="cs-CZ" sz="1600" dirty="0"/>
              <a:t>18+?</a:t>
            </a:r>
          </a:p>
          <a:p>
            <a:pPr lvl="1"/>
            <a:r>
              <a:rPr lang="cs-CZ" sz="1600" dirty="0"/>
              <a:t>Záměrné x nezáměrné vystavení se sex. obsahům</a:t>
            </a:r>
          </a:p>
          <a:p>
            <a:pPr lvl="1"/>
            <a:r>
              <a:rPr lang="cs-CZ" sz="1600" dirty="0"/>
              <a:t>„Sexuální obsah“?</a:t>
            </a:r>
          </a:p>
        </p:txBody>
      </p:sp>
      <p:pic>
        <p:nvPicPr>
          <p:cNvPr id="7" name="Obrázek 6">
            <a:extLst>
              <a:ext uri="{FF2B5EF4-FFF2-40B4-BE49-F238E27FC236}">
                <a16:creationId xmlns:a16="http://schemas.microsoft.com/office/drawing/2014/main" id="{9A48277F-6BF5-413F-8D61-5D4C7510E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6376" y="941984"/>
            <a:ext cx="1609313" cy="1609313"/>
          </a:xfrm>
          <a:prstGeom prst="rect">
            <a:avLst/>
          </a:prstGeom>
        </p:spPr>
      </p:pic>
    </p:spTree>
    <p:extLst>
      <p:ext uri="{BB962C8B-B14F-4D97-AF65-F5344CB8AC3E}">
        <p14:creationId xmlns:p14="http://schemas.microsoft.com/office/powerpoint/2010/main" val="326205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4DB249C-4F00-4CC8-BF82-1C33AAB11D96}"/>
              </a:ext>
            </a:extLst>
          </p:cNvPr>
          <p:cNvSpPr>
            <a:spLocks noGrp="1"/>
          </p:cNvSpPr>
          <p:nvPr>
            <p:ph type="title"/>
          </p:nvPr>
        </p:nvSpPr>
        <p:spPr>
          <a:xfrm>
            <a:off x="1123356" y="1188637"/>
            <a:ext cx="9984615" cy="1597228"/>
          </a:xfrm>
        </p:spPr>
        <p:txBody>
          <a:bodyPr>
            <a:normAutofit/>
          </a:bodyPr>
          <a:lstStyle/>
          <a:p>
            <a:r>
              <a:rPr lang="cs-CZ" sz="5100"/>
              <a:t>Sledování pornografie u adolescentů</a:t>
            </a:r>
          </a:p>
        </p:txBody>
      </p:sp>
      <p:pic>
        <p:nvPicPr>
          <p:cNvPr id="5" name="Obrázek 4">
            <a:extLst>
              <a:ext uri="{FF2B5EF4-FFF2-40B4-BE49-F238E27FC236}">
                <a16:creationId xmlns:a16="http://schemas.microsoft.com/office/drawing/2014/main" id="{C01151FF-130F-4733-A7E7-082E59EA3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250" y="3018327"/>
            <a:ext cx="2728198" cy="2728198"/>
          </a:xfrm>
          <a:prstGeom prst="rect">
            <a:avLst/>
          </a:prstGeom>
        </p:spPr>
      </p:pic>
      <p:sp>
        <p:nvSpPr>
          <p:cNvPr id="3" name="Zástupný obsah 2">
            <a:extLst>
              <a:ext uri="{FF2B5EF4-FFF2-40B4-BE49-F238E27FC236}">
                <a16:creationId xmlns:a16="http://schemas.microsoft.com/office/drawing/2014/main" id="{F2DB2164-C63B-4AFE-A98D-FD1A79C1BEF8}"/>
              </a:ext>
            </a:extLst>
          </p:cNvPr>
          <p:cNvSpPr>
            <a:spLocks noGrp="1"/>
          </p:cNvSpPr>
          <p:nvPr>
            <p:ph idx="1"/>
          </p:nvPr>
        </p:nvSpPr>
        <p:spPr>
          <a:xfrm>
            <a:off x="5255260" y="2998278"/>
            <a:ext cx="4238257" cy="2728198"/>
          </a:xfrm>
        </p:spPr>
        <p:txBody>
          <a:bodyPr anchor="t">
            <a:normAutofit/>
          </a:bodyPr>
          <a:lstStyle/>
          <a:p>
            <a:r>
              <a:rPr lang="cs-CZ" sz="1900"/>
              <a:t>Z čeho vzešlo zkoumání pornografie </a:t>
            </a:r>
          </a:p>
          <a:p>
            <a:r>
              <a:rPr lang="cs-CZ" sz="1900"/>
              <a:t>Porno a 18+?</a:t>
            </a:r>
          </a:p>
          <a:p>
            <a:r>
              <a:rPr lang="cs-CZ" sz="1900"/>
              <a:t>Co se zkoumá u adolescentů</a:t>
            </a:r>
          </a:p>
          <a:p>
            <a:pPr lvl="1"/>
            <a:r>
              <a:rPr lang="cs-CZ" sz="1900"/>
              <a:t>Ze začátku prevalence, frekvence, méně už obsahy</a:t>
            </a:r>
          </a:p>
          <a:p>
            <a:pPr lvl="1"/>
            <a:r>
              <a:rPr lang="cs-CZ" sz="1900"/>
              <a:t>Vliv na postoje a sexuální chování</a:t>
            </a:r>
          </a:p>
          <a:p>
            <a:pPr lvl="1"/>
            <a:r>
              <a:rPr lang="cs-CZ" sz="1900"/>
              <a:t>Nyní: dopady na psychické zdraví</a:t>
            </a:r>
          </a:p>
          <a:p>
            <a:endParaRPr lang="cs-CZ" sz="1900"/>
          </a:p>
        </p:txBody>
      </p:sp>
    </p:spTree>
    <p:extLst>
      <p:ext uri="{BB962C8B-B14F-4D97-AF65-F5344CB8AC3E}">
        <p14:creationId xmlns:p14="http://schemas.microsoft.com/office/powerpoint/2010/main" val="3496679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0D697C1-101F-4049-BBE7-3C346780964E}"/>
              </a:ext>
            </a:extLst>
          </p:cNvPr>
          <p:cNvSpPr>
            <a:spLocks noGrp="1"/>
          </p:cNvSpPr>
          <p:nvPr>
            <p:ph type="title"/>
          </p:nvPr>
        </p:nvSpPr>
        <p:spPr>
          <a:xfrm>
            <a:off x="1006900" y="1188637"/>
            <a:ext cx="3141430" cy="1780594"/>
          </a:xfrm>
        </p:spPr>
        <p:txBody>
          <a:bodyPr>
            <a:normAutofit fontScale="90000"/>
          </a:bodyPr>
          <a:lstStyle/>
          <a:p>
            <a:pPr algn="r"/>
            <a:r>
              <a:rPr lang="cs-CZ" sz="6600" dirty="0" err="1"/>
              <a:t>Porn</a:t>
            </a:r>
            <a:r>
              <a:rPr lang="cs-CZ" sz="6600" dirty="0"/>
              <a:t> gap</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A96102D5-258F-42A1-B31D-7F3F606CA62F}"/>
              </a:ext>
            </a:extLst>
          </p:cNvPr>
          <p:cNvSpPr>
            <a:spLocks noGrp="1"/>
          </p:cNvSpPr>
          <p:nvPr>
            <p:ph idx="1"/>
          </p:nvPr>
        </p:nvSpPr>
        <p:spPr>
          <a:xfrm>
            <a:off x="5138928" y="1338729"/>
            <a:ext cx="4795584" cy="4180542"/>
          </a:xfrm>
        </p:spPr>
        <p:txBody>
          <a:bodyPr anchor="ctr">
            <a:normAutofit/>
          </a:bodyPr>
          <a:lstStyle/>
          <a:p>
            <a:r>
              <a:rPr lang="cs-CZ" sz="1700" dirty="0"/>
              <a:t>Významný rozdíl mezi muži a ženami v přístupu k pornografii (</a:t>
            </a:r>
            <a:r>
              <a:rPr lang="cs-CZ" sz="1700" dirty="0" err="1"/>
              <a:t>Caroll</a:t>
            </a:r>
            <a:r>
              <a:rPr lang="cs-CZ" sz="1700" dirty="0"/>
              <a:t> et al. 2016) </a:t>
            </a:r>
          </a:p>
          <a:p>
            <a:pPr lvl="1"/>
            <a:r>
              <a:rPr lang="cs-CZ" sz="1300" dirty="0"/>
              <a:t>Nelze objasnit věkem, rokem publikace, ani mírou gender </a:t>
            </a:r>
            <a:r>
              <a:rPr lang="cs-CZ" sz="1300" dirty="0" err="1"/>
              <a:t>empowermentu</a:t>
            </a:r>
            <a:r>
              <a:rPr lang="cs-CZ" sz="1300" dirty="0"/>
              <a:t> v zemi studie (</a:t>
            </a:r>
            <a:r>
              <a:rPr lang="cs-CZ" sz="1300" dirty="0" err="1"/>
              <a:t>Peterson</a:t>
            </a:r>
            <a:r>
              <a:rPr lang="cs-CZ" sz="1300" dirty="0"/>
              <a:t> &amp; Hyde 2010)</a:t>
            </a:r>
          </a:p>
          <a:p>
            <a:r>
              <a:rPr lang="cs-CZ" sz="1700" dirty="0"/>
              <a:t>Tyto rozdíly byly taky v mnoha výzkumech o adolescentech po celé Evropě </a:t>
            </a:r>
          </a:p>
          <a:p>
            <a:pPr lvl="1"/>
            <a:r>
              <a:rPr lang="cs-CZ" sz="1700" dirty="0"/>
              <a:t>Důvody ke sledování</a:t>
            </a:r>
          </a:p>
          <a:p>
            <a:pPr lvl="1"/>
            <a:r>
              <a:rPr lang="cs-CZ" sz="1700" dirty="0"/>
              <a:t>Odlišný věk první konzumace</a:t>
            </a:r>
          </a:p>
          <a:p>
            <a:pPr lvl="1"/>
            <a:r>
              <a:rPr lang="cs-CZ" sz="1700" dirty="0"/>
              <a:t>Frekvence konzumace </a:t>
            </a:r>
          </a:p>
          <a:p>
            <a:pPr lvl="1"/>
            <a:r>
              <a:rPr lang="cs-CZ" sz="1700" dirty="0"/>
              <a:t>Odlišné reakce </a:t>
            </a:r>
          </a:p>
        </p:txBody>
      </p:sp>
      <p:pic>
        <p:nvPicPr>
          <p:cNvPr id="9" name="Obrázek 8">
            <a:extLst>
              <a:ext uri="{FF2B5EF4-FFF2-40B4-BE49-F238E27FC236}">
                <a16:creationId xmlns:a16="http://schemas.microsoft.com/office/drawing/2014/main" id="{951FA4CC-8D9C-4663-A5FF-DFA16584F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824" y="2837866"/>
            <a:ext cx="2251492" cy="2251492"/>
          </a:xfrm>
          <a:prstGeom prst="rect">
            <a:avLst/>
          </a:prstGeom>
        </p:spPr>
      </p:pic>
    </p:spTree>
    <p:extLst>
      <p:ext uri="{BB962C8B-B14F-4D97-AF65-F5344CB8AC3E}">
        <p14:creationId xmlns:p14="http://schemas.microsoft.com/office/powerpoint/2010/main" val="1397117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67B311B5-966C-4188-985F-FE285B72F5FC}"/>
              </a:ext>
            </a:extLst>
          </p:cNvPr>
          <p:cNvPicPr>
            <a:picLocks noChangeAspect="1"/>
          </p:cNvPicPr>
          <p:nvPr/>
        </p:nvPicPr>
        <p:blipFill>
          <a:blip r:embed="rId2"/>
          <a:stretch>
            <a:fillRect/>
          </a:stretch>
        </p:blipFill>
        <p:spPr>
          <a:xfrm>
            <a:off x="293326" y="226031"/>
            <a:ext cx="3834847" cy="6405937"/>
          </a:xfrm>
          <a:prstGeom prst="rect">
            <a:avLst/>
          </a:prstGeom>
        </p:spPr>
      </p:pic>
      <p:pic>
        <p:nvPicPr>
          <p:cNvPr id="7" name="Obrázek 6">
            <a:extLst>
              <a:ext uri="{FF2B5EF4-FFF2-40B4-BE49-F238E27FC236}">
                <a16:creationId xmlns:a16="http://schemas.microsoft.com/office/drawing/2014/main" id="{4EE5DED7-5D8B-48E4-9C94-B9BEECF14BEC}"/>
              </a:ext>
            </a:extLst>
          </p:cNvPr>
          <p:cNvPicPr>
            <a:picLocks noChangeAspect="1"/>
          </p:cNvPicPr>
          <p:nvPr/>
        </p:nvPicPr>
        <p:blipFill>
          <a:blip r:embed="rId3"/>
          <a:stretch>
            <a:fillRect/>
          </a:stretch>
        </p:blipFill>
        <p:spPr>
          <a:xfrm>
            <a:off x="4445015" y="226031"/>
            <a:ext cx="3209232" cy="6446614"/>
          </a:xfrm>
          <a:prstGeom prst="rect">
            <a:avLst/>
          </a:prstGeom>
        </p:spPr>
      </p:pic>
      <p:pic>
        <p:nvPicPr>
          <p:cNvPr id="9" name="Obrázek 8">
            <a:extLst>
              <a:ext uri="{FF2B5EF4-FFF2-40B4-BE49-F238E27FC236}">
                <a16:creationId xmlns:a16="http://schemas.microsoft.com/office/drawing/2014/main" id="{EDC88A98-7377-492C-98E0-080DF9729BC8}"/>
              </a:ext>
            </a:extLst>
          </p:cNvPr>
          <p:cNvPicPr>
            <a:picLocks noChangeAspect="1"/>
          </p:cNvPicPr>
          <p:nvPr/>
        </p:nvPicPr>
        <p:blipFill rotWithShape="1">
          <a:blip r:embed="rId4"/>
          <a:srcRect t="1686" r="2809"/>
          <a:stretch/>
        </p:blipFill>
        <p:spPr>
          <a:xfrm>
            <a:off x="8464249" y="260957"/>
            <a:ext cx="2488003" cy="6446614"/>
          </a:xfrm>
          <a:prstGeom prst="rect">
            <a:avLst/>
          </a:prstGeom>
        </p:spPr>
      </p:pic>
    </p:spTree>
    <p:extLst>
      <p:ext uri="{BB962C8B-B14F-4D97-AF65-F5344CB8AC3E}">
        <p14:creationId xmlns:p14="http://schemas.microsoft.com/office/powerpoint/2010/main" val="790952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DC920447-1087-4D16-B60E-CB271A12DD79}"/>
              </a:ext>
            </a:extLst>
          </p:cNvPr>
          <p:cNvPicPr>
            <a:picLocks noChangeAspect="1"/>
          </p:cNvPicPr>
          <p:nvPr/>
        </p:nvPicPr>
        <p:blipFill>
          <a:blip r:embed="rId2"/>
          <a:stretch>
            <a:fillRect/>
          </a:stretch>
        </p:blipFill>
        <p:spPr>
          <a:xfrm>
            <a:off x="4631177" y="309971"/>
            <a:ext cx="2929646" cy="5888737"/>
          </a:xfrm>
          <a:prstGeom prst="rect">
            <a:avLst/>
          </a:prstGeom>
        </p:spPr>
      </p:pic>
      <p:pic>
        <p:nvPicPr>
          <p:cNvPr id="5" name="Obrázek 4">
            <a:extLst>
              <a:ext uri="{FF2B5EF4-FFF2-40B4-BE49-F238E27FC236}">
                <a16:creationId xmlns:a16="http://schemas.microsoft.com/office/drawing/2014/main" id="{AA74937E-B869-4422-B63C-5D7A12581473}"/>
              </a:ext>
            </a:extLst>
          </p:cNvPr>
          <p:cNvPicPr>
            <a:picLocks noChangeAspect="1"/>
          </p:cNvPicPr>
          <p:nvPr/>
        </p:nvPicPr>
        <p:blipFill rotWithShape="1">
          <a:blip r:embed="rId3"/>
          <a:srcRect l="50000" b="12376"/>
          <a:stretch/>
        </p:blipFill>
        <p:spPr>
          <a:xfrm>
            <a:off x="732802" y="484631"/>
            <a:ext cx="3225822" cy="5888737"/>
          </a:xfrm>
          <a:prstGeom prst="rect">
            <a:avLst/>
          </a:prstGeom>
        </p:spPr>
      </p:pic>
      <p:pic>
        <p:nvPicPr>
          <p:cNvPr id="9" name="Obrázek 8">
            <a:extLst>
              <a:ext uri="{FF2B5EF4-FFF2-40B4-BE49-F238E27FC236}">
                <a16:creationId xmlns:a16="http://schemas.microsoft.com/office/drawing/2014/main" id="{5F0A7599-B194-4FD4-A9B4-11BF98D335E9}"/>
              </a:ext>
            </a:extLst>
          </p:cNvPr>
          <p:cNvPicPr>
            <a:picLocks noChangeAspect="1"/>
          </p:cNvPicPr>
          <p:nvPr/>
        </p:nvPicPr>
        <p:blipFill>
          <a:blip r:embed="rId4"/>
          <a:stretch>
            <a:fillRect/>
          </a:stretch>
        </p:blipFill>
        <p:spPr>
          <a:xfrm>
            <a:off x="8124479" y="309971"/>
            <a:ext cx="2929645" cy="5899866"/>
          </a:xfrm>
          <a:prstGeom prst="rect">
            <a:avLst/>
          </a:prstGeom>
        </p:spPr>
      </p:pic>
    </p:spTree>
    <p:extLst>
      <p:ext uri="{BB962C8B-B14F-4D97-AF65-F5344CB8AC3E}">
        <p14:creationId xmlns:p14="http://schemas.microsoft.com/office/powerpoint/2010/main" val="54437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FBA167A-3BA7-4E3B-AC0F-AF3C95016E9E}"/>
              </a:ext>
            </a:extLst>
          </p:cNvPr>
          <p:cNvSpPr>
            <a:spLocks noGrp="1"/>
          </p:cNvSpPr>
          <p:nvPr>
            <p:ph type="title"/>
          </p:nvPr>
        </p:nvSpPr>
        <p:spPr>
          <a:xfrm>
            <a:off x="1285240" y="1045870"/>
            <a:ext cx="8074815" cy="1618489"/>
          </a:xfrm>
        </p:spPr>
        <p:txBody>
          <a:bodyPr anchor="ctr">
            <a:normAutofit/>
          </a:bodyPr>
          <a:lstStyle/>
          <a:p>
            <a:r>
              <a:rPr lang="cs-CZ" sz="7200" dirty="0"/>
              <a:t>Digitální intimita</a:t>
            </a:r>
          </a:p>
        </p:txBody>
      </p:sp>
      <p:sp>
        <p:nvSpPr>
          <p:cNvPr id="3" name="Zástupný obsah 2">
            <a:extLst>
              <a:ext uri="{FF2B5EF4-FFF2-40B4-BE49-F238E27FC236}">
                <a16:creationId xmlns:a16="http://schemas.microsoft.com/office/drawing/2014/main" id="{00FD06BF-0100-490B-AF1C-FD1385B738F8}"/>
              </a:ext>
            </a:extLst>
          </p:cNvPr>
          <p:cNvSpPr>
            <a:spLocks noGrp="1"/>
          </p:cNvSpPr>
          <p:nvPr>
            <p:ph idx="1"/>
          </p:nvPr>
        </p:nvSpPr>
        <p:spPr>
          <a:xfrm>
            <a:off x="1285240" y="2671202"/>
            <a:ext cx="8074815" cy="2800395"/>
          </a:xfrm>
        </p:spPr>
        <p:txBody>
          <a:bodyPr anchor="t">
            <a:normAutofit fontScale="92500" lnSpcReduction="10000"/>
          </a:bodyPr>
          <a:lstStyle/>
          <a:p>
            <a:r>
              <a:rPr lang="cs-CZ" dirty="0"/>
              <a:t>Intimita (</a:t>
            </a:r>
            <a:r>
              <a:rPr lang="cs-CZ" dirty="0" err="1"/>
              <a:t>Lomanowska</a:t>
            </a:r>
            <a:r>
              <a:rPr lang="cs-CZ" dirty="0"/>
              <a:t> &amp; </a:t>
            </a:r>
            <a:r>
              <a:rPr lang="cs-CZ" dirty="0" err="1"/>
              <a:t>Guittman</a:t>
            </a:r>
            <a:r>
              <a:rPr lang="cs-CZ" dirty="0"/>
              <a:t> 2016)</a:t>
            </a:r>
          </a:p>
          <a:p>
            <a:r>
              <a:rPr lang="cs-CZ" dirty="0"/>
              <a:t>Jak prožíváme intimitu v dnešní době? </a:t>
            </a:r>
          </a:p>
          <a:p>
            <a:pPr lvl="1"/>
            <a:r>
              <a:rPr lang="cs-CZ" dirty="0"/>
              <a:t>(De </a:t>
            </a:r>
            <a:r>
              <a:rPr lang="cs-CZ" dirty="0" err="1"/>
              <a:t>Ridder</a:t>
            </a:r>
            <a:r>
              <a:rPr lang="cs-CZ" dirty="0"/>
              <a:t> 2017, </a:t>
            </a:r>
            <a:r>
              <a:rPr lang="cs-CZ" dirty="0" err="1"/>
              <a:t>Scott</a:t>
            </a:r>
            <a:r>
              <a:rPr lang="cs-CZ" dirty="0"/>
              <a:t> et al. 2020)</a:t>
            </a:r>
          </a:p>
          <a:p>
            <a:r>
              <a:rPr lang="cs-CZ" dirty="0"/>
              <a:t>Digitální intimita</a:t>
            </a:r>
          </a:p>
          <a:p>
            <a:pPr lvl="1"/>
            <a:r>
              <a:rPr lang="cs-CZ" dirty="0"/>
              <a:t>Klady</a:t>
            </a:r>
          </a:p>
          <a:p>
            <a:pPr lvl="1"/>
            <a:r>
              <a:rPr lang="cs-CZ" dirty="0"/>
              <a:t>Zápory</a:t>
            </a:r>
          </a:p>
          <a:p>
            <a:r>
              <a:rPr lang="cs-CZ" dirty="0"/>
              <a:t>Výzkum intimity a regulace? </a:t>
            </a:r>
            <a:endParaRPr lang="en-US" dirty="0"/>
          </a:p>
        </p:txBody>
      </p:sp>
      <p:pic>
        <p:nvPicPr>
          <p:cNvPr id="5" name="Obrázek 4">
            <a:extLst>
              <a:ext uri="{FF2B5EF4-FFF2-40B4-BE49-F238E27FC236}">
                <a16:creationId xmlns:a16="http://schemas.microsoft.com/office/drawing/2014/main" id="{DD192467-7DC7-4782-A236-9949C317B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4531" y="1445773"/>
            <a:ext cx="1823255" cy="1823255"/>
          </a:xfrm>
          <a:prstGeom prst="rect">
            <a:avLst/>
          </a:prstGeom>
        </p:spPr>
      </p:pic>
      <p:pic>
        <p:nvPicPr>
          <p:cNvPr id="7" name="Obrázek 6">
            <a:extLst>
              <a:ext uri="{FF2B5EF4-FFF2-40B4-BE49-F238E27FC236}">
                <a16:creationId xmlns:a16="http://schemas.microsoft.com/office/drawing/2014/main" id="{304A2617-DCFC-4E1A-9B1B-6BD08BE4CA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7355" y="3469544"/>
            <a:ext cx="2188947" cy="2188947"/>
          </a:xfrm>
          <a:prstGeom prst="rect">
            <a:avLst/>
          </a:prstGeom>
        </p:spPr>
      </p:pic>
    </p:spTree>
    <p:extLst>
      <p:ext uri="{BB962C8B-B14F-4D97-AF65-F5344CB8AC3E}">
        <p14:creationId xmlns:p14="http://schemas.microsoft.com/office/powerpoint/2010/main" val="102049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5B303D5-174E-4647-93E4-EC67223CFAEE}"/>
              </a:ext>
            </a:extLst>
          </p:cNvPr>
          <p:cNvSpPr>
            <a:spLocks noGrp="1"/>
          </p:cNvSpPr>
          <p:nvPr>
            <p:ph type="title"/>
          </p:nvPr>
        </p:nvSpPr>
        <p:spPr>
          <a:xfrm>
            <a:off x="1075767" y="1188637"/>
            <a:ext cx="2988234" cy="4480726"/>
          </a:xfrm>
        </p:spPr>
        <p:txBody>
          <a:bodyPr>
            <a:normAutofit/>
          </a:bodyPr>
          <a:lstStyle/>
          <a:p>
            <a:pPr algn="r"/>
            <a:r>
              <a:rPr lang="cs-CZ" sz="6600"/>
              <a:t>Porn literacy</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7B6E80A2-C35B-4E3F-87EC-972942E7E99B}"/>
              </a:ext>
            </a:extLst>
          </p:cNvPr>
          <p:cNvSpPr>
            <a:spLocks noGrp="1"/>
          </p:cNvSpPr>
          <p:nvPr>
            <p:ph idx="1"/>
          </p:nvPr>
        </p:nvSpPr>
        <p:spPr>
          <a:xfrm>
            <a:off x="5244592" y="1987917"/>
            <a:ext cx="4702848" cy="3560260"/>
          </a:xfrm>
        </p:spPr>
        <p:txBody>
          <a:bodyPr anchor="ctr">
            <a:normAutofit fontScale="77500" lnSpcReduction="20000"/>
          </a:bodyPr>
          <a:lstStyle/>
          <a:p>
            <a:r>
              <a:rPr lang="cs-CZ" dirty="0"/>
              <a:t>Mediální gramotnost: </a:t>
            </a:r>
            <a:r>
              <a:rPr lang="cs-CZ" dirty="0" err="1"/>
              <a:t>fake</a:t>
            </a:r>
            <a:r>
              <a:rPr lang="cs-CZ" dirty="0"/>
              <a:t> </a:t>
            </a:r>
            <a:r>
              <a:rPr lang="cs-CZ" dirty="0" err="1"/>
              <a:t>news</a:t>
            </a:r>
            <a:r>
              <a:rPr lang="cs-CZ" dirty="0"/>
              <a:t>, posuzování informací, atd.</a:t>
            </a:r>
          </a:p>
          <a:p>
            <a:r>
              <a:rPr lang="cs-CZ" dirty="0"/>
              <a:t>Co nás porno učí? (</a:t>
            </a:r>
            <a:r>
              <a:rPr lang="cs-CZ" dirty="0" err="1"/>
              <a:t>Albury</a:t>
            </a:r>
            <a:r>
              <a:rPr lang="cs-CZ" dirty="0"/>
              <a:t> 2014) </a:t>
            </a:r>
          </a:p>
          <a:p>
            <a:pPr lvl="1"/>
            <a:r>
              <a:rPr lang="cs-CZ" dirty="0"/>
              <a:t>1/3 českých adolescentů používá porno k učení se o sexu </a:t>
            </a:r>
            <a:br>
              <a:rPr lang="cs-CZ" dirty="0"/>
            </a:br>
            <a:r>
              <a:rPr lang="cs-CZ" dirty="0"/>
              <a:t>(Ševčíková &amp; </a:t>
            </a:r>
            <a:r>
              <a:rPr lang="cs-CZ" dirty="0" err="1"/>
              <a:t>Daneback</a:t>
            </a:r>
            <a:r>
              <a:rPr lang="cs-CZ" dirty="0"/>
              <a:t> 2014)</a:t>
            </a:r>
          </a:p>
          <a:p>
            <a:r>
              <a:rPr lang="cs-CZ" dirty="0"/>
              <a:t>„Výuka pornografické gramotnosti směřuje k tomu, aby mladiství kriticky uvažovali nad obsahem, který vidí.“ (</a:t>
            </a:r>
            <a:r>
              <a:rPr lang="en-US" dirty="0"/>
              <a:t>Dawson et al.</a:t>
            </a:r>
            <a:r>
              <a:rPr lang="cs-CZ" dirty="0"/>
              <a:t> 2019) </a:t>
            </a:r>
          </a:p>
          <a:p>
            <a:r>
              <a:rPr lang="cs-CZ" dirty="0"/>
              <a:t>Negativní perspektiva: jak je chápána </a:t>
            </a:r>
            <a:r>
              <a:rPr lang="cs-CZ" dirty="0" err="1"/>
              <a:t>porn</a:t>
            </a:r>
            <a:r>
              <a:rPr lang="cs-CZ" dirty="0"/>
              <a:t> </a:t>
            </a:r>
            <a:r>
              <a:rPr lang="cs-CZ" dirty="0" err="1"/>
              <a:t>literacy</a:t>
            </a:r>
            <a:r>
              <a:rPr lang="cs-CZ" dirty="0"/>
              <a:t> nyní? (Byron et al. 2020)</a:t>
            </a:r>
          </a:p>
          <a:p>
            <a:endParaRPr lang="cs-CZ" dirty="0"/>
          </a:p>
        </p:txBody>
      </p:sp>
    </p:spTree>
    <p:extLst>
      <p:ext uri="{BB962C8B-B14F-4D97-AF65-F5344CB8AC3E}">
        <p14:creationId xmlns:p14="http://schemas.microsoft.com/office/powerpoint/2010/main" val="3922815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56527D59-709D-48A2-8153-EFAAF2D57B0B}"/>
              </a:ext>
            </a:extLst>
          </p:cNvPr>
          <p:cNvSpPr>
            <a:spLocks noGrp="1"/>
          </p:cNvSpPr>
          <p:nvPr>
            <p:ph type="title"/>
          </p:nvPr>
        </p:nvSpPr>
        <p:spPr>
          <a:xfrm>
            <a:off x="6889833" y="1056640"/>
            <a:ext cx="4360324" cy="3494398"/>
          </a:xfrm>
        </p:spPr>
        <p:txBody>
          <a:bodyPr vert="horz" lIns="91440" tIns="45720" rIns="91440" bIns="45720" rtlCol="0" anchor="b">
            <a:normAutofit/>
          </a:bodyPr>
          <a:lstStyle/>
          <a:p>
            <a:r>
              <a:rPr lang="cs-CZ" sz="5000" b="1" dirty="0"/>
              <a:t>Co byste navrhli vy jako součást </a:t>
            </a:r>
            <a:r>
              <a:rPr lang="cs-CZ" sz="5000" b="1" dirty="0" err="1"/>
              <a:t>porn</a:t>
            </a:r>
            <a:r>
              <a:rPr lang="cs-CZ" sz="5000" b="1" dirty="0"/>
              <a:t> </a:t>
            </a:r>
            <a:r>
              <a:rPr lang="cs-CZ" sz="5000" b="1" dirty="0" err="1"/>
              <a:t>literacy</a:t>
            </a:r>
            <a:r>
              <a:rPr lang="cs-CZ" sz="5000" b="1" dirty="0"/>
              <a:t>?</a:t>
            </a:r>
            <a:endParaRPr lang="en-US" sz="5000" b="1" dirty="0"/>
          </a:p>
        </p:txBody>
      </p:sp>
      <p:pic>
        <p:nvPicPr>
          <p:cNvPr id="6" name="Obrázek 5">
            <a:extLst>
              <a:ext uri="{FF2B5EF4-FFF2-40B4-BE49-F238E27FC236}">
                <a16:creationId xmlns:a16="http://schemas.microsoft.com/office/drawing/2014/main" id="{12D15629-533E-4922-A24B-F51838941F90}"/>
              </a:ext>
            </a:extLst>
          </p:cNvPr>
          <p:cNvPicPr>
            <a:picLocks noChangeAspect="1"/>
          </p:cNvPicPr>
          <p:nvPr/>
        </p:nvPicPr>
        <p:blipFill rotWithShape="1">
          <a:blip r:embed="rId2">
            <a:extLst>
              <a:ext uri="{28A0092B-C50C-407E-A947-70E740481C1C}">
                <a14:useLocalDpi xmlns:a14="http://schemas.microsoft.com/office/drawing/2010/main" val="0"/>
              </a:ext>
            </a:extLst>
          </a:blip>
          <a:srcRect r="2383" b="1"/>
          <a:stretch/>
        </p:blipFill>
        <p:spPr>
          <a:xfrm>
            <a:off x="621675" y="623275"/>
            <a:ext cx="5474323" cy="5607882"/>
          </a:xfrm>
          <a:prstGeom prst="rect">
            <a:avLst/>
          </a:prstGeom>
        </p:spPr>
      </p:pic>
      <p:sp>
        <p:nvSpPr>
          <p:cNvPr id="22" name="Rectangle 21">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ástupný text 3">
            <a:extLst>
              <a:ext uri="{FF2B5EF4-FFF2-40B4-BE49-F238E27FC236}">
                <a16:creationId xmlns:a16="http://schemas.microsoft.com/office/drawing/2014/main" id="{95083757-75AC-4DC2-BE19-7991718F7394}"/>
              </a:ext>
            </a:extLst>
          </p:cNvPr>
          <p:cNvSpPr txBox="1">
            <a:spLocks/>
          </p:cNvSpPr>
          <p:nvPr/>
        </p:nvSpPr>
        <p:spPr>
          <a:xfrm>
            <a:off x="6889832" y="2023369"/>
            <a:ext cx="2601831" cy="50554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cs-CZ" sz="2000" dirty="0">
                <a:solidFill>
                  <a:schemeClr val="tx1"/>
                </a:solidFill>
              </a:rPr>
              <a:t>Diskuze:</a:t>
            </a:r>
            <a:endParaRPr lang="en-US" sz="2000" dirty="0">
              <a:solidFill>
                <a:schemeClr val="tx1"/>
              </a:solidFill>
            </a:endParaRPr>
          </a:p>
        </p:txBody>
      </p:sp>
    </p:spTree>
    <p:extLst>
      <p:ext uri="{BB962C8B-B14F-4D97-AF65-F5344CB8AC3E}">
        <p14:creationId xmlns:p14="http://schemas.microsoft.com/office/powerpoint/2010/main" val="1539777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Obrázek 5">
            <a:extLst>
              <a:ext uri="{FF2B5EF4-FFF2-40B4-BE49-F238E27FC236}">
                <a16:creationId xmlns:a16="http://schemas.microsoft.com/office/drawing/2014/main" id="{12D15629-533E-4922-A24B-F51838941F90}"/>
              </a:ext>
            </a:extLst>
          </p:cNvPr>
          <p:cNvPicPr>
            <a:picLocks noChangeAspect="1"/>
          </p:cNvPicPr>
          <p:nvPr/>
        </p:nvPicPr>
        <p:blipFill rotWithShape="1">
          <a:blip r:embed="rId2">
            <a:extLst>
              <a:ext uri="{28A0092B-C50C-407E-A947-70E740481C1C}">
                <a14:useLocalDpi xmlns:a14="http://schemas.microsoft.com/office/drawing/2010/main" val="0"/>
              </a:ext>
            </a:extLst>
          </a:blip>
          <a:srcRect r="2383" b="1"/>
          <a:stretch/>
        </p:blipFill>
        <p:spPr>
          <a:xfrm>
            <a:off x="621675" y="623275"/>
            <a:ext cx="5474323" cy="5607882"/>
          </a:xfrm>
          <a:prstGeom prst="rect">
            <a:avLst/>
          </a:prstGeom>
        </p:spPr>
      </p:pic>
      <p:sp>
        <p:nvSpPr>
          <p:cNvPr id="22" name="Rectangle 21">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ovéPole 9">
            <a:extLst>
              <a:ext uri="{FF2B5EF4-FFF2-40B4-BE49-F238E27FC236}">
                <a16:creationId xmlns:a16="http://schemas.microsoft.com/office/drawing/2014/main" id="{5BB9BFC6-6E8A-429F-A1C4-EB8F4E09C7EF}"/>
              </a:ext>
            </a:extLst>
          </p:cNvPr>
          <p:cNvSpPr txBox="1"/>
          <p:nvPr/>
        </p:nvSpPr>
        <p:spPr>
          <a:xfrm>
            <a:off x="6488770" y="786928"/>
            <a:ext cx="4974488" cy="2893100"/>
          </a:xfrm>
          <a:prstGeom prst="rect">
            <a:avLst/>
          </a:prstGeom>
          <a:noFill/>
        </p:spPr>
        <p:txBody>
          <a:bodyPr wrap="square">
            <a:spAutoFit/>
          </a:bodyPr>
          <a:lstStyle/>
          <a:p>
            <a:r>
              <a:rPr lang="cs-CZ" sz="2000" b="1" dirty="0"/>
              <a:t>Co navrhují adolescenti? </a:t>
            </a:r>
            <a:r>
              <a:rPr lang="cs-CZ" b="1" dirty="0"/>
              <a:t>(</a:t>
            </a:r>
            <a:r>
              <a:rPr lang="cs-CZ" b="1" dirty="0" err="1"/>
              <a:t>Dawson</a:t>
            </a:r>
            <a:r>
              <a:rPr lang="cs-CZ" b="1" dirty="0"/>
              <a:t> et al. 2019)</a:t>
            </a:r>
          </a:p>
          <a:p>
            <a:pPr marL="171450" indent="-171450">
              <a:buFont typeface="Arial" panose="020B0604020202020204" pitchFamily="34" charset="0"/>
              <a:buChar char="•"/>
            </a:pPr>
            <a:r>
              <a:rPr lang="cs-CZ" dirty="0"/>
              <a:t>Zmírnění studu, který obklopuje konzumaci pornografie</a:t>
            </a:r>
          </a:p>
          <a:p>
            <a:pPr marL="171450" indent="-171450">
              <a:buFont typeface="Arial" panose="020B0604020202020204" pitchFamily="34" charset="0"/>
              <a:buChar char="•"/>
            </a:pPr>
            <a:r>
              <a:rPr lang="cs-CZ" dirty="0"/>
              <a:t>Body-image: srovnávání a nespokojenost</a:t>
            </a:r>
          </a:p>
          <a:p>
            <a:pPr marL="171450" indent="-171450">
              <a:buFont typeface="Arial" panose="020B0604020202020204" pitchFamily="34" charset="0"/>
              <a:buChar char="•"/>
            </a:pPr>
            <a:r>
              <a:rPr lang="cs-CZ" dirty="0"/>
              <a:t>Sexuální a genderově zaměřené násilí a problematiku souhlasu (</a:t>
            </a:r>
            <a:r>
              <a:rPr lang="cs-CZ" dirty="0" err="1"/>
              <a:t>konsent</a:t>
            </a:r>
            <a:r>
              <a:rPr lang="cs-CZ" dirty="0"/>
              <a:t>)</a:t>
            </a:r>
          </a:p>
          <a:p>
            <a:pPr marL="171450" indent="-171450">
              <a:buFont typeface="Arial" panose="020B0604020202020204" pitchFamily="34" charset="0"/>
              <a:buChar char="•"/>
            </a:pPr>
            <a:r>
              <a:rPr lang="cs-CZ" dirty="0"/>
              <a:t>Nerealistické standardy v sexu, které pornografie obsahuje</a:t>
            </a:r>
          </a:p>
          <a:p>
            <a:pPr marL="171450" indent="-171450">
              <a:buFont typeface="Arial" panose="020B0604020202020204" pitchFamily="34" charset="0"/>
              <a:buChar char="•"/>
            </a:pPr>
            <a:r>
              <a:rPr lang="cs-CZ" dirty="0"/>
              <a:t>Vzdělávání o LGBTQ+</a:t>
            </a:r>
          </a:p>
          <a:p>
            <a:pPr marL="171450" indent="-171450">
              <a:buFont typeface="Arial" panose="020B0604020202020204" pitchFamily="34" charset="0"/>
              <a:buChar char="•"/>
            </a:pPr>
            <a:r>
              <a:rPr lang="cs-CZ" dirty="0"/>
              <a:t>Že za pornografií je celý průmysl</a:t>
            </a:r>
            <a:endParaRPr lang="cs-CZ" sz="4800" dirty="0"/>
          </a:p>
        </p:txBody>
      </p:sp>
    </p:spTree>
    <p:extLst>
      <p:ext uri="{BB962C8B-B14F-4D97-AF65-F5344CB8AC3E}">
        <p14:creationId xmlns:p14="http://schemas.microsoft.com/office/powerpoint/2010/main" val="3845939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1D2A96-7832-4570-B712-0749A61EBE9F}"/>
              </a:ext>
            </a:extLst>
          </p:cNvPr>
          <p:cNvSpPr>
            <a:spLocks noGrp="1"/>
          </p:cNvSpPr>
          <p:nvPr>
            <p:ph type="title"/>
          </p:nvPr>
        </p:nvSpPr>
        <p:spPr>
          <a:xfrm>
            <a:off x="838200" y="196494"/>
            <a:ext cx="10515600" cy="645987"/>
          </a:xfrm>
        </p:spPr>
        <p:txBody>
          <a:bodyPr>
            <a:normAutofit fontScale="90000"/>
          </a:bodyPr>
          <a:lstStyle/>
          <a:p>
            <a:pPr algn="ctr"/>
            <a:r>
              <a:rPr lang="cs-CZ" dirty="0"/>
              <a:t>Literatura</a:t>
            </a:r>
          </a:p>
        </p:txBody>
      </p:sp>
      <p:sp>
        <p:nvSpPr>
          <p:cNvPr id="3" name="Zástupný obsah 2">
            <a:extLst>
              <a:ext uri="{FF2B5EF4-FFF2-40B4-BE49-F238E27FC236}">
                <a16:creationId xmlns:a16="http://schemas.microsoft.com/office/drawing/2014/main" id="{3AC9D980-0DF7-454C-8323-8B3C600FCB7C}"/>
              </a:ext>
            </a:extLst>
          </p:cNvPr>
          <p:cNvSpPr>
            <a:spLocks noGrp="1"/>
          </p:cNvSpPr>
          <p:nvPr>
            <p:ph idx="1"/>
          </p:nvPr>
        </p:nvSpPr>
        <p:spPr>
          <a:xfrm>
            <a:off x="128587" y="893852"/>
            <a:ext cx="11934825" cy="5849847"/>
          </a:xfrm>
        </p:spPr>
        <p:txBody>
          <a:bodyPr>
            <a:normAutofit/>
          </a:bodyPr>
          <a:lstStyle/>
          <a:p>
            <a:r>
              <a:rPr lang="en-US" sz="700" dirty="0"/>
              <a:t>Kath Albury (2014) Porn and sex education, porn as sex education, Porn Studies, 1:1-2, 172-181, DOI: </a:t>
            </a:r>
            <a:r>
              <a:rPr lang="en-US" sz="700" dirty="0">
                <a:hlinkClick r:id="rId2"/>
              </a:rPr>
              <a:t>10.1080/23268743.2013.863654</a:t>
            </a:r>
            <a:endParaRPr lang="cs-CZ" sz="700" dirty="0"/>
          </a:p>
          <a:p>
            <a:r>
              <a:rPr lang="cs-CZ" sz="700" dirty="0"/>
              <a:t>Anderson, R. M. (2013). Positive sexuality and </a:t>
            </a:r>
            <a:r>
              <a:rPr lang="cs-CZ" sz="700" dirty="0" err="1"/>
              <a:t>its</a:t>
            </a:r>
            <a:r>
              <a:rPr lang="cs-CZ" sz="700" dirty="0"/>
              <a:t> </a:t>
            </a:r>
            <a:r>
              <a:rPr lang="cs-CZ" sz="700" dirty="0" err="1"/>
              <a:t>impact</a:t>
            </a:r>
            <a:r>
              <a:rPr lang="cs-CZ" sz="700" dirty="0"/>
              <a:t> on </a:t>
            </a:r>
            <a:r>
              <a:rPr lang="cs-CZ" sz="700" dirty="0" err="1"/>
              <a:t>overall</a:t>
            </a:r>
            <a:r>
              <a:rPr lang="cs-CZ" sz="700" dirty="0"/>
              <a:t> </a:t>
            </a:r>
            <a:r>
              <a:rPr lang="cs-CZ" sz="700" dirty="0" err="1"/>
              <a:t>well-being</a:t>
            </a:r>
            <a:r>
              <a:rPr lang="cs-CZ" sz="700" dirty="0"/>
              <a:t>. </a:t>
            </a:r>
            <a:r>
              <a:rPr lang="cs-CZ" sz="700" dirty="0" err="1"/>
              <a:t>Bundesgesundheitsblatt-GesundheitsforschungGesundheitsschutz</a:t>
            </a:r>
            <a:r>
              <a:rPr lang="cs-CZ" sz="700" dirty="0"/>
              <a:t>, 56, 208–214.</a:t>
            </a:r>
          </a:p>
          <a:p>
            <a:r>
              <a:rPr lang="en-US" sz="700" dirty="0"/>
              <a:t>Baker, C. K., &amp; </a:t>
            </a:r>
            <a:r>
              <a:rPr lang="en-US" sz="700" dirty="0" err="1"/>
              <a:t>Carreño</a:t>
            </a:r>
            <a:r>
              <a:rPr lang="en-US" sz="700" dirty="0"/>
              <a:t>, P. K. (2016). Understanding the Role of Technology in Adolescent Dating and Dating Violence. Journal of Child and Family Studies, 25(1), 308–320. </a:t>
            </a:r>
            <a:r>
              <a:rPr lang="en-US" sz="700" dirty="0">
                <a:hlinkClick r:id="rId3"/>
              </a:rPr>
              <a:t>https://doi.org/10.1007/s10826-015-0196-5</a:t>
            </a:r>
            <a:endParaRPr lang="cs-CZ" sz="700" dirty="0"/>
          </a:p>
          <a:p>
            <a:r>
              <a:rPr lang="en-US" sz="700" dirty="0" err="1"/>
              <a:t>Barrense</a:t>
            </a:r>
            <a:r>
              <a:rPr lang="en-US" sz="700" dirty="0"/>
              <a:t>-Dias, Y., </a:t>
            </a:r>
            <a:r>
              <a:rPr lang="en-US" sz="700" dirty="0" err="1"/>
              <a:t>Berchtold</a:t>
            </a:r>
            <a:r>
              <a:rPr lang="en-US" sz="700" dirty="0"/>
              <a:t>, A., </a:t>
            </a:r>
            <a:r>
              <a:rPr lang="en-US" sz="700" dirty="0" err="1"/>
              <a:t>Surís</a:t>
            </a:r>
            <a:r>
              <a:rPr lang="en-US" sz="700" dirty="0"/>
              <a:t>, J. C., &amp; </a:t>
            </a:r>
            <a:r>
              <a:rPr lang="en-US" sz="700" dirty="0" err="1"/>
              <a:t>Akre</a:t>
            </a:r>
            <a:r>
              <a:rPr lang="en-US" sz="700" dirty="0"/>
              <a:t>, C. (2017). Sexting and the Definition Issue. Journal of Adolescent Health, 61(5), 544–554. https://doi.org/10.1016/j.jadohealth.2017.05.009</a:t>
            </a:r>
            <a:endParaRPr lang="cs-CZ" sz="700" dirty="0"/>
          </a:p>
          <a:p>
            <a:r>
              <a:rPr lang="cs-CZ" sz="700" dirty="0"/>
              <a:t>Byron, P., </a:t>
            </a:r>
            <a:r>
              <a:rPr lang="cs-CZ" sz="700" dirty="0" err="1"/>
              <a:t>McKee</a:t>
            </a:r>
            <a:r>
              <a:rPr lang="cs-CZ" sz="700" dirty="0"/>
              <a:t>, A., Watson, A., </a:t>
            </a:r>
            <a:r>
              <a:rPr lang="cs-CZ" sz="700" dirty="0" err="1"/>
              <a:t>Litsou</a:t>
            </a:r>
            <a:r>
              <a:rPr lang="cs-CZ" sz="700" dirty="0"/>
              <a:t>, K., &amp; </a:t>
            </a:r>
            <a:r>
              <a:rPr lang="cs-CZ" sz="700" dirty="0" err="1"/>
              <a:t>Ingham</a:t>
            </a:r>
            <a:r>
              <a:rPr lang="cs-CZ" sz="700" dirty="0"/>
              <a:t>, R. (2020). </a:t>
            </a:r>
            <a:r>
              <a:rPr lang="cs-CZ" sz="700" dirty="0" err="1"/>
              <a:t>Reading</a:t>
            </a:r>
            <a:r>
              <a:rPr lang="cs-CZ" sz="700" dirty="0"/>
              <a:t> </a:t>
            </a:r>
            <a:r>
              <a:rPr lang="cs-CZ" sz="700" dirty="0" err="1"/>
              <a:t>for</a:t>
            </a:r>
            <a:r>
              <a:rPr lang="cs-CZ" sz="700" dirty="0"/>
              <a:t> </a:t>
            </a:r>
            <a:r>
              <a:rPr lang="cs-CZ" sz="700" dirty="0" err="1"/>
              <a:t>Realness</a:t>
            </a:r>
            <a:r>
              <a:rPr lang="cs-CZ" sz="700" dirty="0"/>
              <a:t>: </a:t>
            </a:r>
            <a:r>
              <a:rPr lang="cs-CZ" sz="700" dirty="0" err="1"/>
              <a:t>Porn</a:t>
            </a:r>
            <a:r>
              <a:rPr lang="cs-CZ" sz="700" dirty="0"/>
              <a:t> </a:t>
            </a:r>
            <a:r>
              <a:rPr lang="cs-CZ" sz="700" dirty="0" err="1"/>
              <a:t>Literacies</a:t>
            </a:r>
            <a:r>
              <a:rPr lang="cs-CZ" sz="700" dirty="0"/>
              <a:t>, Digital Media, and </a:t>
            </a:r>
            <a:r>
              <a:rPr lang="cs-CZ" sz="700" dirty="0" err="1"/>
              <a:t>Young</a:t>
            </a:r>
            <a:r>
              <a:rPr lang="cs-CZ" sz="700" dirty="0"/>
              <a:t> </a:t>
            </a:r>
            <a:r>
              <a:rPr lang="cs-CZ" sz="700" dirty="0" err="1"/>
              <a:t>People</a:t>
            </a:r>
            <a:r>
              <a:rPr lang="cs-CZ" sz="700" dirty="0"/>
              <a:t>. Sexuality &amp; </a:t>
            </a:r>
            <a:r>
              <a:rPr lang="cs-CZ" sz="700" dirty="0" err="1"/>
              <a:t>Culture</a:t>
            </a:r>
            <a:r>
              <a:rPr lang="cs-CZ" sz="700" dirty="0"/>
              <a:t>. doi:10.1007/s12119-020-09794-6 </a:t>
            </a:r>
          </a:p>
          <a:p>
            <a:r>
              <a:rPr lang="en-US" sz="700" dirty="0"/>
              <a:t>Carroll, J. S., Busby, D. M., Willoughby, B. J., &amp; Brown, C. C. (2016). The Porn Gap: Differences in Men’s and Women’s Pornography Patterns in Couple Relationships. Journal of Couple &amp; Relationship Therapy, 16(2), 146–163. doi:10.1080/15332691.2016.1238796 </a:t>
            </a:r>
            <a:endParaRPr lang="cs-CZ" sz="700" dirty="0"/>
          </a:p>
          <a:p>
            <a:r>
              <a:rPr lang="en-US" sz="700" dirty="0"/>
              <a:t>Cooper, K., Quayle E., Jonsson L., </a:t>
            </a:r>
            <a:r>
              <a:rPr lang="en-US" sz="700" dirty="0" err="1"/>
              <a:t>Svedin</a:t>
            </a:r>
            <a:r>
              <a:rPr lang="en-US" sz="700" dirty="0"/>
              <a:t>, C. G. (2016) Adolescents and self-taken sexual images: a review of the literature. Computers in Human Behavior, 55, 706–716.</a:t>
            </a:r>
            <a:endParaRPr lang="cs-CZ" sz="700" dirty="0"/>
          </a:p>
          <a:p>
            <a:r>
              <a:rPr lang="en-US" sz="700" dirty="0"/>
              <a:t>Dawson, K., Nic </a:t>
            </a:r>
            <a:r>
              <a:rPr lang="en-US" sz="700" dirty="0" err="1"/>
              <a:t>Gabhainn</a:t>
            </a:r>
            <a:r>
              <a:rPr lang="en-US" sz="700" dirty="0"/>
              <a:t>, S., &amp; </a:t>
            </a:r>
            <a:r>
              <a:rPr lang="en-US" sz="700" dirty="0" err="1"/>
              <a:t>MacNeela</a:t>
            </a:r>
            <a:r>
              <a:rPr lang="en-US" sz="700" dirty="0"/>
              <a:t>, P. (2019). Toward a Model of Porn Literacy: Core Concepts, Rationales, and Approaches. The Journal of Sex Research, 1–15. doi:10.1080/00224499.2018.1556238 </a:t>
            </a:r>
            <a:endParaRPr lang="cs-CZ" sz="700" dirty="0"/>
          </a:p>
          <a:p>
            <a:r>
              <a:rPr lang="en-US" sz="700" dirty="0"/>
              <a:t>De Ridder, S. (2017). Mediatization and sexuality: An invitation to a deep conversation on values, communicative sexualities, politics and media.</a:t>
            </a:r>
            <a:endParaRPr lang="cs-CZ" sz="700" dirty="0"/>
          </a:p>
          <a:p>
            <a:r>
              <a:rPr lang="en-US" sz="700" dirty="0"/>
              <a:t>Fortenberry, J. D. (2016). Adolescent Sexual Well-being in the 21st Century. Journal of Adolescent Health, 58(1), 1–2. https://doi.org/10.1016/j.jadohealth.2015.10.250</a:t>
            </a:r>
            <a:endParaRPr lang="cs-CZ" sz="700" dirty="0"/>
          </a:p>
          <a:p>
            <a:r>
              <a:rPr lang="en-US" sz="700" dirty="0"/>
              <a:t>Harden, K. P. (2014). A Sex-Positive Framework for Research on Adolescent Sexuality. Perspectives on Psychological Science, 9(5), 455–469. </a:t>
            </a:r>
            <a:r>
              <a:rPr lang="en-US" sz="700" dirty="0">
                <a:hlinkClick r:id="rId4"/>
              </a:rPr>
              <a:t>https://doi.org/10.1177/1745691614535934</a:t>
            </a:r>
            <a:endParaRPr lang="cs-CZ" sz="700" dirty="0"/>
          </a:p>
          <a:p>
            <a:r>
              <a:rPr lang="en-US" sz="700" dirty="0" err="1"/>
              <a:t>Kopecký</a:t>
            </a:r>
            <a:r>
              <a:rPr lang="en-US" sz="700" dirty="0"/>
              <a:t>, K. (2012). Sexting among Czech preadolescents and adolescents. The New Educational Review, 28(2), 39-48.</a:t>
            </a:r>
            <a:endParaRPr lang="cs-CZ" sz="700" dirty="0"/>
          </a:p>
          <a:p>
            <a:r>
              <a:rPr lang="en-US" sz="800" dirty="0">
                <a:effectLst/>
              </a:rPr>
              <a:t>Lewis, L., Somers, J. M., Guy, R., </a:t>
            </a:r>
            <a:r>
              <a:rPr lang="en-US" sz="800" dirty="0" err="1">
                <a:effectLst/>
              </a:rPr>
              <a:t>Watchirs</a:t>
            </a:r>
            <a:r>
              <a:rPr lang="en-US" sz="800" dirty="0">
                <a:effectLst/>
              </a:rPr>
              <a:t>-Smith, L., &amp; Skinner, S. R. (2018). “I see it everywhere”: Young Australians unintended exposure to sexual content online. </a:t>
            </a:r>
            <a:r>
              <a:rPr lang="en-US" sz="800" i="1" dirty="0">
                <a:effectLst/>
              </a:rPr>
              <a:t>Sexual Health</a:t>
            </a:r>
            <a:r>
              <a:rPr lang="en-US" sz="800" dirty="0">
                <a:effectLst/>
              </a:rPr>
              <a:t>, </a:t>
            </a:r>
            <a:r>
              <a:rPr lang="en-US" sz="800" i="1" dirty="0">
                <a:effectLst/>
              </a:rPr>
              <a:t>15</a:t>
            </a:r>
            <a:r>
              <a:rPr lang="en-US" sz="800" dirty="0">
                <a:effectLst/>
              </a:rPr>
              <a:t>(4), 335–341. https://doi.org/10.1071/SH17132</a:t>
            </a:r>
            <a:endParaRPr lang="cs-CZ" sz="700" dirty="0"/>
          </a:p>
          <a:p>
            <a:r>
              <a:rPr lang="en-US" sz="700" dirty="0"/>
              <a:t>Lippman, J. R., &amp; Campbell, S. W. (2014). Damned if you do, damned if you don't… if you're a girl: Relational and normative contexts of adolescent sexting in the united states. Journal of Children and Media, 8, 371-386.</a:t>
            </a:r>
            <a:endParaRPr lang="cs-CZ" sz="700" dirty="0"/>
          </a:p>
          <a:p>
            <a:r>
              <a:rPr lang="cs-CZ" sz="700" dirty="0" err="1"/>
              <a:t>Madigan</a:t>
            </a:r>
            <a:r>
              <a:rPr lang="cs-CZ" sz="700" dirty="0"/>
              <a:t> S, </a:t>
            </a:r>
            <a:r>
              <a:rPr lang="cs-CZ" sz="700" dirty="0" err="1"/>
              <a:t>Ly</a:t>
            </a:r>
            <a:r>
              <a:rPr lang="cs-CZ" sz="700" dirty="0"/>
              <a:t> A, </a:t>
            </a:r>
            <a:r>
              <a:rPr lang="cs-CZ" sz="700" dirty="0" err="1"/>
              <a:t>Rash</a:t>
            </a:r>
            <a:r>
              <a:rPr lang="cs-CZ" sz="700" dirty="0"/>
              <a:t> CL, Van </a:t>
            </a:r>
            <a:r>
              <a:rPr lang="cs-CZ" sz="700" dirty="0" err="1"/>
              <a:t>Outsyel</a:t>
            </a:r>
            <a:r>
              <a:rPr lang="cs-CZ" sz="700" dirty="0"/>
              <a:t> J, Temple JR. Prevalence </a:t>
            </a:r>
            <a:r>
              <a:rPr lang="cs-CZ" sz="700" dirty="0" err="1"/>
              <a:t>of</a:t>
            </a:r>
            <a:r>
              <a:rPr lang="cs-CZ" sz="700" dirty="0"/>
              <a:t> </a:t>
            </a:r>
            <a:r>
              <a:rPr lang="cs-CZ" sz="700" dirty="0" err="1"/>
              <a:t>multiple</a:t>
            </a:r>
            <a:r>
              <a:rPr lang="cs-CZ" sz="700" dirty="0"/>
              <a:t> </a:t>
            </a:r>
            <a:r>
              <a:rPr lang="cs-CZ" sz="700" dirty="0" err="1"/>
              <a:t>forms</a:t>
            </a:r>
            <a:r>
              <a:rPr lang="cs-CZ" sz="700" dirty="0"/>
              <a:t> </a:t>
            </a:r>
            <a:r>
              <a:rPr lang="cs-CZ" sz="700" dirty="0" err="1"/>
              <a:t>of</a:t>
            </a:r>
            <a:r>
              <a:rPr lang="cs-CZ" sz="700" dirty="0"/>
              <a:t> </a:t>
            </a:r>
            <a:r>
              <a:rPr lang="cs-CZ" sz="700" dirty="0" err="1"/>
              <a:t>sexting</a:t>
            </a:r>
            <a:r>
              <a:rPr lang="cs-CZ" sz="700" dirty="0"/>
              <a:t> </a:t>
            </a:r>
            <a:r>
              <a:rPr lang="cs-CZ" sz="700" dirty="0" err="1"/>
              <a:t>behavior</a:t>
            </a:r>
            <a:r>
              <a:rPr lang="cs-CZ" sz="700" dirty="0"/>
              <a:t> </a:t>
            </a:r>
            <a:r>
              <a:rPr lang="cs-CZ" sz="700" dirty="0" err="1"/>
              <a:t>among</a:t>
            </a:r>
            <a:r>
              <a:rPr lang="cs-CZ" sz="700" dirty="0"/>
              <a:t> </a:t>
            </a:r>
            <a:r>
              <a:rPr lang="cs-CZ" sz="700" dirty="0" err="1"/>
              <a:t>youth</a:t>
            </a:r>
            <a:r>
              <a:rPr lang="cs-CZ" sz="700" dirty="0"/>
              <a:t>: a </a:t>
            </a:r>
            <a:r>
              <a:rPr lang="cs-CZ" sz="700" dirty="0" err="1"/>
              <a:t>systematic</a:t>
            </a:r>
            <a:r>
              <a:rPr lang="cs-CZ" sz="700" dirty="0"/>
              <a:t> </a:t>
            </a:r>
            <a:r>
              <a:rPr lang="cs-CZ" sz="700" dirty="0" err="1"/>
              <a:t>review</a:t>
            </a:r>
            <a:r>
              <a:rPr lang="cs-CZ" sz="700" dirty="0"/>
              <a:t> and meta-</a:t>
            </a:r>
            <a:r>
              <a:rPr lang="cs-CZ" sz="700" dirty="0" err="1"/>
              <a:t>analysis</a:t>
            </a:r>
            <a:r>
              <a:rPr lang="cs-CZ" sz="700" dirty="0"/>
              <a:t> [</a:t>
            </a:r>
            <a:r>
              <a:rPr lang="cs-CZ" sz="700" dirty="0" err="1"/>
              <a:t>published</a:t>
            </a:r>
            <a:r>
              <a:rPr lang="cs-CZ" sz="700" dirty="0"/>
              <a:t> online </a:t>
            </a:r>
            <a:r>
              <a:rPr lang="cs-CZ" sz="700" dirty="0" err="1"/>
              <a:t>February</a:t>
            </a:r>
            <a:r>
              <a:rPr lang="cs-CZ" sz="700" dirty="0"/>
              <a:t> 26, 2018]. JAMA Pediatr. doi:10.1001/</a:t>
            </a:r>
            <a:r>
              <a:rPr lang="cs-CZ" sz="700" dirty="0" err="1"/>
              <a:t>jamapediatrics</a:t>
            </a:r>
            <a:r>
              <a:rPr lang="cs-CZ" sz="700" dirty="0"/>
              <a:t> .2017.5314</a:t>
            </a:r>
            <a:endParaRPr lang="en-US" sz="700" dirty="0"/>
          </a:p>
          <a:p>
            <a:r>
              <a:rPr lang="en-US" sz="700" dirty="0"/>
              <a:t>Manning, W. D., Giordano, P. C., &amp; Longmore, M. A. (2006). Hooking up: The relationship contexts of ‘‘</a:t>
            </a:r>
            <a:r>
              <a:rPr lang="en-US" sz="700" dirty="0" err="1"/>
              <a:t>nonrelationship</a:t>
            </a:r>
            <a:r>
              <a:rPr lang="en-US" sz="700" dirty="0"/>
              <a:t>’’ sex. Journal of Adolescent Research, 21(5), 459–483</a:t>
            </a:r>
            <a:endParaRPr lang="cs-CZ" sz="700" dirty="0"/>
          </a:p>
          <a:p>
            <a:r>
              <a:rPr lang="en-US" sz="700" dirty="0"/>
              <a:t>McKee, A., Byron, P., </a:t>
            </a:r>
            <a:r>
              <a:rPr lang="en-US" sz="700" dirty="0" err="1"/>
              <a:t>Litsou</a:t>
            </a:r>
            <a:r>
              <a:rPr lang="en-US" sz="700" dirty="0"/>
              <a:t>, K. et al. An Interdisciplinary Definition of Pornography: Results from a Global Delphi Panel. Arch Sex </a:t>
            </a:r>
            <a:r>
              <a:rPr lang="en-US" sz="700" dirty="0" err="1"/>
              <a:t>Behav</a:t>
            </a:r>
            <a:r>
              <a:rPr lang="en-US" sz="700" dirty="0"/>
              <a:t> 49, 1085–1091 (2020). </a:t>
            </a:r>
            <a:r>
              <a:rPr lang="en-US" sz="700" dirty="0">
                <a:hlinkClick r:id="rId5"/>
              </a:rPr>
              <a:t>https://doi.org/10.1007/s10508-019-01554-4</a:t>
            </a:r>
            <a:endParaRPr lang="cs-CZ" sz="700" dirty="0"/>
          </a:p>
          <a:p>
            <a:r>
              <a:rPr lang="en-US" sz="700" dirty="0"/>
              <a:t>Mori, C., Cooke, J. E., Temple, J. R., Ly, A., Lu, Y., Anderson, N., Rash, C., &amp; Madigan, S. (2020). The Prevalence of Sexting Behaviors Among Emerging Adults: A Meta-Analysis. Archives of Sexual Behavior, 49(4), 1103–1119. https://doi.org/10.1007/s10508-020-01656-4</a:t>
            </a:r>
            <a:endParaRPr lang="cs-CZ" sz="700" dirty="0"/>
          </a:p>
          <a:p>
            <a:r>
              <a:rPr lang="en-US" sz="700" dirty="0"/>
              <a:t>Peterson, J. L., &amp; Hyde, J. S. (2011). Gender differences in sexual attitudes and behaviors: A review of meta-analytic results and large data sets. Journal of Sex Research, 48, 149–165.</a:t>
            </a:r>
            <a:endParaRPr lang="cs-CZ" sz="700" dirty="0"/>
          </a:p>
          <a:p>
            <a:r>
              <a:rPr lang="en-US" sz="700" dirty="0"/>
              <a:t>Petersen, J. L., &amp; Hyde, J. S. (2010). A meta-analytic review of research on gender differences in sexuality: 1993 to 2007. Psychological Bulletin, 136, 21–38.</a:t>
            </a:r>
            <a:endParaRPr lang="cs-CZ" sz="700" dirty="0"/>
          </a:p>
          <a:p>
            <a:r>
              <a:rPr lang="en-US" sz="700" dirty="0"/>
              <a:t>Raine, G., Khouja, C., Scott, R., Wright, K., &amp; Sowden, A. J. (2020). Pornography use and sexting amongst children and young people: a systematic overview of reviews. Systematic Reviews, 9(1), 1–12. https://doi.org/10.1186/s13643-020-01541-0</a:t>
            </a:r>
            <a:endParaRPr lang="cs-CZ" sz="700" dirty="0"/>
          </a:p>
          <a:p>
            <a:r>
              <a:rPr lang="en-US" sz="700" dirty="0"/>
              <a:t>Reed, L. A., Boyer, M. P., </a:t>
            </a:r>
            <a:r>
              <a:rPr lang="en-US" sz="700" dirty="0" err="1"/>
              <a:t>Meskunas</a:t>
            </a:r>
            <a:r>
              <a:rPr lang="en-US" sz="700" dirty="0"/>
              <a:t>, H., Tolman, R. M., &amp; Ward, L. M. (2020). How do adolescents experience sexting in dating relationships? Motivations to sext and responses to sexting requests from dating partners. Children and Youth Services Review, 109, 104696. </a:t>
            </a:r>
            <a:r>
              <a:rPr lang="en-US" sz="700" dirty="0">
                <a:hlinkClick r:id="rId6"/>
              </a:rPr>
              <a:t>https://doi.org/10.1016/j.childyouth.2019.104696</a:t>
            </a:r>
            <a:endParaRPr lang="cs-CZ" sz="700" dirty="0"/>
          </a:p>
          <a:p>
            <a:r>
              <a:rPr lang="en-US" sz="700" dirty="0"/>
              <a:t>Ringrose, J., Gill, R., Livingstone, S., &amp; Harvey, L. (2012). A qualitative study of children, young people and 'sexting': a report prepared for the NSPCC. London: National Society for the Prevention of Cruelty to Children.</a:t>
            </a:r>
            <a:endParaRPr lang="cs-CZ" sz="700" dirty="0"/>
          </a:p>
          <a:p>
            <a:r>
              <a:rPr lang="cs-CZ" sz="700" dirty="0"/>
              <a:t>Ševčíková, A. &amp; </a:t>
            </a:r>
            <a:r>
              <a:rPr lang="cs-CZ" sz="700" dirty="0" err="1"/>
              <a:t>Daneback</a:t>
            </a:r>
            <a:r>
              <a:rPr lang="cs-CZ" sz="700" dirty="0"/>
              <a:t>, K. (2014) Online </a:t>
            </a:r>
            <a:r>
              <a:rPr lang="cs-CZ" sz="700" dirty="0" err="1"/>
              <a:t>pornography</a:t>
            </a:r>
            <a:r>
              <a:rPr lang="cs-CZ" sz="700" dirty="0"/>
              <a:t> use in adolescence: Age and gender </a:t>
            </a:r>
            <a:r>
              <a:rPr lang="cs-CZ" sz="700" dirty="0" err="1"/>
              <a:t>differences</a:t>
            </a:r>
            <a:r>
              <a:rPr lang="cs-CZ" sz="700" dirty="0"/>
              <a:t>, </a:t>
            </a:r>
            <a:r>
              <a:rPr lang="cs-CZ" sz="700" dirty="0" err="1"/>
              <a:t>European</a:t>
            </a:r>
            <a:r>
              <a:rPr lang="cs-CZ" sz="700" dirty="0"/>
              <a:t> </a:t>
            </a:r>
            <a:r>
              <a:rPr lang="cs-CZ" sz="700" dirty="0" err="1"/>
              <a:t>Journal</a:t>
            </a:r>
            <a:r>
              <a:rPr lang="cs-CZ" sz="700" dirty="0"/>
              <a:t> </a:t>
            </a:r>
            <a:r>
              <a:rPr lang="cs-CZ" sz="700" dirty="0" err="1"/>
              <a:t>of</a:t>
            </a:r>
            <a:r>
              <a:rPr lang="cs-CZ" sz="700" dirty="0"/>
              <a:t> </a:t>
            </a:r>
            <a:r>
              <a:rPr lang="cs-CZ" sz="700" dirty="0" err="1"/>
              <a:t>Developmental</a:t>
            </a:r>
            <a:r>
              <a:rPr lang="cs-CZ" sz="700" dirty="0"/>
              <a:t> Psychology, 11:6, 674-686, DOI: </a:t>
            </a:r>
            <a:r>
              <a:rPr lang="cs-CZ" sz="700" dirty="0">
                <a:hlinkClick r:id="rId7"/>
              </a:rPr>
              <a:t>10.1080/17405629.2014.926808</a:t>
            </a:r>
            <a:endParaRPr lang="cs-CZ" sz="700" dirty="0"/>
          </a:p>
          <a:p>
            <a:r>
              <a:rPr lang="cs-CZ" sz="700" dirty="0" err="1"/>
              <a:t>Scott</a:t>
            </a:r>
            <a:r>
              <a:rPr lang="cs-CZ" sz="700" dirty="0"/>
              <a:t>, R. H., Smith, C., </a:t>
            </a:r>
            <a:r>
              <a:rPr lang="cs-CZ" sz="700" dirty="0" err="1"/>
              <a:t>Formby</a:t>
            </a:r>
            <a:r>
              <a:rPr lang="cs-CZ" sz="700" dirty="0"/>
              <a:t>, E., </a:t>
            </a:r>
            <a:r>
              <a:rPr lang="cs-CZ" sz="700" dirty="0" err="1"/>
              <a:t>Hadley</a:t>
            </a:r>
            <a:r>
              <a:rPr lang="cs-CZ" sz="700" dirty="0"/>
              <a:t>, A., </a:t>
            </a:r>
            <a:r>
              <a:rPr lang="cs-CZ" sz="700" dirty="0" err="1"/>
              <a:t>Hallgarten</a:t>
            </a:r>
            <a:r>
              <a:rPr lang="cs-CZ" sz="700" dirty="0"/>
              <a:t>, L., </a:t>
            </a:r>
            <a:r>
              <a:rPr lang="cs-CZ" sz="700" dirty="0" err="1"/>
              <a:t>Hoyle</a:t>
            </a:r>
            <a:r>
              <a:rPr lang="cs-CZ" sz="700" dirty="0"/>
              <a:t>, A., </a:t>
            </a:r>
            <a:r>
              <a:rPr lang="cs-CZ" sz="700" dirty="0" err="1"/>
              <a:t>Marston</a:t>
            </a:r>
            <a:r>
              <a:rPr lang="cs-CZ" sz="700" dirty="0"/>
              <a:t>, C., </a:t>
            </a:r>
            <a:r>
              <a:rPr lang="cs-CZ" sz="700" dirty="0" err="1"/>
              <a:t>McKee</a:t>
            </a:r>
            <a:r>
              <a:rPr lang="cs-CZ" sz="700" dirty="0"/>
              <a:t>, A., &amp; </a:t>
            </a:r>
            <a:r>
              <a:rPr lang="cs-CZ" sz="700" dirty="0" err="1"/>
              <a:t>Tourountsis</a:t>
            </a:r>
            <a:r>
              <a:rPr lang="cs-CZ" sz="700" dirty="0"/>
              <a:t>, D. (2020). </a:t>
            </a:r>
            <a:r>
              <a:rPr lang="cs-CZ" sz="700" dirty="0" err="1"/>
              <a:t>What</a:t>
            </a:r>
            <a:r>
              <a:rPr lang="cs-CZ" sz="700" dirty="0"/>
              <a:t> and </a:t>
            </a:r>
            <a:r>
              <a:rPr lang="cs-CZ" sz="700" dirty="0" err="1"/>
              <a:t>how</a:t>
            </a:r>
            <a:r>
              <a:rPr lang="cs-CZ" sz="700" dirty="0"/>
              <a:t>: </a:t>
            </a:r>
            <a:r>
              <a:rPr lang="cs-CZ" sz="700" dirty="0" err="1"/>
              <a:t>doing</a:t>
            </a:r>
            <a:r>
              <a:rPr lang="cs-CZ" sz="700" dirty="0"/>
              <a:t> </a:t>
            </a:r>
            <a:r>
              <a:rPr lang="cs-CZ" sz="700" dirty="0" err="1"/>
              <a:t>good</a:t>
            </a:r>
            <a:r>
              <a:rPr lang="cs-CZ" sz="700" dirty="0"/>
              <a:t> </a:t>
            </a:r>
            <a:r>
              <a:rPr lang="cs-CZ" sz="700" dirty="0" err="1"/>
              <a:t>research</a:t>
            </a:r>
            <a:r>
              <a:rPr lang="cs-CZ" sz="700" dirty="0"/>
              <a:t> </a:t>
            </a:r>
            <a:r>
              <a:rPr lang="cs-CZ" sz="700" dirty="0" err="1"/>
              <a:t>with</a:t>
            </a:r>
            <a:r>
              <a:rPr lang="cs-CZ" sz="700" dirty="0"/>
              <a:t> </a:t>
            </a:r>
            <a:r>
              <a:rPr lang="cs-CZ" sz="700" dirty="0" err="1"/>
              <a:t>young</a:t>
            </a:r>
            <a:r>
              <a:rPr lang="cs-CZ" sz="700" dirty="0"/>
              <a:t> </a:t>
            </a:r>
            <a:r>
              <a:rPr lang="cs-CZ" sz="700" dirty="0" err="1"/>
              <a:t>people</a:t>
            </a:r>
            <a:r>
              <a:rPr lang="cs-CZ" sz="700" dirty="0"/>
              <a:t>, </a:t>
            </a:r>
            <a:r>
              <a:rPr lang="cs-CZ" sz="700" dirty="0" err="1"/>
              <a:t>digital</a:t>
            </a:r>
            <a:r>
              <a:rPr lang="cs-CZ" sz="700" dirty="0"/>
              <a:t> </a:t>
            </a:r>
            <a:r>
              <a:rPr lang="cs-CZ" sz="700" dirty="0" err="1"/>
              <a:t>intimacies</a:t>
            </a:r>
            <a:r>
              <a:rPr lang="cs-CZ" sz="700" dirty="0"/>
              <a:t>, and relationships and sex </a:t>
            </a:r>
            <a:r>
              <a:rPr lang="cs-CZ" sz="700" dirty="0" err="1"/>
              <a:t>education</a:t>
            </a:r>
            <a:r>
              <a:rPr lang="cs-CZ" sz="700" dirty="0"/>
              <a:t>. Sex </a:t>
            </a:r>
            <a:r>
              <a:rPr lang="cs-CZ" sz="700" dirty="0" err="1"/>
              <a:t>Education</a:t>
            </a:r>
            <a:r>
              <a:rPr lang="cs-CZ" sz="700" dirty="0"/>
              <a:t>, 20(6), 675–691. </a:t>
            </a:r>
            <a:r>
              <a:rPr lang="cs-CZ" sz="700" dirty="0">
                <a:hlinkClick r:id="rId8"/>
              </a:rPr>
              <a:t>https://doi.org/10.1080/14681811.2020.1732337</a:t>
            </a:r>
            <a:endParaRPr lang="cs-CZ" sz="700" dirty="0"/>
          </a:p>
          <a:p>
            <a:r>
              <a:rPr lang="en-US" sz="700" dirty="0"/>
              <a:t>Van </a:t>
            </a:r>
            <a:r>
              <a:rPr lang="en-US" sz="700" dirty="0" err="1"/>
              <a:t>Ouytsel</a:t>
            </a:r>
            <a:r>
              <a:rPr lang="en-US" sz="700" dirty="0"/>
              <a:t>, J., Van Gool, E., </a:t>
            </a:r>
            <a:r>
              <a:rPr lang="en-US" sz="700" dirty="0" err="1"/>
              <a:t>Walrave</a:t>
            </a:r>
            <a:r>
              <a:rPr lang="en-US" sz="700" dirty="0"/>
              <a:t>, M., </a:t>
            </a:r>
            <a:r>
              <a:rPr lang="en-US" sz="700" dirty="0" err="1"/>
              <a:t>Ponnet</a:t>
            </a:r>
            <a:r>
              <a:rPr lang="en-US" sz="700" dirty="0"/>
              <a:t>, K., &amp; </a:t>
            </a:r>
            <a:r>
              <a:rPr lang="en-US" sz="700" dirty="0" err="1"/>
              <a:t>Peeters</a:t>
            </a:r>
            <a:r>
              <a:rPr lang="en-US" sz="700" dirty="0"/>
              <a:t>, E. (2016). Exploring the role of social networking sites within adolescent romantic relationships and dating experiences. Computers in Human Behavior, 55, 76–86. doi:10.1016/j.chb.2015.08.042 </a:t>
            </a:r>
            <a:r>
              <a:rPr lang="cs-CZ" sz="700" dirty="0"/>
              <a:t> </a:t>
            </a:r>
          </a:p>
          <a:p>
            <a:pPr marL="0" indent="0">
              <a:buNone/>
            </a:pPr>
            <a:endParaRPr lang="cs-CZ" sz="700" dirty="0"/>
          </a:p>
        </p:txBody>
      </p:sp>
      <p:sp>
        <p:nvSpPr>
          <p:cNvPr id="4" name="Rovnoramenný trojúhelník 3">
            <a:extLst>
              <a:ext uri="{FF2B5EF4-FFF2-40B4-BE49-F238E27FC236}">
                <a16:creationId xmlns:a16="http://schemas.microsoft.com/office/drawing/2014/main" id="{9C8709AE-4570-4C4A-AD03-68E6F834BFEE}"/>
              </a:ext>
            </a:extLst>
          </p:cNvPr>
          <p:cNvSpPr/>
          <p:nvPr/>
        </p:nvSpPr>
        <p:spPr>
          <a:xfrm rot="2854586">
            <a:off x="9426516" y="-565750"/>
            <a:ext cx="4789419" cy="2659764"/>
          </a:xfrm>
          <a:prstGeom prst="triangle">
            <a:avLst>
              <a:gd name="adj" fmla="val 4595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78527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56527D59-709D-48A2-8153-EFAAF2D57B0B}"/>
              </a:ext>
            </a:extLst>
          </p:cNvPr>
          <p:cNvSpPr>
            <a:spLocks noGrp="1"/>
          </p:cNvSpPr>
          <p:nvPr>
            <p:ph type="title"/>
          </p:nvPr>
        </p:nvSpPr>
        <p:spPr>
          <a:xfrm>
            <a:off x="6889833" y="1056640"/>
            <a:ext cx="4360324" cy="3494398"/>
          </a:xfrm>
        </p:spPr>
        <p:txBody>
          <a:bodyPr vert="horz" lIns="91440" tIns="45720" rIns="91440" bIns="45720" rtlCol="0" anchor="b">
            <a:normAutofit/>
          </a:bodyPr>
          <a:lstStyle/>
          <a:p>
            <a:r>
              <a:rPr lang="en-US" sz="5000" b="1" dirty="0"/>
              <a:t>Jak se k </a:t>
            </a:r>
            <a:r>
              <a:rPr lang="en-US" sz="5000" b="1" dirty="0" err="1"/>
              <a:t>digitální</a:t>
            </a:r>
            <a:r>
              <a:rPr lang="en-US" sz="5000" b="1" dirty="0"/>
              <a:t> </a:t>
            </a:r>
            <a:r>
              <a:rPr lang="en-US" sz="5000" b="1" dirty="0" err="1"/>
              <a:t>intimitě</a:t>
            </a:r>
            <a:r>
              <a:rPr lang="en-US" sz="5000" b="1" dirty="0"/>
              <a:t> </a:t>
            </a:r>
            <a:r>
              <a:rPr lang="en-US" sz="5000" b="1" dirty="0" err="1"/>
              <a:t>stavět</a:t>
            </a:r>
            <a:r>
              <a:rPr lang="en-US" sz="5000" b="1" dirty="0"/>
              <a:t> </a:t>
            </a:r>
            <a:br>
              <a:rPr lang="en-US" sz="5000" b="1" dirty="0"/>
            </a:br>
            <a:r>
              <a:rPr lang="en-US" sz="5000" b="1" dirty="0"/>
              <a:t>u </a:t>
            </a:r>
            <a:r>
              <a:rPr lang="en-US" sz="5000" b="1" dirty="0" err="1"/>
              <a:t>mladistvých</a:t>
            </a:r>
            <a:r>
              <a:rPr lang="en-US" sz="5000" b="1" dirty="0"/>
              <a:t>?</a:t>
            </a:r>
          </a:p>
        </p:txBody>
      </p:sp>
      <p:sp>
        <p:nvSpPr>
          <p:cNvPr id="4" name="Zástupný text 3">
            <a:extLst>
              <a:ext uri="{FF2B5EF4-FFF2-40B4-BE49-F238E27FC236}">
                <a16:creationId xmlns:a16="http://schemas.microsoft.com/office/drawing/2014/main" id="{8238491E-E313-423E-B32C-9322CC9FED9C}"/>
              </a:ext>
            </a:extLst>
          </p:cNvPr>
          <p:cNvSpPr>
            <a:spLocks noGrp="1"/>
          </p:cNvSpPr>
          <p:nvPr>
            <p:ph type="body" idx="1"/>
          </p:nvPr>
        </p:nvSpPr>
        <p:spPr>
          <a:xfrm>
            <a:off x="6889832" y="4582814"/>
            <a:ext cx="2601831" cy="1312657"/>
          </a:xfrm>
        </p:spPr>
        <p:txBody>
          <a:bodyPr vert="horz" lIns="91440" tIns="45720" rIns="91440" bIns="45720" rtlCol="0" anchor="t">
            <a:normAutofit/>
          </a:bodyPr>
          <a:lstStyle/>
          <a:p>
            <a:r>
              <a:rPr lang="en-US" sz="2000" dirty="0" err="1">
                <a:solidFill>
                  <a:schemeClr val="tx1"/>
                </a:solidFill>
              </a:rPr>
              <a:t>Regulace</a:t>
            </a:r>
            <a:r>
              <a:rPr lang="en-US" sz="2000" dirty="0">
                <a:solidFill>
                  <a:schemeClr val="tx1"/>
                </a:solidFill>
              </a:rPr>
              <a:t>? </a:t>
            </a:r>
          </a:p>
          <a:p>
            <a:r>
              <a:rPr lang="en-US" sz="2000" dirty="0" err="1">
                <a:solidFill>
                  <a:schemeClr val="tx1"/>
                </a:solidFill>
              </a:rPr>
              <a:t>Vzdělávání</a:t>
            </a:r>
            <a:r>
              <a:rPr lang="en-US" sz="2000" dirty="0">
                <a:solidFill>
                  <a:schemeClr val="tx1"/>
                </a:solidFill>
              </a:rPr>
              <a:t>? </a:t>
            </a:r>
          </a:p>
          <a:p>
            <a:r>
              <a:rPr lang="en-US" sz="2000" dirty="0" err="1">
                <a:solidFill>
                  <a:schemeClr val="tx1"/>
                </a:solidFill>
              </a:rPr>
              <a:t>Nějaké</a:t>
            </a:r>
            <a:r>
              <a:rPr lang="en-US" sz="2000" dirty="0">
                <a:solidFill>
                  <a:schemeClr val="tx1"/>
                </a:solidFill>
              </a:rPr>
              <a:t> </a:t>
            </a:r>
            <a:r>
              <a:rPr lang="en-US" sz="2000" dirty="0" err="1">
                <a:solidFill>
                  <a:schemeClr val="tx1"/>
                </a:solidFill>
              </a:rPr>
              <a:t>jiné</a:t>
            </a:r>
            <a:r>
              <a:rPr lang="en-US" sz="2000" dirty="0">
                <a:solidFill>
                  <a:schemeClr val="tx1"/>
                </a:solidFill>
              </a:rPr>
              <a:t> </a:t>
            </a:r>
            <a:r>
              <a:rPr lang="en-US" sz="2000" dirty="0" err="1">
                <a:solidFill>
                  <a:schemeClr val="tx1"/>
                </a:solidFill>
              </a:rPr>
              <a:t>nápady</a:t>
            </a:r>
            <a:r>
              <a:rPr lang="en-US" sz="2000" dirty="0">
                <a:solidFill>
                  <a:schemeClr val="tx1"/>
                </a:solidFill>
              </a:rPr>
              <a:t>?</a:t>
            </a:r>
          </a:p>
        </p:txBody>
      </p:sp>
      <p:pic>
        <p:nvPicPr>
          <p:cNvPr id="6" name="Obrázek 5">
            <a:extLst>
              <a:ext uri="{FF2B5EF4-FFF2-40B4-BE49-F238E27FC236}">
                <a16:creationId xmlns:a16="http://schemas.microsoft.com/office/drawing/2014/main" id="{12D15629-533E-4922-A24B-F51838941F90}"/>
              </a:ext>
            </a:extLst>
          </p:cNvPr>
          <p:cNvPicPr>
            <a:picLocks noChangeAspect="1"/>
          </p:cNvPicPr>
          <p:nvPr/>
        </p:nvPicPr>
        <p:blipFill rotWithShape="1">
          <a:blip r:embed="rId2">
            <a:extLst>
              <a:ext uri="{28A0092B-C50C-407E-A947-70E740481C1C}">
                <a14:useLocalDpi xmlns:a14="http://schemas.microsoft.com/office/drawing/2010/main" val="0"/>
              </a:ext>
            </a:extLst>
          </a:blip>
          <a:srcRect r="2383" b="1"/>
          <a:stretch/>
        </p:blipFill>
        <p:spPr>
          <a:xfrm>
            <a:off x="621675" y="623275"/>
            <a:ext cx="5474323" cy="5607882"/>
          </a:xfrm>
          <a:prstGeom prst="rect">
            <a:avLst/>
          </a:prstGeom>
        </p:spPr>
      </p:pic>
      <p:sp>
        <p:nvSpPr>
          <p:cNvPr id="22" name="Rectangle 21">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ástupný text 3">
            <a:extLst>
              <a:ext uri="{FF2B5EF4-FFF2-40B4-BE49-F238E27FC236}">
                <a16:creationId xmlns:a16="http://schemas.microsoft.com/office/drawing/2014/main" id="{95083757-75AC-4DC2-BE19-7991718F7394}"/>
              </a:ext>
            </a:extLst>
          </p:cNvPr>
          <p:cNvSpPr txBox="1">
            <a:spLocks/>
          </p:cNvSpPr>
          <p:nvPr/>
        </p:nvSpPr>
        <p:spPr>
          <a:xfrm>
            <a:off x="6889832" y="2023369"/>
            <a:ext cx="2601831" cy="50554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cs-CZ" sz="2000" dirty="0">
                <a:solidFill>
                  <a:schemeClr val="tx1"/>
                </a:solidFill>
              </a:rPr>
              <a:t>Diskuze:</a:t>
            </a:r>
            <a:endParaRPr lang="en-US" sz="2000" dirty="0">
              <a:solidFill>
                <a:schemeClr val="tx1"/>
              </a:solidFill>
            </a:endParaRPr>
          </a:p>
        </p:txBody>
      </p:sp>
    </p:spTree>
    <p:extLst>
      <p:ext uri="{BB962C8B-B14F-4D97-AF65-F5344CB8AC3E}">
        <p14:creationId xmlns:p14="http://schemas.microsoft.com/office/powerpoint/2010/main" val="15470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37FF4D-DC30-48FD-B7ED-674EA803ADC1}"/>
              </a:ext>
            </a:extLst>
          </p:cNvPr>
          <p:cNvSpPr>
            <a:spLocks noGrp="1"/>
          </p:cNvSpPr>
          <p:nvPr>
            <p:ph type="title"/>
          </p:nvPr>
        </p:nvSpPr>
        <p:spPr/>
        <p:txBody>
          <a:bodyPr vert="horz" lIns="91440" tIns="45720" rIns="91440" bIns="45720" rtlCol="0" anchor="ctr">
            <a:noAutofit/>
          </a:bodyPr>
          <a:lstStyle/>
          <a:p>
            <a:r>
              <a:rPr lang="cs-CZ" sz="5400" dirty="0"/>
              <a:t>Odlišné pohledy na digitální intimitu</a:t>
            </a:r>
          </a:p>
        </p:txBody>
      </p:sp>
      <p:sp>
        <p:nvSpPr>
          <p:cNvPr id="5" name="Zástupný text 4">
            <a:extLst>
              <a:ext uri="{FF2B5EF4-FFF2-40B4-BE49-F238E27FC236}">
                <a16:creationId xmlns:a16="http://schemas.microsoft.com/office/drawing/2014/main" id="{C658E3FD-0D19-4AA0-B031-52C694927A46}"/>
              </a:ext>
            </a:extLst>
          </p:cNvPr>
          <p:cNvSpPr>
            <a:spLocks noGrp="1"/>
          </p:cNvSpPr>
          <p:nvPr>
            <p:ph type="body" sz="quarter" idx="3"/>
          </p:nvPr>
        </p:nvSpPr>
        <p:spPr>
          <a:xfrm>
            <a:off x="6464998" y="1690688"/>
            <a:ext cx="5183188" cy="823912"/>
          </a:xfrm>
        </p:spPr>
        <p:txBody>
          <a:bodyPr>
            <a:normAutofit/>
          </a:bodyPr>
          <a:lstStyle/>
          <a:p>
            <a:pPr algn="ctr"/>
            <a:r>
              <a:rPr lang="cs-CZ" sz="2800" dirty="0"/>
              <a:t>Sex-pozitivní přístup</a:t>
            </a:r>
          </a:p>
        </p:txBody>
      </p:sp>
      <p:sp>
        <p:nvSpPr>
          <p:cNvPr id="6" name="Zástupný obsah 5">
            <a:extLst>
              <a:ext uri="{FF2B5EF4-FFF2-40B4-BE49-F238E27FC236}">
                <a16:creationId xmlns:a16="http://schemas.microsoft.com/office/drawing/2014/main" id="{69F3C320-5513-45AF-B191-B2B886AC7D9B}"/>
              </a:ext>
            </a:extLst>
          </p:cNvPr>
          <p:cNvSpPr>
            <a:spLocks noGrp="1"/>
          </p:cNvSpPr>
          <p:nvPr>
            <p:ph sz="quarter" idx="4"/>
          </p:nvPr>
        </p:nvSpPr>
        <p:spPr>
          <a:xfrm>
            <a:off x="6756535" y="2761456"/>
            <a:ext cx="4600114" cy="3684588"/>
          </a:xfrm>
        </p:spPr>
        <p:txBody>
          <a:bodyPr>
            <a:normAutofit/>
          </a:bodyPr>
          <a:lstStyle/>
          <a:p>
            <a:r>
              <a:rPr lang="cs-CZ" sz="2000" dirty="0"/>
              <a:t>Nový typ uvažování</a:t>
            </a:r>
          </a:p>
          <a:p>
            <a:r>
              <a:rPr lang="cs-CZ" sz="2000" dirty="0"/>
              <a:t>Adolescenti jako </a:t>
            </a:r>
            <a:r>
              <a:rPr lang="cs-CZ" sz="2000" dirty="0" err="1"/>
              <a:t>sexual</a:t>
            </a:r>
            <a:r>
              <a:rPr lang="cs-CZ" sz="2000" dirty="0"/>
              <a:t> </a:t>
            </a:r>
            <a:r>
              <a:rPr lang="cs-CZ" sz="2000" dirty="0" err="1"/>
              <a:t>beings</a:t>
            </a:r>
            <a:endParaRPr lang="cs-CZ" sz="2000" dirty="0"/>
          </a:p>
          <a:p>
            <a:pPr lvl="1"/>
            <a:r>
              <a:rPr lang="cs-CZ" sz="2000" dirty="0"/>
              <a:t>Anderson 2013, </a:t>
            </a:r>
            <a:r>
              <a:rPr lang="cs-CZ" sz="2000" dirty="0" err="1"/>
              <a:t>Scott</a:t>
            </a:r>
            <a:r>
              <a:rPr lang="cs-CZ" sz="2000" dirty="0"/>
              <a:t> et al. 2020</a:t>
            </a:r>
          </a:p>
          <a:p>
            <a:r>
              <a:rPr lang="cs-CZ" sz="2000" dirty="0"/>
              <a:t>Nespočívá v popírání rizik!</a:t>
            </a:r>
          </a:p>
        </p:txBody>
      </p:sp>
      <p:sp>
        <p:nvSpPr>
          <p:cNvPr id="4" name="Zástupný text 3">
            <a:extLst>
              <a:ext uri="{FF2B5EF4-FFF2-40B4-BE49-F238E27FC236}">
                <a16:creationId xmlns:a16="http://schemas.microsoft.com/office/drawing/2014/main" id="{EAE78508-171A-441F-B07F-9D699C7EB64B}"/>
              </a:ext>
            </a:extLst>
          </p:cNvPr>
          <p:cNvSpPr>
            <a:spLocks noGrp="1"/>
          </p:cNvSpPr>
          <p:nvPr>
            <p:ph type="body" idx="1"/>
          </p:nvPr>
        </p:nvSpPr>
        <p:spPr>
          <a:xfrm>
            <a:off x="543814" y="1733934"/>
            <a:ext cx="5332412" cy="823912"/>
          </a:xfrm>
        </p:spPr>
        <p:txBody>
          <a:bodyPr>
            <a:normAutofit/>
          </a:bodyPr>
          <a:lstStyle/>
          <a:p>
            <a:pPr algn="ctr"/>
            <a:r>
              <a:rPr lang="cs-CZ" sz="2800" dirty="0"/>
              <a:t>Perspektiva risku a abstinence</a:t>
            </a:r>
          </a:p>
        </p:txBody>
      </p:sp>
      <p:sp>
        <p:nvSpPr>
          <p:cNvPr id="3" name="Zástupný obsah 2">
            <a:extLst>
              <a:ext uri="{FF2B5EF4-FFF2-40B4-BE49-F238E27FC236}">
                <a16:creationId xmlns:a16="http://schemas.microsoft.com/office/drawing/2014/main" id="{0ACA09D0-E66A-4695-91C6-9918DD684338}"/>
              </a:ext>
            </a:extLst>
          </p:cNvPr>
          <p:cNvSpPr>
            <a:spLocks noGrp="1"/>
          </p:cNvSpPr>
          <p:nvPr>
            <p:ph sz="half" idx="2"/>
          </p:nvPr>
        </p:nvSpPr>
        <p:spPr>
          <a:xfrm>
            <a:off x="631126" y="2809687"/>
            <a:ext cx="5157787" cy="3684588"/>
          </a:xfrm>
        </p:spPr>
        <p:txBody>
          <a:bodyPr>
            <a:normAutofit/>
          </a:bodyPr>
          <a:lstStyle/>
          <a:p>
            <a:r>
              <a:rPr lang="cs-CZ" sz="2000" dirty="0"/>
              <a:t>Výchozí uvažování o (online) sexualitě adolescentů </a:t>
            </a:r>
          </a:p>
          <a:p>
            <a:r>
              <a:rPr lang="cs-CZ" sz="2000" dirty="0"/>
              <a:t>V čem spočívá?</a:t>
            </a:r>
          </a:p>
          <a:p>
            <a:pPr lvl="1"/>
            <a:r>
              <a:rPr lang="cs-CZ" sz="2000" dirty="0" err="1"/>
              <a:t>Harden</a:t>
            </a:r>
            <a:r>
              <a:rPr lang="cs-CZ" sz="2000" dirty="0"/>
              <a:t> 2014, </a:t>
            </a:r>
            <a:r>
              <a:rPr lang="cs-CZ" sz="2000" dirty="0" err="1"/>
              <a:t>Fortenberry</a:t>
            </a:r>
            <a:r>
              <a:rPr lang="cs-CZ" sz="2000" dirty="0"/>
              <a:t> 2016</a:t>
            </a:r>
          </a:p>
          <a:p>
            <a:r>
              <a:rPr lang="cs-CZ" sz="2000" dirty="0"/>
              <a:t>A proč je to špatně?</a:t>
            </a:r>
          </a:p>
          <a:p>
            <a:pPr lvl="1"/>
            <a:r>
              <a:rPr lang="cs-CZ" sz="2000" dirty="0"/>
              <a:t>Kritika metodologie</a:t>
            </a:r>
          </a:p>
          <a:p>
            <a:pPr lvl="1"/>
            <a:r>
              <a:rPr lang="cs-CZ" sz="2000" dirty="0"/>
              <a:t>Kritika praktických dopadů (příklad </a:t>
            </a:r>
            <a:r>
              <a:rPr lang="cs-CZ" sz="2000" dirty="0" err="1"/>
              <a:t>sextingu</a:t>
            </a:r>
            <a:r>
              <a:rPr lang="cs-CZ" sz="2000" dirty="0"/>
              <a:t>)</a:t>
            </a:r>
          </a:p>
        </p:txBody>
      </p:sp>
      <p:sp>
        <p:nvSpPr>
          <p:cNvPr id="12" name="Obdélník 11">
            <a:extLst>
              <a:ext uri="{FF2B5EF4-FFF2-40B4-BE49-F238E27FC236}">
                <a16:creationId xmlns:a16="http://schemas.microsoft.com/office/drawing/2014/main" id="{D9B416A3-4772-4FCB-B54A-DE6AA747E702}"/>
              </a:ext>
            </a:extLst>
          </p:cNvPr>
          <p:cNvSpPr/>
          <p:nvPr/>
        </p:nvSpPr>
        <p:spPr>
          <a:xfrm>
            <a:off x="0" y="6080919"/>
            <a:ext cx="12192000" cy="8239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a:extLst>
              <a:ext uri="{FF2B5EF4-FFF2-40B4-BE49-F238E27FC236}">
                <a16:creationId xmlns:a16="http://schemas.microsoft.com/office/drawing/2014/main" id="{A760BA91-6947-45A5-B890-7D2C14DFC061}"/>
              </a:ext>
            </a:extLst>
          </p:cNvPr>
          <p:cNvSpPr/>
          <p:nvPr/>
        </p:nvSpPr>
        <p:spPr>
          <a:xfrm>
            <a:off x="260033" y="250712"/>
            <a:ext cx="11671933" cy="148322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cs-CZ" dirty="0"/>
          </a:p>
        </p:txBody>
      </p:sp>
      <p:pic>
        <p:nvPicPr>
          <p:cNvPr id="15" name="Obrázek 14">
            <a:extLst>
              <a:ext uri="{FF2B5EF4-FFF2-40B4-BE49-F238E27FC236}">
                <a16:creationId xmlns:a16="http://schemas.microsoft.com/office/drawing/2014/main" id="{F10E9370-F7AA-4A59-BAC3-A9D4C7230A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5597" y="4951355"/>
            <a:ext cx="1953476" cy="1953476"/>
          </a:xfrm>
          <a:prstGeom prst="rect">
            <a:avLst/>
          </a:prstGeom>
        </p:spPr>
      </p:pic>
    </p:spTree>
    <p:extLst>
      <p:ext uri="{BB962C8B-B14F-4D97-AF65-F5344CB8AC3E}">
        <p14:creationId xmlns:p14="http://schemas.microsoft.com/office/powerpoint/2010/main" val="94025977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C530EBC-2120-474E-B1C5-C7D35DB0D77C}"/>
              </a:ext>
            </a:extLst>
          </p:cNvPr>
          <p:cNvSpPr>
            <a:spLocks noGrp="1"/>
          </p:cNvSpPr>
          <p:nvPr>
            <p:ph type="title"/>
          </p:nvPr>
        </p:nvSpPr>
        <p:spPr>
          <a:xfrm>
            <a:off x="1285240" y="1050595"/>
            <a:ext cx="8074815" cy="1618489"/>
          </a:xfrm>
        </p:spPr>
        <p:txBody>
          <a:bodyPr anchor="ctr">
            <a:normAutofit/>
          </a:bodyPr>
          <a:lstStyle/>
          <a:p>
            <a:r>
              <a:rPr lang="cs-CZ" sz="7200"/>
              <a:t>Sexual well-being</a:t>
            </a:r>
            <a:endParaRPr lang="cs-CZ" sz="7200" dirty="0"/>
          </a:p>
        </p:txBody>
      </p:sp>
      <p:sp>
        <p:nvSpPr>
          <p:cNvPr id="3" name="Zástupný obsah 2">
            <a:extLst>
              <a:ext uri="{FF2B5EF4-FFF2-40B4-BE49-F238E27FC236}">
                <a16:creationId xmlns:a16="http://schemas.microsoft.com/office/drawing/2014/main" id="{B0347230-B7B5-4A9F-9CBC-29835D45B97D}"/>
              </a:ext>
            </a:extLst>
          </p:cNvPr>
          <p:cNvSpPr>
            <a:spLocks noGrp="1"/>
          </p:cNvSpPr>
          <p:nvPr>
            <p:ph idx="1"/>
          </p:nvPr>
        </p:nvSpPr>
        <p:spPr>
          <a:xfrm>
            <a:off x="1285240" y="2969469"/>
            <a:ext cx="8074815" cy="2800395"/>
          </a:xfrm>
        </p:spPr>
        <p:txBody>
          <a:bodyPr anchor="t">
            <a:normAutofit/>
          </a:bodyPr>
          <a:lstStyle/>
          <a:p>
            <a:r>
              <a:rPr lang="cs-CZ" sz="2400" dirty="0"/>
              <a:t>Co je to </a:t>
            </a:r>
            <a:r>
              <a:rPr lang="cs-CZ" sz="2400" dirty="0" err="1"/>
              <a:t>well-being</a:t>
            </a:r>
            <a:r>
              <a:rPr lang="cs-CZ" sz="2400" dirty="0"/>
              <a:t>?</a:t>
            </a:r>
          </a:p>
          <a:p>
            <a:pPr lvl="1"/>
            <a:r>
              <a:rPr lang="cs-CZ" dirty="0" err="1"/>
              <a:t>Sexual</a:t>
            </a:r>
            <a:r>
              <a:rPr lang="cs-CZ" dirty="0"/>
              <a:t> </a:t>
            </a:r>
            <a:r>
              <a:rPr lang="cs-CZ" dirty="0" err="1"/>
              <a:t>well-being</a:t>
            </a:r>
            <a:r>
              <a:rPr lang="cs-CZ" dirty="0"/>
              <a:t> (</a:t>
            </a:r>
            <a:r>
              <a:rPr lang="cs-CZ" dirty="0" err="1"/>
              <a:t>Fortenberry</a:t>
            </a:r>
            <a:r>
              <a:rPr lang="cs-CZ" dirty="0"/>
              <a:t> 2016)</a:t>
            </a:r>
          </a:p>
          <a:p>
            <a:r>
              <a:rPr lang="cs-CZ" sz="2400" dirty="0"/>
              <a:t>Proč je lepší </a:t>
            </a:r>
            <a:r>
              <a:rPr lang="cs-CZ" sz="2400" dirty="0" err="1"/>
              <a:t>sexual</a:t>
            </a:r>
            <a:r>
              <a:rPr lang="cs-CZ" sz="2400" dirty="0"/>
              <a:t> </a:t>
            </a:r>
            <a:r>
              <a:rPr lang="cs-CZ" sz="2400" dirty="0" err="1"/>
              <a:t>well-being</a:t>
            </a:r>
            <a:r>
              <a:rPr lang="cs-CZ" sz="2400" dirty="0"/>
              <a:t> než sexuální zdraví?</a:t>
            </a:r>
          </a:p>
          <a:p>
            <a:pPr lvl="1"/>
            <a:r>
              <a:rPr lang="cs-CZ" dirty="0"/>
              <a:t>(</a:t>
            </a:r>
            <a:r>
              <a:rPr lang="cs-CZ" dirty="0" err="1"/>
              <a:t>Harden</a:t>
            </a:r>
            <a:r>
              <a:rPr lang="cs-CZ" dirty="0"/>
              <a:t> 2014, </a:t>
            </a:r>
            <a:r>
              <a:rPr lang="cs-CZ" dirty="0" err="1"/>
              <a:t>Fortenberry</a:t>
            </a:r>
            <a:r>
              <a:rPr lang="cs-CZ" dirty="0"/>
              <a:t> 2016)</a:t>
            </a:r>
          </a:p>
          <a:p>
            <a:endParaRPr lang="cs-CZ" sz="2400" dirty="0"/>
          </a:p>
          <a:p>
            <a:endParaRPr lang="cs-CZ" sz="2400" dirty="0"/>
          </a:p>
        </p:txBody>
      </p:sp>
      <p:pic>
        <p:nvPicPr>
          <p:cNvPr id="5" name="Obrázek 4">
            <a:extLst>
              <a:ext uri="{FF2B5EF4-FFF2-40B4-BE49-F238E27FC236}">
                <a16:creationId xmlns:a16="http://schemas.microsoft.com/office/drawing/2014/main" id="{E24C60CC-DCCD-4A81-96F8-29B77B432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206" y="3625717"/>
            <a:ext cx="2144147" cy="2144147"/>
          </a:xfrm>
          <a:prstGeom prst="rect">
            <a:avLst/>
          </a:prstGeom>
        </p:spPr>
      </p:pic>
    </p:spTree>
    <p:extLst>
      <p:ext uri="{BB962C8B-B14F-4D97-AF65-F5344CB8AC3E}">
        <p14:creationId xmlns:p14="http://schemas.microsoft.com/office/powerpoint/2010/main" val="2318664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775055C-A071-4E12-B42C-9A43A984E946}"/>
              </a:ext>
            </a:extLst>
          </p:cNvPr>
          <p:cNvSpPr>
            <a:spLocks noGrp="1"/>
          </p:cNvSpPr>
          <p:nvPr>
            <p:ph type="title"/>
          </p:nvPr>
        </p:nvSpPr>
        <p:spPr>
          <a:xfrm>
            <a:off x="1103692" y="1131524"/>
            <a:ext cx="9984615" cy="1597228"/>
          </a:xfrm>
        </p:spPr>
        <p:txBody>
          <a:bodyPr>
            <a:normAutofit/>
          </a:bodyPr>
          <a:lstStyle/>
          <a:p>
            <a:r>
              <a:rPr lang="cs-CZ" sz="6000" dirty="0" err="1"/>
              <a:t>Dating</a:t>
            </a:r>
            <a:endParaRPr lang="cs-CZ" sz="6000" dirty="0"/>
          </a:p>
        </p:txBody>
      </p:sp>
      <p:pic>
        <p:nvPicPr>
          <p:cNvPr id="5" name="Obrázek 4">
            <a:extLst>
              <a:ext uri="{FF2B5EF4-FFF2-40B4-BE49-F238E27FC236}">
                <a16:creationId xmlns:a16="http://schemas.microsoft.com/office/drawing/2014/main" id="{39DAF681-40F1-40BB-91CE-58F3C827C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6250" y="3018327"/>
            <a:ext cx="2728198" cy="2728198"/>
          </a:xfrm>
          <a:prstGeom prst="rect">
            <a:avLst/>
          </a:prstGeom>
        </p:spPr>
      </p:pic>
      <p:sp>
        <p:nvSpPr>
          <p:cNvPr id="3" name="Zástupný obsah 2">
            <a:extLst>
              <a:ext uri="{FF2B5EF4-FFF2-40B4-BE49-F238E27FC236}">
                <a16:creationId xmlns:a16="http://schemas.microsoft.com/office/drawing/2014/main" id="{829BF817-CFA1-416A-9B88-7424137C7A02}"/>
              </a:ext>
            </a:extLst>
          </p:cNvPr>
          <p:cNvSpPr>
            <a:spLocks noGrp="1"/>
          </p:cNvSpPr>
          <p:nvPr>
            <p:ph idx="1"/>
          </p:nvPr>
        </p:nvSpPr>
        <p:spPr>
          <a:xfrm>
            <a:off x="5255260" y="2998278"/>
            <a:ext cx="4238257" cy="2728198"/>
          </a:xfrm>
        </p:spPr>
        <p:txBody>
          <a:bodyPr vert="horz" lIns="91440" tIns="45720" rIns="91440" bIns="45720" rtlCol="0" anchor="t">
            <a:normAutofit/>
          </a:bodyPr>
          <a:lstStyle/>
          <a:p>
            <a:r>
              <a:rPr lang="cs-CZ" sz="2000" dirty="0"/>
              <a:t>Jak spolu mladí lidé chodí v době digitální?</a:t>
            </a:r>
          </a:p>
          <a:p>
            <a:pPr lvl="1"/>
            <a:r>
              <a:rPr lang="cs-CZ" sz="2000" dirty="0"/>
              <a:t>Fáze randění (</a:t>
            </a:r>
            <a:r>
              <a:rPr lang="cs-CZ" sz="2000" dirty="0" err="1"/>
              <a:t>Manning</a:t>
            </a:r>
            <a:r>
              <a:rPr lang="cs-CZ" sz="2000" dirty="0"/>
              <a:t> et al. 2006)</a:t>
            </a:r>
          </a:p>
          <a:p>
            <a:pPr lvl="1"/>
            <a:r>
              <a:rPr lang="cs-CZ" sz="2000" dirty="0"/>
              <a:t>Jak to probíhá? (</a:t>
            </a:r>
            <a:r>
              <a:rPr lang="cs-CZ" sz="2000" dirty="0" err="1"/>
              <a:t>Baker</a:t>
            </a:r>
            <a:r>
              <a:rPr lang="cs-CZ" sz="2000" dirty="0"/>
              <a:t> &amp; </a:t>
            </a:r>
            <a:r>
              <a:rPr lang="cs-CZ" sz="2000" dirty="0" err="1"/>
              <a:t>Carreno</a:t>
            </a:r>
            <a:r>
              <a:rPr lang="cs-CZ" sz="2000" dirty="0"/>
              <a:t> 2015)</a:t>
            </a:r>
          </a:p>
          <a:p>
            <a:pPr lvl="1"/>
            <a:r>
              <a:rPr lang="cs-CZ" sz="2000" dirty="0"/>
              <a:t>Seznamovací aplikace? </a:t>
            </a:r>
          </a:p>
          <a:p>
            <a:endParaRPr lang="cs-CZ" sz="2000" dirty="0"/>
          </a:p>
        </p:txBody>
      </p:sp>
    </p:spTree>
    <p:extLst>
      <p:ext uri="{BB962C8B-B14F-4D97-AF65-F5344CB8AC3E}">
        <p14:creationId xmlns:p14="http://schemas.microsoft.com/office/powerpoint/2010/main" val="624936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56527D59-709D-48A2-8153-EFAAF2D57B0B}"/>
              </a:ext>
            </a:extLst>
          </p:cNvPr>
          <p:cNvSpPr>
            <a:spLocks noGrp="1"/>
          </p:cNvSpPr>
          <p:nvPr>
            <p:ph type="title"/>
          </p:nvPr>
        </p:nvSpPr>
        <p:spPr>
          <a:xfrm>
            <a:off x="6879627" y="3511399"/>
            <a:ext cx="4360324" cy="2022120"/>
          </a:xfrm>
        </p:spPr>
        <p:txBody>
          <a:bodyPr vert="horz" lIns="91440" tIns="45720" rIns="91440" bIns="45720" rtlCol="0" anchor="b">
            <a:normAutofit fontScale="90000"/>
          </a:bodyPr>
          <a:lstStyle/>
          <a:p>
            <a:r>
              <a:rPr lang="cs-CZ" sz="4800" b="1" dirty="0"/>
              <a:t>Jaká vás napadají další specifika online </a:t>
            </a:r>
            <a:r>
              <a:rPr lang="cs-CZ" sz="4800" b="1" dirty="0" err="1"/>
              <a:t>datingu</a:t>
            </a:r>
            <a:r>
              <a:rPr lang="cs-CZ" sz="4800" b="1" dirty="0"/>
              <a:t>?</a:t>
            </a:r>
            <a:endParaRPr lang="en-US" sz="4800" b="1" dirty="0"/>
          </a:p>
        </p:txBody>
      </p:sp>
      <p:pic>
        <p:nvPicPr>
          <p:cNvPr id="6" name="Obrázek 5">
            <a:extLst>
              <a:ext uri="{FF2B5EF4-FFF2-40B4-BE49-F238E27FC236}">
                <a16:creationId xmlns:a16="http://schemas.microsoft.com/office/drawing/2014/main" id="{12D15629-533E-4922-A24B-F51838941F90}"/>
              </a:ext>
            </a:extLst>
          </p:cNvPr>
          <p:cNvPicPr>
            <a:picLocks noChangeAspect="1"/>
          </p:cNvPicPr>
          <p:nvPr/>
        </p:nvPicPr>
        <p:blipFill rotWithShape="1">
          <a:blip r:embed="rId2">
            <a:extLst>
              <a:ext uri="{28A0092B-C50C-407E-A947-70E740481C1C}">
                <a14:useLocalDpi xmlns:a14="http://schemas.microsoft.com/office/drawing/2010/main" val="0"/>
              </a:ext>
            </a:extLst>
          </a:blip>
          <a:srcRect r="2383" b="1"/>
          <a:stretch/>
        </p:blipFill>
        <p:spPr>
          <a:xfrm>
            <a:off x="621675" y="623275"/>
            <a:ext cx="5474323" cy="5607882"/>
          </a:xfrm>
          <a:prstGeom prst="rect">
            <a:avLst/>
          </a:prstGeom>
        </p:spPr>
      </p:pic>
      <p:sp>
        <p:nvSpPr>
          <p:cNvPr id="22" name="Rectangle 21">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ástupný text 3">
            <a:extLst>
              <a:ext uri="{FF2B5EF4-FFF2-40B4-BE49-F238E27FC236}">
                <a16:creationId xmlns:a16="http://schemas.microsoft.com/office/drawing/2014/main" id="{95083757-75AC-4DC2-BE19-7991718F7394}"/>
              </a:ext>
            </a:extLst>
          </p:cNvPr>
          <p:cNvSpPr txBox="1">
            <a:spLocks/>
          </p:cNvSpPr>
          <p:nvPr/>
        </p:nvSpPr>
        <p:spPr>
          <a:xfrm>
            <a:off x="6488770" y="3083092"/>
            <a:ext cx="2601831" cy="50554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cs-CZ" sz="2000" dirty="0">
                <a:solidFill>
                  <a:schemeClr val="tx1"/>
                </a:solidFill>
              </a:rPr>
              <a:t>Diskuze:</a:t>
            </a:r>
            <a:endParaRPr lang="en-US" sz="2000" dirty="0">
              <a:solidFill>
                <a:schemeClr val="tx1"/>
              </a:solidFill>
            </a:endParaRPr>
          </a:p>
        </p:txBody>
      </p:sp>
      <p:sp>
        <p:nvSpPr>
          <p:cNvPr id="10" name="TextovéPole 9">
            <a:extLst>
              <a:ext uri="{FF2B5EF4-FFF2-40B4-BE49-F238E27FC236}">
                <a16:creationId xmlns:a16="http://schemas.microsoft.com/office/drawing/2014/main" id="{5BB9BFC6-6E8A-429F-A1C4-EB8F4E09C7EF}"/>
              </a:ext>
            </a:extLst>
          </p:cNvPr>
          <p:cNvSpPr txBox="1"/>
          <p:nvPr/>
        </p:nvSpPr>
        <p:spPr>
          <a:xfrm>
            <a:off x="6488770" y="786928"/>
            <a:ext cx="4974488" cy="2123658"/>
          </a:xfrm>
          <a:prstGeom prst="rect">
            <a:avLst/>
          </a:prstGeom>
          <a:noFill/>
        </p:spPr>
        <p:txBody>
          <a:bodyPr wrap="square">
            <a:spAutoFit/>
          </a:bodyPr>
          <a:lstStyle/>
          <a:p>
            <a:r>
              <a:rPr lang="cs-CZ" sz="2400" b="1" dirty="0"/>
              <a:t>Online randění podle dospívajících </a:t>
            </a:r>
          </a:p>
          <a:p>
            <a:pPr marL="285750" indent="-285750">
              <a:buFont typeface="Arial" panose="020B0604020202020204" pitchFamily="34" charset="0"/>
              <a:buChar char="•"/>
            </a:pPr>
            <a:r>
              <a:rPr lang="cs-CZ" dirty="0"/>
              <a:t>(</a:t>
            </a:r>
            <a:r>
              <a:rPr lang="cs-CZ" dirty="0" err="1"/>
              <a:t>Baker</a:t>
            </a:r>
            <a:r>
              <a:rPr lang="cs-CZ" dirty="0"/>
              <a:t> &amp; </a:t>
            </a:r>
            <a:r>
              <a:rPr lang="cs-CZ" dirty="0" err="1"/>
              <a:t>Carreno</a:t>
            </a:r>
            <a:r>
              <a:rPr lang="cs-CZ" dirty="0"/>
              <a:t> 2015, Van </a:t>
            </a:r>
            <a:r>
              <a:rPr lang="cs-CZ" dirty="0" err="1"/>
              <a:t>Ouytsel</a:t>
            </a:r>
            <a:r>
              <a:rPr lang="cs-CZ" dirty="0"/>
              <a:t> et al. 2016)</a:t>
            </a:r>
          </a:p>
          <a:p>
            <a:pPr marL="742950" lvl="1" indent="-285750">
              <a:buFont typeface="Arial" panose="020B0604020202020204" pitchFamily="34" charset="0"/>
              <a:buChar char="•"/>
            </a:pPr>
            <a:r>
              <a:rPr lang="cs-CZ" dirty="0"/>
              <a:t>Iniciace vztahu </a:t>
            </a:r>
          </a:p>
          <a:p>
            <a:pPr marL="742950" lvl="1" indent="-285750">
              <a:buFont typeface="Arial" panose="020B0604020202020204" pitchFamily="34" charset="0"/>
              <a:buChar char="•"/>
            </a:pPr>
            <a:r>
              <a:rPr lang="cs-CZ" dirty="0"/>
              <a:t>„Zoficiálnění“</a:t>
            </a:r>
          </a:p>
          <a:p>
            <a:pPr marL="742950" lvl="1" indent="-285750">
              <a:buFont typeface="Arial" panose="020B0604020202020204" pitchFamily="34" charset="0"/>
              <a:buChar char="•"/>
            </a:pPr>
            <a:r>
              <a:rPr lang="cs-CZ" dirty="0"/>
              <a:t>Hádky</a:t>
            </a:r>
          </a:p>
          <a:p>
            <a:pPr marL="742950" lvl="1" indent="-285750">
              <a:buFont typeface="Arial" panose="020B0604020202020204" pitchFamily="34" charset="0"/>
              <a:buChar char="•"/>
            </a:pPr>
            <a:r>
              <a:rPr lang="cs-CZ" dirty="0" err="1"/>
              <a:t>Ghosting</a:t>
            </a:r>
            <a:endParaRPr lang="cs-CZ" dirty="0"/>
          </a:p>
          <a:p>
            <a:pPr marL="742950" lvl="1" indent="-285750">
              <a:buFont typeface="Arial" panose="020B0604020202020204" pitchFamily="34" charset="0"/>
              <a:buChar char="•"/>
            </a:pPr>
            <a:r>
              <a:rPr lang="cs-CZ" dirty="0"/>
              <a:t>Negative?</a:t>
            </a:r>
          </a:p>
        </p:txBody>
      </p:sp>
      <p:sp>
        <p:nvSpPr>
          <p:cNvPr id="13" name="Zástupný text 3">
            <a:extLst>
              <a:ext uri="{FF2B5EF4-FFF2-40B4-BE49-F238E27FC236}">
                <a16:creationId xmlns:a16="http://schemas.microsoft.com/office/drawing/2014/main" id="{749FDAC0-097A-440A-838A-7CDE0C4BF33E}"/>
              </a:ext>
            </a:extLst>
          </p:cNvPr>
          <p:cNvSpPr txBox="1">
            <a:spLocks/>
          </p:cNvSpPr>
          <p:nvPr/>
        </p:nvSpPr>
        <p:spPr>
          <a:xfrm>
            <a:off x="6966601" y="5565523"/>
            <a:ext cx="2601831" cy="505549"/>
          </a:xfrm>
          <a:prstGeom prst="rect">
            <a:avLst/>
          </a:prstGeom>
        </p:spPr>
        <p:txBody>
          <a:bodyPr vert="horz" lIns="91440" tIns="45720" rIns="91440" bIns="45720" rtlCol="0" anchor="t">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cs-CZ" sz="2000" dirty="0">
                <a:solidFill>
                  <a:schemeClr val="tx1"/>
                </a:solidFill>
              </a:rPr>
              <a:t>Negativa?</a:t>
            </a:r>
          </a:p>
          <a:p>
            <a:pPr marL="342900" indent="-342900">
              <a:buFont typeface="Arial" panose="020B0604020202020204" pitchFamily="34" charset="0"/>
              <a:buChar char="•"/>
            </a:pPr>
            <a:r>
              <a:rPr lang="cs-CZ" sz="2000" dirty="0">
                <a:solidFill>
                  <a:schemeClr val="tx1"/>
                </a:solidFill>
              </a:rPr>
              <a:t>Covid-19 a vztahy?</a:t>
            </a:r>
            <a:endParaRPr lang="en-US" sz="2000" dirty="0">
              <a:solidFill>
                <a:schemeClr val="tx1"/>
              </a:solidFill>
            </a:endParaRPr>
          </a:p>
        </p:txBody>
      </p:sp>
    </p:spTree>
    <p:extLst>
      <p:ext uri="{BB962C8B-B14F-4D97-AF65-F5344CB8AC3E}">
        <p14:creationId xmlns:p14="http://schemas.microsoft.com/office/powerpoint/2010/main" val="3262206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E6DAB88-FE17-4990-B83E-E7C6DEAEBD53}"/>
              </a:ext>
            </a:extLst>
          </p:cNvPr>
          <p:cNvSpPr>
            <a:spLocks noGrp="1"/>
          </p:cNvSpPr>
          <p:nvPr>
            <p:ph type="title"/>
          </p:nvPr>
        </p:nvSpPr>
        <p:spPr>
          <a:xfrm>
            <a:off x="1285240" y="1050595"/>
            <a:ext cx="8074815" cy="1618489"/>
          </a:xfrm>
        </p:spPr>
        <p:txBody>
          <a:bodyPr anchor="ctr">
            <a:normAutofit/>
          </a:bodyPr>
          <a:lstStyle/>
          <a:p>
            <a:r>
              <a:rPr lang="cs-CZ" sz="7200" dirty="0" err="1"/>
              <a:t>Sexting</a:t>
            </a:r>
            <a:endParaRPr lang="cs-CZ" sz="7200" dirty="0"/>
          </a:p>
        </p:txBody>
      </p:sp>
      <p:sp>
        <p:nvSpPr>
          <p:cNvPr id="3" name="Zástupný obsah 2">
            <a:extLst>
              <a:ext uri="{FF2B5EF4-FFF2-40B4-BE49-F238E27FC236}">
                <a16:creationId xmlns:a16="http://schemas.microsoft.com/office/drawing/2014/main" id="{221A6798-4F63-498B-900A-92119BD5A288}"/>
              </a:ext>
            </a:extLst>
          </p:cNvPr>
          <p:cNvSpPr>
            <a:spLocks noGrp="1"/>
          </p:cNvSpPr>
          <p:nvPr>
            <p:ph idx="1"/>
          </p:nvPr>
        </p:nvSpPr>
        <p:spPr>
          <a:xfrm>
            <a:off x="1285240" y="2669085"/>
            <a:ext cx="9769753" cy="3100780"/>
          </a:xfrm>
        </p:spPr>
        <p:txBody>
          <a:bodyPr anchor="t">
            <a:normAutofit lnSpcReduction="10000"/>
          </a:bodyPr>
          <a:lstStyle/>
          <a:p>
            <a:r>
              <a:rPr lang="cs-CZ" sz="2000" dirty="0"/>
              <a:t>Definice (není to jen „</a:t>
            </a:r>
            <a:r>
              <a:rPr lang="cs-CZ" sz="2000" dirty="0" err="1"/>
              <a:t>nudes</a:t>
            </a:r>
            <a:r>
              <a:rPr lang="cs-CZ" sz="2000" dirty="0"/>
              <a:t>“)</a:t>
            </a:r>
          </a:p>
          <a:p>
            <a:pPr lvl="1"/>
            <a:r>
              <a:rPr lang="cs-CZ" sz="2000" dirty="0"/>
              <a:t>Míra sexuální charakteristiky</a:t>
            </a:r>
          </a:p>
          <a:p>
            <a:pPr lvl="1"/>
            <a:r>
              <a:rPr lang="cs-CZ" sz="2000" dirty="0"/>
              <a:t>Typ média</a:t>
            </a:r>
          </a:p>
          <a:p>
            <a:pPr lvl="1"/>
            <a:r>
              <a:rPr lang="cs-CZ" sz="2000" dirty="0"/>
              <a:t>Typ akce</a:t>
            </a:r>
          </a:p>
          <a:p>
            <a:pPr lvl="1"/>
            <a:r>
              <a:rPr lang="cs-CZ" sz="2000" dirty="0"/>
              <a:t>Typ sdílení</a:t>
            </a:r>
          </a:p>
          <a:p>
            <a:r>
              <a:rPr lang="cs-CZ" sz="2000" dirty="0"/>
              <a:t>Jak chápou </a:t>
            </a:r>
            <a:r>
              <a:rPr lang="cs-CZ" sz="2000" dirty="0" err="1"/>
              <a:t>sexting</a:t>
            </a:r>
            <a:r>
              <a:rPr lang="cs-CZ" sz="2000" dirty="0"/>
              <a:t> dospívající?</a:t>
            </a:r>
          </a:p>
          <a:p>
            <a:r>
              <a:rPr lang="cs-CZ" sz="2000" dirty="0"/>
              <a:t>Proč je špatné nemít jednotnou definici? (</a:t>
            </a:r>
            <a:r>
              <a:rPr lang="cs-CZ" sz="2000" dirty="0" err="1"/>
              <a:t>Barrense-Dias</a:t>
            </a:r>
            <a:r>
              <a:rPr lang="cs-CZ" sz="2000" dirty="0"/>
              <a:t> et al. 2017)</a:t>
            </a:r>
          </a:p>
          <a:p>
            <a:pPr lvl="1"/>
            <a:r>
              <a:rPr lang="cs-CZ" sz="2000" dirty="0"/>
              <a:t>Proč je nutné dávat respondentům definici? (Lewis et al. 2018)</a:t>
            </a:r>
          </a:p>
          <a:p>
            <a:pPr lvl="1"/>
            <a:r>
              <a:rPr lang="en-US" sz="1600" dirty="0"/>
              <a:t>In the PAST YEAR, have you EVER RECEIVED any sexual messages? This could be words, pictures or videos.</a:t>
            </a:r>
            <a:r>
              <a:rPr lang="cs-CZ" sz="1600" dirty="0"/>
              <a:t> (EU </a:t>
            </a:r>
            <a:r>
              <a:rPr lang="cs-CZ" sz="1600" dirty="0" err="1"/>
              <a:t>Kids</a:t>
            </a:r>
            <a:r>
              <a:rPr lang="cs-CZ" sz="1600" dirty="0"/>
              <a:t> Online 2020)</a:t>
            </a:r>
            <a:endParaRPr lang="cs-CZ" sz="2000" dirty="0"/>
          </a:p>
        </p:txBody>
      </p:sp>
      <p:pic>
        <p:nvPicPr>
          <p:cNvPr id="5" name="Obrázek 4">
            <a:extLst>
              <a:ext uri="{FF2B5EF4-FFF2-40B4-BE49-F238E27FC236}">
                <a16:creationId xmlns:a16="http://schemas.microsoft.com/office/drawing/2014/main" id="{7F5D8C62-BBC7-4AF5-8565-477E67088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8461" y="1144142"/>
            <a:ext cx="2127302" cy="2127302"/>
          </a:xfrm>
          <a:prstGeom prst="rect">
            <a:avLst/>
          </a:prstGeom>
        </p:spPr>
      </p:pic>
    </p:spTree>
    <p:extLst>
      <p:ext uri="{BB962C8B-B14F-4D97-AF65-F5344CB8AC3E}">
        <p14:creationId xmlns:p14="http://schemas.microsoft.com/office/powerpoint/2010/main" val="3797185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3C4545B-8425-4F18-86E2-3BEB2EA72305}"/>
              </a:ext>
            </a:extLst>
          </p:cNvPr>
          <p:cNvSpPr>
            <a:spLocks noGrp="1"/>
          </p:cNvSpPr>
          <p:nvPr>
            <p:ph type="title"/>
          </p:nvPr>
        </p:nvSpPr>
        <p:spPr>
          <a:xfrm>
            <a:off x="1285240" y="1050595"/>
            <a:ext cx="8074815" cy="1618489"/>
          </a:xfrm>
        </p:spPr>
        <p:txBody>
          <a:bodyPr anchor="ctr">
            <a:normAutofit/>
          </a:bodyPr>
          <a:lstStyle/>
          <a:p>
            <a:r>
              <a:rPr lang="cs-CZ" sz="7200"/>
              <a:t>Jak běžný je sexting?</a:t>
            </a:r>
          </a:p>
        </p:txBody>
      </p:sp>
      <p:sp>
        <p:nvSpPr>
          <p:cNvPr id="3" name="Zástupný obsah 2">
            <a:extLst>
              <a:ext uri="{FF2B5EF4-FFF2-40B4-BE49-F238E27FC236}">
                <a16:creationId xmlns:a16="http://schemas.microsoft.com/office/drawing/2014/main" id="{E7BB628A-B83E-49BD-AC11-47368B73283D}"/>
              </a:ext>
            </a:extLst>
          </p:cNvPr>
          <p:cNvSpPr>
            <a:spLocks noGrp="1"/>
          </p:cNvSpPr>
          <p:nvPr>
            <p:ph idx="1"/>
          </p:nvPr>
        </p:nvSpPr>
        <p:spPr>
          <a:xfrm>
            <a:off x="1285240" y="2669084"/>
            <a:ext cx="8444387" cy="2800395"/>
          </a:xfrm>
        </p:spPr>
        <p:txBody>
          <a:bodyPr anchor="t">
            <a:normAutofit/>
          </a:bodyPr>
          <a:lstStyle/>
          <a:p>
            <a:r>
              <a:rPr lang="cs-CZ" sz="2000" dirty="0"/>
              <a:t>Často souvisí s vyšším věkem a přítomností romantických vztahů</a:t>
            </a:r>
          </a:p>
          <a:p>
            <a:r>
              <a:rPr lang="cs-CZ" sz="2000" dirty="0"/>
              <a:t>Prevalence</a:t>
            </a:r>
          </a:p>
          <a:p>
            <a:pPr lvl="1"/>
            <a:r>
              <a:rPr lang="cs-CZ" sz="2000" dirty="0"/>
              <a:t>12-17 let, N = 110 380 (</a:t>
            </a:r>
            <a:r>
              <a:rPr lang="cs-CZ" sz="2000" dirty="0" err="1"/>
              <a:t>Madigan</a:t>
            </a:r>
            <a:r>
              <a:rPr lang="cs-CZ" sz="2000" dirty="0"/>
              <a:t> et al. 2018)</a:t>
            </a:r>
          </a:p>
          <a:p>
            <a:pPr lvl="2"/>
            <a:r>
              <a:rPr lang="cs-CZ" dirty="0"/>
              <a:t>Posílání 14.8</a:t>
            </a:r>
            <a:r>
              <a:rPr lang="en-US" dirty="0"/>
              <a:t>%</a:t>
            </a:r>
            <a:r>
              <a:rPr lang="cs-CZ" dirty="0"/>
              <a:t>;</a:t>
            </a:r>
            <a:r>
              <a:rPr lang="en-US" dirty="0"/>
              <a:t> </a:t>
            </a:r>
            <a:r>
              <a:rPr lang="cs-CZ" dirty="0"/>
              <a:t>přijímání</a:t>
            </a:r>
            <a:r>
              <a:rPr lang="en-US" dirty="0"/>
              <a:t> </a:t>
            </a:r>
            <a:r>
              <a:rPr lang="cs-CZ" dirty="0"/>
              <a:t>27.4</a:t>
            </a:r>
            <a:r>
              <a:rPr lang="en-US" dirty="0"/>
              <a:t>%</a:t>
            </a:r>
            <a:r>
              <a:rPr lang="cs-CZ" dirty="0"/>
              <a:t>; přeposílání 12</a:t>
            </a:r>
            <a:r>
              <a:rPr lang="en-US" dirty="0"/>
              <a:t>.0%</a:t>
            </a:r>
            <a:r>
              <a:rPr lang="cs-CZ" dirty="0"/>
              <a:t>; oběť </a:t>
            </a:r>
            <a:r>
              <a:rPr lang="cs-CZ" dirty="0" err="1"/>
              <a:t>leaku</a:t>
            </a:r>
            <a:r>
              <a:rPr lang="cs-CZ" dirty="0"/>
              <a:t> 8.4%</a:t>
            </a:r>
          </a:p>
          <a:p>
            <a:pPr lvl="1"/>
            <a:r>
              <a:rPr lang="cs-CZ" sz="2000" dirty="0"/>
              <a:t>18-29 let, N = 18 122 (</a:t>
            </a:r>
            <a:r>
              <a:rPr lang="cs-CZ" sz="2000" dirty="0" err="1"/>
              <a:t>Mori</a:t>
            </a:r>
            <a:r>
              <a:rPr lang="cs-CZ" sz="2000" dirty="0"/>
              <a:t> et al. 2020)</a:t>
            </a:r>
          </a:p>
          <a:p>
            <a:pPr lvl="2"/>
            <a:r>
              <a:rPr lang="cs-CZ" dirty="0"/>
              <a:t>Posílání</a:t>
            </a:r>
            <a:r>
              <a:rPr lang="en-US" dirty="0"/>
              <a:t> 38.3%</a:t>
            </a:r>
            <a:r>
              <a:rPr lang="cs-CZ" dirty="0"/>
              <a:t>;</a:t>
            </a:r>
            <a:r>
              <a:rPr lang="en-US" dirty="0"/>
              <a:t> </a:t>
            </a:r>
            <a:r>
              <a:rPr lang="cs-CZ" dirty="0"/>
              <a:t>přijímání</a:t>
            </a:r>
            <a:r>
              <a:rPr lang="en-US" dirty="0"/>
              <a:t> 41.5%</a:t>
            </a:r>
            <a:r>
              <a:rPr lang="cs-CZ" dirty="0"/>
              <a:t>; přeposílání</a:t>
            </a:r>
            <a:r>
              <a:rPr lang="en-US" dirty="0"/>
              <a:t> 15.0%</a:t>
            </a:r>
            <a:r>
              <a:rPr lang="cs-CZ" dirty="0"/>
              <a:t>; oběť </a:t>
            </a:r>
            <a:r>
              <a:rPr lang="cs-CZ" dirty="0" err="1"/>
              <a:t>leaku</a:t>
            </a:r>
            <a:r>
              <a:rPr lang="cs-CZ" dirty="0"/>
              <a:t> 7.6%</a:t>
            </a:r>
          </a:p>
          <a:p>
            <a:endParaRPr lang="cs-CZ" sz="2000" dirty="0"/>
          </a:p>
        </p:txBody>
      </p:sp>
    </p:spTree>
    <p:extLst>
      <p:ext uri="{BB962C8B-B14F-4D97-AF65-F5344CB8AC3E}">
        <p14:creationId xmlns:p14="http://schemas.microsoft.com/office/powerpoint/2010/main" val="317619828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TM10001106[[fn=Odznáček]]</Template>
  <TotalTime>3297</TotalTime>
  <Words>5362</Words>
  <Application>Microsoft Office PowerPoint</Application>
  <PresentationFormat>Širokoúhlá obrazovka</PresentationFormat>
  <Paragraphs>246</Paragraphs>
  <Slides>23</Slides>
  <Notes>11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23</vt:i4>
      </vt:variant>
    </vt:vector>
  </HeadingPairs>
  <TitlesOfParts>
    <vt:vector size="29" baseType="lpstr">
      <vt:lpstr>Arial</vt:lpstr>
      <vt:lpstr>Arial</vt:lpstr>
      <vt:lpstr>Calibri</vt:lpstr>
      <vt:lpstr>Calibri Light</vt:lpstr>
      <vt:lpstr>Open Sans</vt:lpstr>
      <vt:lpstr>Motiv Office</vt:lpstr>
      <vt:lpstr>Digitální intimita: dating, sexting  a pornografie</vt:lpstr>
      <vt:lpstr>Digitální intimita</vt:lpstr>
      <vt:lpstr>Jak se k digitální intimitě stavět  u mladistvých?</vt:lpstr>
      <vt:lpstr>Odlišné pohledy na digitální intimitu</vt:lpstr>
      <vt:lpstr>Sexual well-being</vt:lpstr>
      <vt:lpstr>Dating</vt:lpstr>
      <vt:lpstr>Jaká vás napadají další specifika online datingu?</vt:lpstr>
      <vt:lpstr>Sexting</vt:lpstr>
      <vt:lpstr>Jak běžný je sexting?</vt:lpstr>
      <vt:lpstr>Prezentace aplikace PowerPoint</vt:lpstr>
      <vt:lpstr>Motivace k sextingu</vt:lpstr>
      <vt:lpstr>Genderovaná povaha sextingu</vt:lpstr>
      <vt:lpstr>Jak to teda s tím sextingem je?</vt:lpstr>
      <vt:lpstr>Vaše prezentace </vt:lpstr>
      <vt:lpstr>Pornografie</vt:lpstr>
      <vt:lpstr>Sledování pornografie u adolescentů</vt:lpstr>
      <vt:lpstr>Porn gap</vt:lpstr>
      <vt:lpstr>Prezentace aplikace PowerPoint</vt:lpstr>
      <vt:lpstr>Prezentace aplikace PowerPoint</vt:lpstr>
      <vt:lpstr>Porn literacy</vt:lpstr>
      <vt:lpstr>Co byste navrhli vy jako součást porn literacy?</vt:lpstr>
      <vt:lpstr>Prezentace aplikace PowerPoint</vt:lpstr>
      <vt:lpstr>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Digitální intimita: dating, sexting a pornografie</dc:title>
  <dc:creator>Michaela Lebedíková</dc:creator>
  <cp:lastModifiedBy>Michaela Lebedíková</cp:lastModifiedBy>
  <cp:revision>293</cp:revision>
  <dcterms:created xsi:type="dcterms:W3CDTF">2021-04-29T12:13:13Z</dcterms:created>
  <dcterms:modified xsi:type="dcterms:W3CDTF">2021-05-04T07:25:05Z</dcterms:modified>
</cp:coreProperties>
</file>