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340" r:id="rId3"/>
    <p:sldId id="257" r:id="rId4"/>
    <p:sldId id="258" r:id="rId5"/>
    <p:sldId id="284" r:id="rId6"/>
    <p:sldId id="259" r:id="rId7"/>
    <p:sldId id="263" r:id="rId8"/>
    <p:sldId id="260" r:id="rId9"/>
    <p:sldId id="333" r:id="rId10"/>
    <p:sldId id="297" r:id="rId11"/>
    <p:sldId id="287" r:id="rId12"/>
    <p:sldId id="265" r:id="rId13"/>
    <p:sldId id="335" r:id="rId14"/>
    <p:sldId id="299" r:id="rId15"/>
    <p:sldId id="296" r:id="rId16"/>
    <p:sldId id="336" r:id="rId17"/>
    <p:sldId id="337" r:id="rId18"/>
    <p:sldId id="283" r:id="rId19"/>
    <p:sldId id="267" r:id="rId20"/>
    <p:sldId id="281" r:id="rId21"/>
    <p:sldId id="268" r:id="rId22"/>
    <p:sldId id="300" r:id="rId23"/>
    <p:sldId id="269" r:id="rId24"/>
    <p:sldId id="272" r:id="rId25"/>
    <p:sldId id="282" r:id="rId26"/>
    <p:sldId id="338" r:id="rId27"/>
    <p:sldId id="339" r:id="rId28"/>
    <p:sldId id="280" r:id="rId29"/>
    <p:sldId id="274" r:id="rId30"/>
    <p:sldId id="273" r:id="rId31"/>
    <p:sldId id="275" r:id="rId32"/>
    <p:sldId id="278" r:id="rId33"/>
    <p:sldId id="276" r:id="rId34"/>
    <p:sldId id="279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A9E78-24B6-4FD0-AB20-9F8ED575D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94A242-BE27-44E5-B956-D1DC12317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933143-AF6A-4C9B-99AC-FA8E5FEA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3433E5-8ED0-4D8E-A536-F5090C22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B273A9-BB3E-49B2-A871-A41FFB4A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47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3BDF8-AECF-4C74-B319-501A2C74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0688FB-4BCE-4F14-82C8-11543D59F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D8DE5D-4195-41B8-9B9B-8D4CE60B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108E46-9ED8-4B7B-B2E9-85EA03DA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BA6623-BC9B-48BF-AA4F-5B581A6D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90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2CEC43-6E61-44F4-A7D4-EA88BE9D2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496919-3E65-43C6-B935-DA42086D2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5AB538-9288-4BC4-A186-061DAC4A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6B0E8-DFC0-4388-9BF4-7D992757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4A0E59-3D39-4B51-8D92-9F98ADE1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69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46ADF-0AD0-4741-AD7A-E9425F93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A4185-8AA0-48BB-AE46-C48A8D37A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AC0FDA-7159-44B8-83C8-2D4750D4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972E0E-C727-4DDC-8EAC-FA470C7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EB3435-0D7E-4264-AE5E-E125D1C7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4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FD0C5-8931-4945-8588-BA14804B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E618F0-D212-4A19-A9A6-B82D04D20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9E2964-4388-4F3F-9AA6-761E0C2B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522846-E77C-46DB-B788-A9E4CADA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1ED6C3-51CE-4A72-9613-2D460FD4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91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6C542-2068-4F34-B2DB-34D1BB3D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94F511-F66D-4E75-8596-CFD60218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B387FC-F438-41E9-8D30-AE59EAFFE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18CFFA-B090-4A5C-8D41-8E1AFC02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118107-3DF3-461C-AE13-61E16400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D9497C-7580-414A-91BC-FCC6C40D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25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8EDC2-33F0-4732-8337-B13751D5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F16A21-036F-41F1-B34F-FE4CFB910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58F8FE-AD36-471D-BEEE-D369AFD7C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9BB32E5-4EF9-4BFC-96F7-F52262491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EFC3133-4CE1-49FD-897D-C9EC347DB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557755-3290-405E-8454-2345B148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6B0E6D-6786-499A-8EC6-38F9EE63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5E2D3F-8FC3-44FF-85CC-28C0EEFC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37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5C9FA-3976-41BC-8421-1DD6D877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04A8A9-E118-496E-BD0D-8F955591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DB609A-EA01-473B-8F43-D6F0D98C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3D6155-79CB-45C9-B7D9-80B84895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49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8190112-A2F8-4D93-89AD-C085636D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A39027-32AC-4080-89C5-004EA623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395B4-E9ED-47C2-B7A7-2EB966E0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20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EF72D-59CB-41F8-BB73-D9496E19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6DB9D-13C5-434C-833F-8BF542AD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B1C696-3673-487E-8574-DE955F07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6C0447-0A83-4F39-B770-09C84C52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70D2DB-4379-4839-8A7F-EAA48BE7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D2C68A-BF52-4E9D-8A81-B3F31B68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49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4EB7A-2179-444D-AA6D-C63107A2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5EBEF8-3E38-4DC5-9519-612758DB2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9E00E4-7F0C-4765-9267-31195C48E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C70D63-5B3B-4977-B115-653E2424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409D54-B71E-42D9-ACFF-61BD3A8E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F8C830-1B87-44A2-B7C7-A9BDDA4A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28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4D3F03A-F152-48FF-A9CF-C93213E8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C635AF-ACCE-480E-95E2-E43FC37AF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DDEEA4-87A7-48F7-A056-A1AB56AE9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F06E-8D73-4BC7-B64C-ECB5619462A7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3B5E9A-5701-47DC-A545-5A7C0109E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C9E7C3-BCEF-46DF-972B-363E2C674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58B-B651-4DB8-BC50-F6A1F497C6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6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gustavo-fring?utm_content=attributionCopyText&amp;utm_medium=referral&amp;utm_source=pexels" TargetMode="Externa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photo-of-person-using-magnifying-glass-while-holding-a-glass-slide-4149041/?utm_content=attributionCopyText&amp;utm_medium=referral&amp;utm_source=pexel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tri-hua-250233?utm_content=attributionCopyText&amp;utm_medium=referral&amp;utm_source=pexels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woman-in-black-and-white-dress-shirt-taking-photo-on-lavender-flower-field-at-daytime-954862/?utm_content=attributionCopyText&amp;utm_medium=referral&amp;utm_source=pexel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C0BB98-01B1-4874-96AC-1CC28E64D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8323"/>
            <a:ext cx="8668512" cy="6857990"/>
          </a:xfrm>
          <a:prstGeom prst="rect">
            <a:avLst/>
          </a:prstGeom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400" dirty="0" smtClean="0">
                <a:latin typeface="+mn-lt"/>
              </a:rPr>
              <a:t>Sebeprezentace </a:t>
            </a:r>
            <a:r>
              <a:rPr lang="cs-CZ" sz="4400" dirty="0">
                <a:latin typeface="+mn-lt"/>
              </a:rPr>
              <a:t>na sociálních sítích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ZURn6211 </a:t>
            </a:r>
          </a:p>
          <a:p>
            <a:pPr algn="l"/>
            <a:r>
              <a:rPr lang="cs-CZ" sz="2000" dirty="0"/>
              <a:t>Lenka </a:t>
            </a:r>
            <a:r>
              <a:rPr lang="cs-CZ" sz="2000" dirty="0" smtClean="0"/>
              <a:t>Dědková</a:t>
            </a:r>
          </a:p>
          <a:p>
            <a:pPr algn="l"/>
            <a:r>
              <a:rPr lang="cs-CZ" sz="2000" dirty="0" smtClean="0"/>
              <a:t>Hana Macháčková</a:t>
            </a:r>
            <a:endParaRPr lang="cs-CZ" sz="2000" dirty="0" smtClean="0"/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9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Záleží (i) na kultuře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Leewon</a:t>
            </a:r>
            <a:r>
              <a:rPr lang="cs-CZ" dirty="0"/>
              <a:t> (2014) – mladí dospělí z US se na FB prezentují pozitivněji než mladí dospělí v Jižní </a:t>
            </a:r>
            <a:r>
              <a:rPr lang="cs-CZ" dirty="0" err="1"/>
              <a:t>Korei</a:t>
            </a:r>
            <a:r>
              <a:rPr lang="cs-CZ" dirty="0"/>
              <a:t> (</a:t>
            </a:r>
            <a:r>
              <a:rPr lang="cs-CZ" dirty="0" err="1"/>
              <a:t>individualistic</a:t>
            </a:r>
            <a:r>
              <a:rPr lang="cs-CZ" dirty="0"/>
              <a:t> vs. </a:t>
            </a:r>
            <a:r>
              <a:rPr lang="cs-CZ" dirty="0" err="1"/>
              <a:t>collectivistic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Nenašli </a:t>
            </a:r>
            <a:r>
              <a:rPr lang="cs-CZ" dirty="0" err="1"/>
              <a:t>sig</a:t>
            </a:r>
            <a:r>
              <a:rPr lang="cs-CZ" dirty="0"/>
              <a:t>. vztah mezi pozitivními sebeprezentacemi a poměrem mezi reálnými/virtuálními přáteli v seznamu přátel (dosah </a:t>
            </a:r>
            <a:r>
              <a:rPr lang="cs-CZ" dirty="0" err="1"/>
              <a:t>offline</a:t>
            </a:r>
            <a:r>
              <a:rPr lang="cs-CZ" dirty="0"/>
              <a:t> vztahů v publiku) – čím méně reálných přátel, tím více očekávali pozitivní sebeprezentaci</a:t>
            </a:r>
          </a:p>
          <a:p>
            <a:pPr lvl="1"/>
            <a:r>
              <a:rPr lang="cs-CZ" dirty="0"/>
              <a:t>Ani mezi public </a:t>
            </a:r>
            <a:r>
              <a:rPr lang="cs-CZ" dirty="0" err="1"/>
              <a:t>self-consciousness</a:t>
            </a:r>
            <a:r>
              <a:rPr lang="cs-CZ" dirty="0"/>
              <a:t> (tendence být si vědom toho, jak se prezentujeme a jak na ostatní působíme)</a:t>
            </a:r>
          </a:p>
          <a:p>
            <a:pPr lvl="2"/>
            <a:r>
              <a:rPr lang="cs-CZ" dirty="0"/>
              <a:t>Oba přímé vztahy ale moderovány kulturou: obě hypotézy platí pro JK, ne pro US</a:t>
            </a:r>
          </a:p>
          <a:p>
            <a:pPr lvl="2"/>
            <a:r>
              <a:rPr lang="cs-CZ" dirty="0"/>
              <a:t>Vliv kultury a norem – v US výrazný důraz na pozitivní sebeprezentaci a </a:t>
            </a:r>
            <a:r>
              <a:rPr lang="cs-CZ" dirty="0" err="1"/>
              <a:t>self-enhancement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56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Sebeprezentace online – na co se zaměřuje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Dvě základní linie výzkumu:</a:t>
            </a:r>
          </a:p>
          <a:p>
            <a:r>
              <a:rPr lang="cs-CZ" dirty="0">
                <a:solidFill>
                  <a:schemeClr val="accent5"/>
                </a:solidFill>
              </a:rPr>
              <a:t>Naše vlastní sebeprezentace</a:t>
            </a:r>
            <a:r>
              <a:rPr lang="cs-CZ" dirty="0"/>
              <a:t>: to, co, jak, proč, kdy a kde děláme, abychom zapůsobili na ostatní určitým dojmem </a:t>
            </a:r>
          </a:p>
          <a:p>
            <a:r>
              <a:rPr lang="cs-CZ" dirty="0">
                <a:solidFill>
                  <a:schemeClr val="accent5"/>
                </a:solidFill>
              </a:rPr>
              <a:t>Sebeprezentace ostatních</a:t>
            </a:r>
            <a:r>
              <a:rPr lang="cs-CZ" dirty="0"/>
              <a:t>: jak na nás působní prezentace ostatních lidí, co se z ní jsme schopni dozvědět, jak přesný dojem na základě sebeprezentace ostatních dostaneme</a:t>
            </a:r>
          </a:p>
          <a:p>
            <a:endParaRPr lang="cs-CZ" dirty="0"/>
          </a:p>
          <a:p>
            <a:r>
              <a:rPr lang="cs-CZ" dirty="0"/>
              <a:t>„Efektivita“ sebeprezentace se nejlíp zkoumá na neznámém publiku (do hodnocení nezasahuje to, že člověka známe)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61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Sebeprezentace na SNS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92596"/>
            <a:ext cx="10049540" cy="435864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Škála prostředí </a:t>
            </a:r>
          </a:p>
          <a:p>
            <a:pPr lvl="1"/>
            <a:r>
              <a:rPr lang="cs-CZ" dirty="0"/>
              <a:t>Prostředí, kde jsou v publiku (</a:t>
            </a:r>
            <a:r>
              <a:rPr lang="cs-CZ" dirty="0" err="1"/>
              <a:t>mmj</a:t>
            </a:r>
            <a:r>
              <a:rPr lang="cs-CZ" dirty="0"/>
              <a:t>) naši blízcí </a:t>
            </a:r>
            <a:r>
              <a:rPr lang="cs-CZ" dirty="0" err="1"/>
              <a:t>offline</a:t>
            </a:r>
            <a:r>
              <a:rPr lang="cs-CZ" dirty="0"/>
              <a:t> známí (FB)</a:t>
            </a:r>
          </a:p>
          <a:p>
            <a:pPr lvl="1"/>
            <a:r>
              <a:rPr lang="cs-CZ" dirty="0"/>
              <a:t>Prostředí, kde v budoucnu očekáváme </a:t>
            </a:r>
            <a:r>
              <a:rPr lang="cs-CZ" dirty="0" err="1"/>
              <a:t>offline</a:t>
            </a:r>
            <a:r>
              <a:rPr lang="cs-CZ" dirty="0"/>
              <a:t> kontakt s publikem (seznamky)</a:t>
            </a:r>
          </a:p>
          <a:p>
            <a:pPr lvl="1"/>
            <a:r>
              <a:rPr lang="cs-CZ" dirty="0"/>
              <a:t>Prostředí bez (reálně zvažované) možnosti setkat se s publikem </a:t>
            </a:r>
            <a:r>
              <a:rPr lang="cs-CZ" dirty="0" err="1"/>
              <a:t>offline</a:t>
            </a:r>
            <a:endParaRPr lang="cs-CZ" dirty="0"/>
          </a:p>
          <a:p>
            <a:endParaRPr lang="cs-CZ" dirty="0"/>
          </a:p>
          <a:p>
            <a:r>
              <a:rPr lang="cs-CZ" dirty="0"/>
              <a:t>Budoucí interakce?</a:t>
            </a:r>
          </a:p>
          <a:p>
            <a:r>
              <a:rPr lang="cs-CZ" dirty="0"/>
              <a:t>Z výzkumů o chování online (Walther,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) víme, že pokud lidé očekávají budoucí interakci, chovají se jinak:</a:t>
            </a:r>
          </a:p>
          <a:p>
            <a:pPr lvl="1"/>
            <a:r>
              <a:rPr lang="cs-CZ" dirty="0"/>
              <a:t>Ptají se na více osobních věcí</a:t>
            </a:r>
          </a:p>
          <a:p>
            <a:pPr lvl="1"/>
            <a:r>
              <a:rPr lang="cs-CZ" dirty="0"/>
              <a:t>Sami více sdílejí</a:t>
            </a:r>
          </a:p>
          <a:p>
            <a:pPr lvl="1"/>
            <a:r>
              <a:rPr lang="cs-CZ" dirty="0"/>
              <a:t>Hodnotí se navzájem více pozitivně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BDAB0-C51E-41B2-AA4F-3C73F8F5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Sebeprezentace s budoucí interakcí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F6AA47-08ED-4783-A601-35839B5A8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/>
                </a:solidFill>
              </a:rPr>
              <a:t>(polo)anonymní online seznamky </a:t>
            </a:r>
          </a:p>
          <a:p>
            <a:pPr lvl="1"/>
            <a:r>
              <a:rPr lang="cs-CZ" dirty="0"/>
              <a:t>Specifický prostor – komunikace s neznámými lidmi, ale s očekáváním </a:t>
            </a:r>
            <a:r>
              <a:rPr lang="cs-CZ" dirty="0" err="1"/>
              <a:t>offline</a:t>
            </a:r>
            <a:r>
              <a:rPr lang="cs-CZ" dirty="0"/>
              <a:t> interakce</a:t>
            </a:r>
          </a:p>
          <a:p>
            <a:pPr lvl="1"/>
            <a:r>
              <a:rPr lang="cs-CZ" dirty="0"/>
              <a:t>Vysoká motivace k promyšlené a pozitivní sebeprezentaci</a:t>
            </a:r>
          </a:p>
          <a:p>
            <a:pPr lvl="1"/>
            <a:r>
              <a:rPr lang="cs-CZ" dirty="0"/>
              <a:t>Ale také snaha vybalancovat míru pozitivní sebeprezentace, aby nevznikala přehnaná očekávání pro </a:t>
            </a:r>
            <a:r>
              <a:rPr lang="cs-CZ" dirty="0" err="1"/>
              <a:t>FtF</a:t>
            </a:r>
            <a:r>
              <a:rPr lang="cs-CZ" dirty="0"/>
              <a:t> setkání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en-US" dirty="0"/>
              <a:t>Ellison, N., </a:t>
            </a:r>
            <a:r>
              <a:rPr lang="en-US" dirty="0" err="1"/>
              <a:t>Heino</a:t>
            </a:r>
            <a:r>
              <a:rPr lang="en-US" dirty="0"/>
              <a:t>, R., &amp; Gibbs, J.</a:t>
            </a:r>
            <a:r>
              <a:rPr lang="cs-CZ" dirty="0"/>
              <a:t>,</a:t>
            </a:r>
            <a:r>
              <a:rPr lang="en-US" dirty="0"/>
              <a:t> 2006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dirty="0"/>
              <a:t>Tinder a další dominantně vizuální seznamky</a:t>
            </a:r>
          </a:p>
          <a:p>
            <a:pPr lvl="1"/>
            <a:r>
              <a:rPr lang="cs-CZ" dirty="0"/>
              <a:t>Málo textu, dominantní 1 (až X) fotka, kterou si publikum prohlíží pár sekund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44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Tinder</a:t>
            </a:r>
            <a:r>
              <a:rPr lang="cs-CZ" dirty="0"/>
              <a:t>, </a:t>
            </a:r>
            <a:r>
              <a:rPr lang="cs-CZ" dirty="0" err="1"/>
              <a:t>Grindr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Prostředí, kde vystupují na povrch heuristiky, které používáme pro hodnocení ostatních</a:t>
            </a:r>
          </a:p>
          <a:p>
            <a:r>
              <a:rPr lang="en-US" dirty="0"/>
              <a:t>Ward, J. (2017). What are you doing on Tinder? Impression management on a matchmaking mobile app. </a:t>
            </a:r>
            <a:r>
              <a:rPr lang="en-US" i="1" dirty="0"/>
              <a:t>Information, Communication &amp; Society</a:t>
            </a:r>
            <a:r>
              <a:rPr lang="en-US" dirty="0"/>
              <a:t>, </a:t>
            </a:r>
            <a:r>
              <a:rPr lang="en-US" i="1" dirty="0"/>
              <a:t>20</a:t>
            </a:r>
            <a:r>
              <a:rPr lang="en-US" dirty="0"/>
              <a:t>(11), 1644-1659.</a:t>
            </a:r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88" y="4860206"/>
            <a:ext cx="9248936" cy="1451694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9" y="4203157"/>
            <a:ext cx="8399286" cy="4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4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Tinder</a:t>
            </a:r>
            <a:r>
              <a:rPr lang="cs-CZ" dirty="0"/>
              <a:t>, </a:t>
            </a:r>
            <a:r>
              <a:rPr lang="cs-CZ" dirty="0" err="1"/>
              <a:t>Grindr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na fotografii vnímáme jako atraktivní závisí na motivu (co hledáme – </a:t>
            </a:r>
            <a:r>
              <a:rPr lang="cs-CZ" dirty="0" err="1"/>
              <a:t>friend</a:t>
            </a:r>
            <a:r>
              <a:rPr lang="cs-CZ" dirty="0"/>
              <a:t>/partner/</a:t>
            </a:r>
            <a:r>
              <a:rPr lang="cs-CZ" dirty="0" err="1"/>
              <a:t>casual</a:t>
            </a:r>
            <a:r>
              <a:rPr lang="cs-CZ" dirty="0"/>
              <a:t> sex) a jací jsme </a:t>
            </a:r>
          </a:p>
          <a:p>
            <a:r>
              <a:rPr lang="cs-CZ" dirty="0"/>
              <a:t>Časté úpravy vlastní sebeprezentace na základě toho, co vidí na fotkách ostatních uživatelů – porovnávání mnoha profilů navzájem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49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05AF7-8DB9-446B-96F7-E0ED906B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>
                <a:solidFill>
                  <a:schemeClr val="bg1"/>
                </a:solidFill>
              </a:rPr>
              <a:t>Co poznáme?</a:t>
            </a:r>
          </a:p>
        </p:txBody>
      </p:sp>
      <p:pic>
        <p:nvPicPr>
          <p:cNvPr id="5" name="Zástupný obsah 4" descr="Obsah obrázku osoba, oblečení, interiér, držení&#10;&#10;Popis byl vytvořen automaticky">
            <a:extLst>
              <a:ext uri="{FF2B5EF4-FFF2-40B4-BE49-F238E27FC236}">
                <a16:creationId xmlns:a16="http://schemas.microsoft.com/office/drawing/2014/main" id="{8A67E525-AD84-4BE0-BAC7-2FAB56738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r="3623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75243F1-1545-411B-AE72-33B6C05BD4E5}"/>
              </a:ext>
            </a:extLst>
          </p:cNvPr>
          <p:cNvSpPr/>
          <p:nvPr/>
        </p:nvSpPr>
        <p:spPr>
          <a:xfrm>
            <a:off x="0" y="6581001"/>
            <a:ext cx="2421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Photo by </a:t>
            </a:r>
            <a:r>
              <a:rPr lang="en-US" sz="1200" b="1" dirty="0">
                <a:hlinkClick r:id="rId3"/>
              </a:rPr>
              <a:t>Gustavo </a:t>
            </a:r>
            <a:r>
              <a:rPr lang="en-US" sz="1200" b="1" dirty="0" err="1">
                <a:hlinkClick r:id="rId3"/>
              </a:rPr>
              <a:t>Fring</a:t>
            </a:r>
            <a:r>
              <a:rPr lang="en-US" sz="1200" dirty="0"/>
              <a:t> from </a:t>
            </a:r>
            <a:r>
              <a:rPr lang="en-US" sz="1200" b="1" dirty="0" err="1">
                <a:hlinkClick r:id="rId4"/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711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25E4C-B393-400A-98B0-84F76A1C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zkoumá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D9AEE9-A9E2-4BA8-9F15-D83C87511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 se různí lidé na SNS prezentují různě (jak se v jejich SNS používání odráží jejich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 – jejich osobnost, charakteristiky)</a:t>
            </a:r>
          </a:p>
          <a:p>
            <a:r>
              <a:rPr lang="cs-CZ" dirty="0"/>
              <a:t>Jaká vodítka na SNS nejlépe odráží </a:t>
            </a:r>
            <a:r>
              <a:rPr lang="cs-CZ" dirty="0" err="1"/>
              <a:t>offline</a:t>
            </a:r>
            <a:r>
              <a:rPr lang="cs-CZ" dirty="0"/>
              <a:t> osobnost (fotky? Frekvence používání? Komentování?)</a:t>
            </a:r>
          </a:p>
          <a:p>
            <a:r>
              <a:rPr lang="cs-CZ" dirty="0"/>
              <a:t>Jak ostatní lidé vnímají sebeprezentaci lidí? Dokáží z ní poznat osobnostní charakteristiky? Jaká vodítka k tomu používají</a:t>
            </a:r>
          </a:p>
          <a:p>
            <a:endParaRPr lang="cs-CZ" dirty="0"/>
          </a:p>
          <a:p>
            <a:pPr lvl="1"/>
            <a:r>
              <a:rPr lang="cs-CZ" dirty="0">
                <a:solidFill>
                  <a:schemeClr val="accent5"/>
                </a:solidFill>
              </a:rPr>
              <a:t>Představte si, že se díváte na profil člověka, kterého neznáte, a máte za úkol tu osobu popsat (jaký je)</a:t>
            </a:r>
          </a:p>
          <a:p>
            <a:pPr lvl="1"/>
            <a:r>
              <a:rPr lang="cs-CZ" dirty="0">
                <a:solidFill>
                  <a:schemeClr val="accent5"/>
                </a:solidFill>
              </a:rPr>
              <a:t>Na co byste se v profilu toho člověka dívali? </a:t>
            </a:r>
          </a:p>
          <a:p>
            <a:pPr lvl="1"/>
            <a:r>
              <a:rPr lang="cs-CZ" dirty="0">
                <a:solidFill>
                  <a:schemeClr val="accent5"/>
                </a:solidFill>
              </a:rPr>
              <a:t>Jaké jeho vlastnosti si myslíte byste z jeho FB profilu dokázali poznat? </a:t>
            </a:r>
          </a:p>
          <a:p>
            <a:pPr lvl="1"/>
            <a:endParaRPr lang="cs-CZ" dirty="0">
              <a:solidFill>
                <a:schemeClr val="accent5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19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ostatních: </a:t>
            </a:r>
            <a:r>
              <a:rPr lang="cs-CZ" dirty="0" err="1"/>
              <a:t>Warranting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J. B. Walther </a:t>
            </a:r>
          </a:p>
          <a:p>
            <a:r>
              <a:rPr lang="cs-CZ" dirty="0"/>
              <a:t>Na internetu je jednodušší kontrolovat vlastní sebeprezentaci	</a:t>
            </a:r>
          </a:p>
          <a:p>
            <a:r>
              <a:rPr lang="cs-CZ" dirty="0"/>
              <a:t>To si někteří lidé uvědomují – a podle vlastních měřítek balancují tvorbu dojmů o ostatních lidech</a:t>
            </a:r>
          </a:p>
          <a:p>
            <a:r>
              <a:rPr lang="cs-CZ" dirty="0" err="1"/>
              <a:t>Warranting</a:t>
            </a:r>
            <a:r>
              <a:rPr lang="cs-CZ" dirty="0"/>
              <a:t> </a:t>
            </a:r>
            <a:r>
              <a:rPr lang="cs-CZ" dirty="0" err="1"/>
              <a:t>cue</a:t>
            </a:r>
            <a:r>
              <a:rPr lang="cs-CZ" dirty="0"/>
              <a:t>: „ověřující“ vodítko – při tvorbě dojmů o ostatních lidech na internetu můžeme využít vodítka, která jimi nejsou (natolik) ovlivnitelná</a:t>
            </a:r>
          </a:p>
          <a:p>
            <a:pPr lvl="1"/>
            <a:r>
              <a:rPr lang="cs-CZ" dirty="0"/>
              <a:t>Taková vodítka mají vyšší váhu při tvorbě dojmu</a:t>
            </a:r>
          </a:p>
          <a:p>
            <a:pPr lvl="1"/>
            <a:r>
              <a:rPr lang="cs-CZ" dirty="0"/>
              <a:t>Např. komentáře ostatních lidí na FB zdi, fotografie daného člověka od ostatních lidí, vyhledání profilu daného člověka jinde na internetu</a:t>
            </a:r>
          </a:p>
          <a:p>
            <a:r>
              <a:rPr lang="cs-CZ" dirty="0"/>
              <a:t>Sami lidé se prezentují jinak podle publika, které může danou sebeprezentaci </a:t>
            </a:r>
            <a:r>
              <a:rPr lang="cs-CZ" dirty="0" err="1"/>
              <a:t>validizovat</a:t>
            </a:r>
            <a:r>
              <a:rPr lang="cs-CZ" dirty="0"/>
              <a:t> anebo (veřejně) odmítnout jako nepravdivou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621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Big </a:t>
            </a:r>
            <a:r>
              <a:rPr lang="cs-CZ" dirty="0" err="1"/>
              <a:t>five</a:t>
            </a:r>
            <a:r>
              <a:rPr lang="cs-CZ" dirty="0"/>
              <a:t> (</a:t>
            </a:r>
            <a:r>
              <a:rPr lang="cs-CZ" dirty="0" err="1"/>
              <a:t>Costa</a:t>
            </a:r>
            <a:r>
              <a:rPr lang="cs-CZ" dirty="0"/>
              <a:t> &amp; </a:t>
            </a:r>
            <a:r>
              <a:rPr lang="cs-CZ" dirty="0" err="1"/>
              <a:t>MacCrae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2380" y="1690688"/>
            <a:ext cx="10483703" cy="5059680"/>
          </a:xfrm>
        </p:spPr>
        <p:txBody>
          <a:bodyPr>
            <a:normAutofit/>
          </a:bodyPr>
          <a:lstStyle/>
          <a:p>
            <a:r>
              <a:rPr lang="cs-CZ" dirty="0"/>
              <a:t>OCEAN, NEOPS: popis osobnosti v pěti základních dimenzích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Openness</a:t>
            </a:r>
            <a:r>
              <a:rPr lang="cs-CZ" b="1" dirty="0">
                <a:solidFill>
                  <a:schemeClr val="accent5"/>
                </a:solidFill>
              </a:rPr>
              <a:t> (otevřenost): </a:t>
            </a:r>
            <a:r>
              <a:rPr lang="cs-CZ" dirty="0"/>
              <a:t>kreativita, potřeba novosti</a:t>
            </a:r>
          </a:p>
          <a:p>
            <a:pPr lvl="2"/>
            <a:r>
              <a:rPr lang="cs-CZ" dirty="0"/>
              <a:t>Častěji </a:t>
            </a:r>
            <a:r>
              <a:rPr lang="cs-CZ" dirty="0" err="1"/>
              <a:t>postují</a:t>
            </a:r>
            <a:r>
              <a:rPr lang="cs-CZ" dirty="0"/>
              <a:t> na zdi ostatních a využívají SNS k plánování akcí</a:t>
            </a:r>
          </a:p>
          <a:p>
            <a:pPr lvl="2"/>
            <a:r>
              <a:rPr lang="cs-CZ" dirty="0"/>
              <a:t>Častěji blogují a mají na profilech SNS víc osobních informací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Conscientiousness</a:t>
            </a:r>
            <a:r>
              <a:rPr lang="cs-CZ" b="1" dirty="0">
                <a:solidFill>
                  <a:schemeClr val="accent5"/>
                </a:solidFill>
              </a:rPr>
              <a:t> (svědomitost): </a:t>
            </a:r>
            <a:r>
              <a:rPr lang="cs-CZ" dirty="0"/>
              <a:t>disciplinovanost, zodpovědnost, pořádkumilovnost</a:t>
            </a:r>
          </a:p>
          <a:p>
            <a:pPr lvl="2"/>
            <a:r>
              <a:rPr lang="cs-CZ" dirty="0"/>
              <a:t>Používají SNS méně často, více kontrolují to, co </a:t>
            </a:r>
            <a:r>
              <a:rPr lang="cs-CZ" dirty="0" err="1"/>
              <a:t>postují</a:t>
            </a:r>
            <a:r>
              <a:rPr lang="cs-CZ" dirty="0"/>
              <a:t> a mají vyšší pocity lítosti při </a:t>
            </a:r>
            <a:r>
              <a:rPr lang="cs-CZ" dirty="0" err="1"/>
              <a:t>postnutí</a:t>
            </a:r>
            <a:r>
              <a:rPr lang="cs-CZ" dirty="0"/>
              <a:t> nevhodných obsahů</a:t>
            </a:r>
          </a:p>
          <a:p>
            <a:pPr lvl="2"/>
            <a:r>
              <a:rPr lang="cs-CZ" dirty="0"/>
              <a:t>Jejich sebeprezentace na SNS více odpovídá jejich aktuálnímu </a:t>
            </a:r>
            <a:r>
              <a:rPr lang="cs-CZ" dirty="0" err="1"/>
              <a:t>self</a:t>
            </a:r>
            <a:endParaRPr lang="cs-CZ" dirty="0"/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Agreeableness</a:t>
            </a:r>
            <a:r>
              <a:rPr lang="cs-CZ" b="1" dirty="0">
                <a:solidFill>
                  <a:schemeClr val="accent5"/>
                </a:solidFill>
              </a:rPr>
              <a:t> (přívětivost)</a:t>
            </a:r>
            <a:r>
              <a:rPr lang="cs-CZ" dirty="0">
                <a:solidFill>
                  <a:schemeClr val="accent5"/>
                </a:solidFill>
              </a:rPr>
              <a:t>: </a:t>
            </a:r>
            <a:r>
              <a:rPr lang="cs-CZ" dirty="0" err="1"/>
              <a:t>kooperativnost</a:t>
            </a:r>
            <a:r>
              <a:rPr lang="cs-CZ" dirty="0"/>
              <a:t>, vřelost, nápomocnost</a:t>
            </a:r>
          </a:p>
          <a:p>
            <a:pPr lvl="2"/>
            <a:r>
              <a:rPr lang="cs-CZ" dirty="0"/>
              <a:t>Přívětiví lidé mají vyšší kontrolu nad svou online sebeprezentací a prezentují sami sebe více konzistentně a autenticky</a:t>
            </a:r>
          </a:p>
          <a:p>
            <a:pPr lvl="2"/>
            <a:r>
              <a:rPr lang="cs-CZ" dirty="0"/>
              <a:t>Jejich sebeprezentace na SNS více odpovídá jejich aktuálnímu </a:t>
            </a:r>
            <a:r>
              <a:rPr lang="cs-CZ" dirty="0" err="1"/>
              <a:t>self</a:t>
            </a:r>
            <a:endParaRPr lang="cs-CZ" dirty="0"/>
          </a:p>
          <a:p>
            <a:pPr lvl="2"/>
            <a:r>
              <a:rPr lang="cs-CZ" dirty="0"/>
              <a:t>(v mnoha studiích ale </a:t>
            </a:r>
            <a:r>
              <a:rPr lang="cs-CZ" dirty="0" err="1"/>
              <a:t>ns</a:t>
            </a:r>
            <a:r>
              <a:rPr lang="cs-CZ" dirty="0"/>
              <a:t>. vztahy)</a:t>
            </a:r>
          </a:p>
        </p:txBody>
      </p:sp>
    </p:spTree>
    <p:extLst>
      <p:ext uri="{BB962C8B-B14F-4D97-AF65-F5344CB8AC3E}">
        <p14:creationId xmlns:p14="http://schemas.microsoft.com/office/powerpoint/2010/main" val="389956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se dnes budeme bavit?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Vlastní </a:t>
            </a:r>
            <a:r>
              <a:rPr lang="cs-CZ" dirty="0"/>
              <a:t>sebeprezentace (prezentace sebe vůči ostatním – strategie pozitivní sebeprezentace, prediktory, vnímaná úspěšnost…)</a:t>
            </a:r>
            <a:endParaRPr lang="en-US" dirty="0"/>
          </a:p>
          <a:p>
            <a:pPr lvl="0"/>
            <a:r>
              <a:rPr lang="cs-CZ" dirty="0"/>
              <a:t>Sebeprezentace ostatních vůči mně jako divákovi (jak vnímám to, jak se prezentují ostatní, co z jejich sebeprezentace poznám a jak přesný je můj odhad,…)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593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Big </a:t>
            </a:r>
            <a:r>
              <a:rPr lang="cs-CZ" dirty="0" err="1"/>
              <a:t>five</a:t>
            </a:r>
            <a:r>
              <a:rPr lang="cs-CZ" dirty="0"/>
              <a:t> (</a:t>
            </a:r>
            <a:r>
              <a:rPr lang="cs-CZ" dirty="0" err="1"/>
              <a:t>Costa</a:t>
            </a:r>
            <a:r>
              <a:rPr lang="cs-CZ" dirty="0"/>
              <a:t> &amp; </a:t>
            </a:r>
            <a:r>
              <a:rPr lang="cs-CZ" dirty="0" err="1"/>
              <a:t>MacCrae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solidFill>
                  <a:schemeClr val="accent5"/>
                </a:solidFill>
              </a:rPr>
              <a:t>Extraversion</a:t>
            </a:r>
            <a:r>
              <a:rPr lang="cs-CZ" b="1" dirty="0">
                <a:solidFill>
                  <a:schemeClr val="accent5"/>
                </a:solidFill>
              </a:rPr>
              <a:t>:</a:t>
            </a:r>
            <a:r>
              <a:rPr lang="cs-CZ" dirty="0">
                <a:solidFill>
                  <a:schemeClr val="accent5"/>
                </a:solidFill>
              </a:rPr>
              <a:t> </a:t>
            </a:r>
            <a:r>
              <a:rPr lang="cs-CZ" dirty="0"/>
              <a:t>vysoká sociabilita, energie, potřeba být s lidmi</a:t>
            </a:r>
          </a:p>
          <a:p>
            <a:pPr lvl="2"/>
            <a:r>
              <a:rPr lang="cs-CZ" dirty="0"/>
              <a:t>Používají SNS více, častěji kontaktují ostatní a píšou jim zprávy a komentáře, častěji si prohlížejí profily ostatních, mají vyšší počet přátel v seznamu</a:t>
            </a:r>
          </a:p>
          <a:p>
            <a:pPr lvl="2"/>
            <a:r>
              <a:rPr lang="cs-CZ" dirty="0"/>
              <a:t>Častěji mění </a:t>
            </a:r>
            <a:r>
              <a:rPr lang="cs-CZ" dirty="0" err="1"/>
              <a:t>profilovky</a:t>
            </a:r>
            <a:r>
              <a:rPr lang="cs-CZ" dirty="0"/>
              <a:t> a častěji </a:t>
            </a:r>
            <a:r>
              <a:rPr lang="cs-CZ" dirty="0" err="1"/>
              <a:t>postují</a:t>
            </a:r>
            <a:r>
              <a:rPr lang="cs-CZ" dirty="0"/>
              <a:t> fotky s dalšími lidmi</a:t>
            </a:r>
          </a:p>
          <a:p>
            <a:pPr lvl="1"/>
            <a:r>
              <a:rPr lang="cs-CZ" b="1" dirty="0" err="1">
                <a:solidFill>
                  <a:schemeClr val="accent5"/>
                </a:solidFill>
              </a:rPr>
              <a:t>Neuroticism</a:t>
            </a:r>
            <a:r>
              <a:rPr lang="cs-CZ" dirty="0">
                <a:solidFill>
                  <a:schemeClr val="accent5"/>
                </a:solidFill>
              </a:rPr>
              <a:t>: </a:t>
            </a:r>
            <a:r>
              <a:rPr lang="cs-CZ" dirty="0"/>
              <a:t>úzkostnost, náladovost, emoční nestabilita</a:t>
            </a:r>
          </a:p>
          <a:p>
            <a:pPr lvl="2"/>
            <a:r>
              <a:rPr lang="cs-CZ" dirty="0"/>
              <a:t>Mívají velké rozdíly v aktuálním a ideálním já</a:t>
            </a:r>
          </a:p>
          <a:p>
            <a:pPr lvl="2"/>
            <a:r>
              <a:rPr lang="cs-CZ" dirty="0"/>
              <a:t>Častěji blogují a </a:t>
            </a:r>
            <a:r>
              <a:rPr lang="cs-CZ" dirty="0" err="1"/>
              <a:t>postují</a:t>
            </a:r>
            <a:r>
              <a:rPr lang="cs-CZ" dirty="0"/>
              <a:t> na svou zeď</a:t>
            </a:r>
          </a:p>
          <a:p>
            <a:pPr lvl="2"/>
            <a:r>
              <a:rPr lang="cs-CZ" dirty="0"/>
              <a:t>(v mnoha studiích ale </a:t>
            </a:r>
            <a:r>
              <a:rPr lang="cs-CZ" dirty="0" err="1"/>
              <a:t>ns</a:t>
            </a:r>
            <a:r>
              <a:rPr lang="cs-CZ" dirty="0"/>
              <a:t>. vztahy)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872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„ 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acquaintance</a:t>
            </a:r>
            <a:r>
              <a:rPr lang="cs-CZ" dirty="0"/>
              <a:t>“ – pozorovatelé jsou lidé, kteří neznají hodnocenou osobu</a:t>
            </a:r>
          </a:p>
          <a:p>
            <a:pPr lvl="1"/>
            <a:r>
              <a:rPr lang="cs-CZ" dirty="0"/>
              <a:t>Nejčastější případ</a:t>
            </a:r>
          </a:p>
          <a:p>
            <a:pPr lvl="1"/>
            <a:r>
              <a:rPr lang="cs-CZ" dirty="0"/>
              <a:t>Reálné profily (fotografie, statusy…) reálných lidí, kteří ohodnotí sebe (plus v některých studiích </a:t>
            </a:r>
            <a:r>
              <a:rPr lang="cs-CZ" dirty="0" err="1"/>
              <a:t>multi</a:t>
            </a:r>
            <a:r>
              <a:rPr lang="cs-CZ" dirty="0"/>
              <a:t>-informant </a:t>
            </a:r>
            <a:r>
              <a:rPr lang="cs-CZ" dirty="0" err="1"/>
              <a:t>approach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Respondent hodnotí několik profilů, každý profil je hodnocen několika respondenty</a:t>
            </a:r>
          </a:p>
          <a:p>
            <a:pPr lvl="1"/>
            <a:r>
              <a:rPr lang="cs-CZ" dirty="0"/>
              <a:t>Počítá se agregovaná míra přesnosti skupiny a míra přesnosti jednotlivce</a:t>
            </a:r>
          </a:p>
          <a:p>
            <a:endParaRPr lang="cs-CZ" dirty="0"/>
          </a:p>
          <a:p>
            <a:r>
              <a:rPr lang="cs-CZ" dirty="0"/>
              <a:t>V různých výzkumech různá úroveň shody mezi pozorovateli a hodnocenými:</a:t>
            </a:r>
          </a:p>
          <a:p>
            <a:pPr lvl="1"/>
            <a:r>
              <a:rPr lang="cs-CZ" dirty="0"/>
              <a:t>Extraverze: typicky největší shoda</a:t>
            </a:r>
          </a:p>
          <a:p>
            <a:pPr lvl="1"/>
            <a:r>
              <a:rPr lang="cs-CZ" dirty="0"/>
              <a:t>Otevřenost: mezi</a:t>
            </a:r>
          </a:p>
          <a:p>
            <a:pPr lvl="1"/>
            <a:r>
              <a:rPr lang="cs-CZ" dirty="0" err="1"/>
              <a:t>Neuroticismus</a:t>
            </a:r>
            <a:r>
              <a:rPr lang="cs-CZ" dirty="0"/>
              <a:t>: nejobtížnější rozpoznat</a:t>
            </a:r>
          </a:p>
          <a:p>
            <a:r>
              <a:rPr lang="cs-CZ" dirty="0" err="1"/>
              <a:t>Back</a:t>
            </a:r>
            <a:r>
              <a:rPr lang="cs-CZ" dirty="0"/>
              <a:t> et al. (2010), </a:t>
            </a:r>
            <a:r>
              <a:rPr lang="cs-CZ" dirty="0" err="1"/>
              <a:t>Gosling</a:t>
            </a:r>
            <a:r>
              <a:rPr lang="cs-CZ" dirty="0"/>
              <a:t> et al. (2011), </a:t>
            </a:r>
            <a:r>
              <a:rPr lang="cs-CZ" dirty="0" err="1"/>
              <a:t>Mehdizadeh</a:t>
            </a:r>
            <a:r>
              <a:rPr lang="cs-CZ" dirty="0"/>
              <a:t> (2010)</a:t>
            </a:r>
          </a:p>
          <a:p>
            <a:r>
              <a:rPr lang="cs-CZ" dirty="0"/>
              <a:t>Vodítka: vhodné u extraverze, u otevřenosti pozorovatelé hodnotili na základě vodítek, která nebyla reálně pro tuto vlastnost důležitá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780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Naumann</a:t>
            </a:r>
            <a:r>
              <a:rPr lang="cs-CZ" dirty="0"/>
              <a:t> et al. (2009) - hodnocení vlastností podle fotografií</a:t>
            </a:r>
          </a:p>
          <a:p>
            <a:r>
              <a:rPr lang="cs-CZ" dirty="0"/>
              <a:t>10 rysů osobnosti </a:t>
            </a:r>
          </a:p>
          <a:p>
            <a:r>
              <a:rPr lang="cs-CZ" dirty="0"/>
              <a:t>Dva typy fotografie</a:t>
            </a:r>
          </a:p>
          <a:p>
            <a:pPr lvl="1"/>
            <a:r>
              <a:rPr lang="cs-CZ" dirty="0"/>
              <a:t>Full body, static: pozorovatelé dokáží poznat extraverzi, </a:t>
            </a:r>
            <a:r>
              <a:rPr lang="cs-CZ" dirty="0" err="1"/>
              <a:t>self-esteem</a:t>
            </a:r>
            <a:r>
              <a:rPr lang="cs-CZ" dirty="0"/>
              <a:t>, religiozitu</a:t>
            </a:r>
          </a:p>
          <a:p>
            <a:pPr lvl="2"/>
            <a:r>
              <a:rPr lang="cs-CZ" dirty="0"/>
              <a:t>Používají hlavně oblečení</a:t>
            </a:r>
          </a:p>
          <a:p>
            <a:pPr lvl="1"/>
            <a:r>
              <a:rPr lang="cs-CZ" dirty="0"/>
              <a:t>Spontánní: poznají skoro všechny zkoumané rysy</a:t>
            </a:r>
          </a:p>
          <a:p>
            <a:pPr lvl="2"/>
            <a:r>
              <a:rPr lang="cs-CZ" dirty="0"/>
              <a:t>Používají hlavně </a:t>
            </a:r>
            <a:r>
              <a:rPr lang="cs-CZ" dirty="0" err="1"/>
              <a:t>facial</a:t>
            </a:r>
            <a:r>
              <a:rPr lang="cs-CZ" dirty="0"/>
              <a:t> </a:t>
            </a:r>
            <a:r>
              <a:rPr lang="cs-CZ" dirty="0" err="1"/>
              <a:t>expression</a:t>
            </a:r>
            <a:r>
              <a:rPr lang="cs-CZ" dirty="0"/>
              <a:t>, </a:t>
            </a:r>
            <a:r>
              <a:rPr lang="cs-CZ" dirty="0" err="1"/>
              <a:t>posture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299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hodnotí kamarádi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Marriott</a:t>
            </a:r>
            <a:r>
              <a:rPr lang="cs-CZ" dirty="0"/>
              <a:t> </a:t>
            </a:r>
            <a:r>
              <a:rPr lang="en-US" dirty="0"/>
              <a:t>&amp; Buchanan</a:t>
            </a:r>
            <a:r>
              <a:rPr lang="cs-CZ" dirty="0"/>
              <a:t> (2014) – jejich pozorovatelé znali hodnocené -  a to buď </a:t>
            </a:r>
            <a:r>
              <a:rPr lang="cs-CZ" dirty="0" err="1"/>
              <a:t>offline</a:t>
            </a:r>
            <a:r>
              <a:rPr lang="cs-CZ" dirty="0"/>
              <a:t> anebo jenom online</a:t>
            </a:r>
          </a:p>
          <a:p>
            <a:pPr lvl="1"/>
            <a:r>
              <a:rPr lang="cs-CZ" dirty="0"/>
              <a:t>Big </a:t>
            </a:r>
            <a:r>
              <a:rPr lang="cs-CZ" dirty="0" err="1"/>
              <a:t>five</a:t>
            </a:r>
            <a:endParaRPr lang="cs-CZ" dirty="0"/>
          </a:p>
          <a:p>
            <a:pPr lvl="1"/>
            <a:r>
              <a:rPr lang="cs-CZ" dirty="0">
                <a:solidFill>
                  <a:schemeClr val="accent5"/>
                </a:solidFill>
              </a:rPr>
              <a:t>Online kamarádi </a:t>
            </a:r>
            <a:r>
              <a:rPr lang="cs-CZ" dirty="0"/>
              <a:t>se s hodnocenými shodují v extraverzi, přívětivosti a svědomitosti</a:t>
            </a:r>
          </a:p>
          <a:p>
            <a:pPr lvl="1"/>
            <a:r>
              <a:rPr lang="cs-CZ" dirty="0" err="1">
                <a:solidFill>
                  <a:schemeClr val="accent5"/>
                </a:solidFill>
              </a:rPr>
              <a:t>Offline</a:t>
            </a:r>
            <a:r>
              <a:rPr lang="cs-CZ" dirty="0">
                <a:solidFill>
                  <a:schemeClr val="accent5"/>
                </a:solidFill>
              </a:rPr>
              <a:t> kamarádi </a:t>
            </a:r>
            <a:r>
              <a:rPr lang="cs-CZ" dirty="0"/>
              <a:t>navíc správně posoudili </a:t>
            </a:r>
            <a:r>
              <a:rPr lang="cs-CZ" dirty="0" err="1"/>
              <a:t>neuroticismus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248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Twitter</a:t>
            </a:r>
            <a:r>
              <a:rPr lang="cs-CZ" dirty="0"/>
              <a:t>: 140 znaků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Orehek</a:t>
            </a:r>
            <a:r>
              <a:rPr lang="cs-CZ" dirty="0"/>
              <a:t> &amp; </a:t>
            </a:r>
            <a:r>
              <a:rPr lang="cs-CZ" dirty="0" err="1"/>
              <a:t>Human</a:t>
            </a:r>
            <a:r>
              <a:rPr lang="cs-CZ" dirty="0"/>
              <a:t> (2017): zaměřili se na </a:t>
            </a:r>
            <a:r>
              <a:rPr lang="cs-CZ" dirty="0" err="1"/>
              <a:t>impulzitivitu</a:t>
            </a:r>
            <a:r>
              <a:rPr lang="cs-CZ" dirty="0"/>
              <a:t>, </a:t>
            </a:r>
            <a:r>
              <a:rPr lang="cs-CZ" dirty="0" err="1"/>
              <a:t>self-esteem</a:t>
            </a:r>
            <a:r>
              <a:rPr lang="cs-CZ" dirty="0"/>
              <a:t> a </a:t>
            </a:r>
            <a:r>
              <a:rPr lang="cs-CZ" dirty="0" err="1"/>
              <a:t>attachment</a:t>
            </a:r>
            <a:endParaRPr lang="cs-CZ" dirty="0"/>
          </a:p>
          <a:p>
            <a:pPr lvl="1"/>
            <a:r>
              <a:rPr lang="cs-CZ" dirty="0"/>
              <a:t>Pro I a SE se pozorovatelé shodli, </a:t>
            </a:r>
            <a:r>
              <a:rPr lang="cs-CZ" dirty="0" err="1"/>
              <a:t>attachment</a:t>
            </a:r>
            <a:r>
              <a:rPr lang="cs-CZ" dirty="0"/>
              <a:t> je komplexnější koncept a nedokázali správně ohodnotit</a:t>
            </a:r>
          </a:p>
          <a:p>
            <a:pPr lvl="1"/>
            <a:r>
              <a:rPr lang="cs-CZ" dirty="0"/>
              <a:t>Ovšem: přesnost nižší než u jiných studií s Big </a:t>
            </a:r>
            <a:r>
              <a:rPr lang="cs-CZ" dirty="0" err="1"/>
              <a:t>Five</a:t>
            </a:r>
            <a:endParaRPr lang="cs-CZ" dirty="0"/>
          </a:p>
          <a:p>
            <a:pPr lvl="1"/>
            <a:r>
              <a:rPr lang="cs-CZ" dirty="0"/>
              <a:t>Více slov predikovalo větší přesnost</a:t>
            </a:r>
          </a:p>
        </p:txBody>
      </p:sp>
    </p:spTree>
    <p:extLst>
      <p:ext uri="{BB962C8B-B14F-4D97-AF65-F5344CB8AC3E}">
        <p14:creationId xmlns:p14="http://schemas.microsoft.com/office/powerpoint/2010/main" val="698790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„Falešné“ sebeprezentace na FB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Snáze </a:t>
            </a:r>
            <a:r>
              <a:rPr lang="cs-CZ" dirty="0" err="1"/>
              <a:t>misinterpretují</a:t>
            </a:r>
            <a:r>
              <a:rPr lang="cs-CZ" dirty="0"/>
              <a:t> ti, kteří mají vyšší kognitivní dovednosti, jsou mladší (</a:t>
            </a:r>
            <a:r>
              <a:rPr lang="cs-CZ" dirty="0" err="1"/>
              <a:t>uni</a:t>
            </a:r>
            <a:r>
              <a:rPr lang="cs-CZ" dirty="0"/>
              <a:t>. studenti), méně často používají FB (</a:t>
            </a:r>
            <a:r>
              <a:rPr lang="en-US" dirty="0"/>
              <a:t>Schroeder, &amp; Cavanaugh</a:t>
            </a:r>
            <a:r>
              <a:rPr lang="cs-CZ" dirty="0"/>
              <a:t>,</a:t>
            </a:r>
            <a:r>
              <a:rPr lang="en-US" dirty="0"/>
              <a:t> 2018</a:t>
            </a:r>
            <a:r>
              <a:rPr lang="cs-CZ" dirty="0"/>
              <a:t>)</a:t>
            </a:r>
          </a:p>
          <a:p>
            <a:r>
              <a:rPr lang="cs-CZ" dirty="0" err="1"/>
              <a:t>Wright</a:t>
            </a:r>
            <a:r>
              <a:rPr lang="cs-CZ" dirty="0"/>
              <a:t> et al (2018): Dva faktory mis-reprezentace</a:t>
            </a:r>
          </a:p>
          <a:p>
            <a:pPr lvl="1"/>
            <a:r>
              <a:rPr lang="cs-CZ" dirty="0"/>
              <a:t>Lhaní (o věku, o vztahu, práci, statusy o aktivitách, které ve skutečnosti nedělali apod.)</a:t>
            </a:r>
          </a:p>
          <a:p>
            <a:pPr lvl="1"/>
            <a:r>
              <a:rPr lang="cs-CZ" dirty="0"/>
              <a:t>„falešné“ </a:t>
            </a:r>
            <a:r>
              <a:rPr lang="cs-CZ" dirty="0" err="1"/>
              <a:t>lajkování</a:t>
            </a:r>
            <a:r>
              <a:rPr lang="cs-CZ" dirty="0"/>
              <a:t> (</a:t>
            </a:r>
            <a:r>
              <a:rPr lang="cs-CZ" dirty="0" err="1"/>
              <a:t>like</a:t>
            </a:r>
            <a:r>
              <a:rPr lang="cs-CZ" dirty="0"/>
              <a:t> videu, které neviděli; </a:t>
            </a:r>
            <a:r>
              <a:rPr lang="cs-CZ" dirty="0" err="1"/>
              <a:t>share</a:t>
            </a:r>
            <a:r>
              <a:rPr lang="cs-CZ" dirty="0"/>
              <a:t> něčeho, o co se ve skutečnosti nezajímají;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satusů</a:t>
            </a:r>
            <a:r>
              <a:rPr lang="cs-CZ" dirty="0"/>
              <a:t> kamarádů, se kterými nesouhlasí)</a:t>
            </a:r>
          </a:p>
          <a:p>
            <a:pPr lvl="1"/>
            <a:r>
              <a:rPr lang="cs-CZ" dirty="0"/>
              <a:t>Celkově: častější falešné lajky než lhaní</a:t>
            </a:r>
          </a:p>
          <a:p>
            <a:r>
              <a:rPr lang="cs-CZ" dirty="0"/>
              <a:t>Prediktory:</a:t>
            </a:r>
          </a:p>
          <a:p>
            <a:pPr lvl="1"/>
            <a:r>
              <a:rPr lang="cs-CZ" dirty="0"/>
              <a:t>Lhaní: </a:t>
            </a:r>
            <a:r>
              <a:rPr lang="cs-CZ" dirty="0" err="1"/>
              <a:t>sig</a:t>
            </a:r>
            <a:r>
              <a:rPr lang="cs-CZ" dirty="0"/>
              <a:t> prediktor pouze morální normy (zda považují lhaní na FB za ok)</a:t>
            </a:r>
          </a:p>
          <a:p>
            <a:pPr lvl="1"/>
            <a:r>
              <a:rPr lang="cs-CZ" dirty="0" err="1"/>
              <a:t>Nesig</a:t>
            </a:r>
            <a:r>
              <a:rPr lang="cs-CZ" dirty="0"/>
              <a:t>: gender, věk, </a:t>
            </a:r>
            <a:r>
              <a:rPr lang="cs-CZ" dirty="0" err="1"/>
              <a:t>self-esteem</a:t>
            </a:r>
            <a:r>
              <a:rPr lang="cs-CZ" dirty="0"/>
              <a:t>…</a:t>
            </a:r>
          </a:p>
          <a:p>
            <a:r>
              <a:rPr lang="cs-CZ" dirty="0"/>
              <a:t>Falešné </a:t>
            </a:r>
            <a:r>
              <a:rPr lang="cs-CZ" dirty="0" err="1"/>
              <a:t>lajkování</a:t>
            </a:r>
            <a:r>
              <a:rPr lang="cs-CZ" dirty="0"/>
              <a:t>: </a:t>
            </a:r>
            <a:r>
              <a:rPr lang="en-US" dirty="0"/>
              <a:t>age, self-esteem, moral norms, and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norms</a:t>
            </a:r>
            <a:r>
              <a:rPr lang="cs-CZ" dirty="0"/>
              <a:t> (</a:t>
            </a:r>
            <a:r>
              <a:rPr lang="cs-CZ" dirty="0" err="1"/>
              <a:t>nesig</a:t>
            </a:r>
            <a:r>
              <a:rPr lang="cs-CZ" dirty="0"/>
              <a:t> gender)</a:t>
            </a:r>
          </a:p>
          <a:p>
            <a:r>
              <a:rPr lang="cs-CZ" dirty="0"/>
              <a:t>Negativní dopady: Lhaní: úzkostnost; Falešné </a:t>
            </a:r>
            <a:r>
              <a:rPr lang="cs-CZ" dirty="0" err="1"/>
              <a:t>lajkování</a:t>
            </a:r>
            <a:r>
              <a:rPr lang="cs-CZ" dirty="0"/>
              <a:t>: stres, úzkostnost, deprese </a:t>
            </a:r>
          </a:p>
          <a:p>
            <a:pPr lvl="1"/>
            <a:r>
              <a:rPr lang="cs-CZ" dirty="0"/>
              <a:t>ale průřezová data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987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69239-4B40-4E22-A76C-B6924883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3CBD73-88F5-499F-8752-2DCB17ECC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Twomey</a:t>
            </a:r>
            <a:r>
              <a:rPr lang="cs-CZ" dirty="0"/>
              <a:t> (2017) – </a:t>
            </a:r>
            <a:r>
              <a:rPr lang="cs-CZ" dirty="0" err="1"/>
              <a:t>review</a:t>
            </a:r>
            <a:r>
              <a:rPr lang="cs-CZ" dirty="0"/>
              <a:t> 21 studií</a:t>
            </a:r>
          </a:p>
          <a:p>
            <a:pPr lvl="1"/>
            <a:r>
              <a:rPr lang="cs-CZ" dirty="0" err="1"/>
              <a:t>Neuatentické</a:t>
            </a:r>
            <a:r>
              <a:rPr lang="cs-CZ" dirty="0"/>
              <a:t> (</a:t>
            </a:r>
            <a:r>
              <a:rPr lang="cs-CZ" dirty="0" err="1"/>
              <a:t>false</a:t>
            </a:r>
            <a:r>
              <a:rPr lang="cs-CZ" dirty="0"/>
              <a:t>, </a:t>
            </a:r>
            <a:r>
              <a:rPr lang="cs-CZ" dirty="0" err="1"/>
              <a:t>ideal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) sebeprezentace spojeny s nižším </a:t>
            </a:r>
            <a:r>
              <a:rPr lang="cs-CZ" dirty="0" err="1"/>
              <a:t>self-esteemem</a:t>
            </a:r>
            <a:r>
              <a:rPr lang="cs-CZ" dirty="0"/>
              <a:t>, vyšší sociální úzkostí, s neuroticismem a narcismem </a:t>
            </a:r>
          </a:p>
          <a:p>
            <a:pPr lvl="1"/>
            <a:r>
              <a:rPr lang="cs-CZ" dirty="0"/>
              <a:t>Autentické (pozitivní, „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“) – vyšší </a:t>
            </a:r>
            <a:r>
              <a:rPr lang="cs-CZ" dirty="0" err="1"/>
              <a:t>self-esteem</a:t>
            </a:r>
            <a:r>
              <a:rPr lang="cs-CZ" dirty="0"/>
              <a:t>, vyšší sociální podpora</a:t>
            </a:r>
          </a:p>
          <a:p>
            <a:pPr lvl="1"/>
            <a:endParaRPr lang="cs-CZ" dirty="0"/>
          </a:p>
          <a:p>
            <a:r>
              <a:rPr lang="cs-CZ" dirty="0" err="1"/>
              <a:t>Back</a:t>
            </a:r>
            <a:r>
              <a:rPr lang="cs-CZ" dirty="0"/>
              <a:t> et al. (2010)</a:t>
            </a:r>
          </a:p>
          <a:p>
            <a:pPr lvl="1"/>
            <a:r>
              <a:rPr lang="cs-CZ" i="1" dirty="0" err="1"/>
              <a:t>extended</a:t>
            </a:r>
            <a:r>
              <a:rPr lang="cs-CZ" i="1" dirty="0"/>
              <a:t> </a:t>
            </a:r>
            <a:r>
              <a:rPr lang="cs-CZ" i="1" dirty="0" err="1"/>
              <a:t>real-life</a:t>
            </a:r>
            <a:r>
              <a:rPr lang="cs-CZ" i="1" dirty="0"/>
              <a:t> </a:t>
            </a:r>
            <a:r>
              <a:rPr lang="cs-CZ" i="1" dirty="0" err="1"/>
              <a:t>hypothesis</a:t>
            </a:r>
            <a:endParaRPr lang="cs-CZ" i="1" dirty="0"/>
          </a:p>
          <a:p>
            <a:pPr lvl="1"/>
            <a:r>
              <a:rPr lang="cs-CZ" dirty="0"/>
              <a:t>Kvůli známým lidem na SNS se tam chováme víc jako </a:t>
            </a:r>
            <a:r>
              <a:rPr lang="cs-CZ" dirty="0" err="1"/>
              <a:t>offline</a:t>
            </a:r>
            <a:r>
              <a:rPr lang="cs-CZ" dirty="0"/>
              <a:t> a zobrazujeme tak reálnou verzi sebe sama</a:t>
            </a:r>
          </a:p>
          <a:p>
            <a:pPr lvl="1"/>
            <a:r>
              <a:rPr lang="cs-CZ" dirty="0"/>
              <a:t>Pokud by to tak nebylo </a:t>
            </a:r>
            <a:r>
              <a:rPr lang="cs-CZ" dirty="0">
                <a:sym typeface="Wingdings" panose="05000000000000000000" pitchFamily="2" charset="2"/>
              </a:rPr>
              <a:t> výzkumy o shodě pozorovatelů a profilů by neukázaly žádnou shodu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448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F08F5-08DF-4025-AEF4-C32E2374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letecká doprava, kouř, letící, muž&#10;&#10;Popis byl vytvořen automaticky">
            <a:extLst>
              <a:ext uri="{FF2B5EF4-FFF2-40B4-BE49-F238E27FC236}">
                <a16:creationId xmlns:a16="http://schemas.microsoft.com/office/drawing/2014/main" id="{67364B83-D720-4D2A-A031-9328DE07A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3"/>
          <a:stretch/>
        </p:blipFill>
        <p:spPr>
          <a:xfrm>
            <a:off x="-1" y="0"/>
            <a:ext cx="12192001" cy="6858000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9CD3254-FA74-42EA-A3A0-A5E4537C7E34}"/>
              </a:ext>
            </a:extLst>
          </p:cNvPr>
          <p:cNvSpPr/>
          <p:nvPr/>
        </p:nvSpPr>
        <p:spPr>
          <a:xfrm>
            <a:off x="-1" y="6492875"/>
            <a:ext cx="2298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by </a:t>
            </a:r>
            <a:r>
              <a:rPr lang="en-US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Tri Hua</a:t>
            </a:r>
            <a:r>
              <a:rPr lang="en-US" sz="1400" dirty="0">
                <a:solidFill>
                  <a:schemeClr val="bg1"/>
                </a:solidFill>
              </a:rPr>
              <a:t> from </a:t>
            </a:r>
            <a:r>
              <a:rPr lang="en-US" sz="1400" b="1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Pexels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3AC0ECF-2EA0-44E3-B45A-E3D182147454}"/>
              </a:ext>
            </a:extLst>
          </p:cNvPr>
          <p:cNvSpPr txBox="1">
            <a:spLocks/>
          </p:cNvSpPr>
          <p:nvPr/>
        </p:nvSpPr>
        <p:spPr>
          <a:xfrm>
            <a:off x="952500" y="3937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 err="1">
                <a:solidFill>
                  <a:schemeClr val="bg1"/>
                </a:solidFill>
              </a:rPr>
              <a:t>Selfies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5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triad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Subklinická úroveň machiavelismu, narcismu a psychopatie (antisociální osobnostní rysy) </a:t>
            </a:r>
          </a:p>
          <a:p>
            <a:pPr lvl="1"/>
            <a:r>
              <a:rPr lang="cs-CZ" dirty="0"/>
              <a:t>Machiavelismus: strategičnost, cyničnost, zaměření na vlastní cíle a potřeby bez ohledu na ostatní nebo morální hodnoty, často manipulující</a:t>
            </a:r>
          </a:p>
          <a:p>
            <a:pPr lvl="1"/>
            <a:r>
              <a:rPr lang="cs-CZ" dirty="0"/>
              <a:t>Narcismus: egocentrismus, grandiozita, pocit oprávněnosti, často se vnímají jako chytřejší, atraktivnější a lepší než ostatní, zároveň ale značná citlivost a nejistota</a:t>
            </a:r>
          </a:p>
          <a:p>
            <a:pPr lvl="1"/>
            <a:r>
              <a:rPr lang="cs-CZ" dirty="0"/>
              <a:t>Psychopatie: nedostatek empatie, častá </a:t>
            </a:r>
            <a:r>
              <a:rPr lang="cs-CZ" dirty="0" err="1"/>
              <a:t>impulzitita</a:t>
            </a:r>
            <a:r>
              <a:rPr lang="cs-CZ" dirty="0"/>
              <a:t> a hledání vzrušujících zážitků bez ohledu na ostatní, nedostatek sebekontroly</a:t>
            </a:r>
          </a:p>
          <a:p>
            <a:pPr lvl="1"/>
            <a:r>
              <a:rPr lang="cs-CZ" dirty="0"/>
              <a:t>Všechny tři pak: sklony k podvodům, </a:t>
            </a:r>
            <a:r>
              <a:rPr lang="cs-CZ" dirty="0" err="1"/>
              <a:t>self-promotion</a:t>
            </a:r>
            <a:r>
              <a:rPr lang="cs-CZ" dirty="0"/>
              <a:t>, chlad, nepřívětivost, využívání ostatních, agresivita</a:t>
            </a:r>
          </a:p>
          <a:p>
            <a:r>
              <a:rPr lang="cs-CZ" dirty="0"/>
              <a:t>(někdy </a:t>
            </a: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tetrad</a:t>
            </a:r>
            <a:r>
              <a:rPr lang="cs-CZ" dirty="0"/>
              <a:t> = navíc sadismus)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87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Selfies</a:t>
            </a:r>
            <a:r>
              <a:rPr lang="cs-CZ" dirty="0"/>
              <a:t> a </a:t>
            </a: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triad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Selfie</a:t>
            </a:r>
            <a:r>
              <a:rPr lang="cs-CZ" dirty="0"/>
              <a:t> </a:t>
            </a:r>
            <a:r>
              <a:rPr lang="cs-CZ" dirty="0" err="1"/>
              <a:t>posting</a:t>
            </a:r>
            <a:r>
              <a:rPr lang="cs-CZ" dirty="0"/>
              <a:t> a narcismus (</a:t>
            </a:r>
            <a:r>
              <a:rPr lang="cs-CZ" dirty="0" err="1"/>
              <a:t>Sorokowski</a:t>
            </a:r>
            <a:r>
              <a:rPr lang="cs-CZ" dirty="0"/>
              <a:t> et al., 2015):</a:t>
            </a:r>
          </a:p>
          <a:p>
            <a:pPr lvl="1"/>
            <a:r>
              <a:rPr lang="cs-CZ" dirty="0"/>
              <a:t>Ženy </a:t>
            </a:r>
            <a:r>
              <a:rPr lang="cs-CZ" dirty="0" err="1"/>
              <a:t>postují</a:t>
            </a:r>
            <a:r>
              <a:rPr lang="cs-CZ" dirty="0"/>
              <a:t> selfie napříč kategoriemi častěji než muži (vlastní selfie, selfie s partnerem, skupinové selfie) – ale u žen není vztah s narcismem</a:t>
            </a:r>
          </a:p>
          <a:p>
            <a:pPr lvl="1"/>
            <a:r>
              <a:rPr lang="cs-CZ" dirty="0"/>
              <a:t>U mužů vyšší narcismus predikuje frekvenci všech typů </a:t>
            </a:r>
            <a:r>
              <a:rPr lang="cs-CZ" dirty="0" err="1"/>
              <a:t>selfies</a:t>
            </a:r>
            <a:endParaRPr lang="cs-CZ" dirty="0"/>
          </a:p>
          <a:p>
            <a:r>
              <a:rPr lang="en-US" dirty="0"/>
              <a:t>McCain</a:t>
            </a:r>
            <a:r>
              <a:rPr lang="cs-CZ" dirty="0"/>
              <a:t> et al. </a:t>
            </a:r>
            <a:r>
              <a:rPr lang="en-US" dirty="0"/>
              <a:t>(2016)</a:t>
            </a:r>
            <a:r>
              <a:rPr lang="cs-CZ" dirty="0"/>
              <a:t>: </a:t>
            </a:r>
            <a:r>
              <a:rPr lang="cs-CZ" dirty="0">
                <a:sym typeface="Wingdings" panose="05000000000000000000" pitchFamily="2" charset="2"/>
              </a:rPr>
              <a:t>Různé </a:t>
            </a:r>
            <a:r>
              <a:rPr lang="cs-CZ" dirty="0" err="1">
                <a:sym typeface="Wingdings" panose="05000000000000000000" pitchFamily="2" charset="2"/>
              </a:rPr>
              <a:t>selfies</a:t>
            </a:r>
            <a:r>
              <a:rPr lang="cs-CZ" dirty="0">
                <a:sym typeface="Wingdings" panose="05000000000000000000" pitchFamily="2" charset="2"/>
              </a:rPr>
              <a:t> kontexty: </a:t>
            </a:r>
            <a:r>
              <a:rPr lang="cs-CZ" dirty="0" err="1">
                <a:sym typeface="Wingdings" panose="05000000000000000000" pitchFamily="2" charset="2"/>
              </a:rPr>
              <a:t>social</a:t>
            </a:r>
            <a:r>
              <a:rPr lang="cs-CZ" dirty="0">
                <a:sym typeface="Wingdings" panose="05000000000000000000" pitchFamily="2" charset="2"/>
              </a:rPr>
              <a:t> (návštěva u někoho, party, víkendové akce), </a:t>
            </a:r>
            <a:r>
              <a:rPr lang="cs-CZ" dirty="0" err="1">
                <a:sym typeface="Wingdings" panose="05000000000000000000" pitchFamily="2" charset="2"/>
              </a:rPr>
              <a:t>workday</a:t>
            </a:r>
            <a:r>
              <a:rPr lang="cs-CZ" dirty="0">
                <a:sym typeface="Wingdings" panose="05000000000000000000" pitchFamily="2" charset="2"/>
              </a:rPr>
              <a:t> (v práci, během hodiny,..), </a:t>
            </a:r>
            <a:r>
              <a:rPr lang="cs-CZ" dirty="0" err="1">
                <a:sym typeface="Wingdings" panose="05000000000000000000" pitchFamily="2" charset="2"/>
              </a:rPr>
              <a:t>freetime</a:t>
            </a:r>
            <a:r>
              <a:rPr lang="cs-CZ" dirty="0">
                <a:sym typeface="Wingdings" panose="05000000000000000000" pitchFamily="2" charset="2"/>
              </a:rPr>
              <a:t> (doma, během víkendu, během volného odpoledne)</a:t>
            </a: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Workday</a:t>
            </a:r>
            <a:r>
              <a:rPr lang="cs-CZ" dirty="0">
                <a:sym typeface="Wingdings" panose="05000000000000000000" pitchFamily="2" charset="2"/>
              </a:rPr>
              <a:t>: vztah s machiavelismem, narcismem, psychopatií</a:t>
            </a: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Social</a:t>
            </a:r>
            <a:r>
              <a:rPr lang="cs-CZ" dirty="0">
                <a:sym typeface="Wingdings" panose="05000000000000000000" pitchFamily="2" charset="2"/>
              </a:rPr>
              <a:t>: vztah s narcismem</a:t>
            </a: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Freetime</a:t>
            </a:r>
            <a:r>
              <a:rPr lang="cs-CZ" dirty="0">
                <a:sym typeface="Wingdings" panose="05000000000000000000" pitchFamily="2" charset="2"/>
              </a:rPr>
              <a:t>: s narcismem</a:t>
            </a:r>
          </a:p>
          <a:p>
            <a:r>
              <a:rPr lang="cs-CZ" dirty="0">
                <a:sym typeface="Wingdings" panose="05000000000000000000" pitchFamily="2" charset="2"/>
              </a:rPr>
              <a:t>Emoce během </a:t>
            </a:r>
            <a:r>
              <a:rPr lang="cs-CZ" dirty="0" err="1">
                <a:sym typeface="Wingdings" panose="05000000000000000000" pitchFamily="2" charset="2"/>
              </a:rPr>
              <a:t>selfie-taking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postování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likes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comments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diskiles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Pozitivní emoce spojeny s narcismem (s výjimkou </a:t>
            </a:r>
            <a:r>
              <a:rPr lang="cs-CZ" dirty="0" err="1">
                <a:sym typeface="Wingdings" panose="05000000000000000000" pitchFamily="2" charset="2"/>
              </a:rPr>
              <a:t>dislike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Negativní emoce s psychopatií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95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sebeprezentace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>
                <a:solidFill>
                  <a:schemeClr val="accent5"/>
                </a:solidFill>
              </a:rPr>
              <a:t>Irving</a:t>
            </a:r>
            <a:r>
              <a:rPr lang="cs-CZ" dirty="0">
                <a:solidFill>
                  <a:schemeClr val="accent5"/>
                </a:solidFill>
              </a:rPr>
              <a:t> </a:t>
            </a:r>
            <a:r>
              <a:rPr lang="cs-CZ" dirty="0" err="1">
                <a:solidFill>
                  <a:schemeClr val="accent5"/>
                </a:solidFill>
              </a:rPr>
              <a:t>Goffman</a:t>
            </a:r>
            <a:r>
              <a:rPr lang="cs-CZ" dirty="0">
                <a:solidFill>
                  <a:schemeClr val="accent5"/>
                </a:solidFill>
              </a:rPr>
              <a:t> </a:t>
            </a:r>
            <a:r>
              <a:rPr lang="cs-CZ" dirty="0"/>
              <a:t>(1959): teorie sebeprezentace </a:t>
            </a:r>
          </a:p>
          <a:p>
            <a:pPr lvl="1"/>
            <a:r>
              <a:rPr lang="cs-CZ" dirty="0"/>
              <a:t>Metafora světa jako divadla, v němž lidé hrají svůj život v interakci s a v reakci na své okolí</a:t>
            </a:r>
          </a:p>
          <a:p>
            <a:pPr lvl="1"/>
            <a:r>
              <a:rPr lang="cs-CZ" dirty="0" err="1"/>
              <a:t>Stage</a:t>
            </a:r>
            <a:r>
              <a:rPr lang="cs-CZ" dirty="0"/>
              <a:t>, </a:t>
            </a:r>
            <a:r>
              <a:rPr lang="cs-CZ" dirty="0" err="1"/>
              <a:t>backstage</a:t>
            </a:r>
            <a:r>
              <a:rPr lang="cs-CZ" dirty="0"/>
              <a:t>, audience</a:t>
            </a:r>
          </a:p>
          <a:p>
            <a:r>
              <a:rPr lang="cs-CZ" dirty="0">
                <a:solidFill>
                  <a:schemeClr val="accent5"/>
                </a:solidFill>
              </a:rPr>
              <a:t>Kdy dochází k sebeprezentaci</a:t>
            </a:r>
            <a:r>
              <a:rPr lang="cs-CZ" dirty="0"/>
              <a:t>: kdykoliv utváříme dojem o sobě vůči ostatním lidem (takřka neustále); sebeprezentace je jakékoliv chování, které je zaměřené na vytvoření, upravování nebo udržování dojmů</a:t>
            </a:r>
          </a:p>
          <a:p>
            <a:pPr lvl="1"/>
            <a:r>
              <a:rPr lang="cs-CZ" dirty="0" err="1"/>
              <a:t>Impression</a:t>
            </a:r>
            <a:r>
              <a:rPr lang="cs-CZ" dirty="0"/>
              <a:t> </a:t>
            </a:r>
            <a:r>
              <a:rPr lang="cs-CZ" dirty="0" err="1"/>
              <a:t>formation</a:t>
            </a:r>
            <a:r>
              <a:rPr lang="cs-CZ" dirty="0"/>
              <a:t>, </a:t>
            </a:r>
            <a:r>
              <a:rPr lang="cs-CZ" dirty="0" err="1"/>
              <a:t>impression</a:t>
            </a:r>
            <a:r>
              <a:rPr lang="cs-CZ" dirty="0"/>
              <a:t> management</a:t>
            </a:r>
          </a:p>
          <a:p>
            <a:r>
              <a:rPr lang="cs-CZ" dirty="0" err="1"/>
              <a:t>Goffman</a:t>
            </a:r>
            <a:r>
              <a:rPr lang="cs-CZ" dirty="0"/>
              <a:t> online: jevištěm může být jakýkoliv kyberprostor (FB profil, seznamka, diskuze, online hra…)</a:t>
            </a:r>
          </a:p>
          <a:p>
            <a:r>
              <a:rPr lang="cs-CZ" dirty="0"/>
              <a:t>Publikum může být reálné nebo představované – online je prostor pro „</a:t>
            </a:r>
            <a:r>
              <a:rPr lang="cs-CZ" dirty="0" err="1"/>
              <a:t>imagined</a:t>
            </a:r>
            <a:r>
              <a:rPr lang="cs-CZ" dirty="0"/>
              <a:t> </a:t>
            </a:r>
            <a:r>
              <a:rPr lang="cs-CZ" dirty="0" err="1"/>
              <a:t>audiences</a:t>
            </a:r>
            <a:r>
              <a:rPr lang="cs-CZ" dirty="0"/>
              <a:t>“ mnohem větší než </a:t>
            </a:r>
            <a:r>
              <a:rPr lang="cs-CZ" dirty="0" err="1"/>
              <a:t>offline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951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Selfies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Krämer</a:t>
            </a:r>
            <a:r>
              <a:rPr lang="cs-CZ" dirty="0"/>
              <a:t> et al. (2017) </a:t>
            </a:r>
          </a:p>
          <a:p>
            <a:pPr lvl="1"/>
            <a:r>
              <a:rPr lang="cs-CZ" dirty="0"/>
              <a:t>Hodnocení </a:t>
            </a:r>
            <a:r>
              <a:rPr lang="cs-CZ" dirty="0" err="1"/>
              <a:t>selfies</a:t>
            </a:r>
            <a:r>
              <a:rPr lang="cs-CZ" dirty="0"/>
              <a:t> ostatními je více negativní než hodnocení fotek focených jinými lidmi (falešné profily se stejnými lidmi na </a:t>
            </a:r>
            <a:r>
              <a:rPr lang="cs-CZ" dirty="0" err="1"/>
              <a:t>selfie</a:t>
            </a:r>
            <a:r>
              <a:rPr lang="cs-CZ" dirty="0"/>
              <a:t> i druhé fotce)</a:t>
            </a:r>
          </a:p>
          <a:p>
            <a:pPr lvl="1"/>
            <a:r>
              <a:rPr lang="cs-CZ" dirty="0" err="1"/>
              <a:t>Selfíčkáři</a:t>
            </a:r>
            <a:r>
              <a:rPr lang="cs-CZ" dirty="0"/>
              <a:t> byli hodnocení jako méně důvěryhodní, méně sociálně atraktivní, více narcistní, extrovertní, méně otevření novým zkušenostem</a:t>
            </a:r>
          </a:p>
          <a:p>
            <a:pPr lvl="1"/>
            <a:r>
              <a:rPr lang="cs-CZ" dirty="0"/>
              <a:t>Muži </a:t>
            </a:r>
            <a:r>
              <a:rPr lang="cs-CZ" dirty="0" err="1"/>
              <a:t>selfíčkáři</a:t>
            </a:r>
            <a:r>
              <a:rPr lang="cs-CZ" dirty="0"/>
              <a:t> byli hodnoceni jako více narcističtí a méně důvěryhodní než ženy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798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vypadají </a:t>
            </a:r>
            <a:r>
              <a:rPr lang="cs-CZ" dirty="0" err="1"/>
              <a:t>selfies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triad</a:t>
            </a:r>
            <a:r>
              <a:rPr lang="cs-CZ" dirty="0"/>
              <a:t>: prvky v </a:t>
            </a:r>
            <a:r>
              <a:rPr lang="cs-CZ" dirty="0" err="1"/>
              <a:t>selfies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pozitivní korelace: </a:t>
            </a:r>
            <a:r>
              <a:rPr lang="cs-CZ" dirty="0" err="1"/>
              <a:t>fashionable</a:t>
            </a:r>
            <a:r>
              <a:rPr lang="cs-CZ" dirty="0"/>
              <a:t>, sexy, </a:t>
            </a:r>
            <a:r>
              <a:rPr lang="cs-CZ" dirty="0" err="1"/>
              <a:t>ducklips</a:t>
            </a:r>
            <a:r>
              <a:rPr lang="cs-CZ" dirty="0"/>
              <a:t>, </a:t>
            </a:r>
            <a:r>
              <a:rPr lang="cs-CZ" dirty="0" err="1"/>
              <a:t>makeup</a:t>
            </a:r>
            <a:endParaRPr lang="cs-CZ" dirty="0"/>
          </a:p>
          <a:p>
            <a:pPr lvl="1"/>
            <a:r>
              <a:rPr lang="cs-CZ" dirty="0"/>
              <a:t>negativní korelace: </a:t>
            </a:r>
            <a:r>
              <a:rPr lang="cs-CZ" dirty="0" err="1"/>
              <a:t>appearing</a:t>
            </a:r>
            <a:r>
              <a:rPr lang="cs-CZ" dirty="0"/>
              <a:t> </a:t>
            </a:r>
            <a:r>
              <a:rPr lang="cs-CZ" dirty="0" err="1"/>
              <a:t>cheerful</a:t>
            </a:r>
            <a:r>
              <a:rPr lang="cs-CZ" dirty="0"/>
              <a:t>, </a:t>
            </a:r>
            <a:r>
              <a:rPr lang="cs-CZ" dirty="0" err="1"/>
              <a:t>smiling</a:t>
            </a:r>
            <a:endParaRPr lang="cs-CZ" dirty="0"/>
          </a:p>
          <a:p>
            <a:r>
              <a:rPr lang="cs-CZ" dirty="0" err="1"/>
              <a:t>Self-esteem</a:t>
            </a:r>
            <a:r>
              <a:rPr lang="cs-CZ" dirty="0"/>
              <a:t>: vyšší </a:t>
            </a:r>
            <a:r>
              <a:rPr lang="cs-CZ" dirty="0" err="1"/>
              <a:t>self-esteem</a:t>
            </a:r>
            <a:r>
              <a:rPr lang="cs-CZ" dirty="0"/>
              <a:t> víc </a:t>
            </a:r>
            <a:r>
              <a:rPr lang="cs-CZ" dirty="0" err="1"/>
              <a:t>cheerful</a:t>
            </a:r>
            <a:r>
              <a:rPr lang="cs-CZ" dirty="0"/>
              <a:t> a </a:t>
            </a:r>
            <a:r>
              <a:rPr lang="cs-CZ" dirty="0" err="1"/>
              <a:t>smiling</a:t>
            </a:r>
            <a:r>
              <a:rPr lang="cs-CZ" dirty="0"/>
              <a:t> a méně sexy</a:t>
            </a:r>
          </a:p>
          <a:p>
            <a:r>
              <a:rPr lang="cs-CZ" dirty="0"/>
              <a:t>Rozpoznané osobnostní charakteristiky (ale neptali se na všechny):</a:t>
            </a:r>
          </a:p>
          <a:p>
            <a:pPr lvl="1"/>
            <a:r>
              <a:rPr lang="cs-CZ" dirty="0"/>
              <a:t>Narcismus (středně silný rozpoznání)– ten byl dále spojován s vnímaným vyšším </a:t>
            </a:r>
            <a:r>
              <a:rPr lang="cs-CZ" dirty="0" err="1"/>
              <a:t>self-esteemem</a:t>
            </a:r>
            <a:r>
              <a:rPr lang="cs-CZ" dirty="0"/>
              <a:t> a atraktivitou</a:t>
            </a:r>
          </a:p>
        </p:txBody>
      </p:sp>
    </p:spTree>
    <p:extLst>
      <p:ext uri="{BB962C8B-B14F-4D97-AF65-F5344CB8AC3E}">
        <p14:creationId xmlns:p14="http://schemas.microsoft.com/office/powerpoint/2010/main" val="2199127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Selfies</a:t>
            </a:r>
            <a:r>
              <a:rPr lang="cs-CZ" dirty="0"/>
              <a:t> a big </a:t>
            </a:r>
            <a:r>
              <a:rPr lang="cs-CZ" dirty="0" err="1"/>
              <a:t>five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35125"/>
            <a:ext cx="9601200" cy="4053840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/>
              <a:t>Qiu</a:t>
            </a:r>
            <a:r>
              <a:rPr lang="cs-CZ" dirty="0"/>
              <a:t> et al 2015</a:t>
            </a:r>
          </a:p>
          <a:p>
            <a:r>
              <a:rPr lang="cs-CZ" dirty="0"/>
              <a:t>Participanti: Big </a:t>
            </a:r>
            <a:r>
              <a:rPr lang="cs-CZ" dirty="0" err="1"/>
              <a:t>five</a:t>
            </a:r>
            <a:r>
              <a:rPr lang="cs-CZ" dirty="0"/>
              <a:t>, používání </a:t>
            </a:r>
            <a:r>
              <a:rPr lang="cs-CZ" dirty="0" err="1"/>
              <a:t>Sina</a:t>
            </a:r>
            <a:r>
              <a:rPr lang="cs-CZ" dirty="0"/>
              <a:t> </a:t>
            </a:r>
            <a:r>
              <a:rPr lang="cs-CZ" dirty="0" err="1"/>
              <a:t>Weibo</a:t>
            </a:r>
            <a:r>
              <a:rPr lang="cs-CZ" dirty="0"/>
              <a:t> (</a:t>
            </a:r>
            <a:r>
              <a:rPr lang="cs-CZ" dirty="0" err="1"/>
              <a:t>mikroblog</a:t>
            </a:r>
            <a:r>
              <a:rPr lang="cs-CZ" dirty="0"/>
              <a:t> služba populární v Číně, obdoba </a:t>
            </a:r>
            <a:r>
              <a:rPr lang="cs-CZ" dirty="0" err="1"/>
              <a:t>Twitteru</a:t>
            </a:r>
            <a:r>
              <a:rPr lang="cs-CZ" dirty="0"/>
              <a:t>) </a:t>
            </a:r>
          </a:p>
          <a:p>
            <a:r>
              <a:rPr lang="cs-CZ" dirty="0" err="1"/>
              <a:t>Selfies</a:t>
            </a:r>
            <a:r>
              <a:rPr lang="cs-CZ" dirty="0"/>
              <a:t> z profilových obrázků – cca polovina (</a:t>
            </a:r>
            <a:r>
              <a:rPr lang="cs-CZ" dirty="0" err="1"/>
              <a:t>selfie</a:t>
            </a:r>
            <a:r>
              <a:rPr lang="cs-CZ" dirty="0"/>
              <a:t>: častěji ženy, mladší)</a:t>
            </a:r>
          </a:p>
          <a:p>
            <a:pPr lvl="1"/>
            <a:r>
              <a:rPr lang="cs-CZ" dirty="0"/>
              <a:t>Hodnocená vodítka: </a:t>
            </a:r>
            <a:r>
              <a:rPr lang="cs-CZ" dirty="0" err="1"/>
              <a:t>duckface</a:t>
            </a:r>
            <a:r>
              <a:rPr lang="cs-CZ" dirty="0"/>
              <a:t>, </a:t>
            </a:r>
            <a:r>
              <a:rPr lang="cs-CZ" dirty="0" err="1"/>
              <a:t>pressed</a:t>
            </a:r>
            <a:r>
              <a:rPr lang="cs-CZ" dirty="0"/>
              <a:t> </a:t>
            </a:r>
            <a:r>
              <a:rPr lang="cs-CZ" dirty="0" err="1"/>
              <a:t>lips</a:t>
            </a:r>
            <a:r>
              <a:rPr lang="cs-CZ" dirty="0"/>
              <a:t>, pozitivní emoce, oční kontakt, výška foťáku (nad hlavou, ve stejné úrovni, pod), front face, viditelnost obličeje (celý, část), počet dalších lidí, viditelnost těla, lokalita (public, </a:t>
            </a:r>
            <a:r>
              <a:rPr lang="cs-CZ" dirty="0" err="1"/>
              <a:t>private</a:t>
            </a:r>
            <a:r>
              <a:rPr lang="cs-CZ" dirty="0"/>
              <a:t>), editovaná fotka + atraktivita </a:t>
            </a:r>
          </a:p>
          <a:p>
            <a:r>
              <a:rPr lang="cs-CZ" dirty="0"/>
              <a:t>Pozorovatelé se mezi sebou shodovali ve všech pěti rysech (nejvíc u E)</a:t>
            </a:r>
          </a:p>
          <a:p>
            <a:r>
              <a:rPr lang="cs-CZ" dirty="0"/>
              <a:t>Shoda pozorovatelů s participanty pouze u </a:t>
            </a:r>
            <a:r>
              <a:rPr lang="cs-CZ" dirty="0" err="1"/>
              <a:t>openness</a:t>
            </a:r>
            <a:r>
              <a:rPr lang="cs-CZ" dirty="0"/>
              <a:t> a pouze u </a:t>
            </a:r>
            <a:r>
              <a:rPr lang="cs-CZ" dirty="0" err="1"/>
              <a:t>composite</a:t>
            </a:r>
            <a:r>
              <a:rPr lang="cs-CZ" dirty="0"/>
              <a:t> </a:t>
            </a:r>
            <a:r>
              <a:rPr lang="cs-CZ" dirty="0" err="1"/>
              <a:t>skoru</a:t>
            </a:r>
            <a:r>
              <a:rPr lang="cs-CZ" dirty="0"/>
              <a:t> napříč pozorovateli (ne u jednotlivých pozorovatelů separátně)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62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vodítek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Extraverze nespojena s žádným vodítkem (možná protože </a:t>
            </a:r>
            <a:r>
              <a:rPr lang="cs-CZ" dirty="0" err="1"/>
              <a:t>selfies</a:t>
            </a:r>
            <a:r>
              <a:rPr lang="cs-CZ" dirty="0"/>
              <a:t> jsou obecně pozitivní a pozitivní emoce byly s E spojovány nejčastěji)</a:t>
            </a:r>
          </a:p>
          <a:p>
            <a:r>
              <a:rPr lang="cs-CZ" dirty="0"/>
              <a:t>Přívětivost spojena s pozitivními emocemi a výškou foťáku pod hlavou</a:t>
            </a:r>
          </a:p>
          <a:p>
            <a:r>
              <a:rPr lang="cs-CZ" dirty="0"/>
              <a:t>Svědomitost spojena negativně se </a:t>
            </a:r>
            <a:r>
              <a:rPr lang="cs-CZ" dirty="0" err="1"/>
              <a:t>selfies</a:t>
            </a:r>
            <a:r>
              <a:rPr lang="cs-CZ" dirty="0"/>
              <a:t> v soukromí (svědomití méně často odhalují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)</a:t>
            </a:r>
          </a:p>
          <a:p>
            <a:r>
              <a:rPr lang="cs-CZ" dirty="0" err="1"/>
              <a:t>Neuroticismus</a:t>
            </a:r>
            <a:r>
              <a:rPr lang="cs-CZ" dirty="0"/>
              <a:t> – </a:t>
            </a:r>
            <a:r>
              <a:rPr lang="cs-CZ" dirty="0" err="1"/>
              <a:t>duckface</a:t>
            </a:r>
            <a:endParaRPr lang="cs-CZ" dirty="0"/>
          </a:p>
          <a:p>
            <a:r>
              <a:rPr lang="cs-CZ" dirty="0" err="1"/>
              <a:t>Openness</a:t>
            </a:r>
            <a:r>
              <a:rPr lang="cs-CZ" dirty="0"/>
              <a:t> – pozitivní emoce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045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259" y="1615043"/>
            <a:ext cx="11025963" cy="4775123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500" dirty="0" err="1"/>
              <a:t>Back</a:t>
            </a:r>
            <a:r>
              <a:rPr lang="cs-CZ" sz="2500" dirty="0"/>
              <a:t>, M. D., </a:t>
            </a:r>
            <a:r>
              <a:rPr lang="cs-CZ" sz="2500" dirty="0" err="1"/>
              <a:t>Stopfer</a:t>
            </a:r>
            <a:r>
              <a:rPr lang="cs-CZ" sz="2500" dirty="0"/>
              <a:t>, J. M., </a:t>
            </a:r>
            <a:r>
              <a:rPr lang="cs-CZ" sz="2500" dirty="0" err="1"/>
              <a:t>Vazire</a:t>
            </a:r>
            <a:r>
              <a:rPr lang="cs-CZ" sz="2500" dirty="0"/>
              <a:t>, S., </a:t>
            </a:r>
            <a:r>
              <a:rPr lang="cs-CZ" sz="2500" dirty="0" err="1"/>
              <a:t>Gaddis</a:t>
            </a:r>
            <a:r>
              <a:rPr lang="cs-CZ" sz="2500" dirty="0"/>
              <a:t>, S., </a:t>
            </a:r>
            <a:r>
              <a:rPr lang="cs-CZ" sz="2500" dirty="0" err="1"/>
              <a:t>Schmukle</a:t>
            </a:r>
            <a:r>
              <a:rPr lang="cs-CZ" sz="2500" dirty="0"/>
              <a:t>, S. C., </a:t>
            </a:r>
            <a:r>
              <a:rPr lang="cs-CZ" sz="2500" dirty="0" err="1"/>
              <a:t>Egloff</a:t>
            </a:r>
            <a:r>
              <a:rPr lang="cs-CZ" sz="2500" dirty="0"/>
              <a:t>, B., &amp; </a:t>
            </a:r>
            <a:r>
              <a:rPr lang="cs-CZ" sz="2500" dirty="0" err="1"/>
              <a:t>Gosling</a:t>
            </a:r>
            <a:r>
              <a:rPr lang="cs-CZ" sz="2500" dirty="0"/>
              <a:t>, S. D. (2010). </a:t>
            </a:r>
            <a:r>
              <a:rPr lang="cs-CZ" sz="2500" dirty="0" err="1"/>
              <a:t>Facebook</a:t>
            </a:r>
            <a:r>
              <a:rPr lang="cs-CZ" sz="2500" dirty="0"/>
              <a:t> </a:t>
            </a:r>
            <a:r>
              <a:rPr lang="cs-CZ" sz="2500" dirty="0" err="1"/>
              <a:t>profiles</a:t>
            </a:r>
            <a:r>
              <a:rPr lang="cs-CZ" sz="2500" dirty="0"/>
              <a:t> </a:t>
            </a:r>
            <a:r>
              <a:rPr lang="cs-CZ" sz="2500" dirty="0" err="1"/>
              <a:t>reflect</a:t>
            </a:r>
            <a:r>
              <a:rPr lang="cs-CZ" sz="2500" dirty="0"/>
              <a:t> </a:t>
            </a:r>
            <a:r>
              <a:rPr lang="cs-CZ" sz="2500" dirty="0" err="1"/>
              <a:t>actual</a:t>
            </a:r>
            <a:r>
              <a:rPr lang="cs-CZ" sz="2500" dirty="0"/>
              <a:t> personality, not </a:t>
            </a:r>
            <a:r>
              <a:rPr lang="cs-CZ" sz="2500" dirty="0" err="1"/>
              <a:t>self-idealization</a:t>
            </a:r>
            <a:r>
              <a:rPr lang="cs-CZ" sz="2500" dirty="0"/>
              <a:t>. </a:t>
            </a:r>
            <a:r>
              <a:rPr lang="cs-CZ" sz="2500" i="1" dirty="0" err="1"/>
              <a:t>Psychological</a:t>
            </a:r>
            <a:r>
              <a:rPr lang="cs-CZ" sz="2500" i="1" dirty="0"/>
              <a:t> science</a:t>
            </a:r>
            <a:r>
              <a:rPr lang="cs-CZ" sz="2500" dirty="0"/>
              <a:t>, </a:t>
            </a:r>
            <a:r>
              <a:rPr lang="cs-CZ" sz="2500" i="1" dirty="0"/>
              <a:t>21</a:t>
            </a:r>
            <a:r>
              <a:rPr lang="cs-CZ" sz="2500" dirty="0"/>
              <a:t>(3), 372-374.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Bargh</a:t>
            </a:r>
            <a:r>
              <a:rPr lang="en-US" sz="2400" dirty="0"/>
              <a:t>, J. A., McKenna, K. Y., &amp; Fitzsimons, G. M. (2002). Can you see the real me? Activation and expression of the “true self” on the Internet. </a:t>
            </a:r>
            <a:r>
              <a:rPr lang="en-US" sz="2400" i="1" dirty="0"/>
              <a:t>Journal of social issues</a:t>
            </a:r>
            <a:r>
              <a:rPr lang="en-US" sz="2400" dirty="0"/>
              <a:t>, </a:t>
            </a:r>
            <a:r>
              <a:rPr lang="en-US" sz="2400" i="1" dirty="0"/>
              <a:t>58</a:t>
            </a:r>
            <a:r>
              <a:rPr lang="en-US" sz="2400" dirty="0"/>
              <a:t>(1), 33-48.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/>
              <a:t>Fox, J., &amp; Rooney, M. C. (2015). The Dark Triad and trait self-objectification as predictors of men’s use and self-presentation behaviors on social networking sites. </a:t>
            </a:r>
            <a:r>
              <a:rPr lang="en-US" sz="2500" i="1" dirty="0"/>
              <a:t>Personality and Individual Differences</a:t>
            </a:r>
            <a:r>
              <a:rPr lang="en-US" sz="2500" dirty="0"/>
              <a:t>, </a:t>
            </a:r>
            <a:r>
              <a:rPr lang="en-US" sz="2500" i="1" dirty="0"/>
              <a:t>76</a:t>
            </a:r>
            <a:r>
              <a:rPr lang="en-US" sz="2500" dirty="0"/>
              <a:t>, 161-165.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/>
              <a:t>Gibbs, J. L., Ellison, N. B., &amp; </a:t>
            </a:r>
            <a:r>
              <a:rPr lang="en-US" sz="2500" dirty="0" err="1"/>
              <a:t>Heino</a:t>
            </a:r>
            <a:r>
              <a:rPr lang="en-US" sz="2500" dirty="0"/>
              <a:t>, R. D. (2006). Self-presentation in online personals: The role of anticipated future interaction, self-disclosure, and perceived success in Internet dating. </a:t>
            </a:r>
            <a:r>
              <a:rPr lang="en-US" sz="2500" i="1" dirty="0"/>
              <a:t>Communication Research</a:t>
            </a:r>
            <a:r>
              <a:rPr lang="en-US" sz="2500" dirty="0"/>
              <a:t>, </a:t>
            </a:r>
            <a:r>
              <a:rPr lang="en-US" sz="2500" i="1" dirty="0"/>
              <a:t>33</a:t>
            </a:r>
            <a:r>
              <a:rPr lang="en-US" sz="2500" dirty="0"/>
              <a:t>(2), 152-177.</a:t>
            </a:r>
            <a:endParaRPr lang="cs-CZ" sz="2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500" dirty="0" err="1"/>
              <a:t>Gosling</a:t>
            </a:r>
            <a:r>
              <a:rPr lang="cs-CZ" sz="2500" dirty="0"/>
              <a:t>, S. D., Augustine, A. A., </a:t>
            </a:r>
            <a:r>
              <a:rPr lang="cs-CZ" sz="2500" dirty="0" err="1"/>
              <a:t>Vazire</a:t>
            </a:r>
            <a:r>
              <a:rPr lang="cs-CZ" sz="2500" dirty="0"/>
              <a:t>, S., </a:t>
            </a:r>
            <a:r>
              <a:rPr lang="cs-CZ" sz="2500" dirty="0" err="1"/>
              <a:t>Holtzman</a:t>
            </a:r>
            <a:r>
              <a:rPr lang="cs-CZ" sz="2500" dirty="0"/>
              <a:t>, N., &amp; </a:t>
            </a:r>
            <a:r>
              <a:rPr lang="cs-CZ" sz="2500" dirty="0" err="1"/>
              <a:t>Gaddis</a:t>
            </a:r>
            <a:r>
              <a:rPr lang="cs-CZ" sz="2500" dirty="0"/>
              <a:t>, S. (2011). </a:t>
            </a:r>
            <a:r>
              <a:rPr lang="cs-CZ" sz="2500" dirty="0" err="1"/>
              <a:t>Manifestations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personality in online </a:t>
            </a:r>
            <a:r>
              <a:rPr lang="cs-CZ" sz="2500" dirty="0" err="1"/>
              <a:t>social</a:t>
            </a:r>
            <a:r>
              <a:rPr lang="cs-CZ" sz="2500" dirty="0"/>
              <a:t> </a:t>
            </a:r>
            <a:r>
              <a:rPr lang="cs-CZ" sz="2500" dirty="0" err="1"/>
              <a:t>networks</a:t>
            </a:r>
            <a:r>
              <a:rPr lang="cs-CZ" sz="2500" dirty="0"/>
              <a:t>: </a:t>
            </a:r>
            <a:r>
              <a:rPr lang="cs-CZ" sz="2500" dirty="0" err="1"/>
              <a:t>Self-reported</a:t>
            </a:r>
            <a:r>
              <a:rPr lang="cs-CZ" sz="2500" dirty="0"/>
              <a:t> </a:t>
            </a:r>
            <a:r>
              <a:rPr lang="cs-CZ" sz="2500" dirty="0" err="1"/>
              <a:t>Facebook-related</a:t>
            </a:r>
            <a:r>
              <a:rPr lang="cs-CZ" sz="2500" dirty="0"/>
              <a:t> </a:t>
            </a:r>
            <a:r>
              <a:rPr lang="cs-CZ" sz="2500" dirty="0" err="1"/>
              <a:t>behaviors</a:t>
            </a:r>
            <a:r>
              <a:rPr lang="cs-CZ" sz="2500" dirty="0"/>
              <a:t> and </a:t>
            </a:r>
            <a:r>
              <a:rPr lang="cs-CZ" sz="2500" dirty="0" err="1"/>
              <a:t>observable</a:t>
            </a:r>
            <a:r>
              <a:rPr lang="cs-CZ" sz="2500" dirty="0"/>
              <a:t> profile </a:t>
            </a:r>
            <a:r>
              <a:rPr lang="cs-CZ" sz="2500" dirty="0" err="1"/>
              <a:t>information</a:t>
            </a:r>
            <a:r>
              <a:rPr lang="cs-CZ" sz="2500" dirty="0"/>
              <a:t>. </a:t>
            </a:r>
            <a:r>
              <a:rPr lang="cs-CZ" sz="2500" i="1" dirty="0" err="1"/>
              <a:t>Cyberpsychology</a:t>
            </a:r>
            <a:r>
              <a:rPr lang="cs-CZ" sz="2500" i="1" dirty="0"/>
              <a:t>, </a:t>
            </a:r>
            <a:r>
              <a:rPr lang="cs-CZ" sz="2500" i="1" dirty="0" err="1"/>
              <a:t>Behavior</a:t>
            </a:r>
            <a:r>
              <a:rPr lang="cs-CZ" sz="2500" i="1" dirty="0"/>
              <a:t>, and </a:t>
            </a:r>
            <a:r>
              <a:rPr lang="cs-CZ" sz="2500" i="1" dirty="0" err="1"/>
              <a:t>Social</a:t>
            </a:r>
            <a:r>
              <a:rPr lang="cs-CZ" sz="2500" i="1" dirty="0"/>
              <a:t> Networking</a:t>
            </a:r>
            <a:r>
              <a:rPr lang="cs-CZ" sz="2500" dirty="0"/>
              <a:t>, </a:t>
            </a:r>
            <a:r>
              <a:rPr lang="cs-CZ" sz="2500" i="1" dirty="0"/>
              <a:t>14</a:t>
            </a:r>
            <a:r>
              <a:rPr lang="cs-CZ" sz="2500" dirty="0"/>
              <a:t>(9), 483-488.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 err="1"/>
              <a:t>Krämer</a:t>
            </a:r>
            <a:r>
              <a:rPr lang="en-US" sz="2500" dirty="0"/>
              <a:t>, N. C., </a:t>
            </a:r>
            <a:r>
              <a:rPr lang="en-US" sz="2500" dirty="0" err="1"/>
              <a:t>Feurstein</a:t>
            </a:r>
            <a:r>
              <a:rPr lang="en-US" sz="2500" dirty="0"/>
              <a:t>, M., </a:t>
            </a:r>
            <a:r>
              <a:rPr lang="en-US" sz="2500" dirty="0" err="1"/>
              <a:t>Kluck</a:t>
            </a:r>
            <a:r>
              <a:rPr lang="en-US" sz="2500" dirty="0"/>
              <a:t>, J. P., Meier, Y., </a:t>
            </a:r>
            <a:r>
              <a:rPr lang="en-US" sz="2500" dirty="0" err="1"/>
              <a:t>Rother</a:t>
            </a:r>
            <a:r>
              <a:rPr lang="en-US" sz="2500" dirty="0"/>
              <a:t>, M., &amp; Winter, S. (2017). Beware of selfies: The impact of photo type on impression formation based on social networking profiles. </a:t>
            </a:r>
            <a:r>
              <a:rPr lang="en-US" sz="2500" i="1" dirty="0"/>
              <a:t>Frontiers in psychology</a:t>
            </a:r>
            <a:r>
              <a:rPr lang="en-US" sz="2500" dirty="0"/>
              <a:t>, </a:t>
            </a:r>
            <a:r>
              <a:rPr lang="en-US" sz="2500" i="1" dirty="0"/>
              <a:t>8</a:t>
            </a:r>
            <a:r>
              <a:rPr lang="en-US" sz="2500" dirty="0"/>
              <a:t>, 188.</a:t>
            </a:r>
            <a:endParaRPr lang="cs-CZ" sz="2500" dirty="0"/>
          </a:p>
          <a:p>
            <a:pPr>
              <a:spcBef>
                <a:spcPts val="0"/>
              </a:spcBef>
            </a:pPr>
            <a:r>
              <a:rPr lang="en-US" sz="2400" dirty="0"/>
              <a:t>Lee-Won, R. J., Shim, M., </a:t>
            </a:r>
            <a:r>
              <a:rPr lang="en-US" sz="2400" dirty="0" err="1"/>
              <a:t>Joo</a:t>
            </a:r>
            <a:r>
              <a:rPr lang="en-US" sz="2400" dirty="0"/>
              <a:t>, Y. K., &amp; Park, S. G. (2014). Who puts the best “face” forward on Facebook?: Positive self-presentation in online social networking and the role of self-consciousness, actual-to-total Friends ratio, and culture. </a:t>
            </a:r>
            <a:r>
              <a:rPr lang="en-US" sz="2400" i="1" dirty="0"/>
              <a:t>Computers in Human Behavior</a:t>
            </a:r>
            <a:r>
              <a:rPr lang="en-US" sz="2400" dirty="0"/>
              <a:t>, </a:t>
            </a:r>
            <a:r>
              <a:rPr lang="en-US" sz="2400" i="1" dirty="0"/>
              <a:t>39</a:t>
            </a:r>
            <a:r>
              <a:rPr lang="en-US" sz="2400" dirty="0"/>
              <a:t>, 413-423.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/>
              <a:t>McCain, J. L., Borg, Z. G., Rothenberg, A. H., </a:t>
            </a:r>
            <a:r>
              <a:rPr lang="en-US" sz="2500" dirty="0" err="1"/>
              <a:t>Churillo</a:t>
            </a:r>
            <a:r>
              <a:rPr lang="en-US" sz="2500" dirty="0"/>
              <a:t>, K. M., </a:t>
            </a:r>
            <a:r>
              <a:rPr lang="en-US" sz="2500" dirty="0" err="1"/>
              <a:t>Weiler</a:t>
            </a:r>
            <a:r>
              <a:rPr lang="en-US" sz="2500" dirty="0"/>
              <a:t>, P., &amp; Campbell, W. K. (2016). Personality and selfies: Narcissism and the Dark Triad. </a:t>
            </a:r>
            <a:r>
              <a:rPr lang="en-US" sz="2500" i="1" dirty="0"/>
              <a:t>Computers in Human Behavior</a:t>
            </a:r>
            <a:r>
              <a:rPr lang="en-US" sz="2500" dirty="0"/>
              <a:t>, </a:t>
            </a:r>
            <a:r>
              <a:rPr lang="en-US" sz="2500" i="1" dirty="0"/>
              <a:t>64</a:t>
            </a:r>
            <a:r>
              <a:rPr lang="en-US" sz="2500" dirty="0"/>
              <a:t>, 126-133.</a:t>
            </a:r>
            <a:endParaRPr lang="cs-CZ" sz="2500" dirty="0"/>
          </a:p>
          <a:p>
            <a:pPr>
              <a:spcBef>
                <a:spcPts val="0"/>
              </a:spcBef>
            </a:pPr>
            <a:r>
              <a:rPr lang="en-US" sz="2400" dirty="0"/>
              <a:t>Naumann, L. P., </a:t>
            </a:r>
            <a:r>
              <a:rPr lang="en-US" sz="2400" dirty="0" err="1"/>
              <a:t>Vazire</a:t>
            </a:r>
            <a:r>
              <a:rPr lang="en-US" sz="2400" dirty="0"/>
              <a:t>, S., </a:t>
            </a:r>
            <a:r>
              <a:rPr lang="en-US" sz="2400" dirty="0" err="1"/>
              <a:t>Rentfrow</a:t>
            </a:r>
            <a:r>
              <a:rPr lang="en-US" sz="2400" dirty="0"/>
              <a:t>, P. J., &amp; Gosling, S. D. (2009). Personality judgments based on physical appearance. </a:t>
            </a:r>
            <a:r>
              <a:rPr lang="en-US" sz="2400" i="1" dirty="0"/>
              <a:t>Personality and social psychology bulletin</a:t>
            </a:r>
            <a:r>
              <a:rPr lang="en-US" sz="2400" dirty="0"/>
              <a:t>, </a:t>
            </a:r>
            <a:r>
              <a:rPr lang="en-US" sz="2400" i="1" dirty="0"/>
              <a:t>35</a:t>
            </a:r>
            <a:r>
              <a:rPr lang="en-US" sz="2400" dirty="0"/>
              <a:t>(12), 1661-1671.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/>
              <a:t>Nadkarni, A., &amp; Hofmann, S. G. (2012). Why do people use Facebook?. </a:t>
            </a:r>
            <a:r>
              <a:rPr lang="en-US" sz="2500" i="1" dirty="0"/>
              <a:t>Personality and individual differences</a:t>
            </a:r>
            <a:r>
              <a:rPr lang="en-US" sz="2500" dirty="0"/>
              <a:t>, </a:t>
            </a:r>
            <a:r>
              <a:rPr lang="en-US" sz="2500" i="1" dirty="0"/>
              <a:t>52</a:t>
            </a:r>
            <a:r>
              <a:rPr lang="en-US" sz="2500" dirty="0"/>
              <a:t>(3), 243-249.</a:t>
            </a:r>
            <a:endParaRPr lang="cs-CZ" sz="2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500" dirty="0" err="1"/>
              <a:t>Mehdizadeh</a:t>
            </a:r>
            <a:r>
              <a:rPr lang="cs-CZ" sz="2500" dirty="0"/>
              <a:t>, S. (2010). </a:t>
            </a:r>
            <a:r>
              <a:rPr lang="cs-CZ" sz="2500" dirty="0" err="1"/>
              <a:t>Self-presentation</a:t>
            </a:r>
            <a:r>
              <a:rPr lang="cs-CZ" sz="2500" dirty="0"/>
              <a:t> 2.0: </a:t>
            </a:r>
            <a:r>
              <a:rPr lang="cs-CZ" sz="2500" dirty="0" err="1"/>
              <a:t>Narcissism</a:t>
            </a:r>
            <a:r>
              <a:rPr lang="cs-CZ" sz="2500" dirty="0"/>
              <a:t> and </a:t>
            </a:r>
            <a:r>
              <a:rPr lang="cs-CZ" sz="2500" dirty="0" err="1"/>
              <a:t>self-esteem</a:t>
            </a:r>
            <a:r>
              <a:rPr lang="cs-CZ" sz="2500" dirty="0"/>
              <a:t> on </a:t>
            </a:r>
            <a:r>
              <a:rPr lang="cs-CZ" sz="2500" dirty="0" err="1"/>
              <a:t>Facebook</a:t>
            </a:r>
            <a:r>
              <a:rPr lang="cs-CZ" sz="2500" dirty="0"/>
              <a:t>. </a:t>
            </a:r>
            <a:r>
              <a:rPr lang="cs-CZ" sz="2500" i="1" dirty="0" err="1"/>
              <a:t>Cyberpsychology</a:t>
            </a:r>
            <a:r>
              <a:rPr lang="cs-CZ" sz="2500" i="1" dirty="0"/>
              <a:t>, </a:t>
            </a:r>
            <a:r>
              <a:rPr lang="cs-CZ" sz="2500" i="1" dirty="0" err="1"/>
              <a:t>behavior</a:t>
            </a:r>
            <a:r>
              <a:rPr lang="cs-CZ" sz="2500" i="1" dirty="0"/>
              <a:t>, and </a:t>
            </a:r>
            <a:r>
              <a:rPr lang="cs-CZ" sz="2500" i="1" dirty="0" err="1"/>
              <a:t>social</a:t>
            </a:r>
            <a:r>
              <a:rPr lang="cs-CZ" sz="2500" i="1" dirty="0"/>
              <a:t> </a:t>
            </a:r>
            <a:r>
              <a:rPr lang="cs-CZ" sz="2500" i="1" dirty="0" err="1"/>
              <a:t>networking</a:t>
            </a:r>
            <a:r>
              <a:rPr lang="cs-CZ" sz="2500" dirty="0"/>
              <a:t>, </a:t>
            </a:r>
            <a:r>
              <a:rPr lang="cs-CZ" sz="2500" i="1" dirty="0"/>
              <a:t>13</a:t>
            </a:r>
            <a:r>
              <a:rPr lang="cs-CZ" sz="2500" dirty="0"/>
              <a:t>(4), 357-364.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500" dirty="0" err="1"/>
              <a:t>Orehek</a:t>
            </a:r>
            <a:r>
              <a:rPr lang="cs-CZ" sz="2500" dirty="0"/>
              <a:t>, E., &amp; </a:t>
            </a:r>
            <a:r>
              <a:rPr lang="cs-CZ" sz="2500" dirty="0" err="1"/>
              <a:t>Human</a:t>
            </a:r>
            <a:r>
              <a:rPr lang="cs-CZ" sz="2500" dirty="0"/>
              <a:t>, L. J. (2017). </a:t>
            </a:r>
            <a:r>
              <a:rPr lang="cs-CZ" sz="2500" dirty="0" err="1"/>
              <a:t>Self-expression</a:t>
            </a:r>
            <a:r>
              <a:rPr lang="cs-CZ" sz="2500" dirty="0"/>
              <a:t> on </a:t>
            </a:r>
            <a:r>
              <a:rPr lang="cs-CZ" sz="2500" dirty="0" err="1"/>
              <a:t>social</a:t>
            </a:r>
            <a:r>
              <a:rPr lang="cs-CZ" sz="2500" dirty="0"/>
              <a:t> media: Do </a:t>
            </a:r>
            <a:r>
              <a:rPr lang="cs-CZ" sz="2500" dirty="0" err="1"/>
              <a:t>tweets</a:t>
            </a:r>
            <a:r>
              <a:rPr lang="cs-CZ" sz="2500" dirty="0"/>
              <a:t> </a:t>
            </a:r>
            <a:r>
              <a:rPr lang="cs-CZ" sz="2500" dirty="0" err="1"/>
              <a:t>present</a:t>
            </a:r>
            <a:r>
              <a:rPr lang="cs-CZ" sz="2500" dirty="0"/>
              <a:t> </a:t>
            </a:r>
            <a:r>
              <a:rPr lang="cs-CZ" sz="2500" dirty="0" err="1"/>
              <a:t>accurate</a:t>
            </a:r>
            <a:r>
              <a:rPr lang="cs-CZ" sz="2500" dirty="0"/>
              <a:t> and positive </a:t>
            </a:r>
            <a:r>
              <a:rPr lang="cs-CZ" sz="2500" dirty="0" err="1"/>
              <a:t>portraits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impulsivity, </a:t>
            </a:r>
            <a:r>
              <a:rPr lang="cs-CZ" sz="2500" dirty="0" err="1"/>
              <a:t>self-esteem</a:t>
            </a:r>
            <a:r>
              <a:rPr lang="cs-CZ" sz="2500" dirty="0"/>
              <a:t>, and </a:t>
            </a:r>
            <a:r>
              <a:rPr lang="cs-CZ" sz="2500" dirty="0" err="1"/>
              <a:t>attachment</a:t>
            </a:r>
            <a:r>
              <a:rPr lang="cs-CZ" sz="2500" dirty="0"/>
              <a:t> style?. </a:t>
            </a:r>
            <a:r>
              <a:rPr lang="cs-CZ" sz="2500" i="1" dirty="0"/>
              <a:t>Personality and </a:t>
            </a:r>
            <a:r>
              <a:rPr lang="cs-CZ" sz="2500" i="1" dirty="0" err="1"/>
              <a:t>Social</a:t>
            </a:r>
            <a:r>
              <a:rPr lang="cs-CZ" sz="2500" i="1" dirty="0"/>
              <a:t> Psychology Bulletin</a:t>
            </a:r>
            <a:r>
              <a:rPr lang="cs-CZ" sz="2500" dirty="0"/>
              <a:t>, </a:t>
            </a:r>
            <a:r>
              <a:rPr lang="cs-CZ" sz="2500" i="1" dirty="0"/>
              <a:t>43</a:t>
            </a:r>
            <a:r>
              <a:rPr lang="cs-CZ" sz="2500" dirty="0"/>
              <a:t>(1), 60-70.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 err="1"/>
              <a:t>Schlenker</a:t>
            </a:r>
            <a:r>
              <a:rPr lang="en-US" sz="2500" dirty="0"/>
              <a:t>, B. R. (2012). Self-presentation. In M. R. Leary &amp; J. P. Tangney (Eds.), </a:t>
            </a:r>
            <a:r>
              <a:rPr lang="en-US" sz="2500" i="1" dirty="0"/>
              <a:t>Handbook of self and identity</a:t>
            </a:r>
            <a:r>
              <a:rPr lang="en-US" sz="2500" dirty="0"/>
              <a:t> (pp. 542-570). New York, NY, US: Guilford Press.</a:t>
            </a:r>
            <a:endParaRPr lang="cs-CZ" sz="2500" dirty="0"/>
          </a:p>
          <a:p>
            <a:pPr>
              <a:spcBef>
                <a:spcPts val="0"/>
              </a:spcBef>
            </a:pPr>
            <a:r>
              <a:rPr lang="en-US" sz="2400" dirty="0"/>
              <a:t>Seidman, G. (2014). Expressing the “true self” on Facebook. </a:t>
            </a:r>
            <a:r>
              <a:rPr lang="en-US" sz="2400" i="1" dirty="0"/>
              <a:t>Computers in Human Behavior</a:t>
            </a:r>
            <a:r>
              <a:rPr lang="en-US" sz="2400" dirty="0"/>
              <a:t>, </a:t>
            </a:r>
            <a:r>
              <a:rPr lang="en-US" sz="2400" i="1" dirty="0"/>
              <a:t>31</a:t>
            </a:r>
            <a:r>
              <a:rPr lang="en-US" sz="2400" dirty="0"/>
              <a:t>, 367-372.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500" dirty="0" err="1"/>
              <a:t>Sorokowski</a:t>
            </a:r>
            <a:r>
              <a:rPr lang="cs-CZ" sz="2500" dirty="0"/>
              <a:t>, P., </a:t>
            </a:r>
            <a:r>
              <a:rPr lang="cs-CZ" sz="2500" dirty="0" err="1"/>
              <a:t>Sorokowska</a:t>
            </a:r>
            <a:r>
              <a:rPr lang="cs-CZ" sz="2500" dirty="0"/>
              <a:t>, A., </a:t>
            </a:r>
            <a:r>
              <a:rPr lang="cs-CZ" sz="2500" dirty="0" err="1"/>
              <a:t>Oleszkiewicz</a:t>
            </a:r>
            <a:r>
              <a:rPr lang="cs-CZ" sz="2500" dirty="0"/>
              <a:t>, A., </a:t>
            </a:r>
            <a:r>
              <a:rPr lang="cs-CZ" sz="2500" dirty="0" err="1"/>
              <a:t>Frackowiak</a:t>
            </a:r>
            <a:r>
              <a:rPr lang="cs-CZ" sz="2500" dirty="0"/>
              <a:t>, T., </a:t>
            </a:r>
            <a:r>
              <a:rPr lang="cs-CZ" sz="2500" dirty="0" err="1"/>
              <a:t>Huk</a:t>
            </a:r>
            <a:r>
              <a:rPr lang="cs-CZ" sz="2500" dirty="0"/>
              <a:t>, A., &amp; </a:t>
            </a:r>
            <a:r>
              <a:rPr lang="cs-CZ" sz="2500" dirty="0" err="1"/>
              <a:t>Pisanski</a:t>
            </a:r>
            <a:r>
              <a:rPr lang="cs-CZ" sz="2500" dirty="0"/>
              <a:t>, K. (2015). </a:t>
            </a:r>
            <a:r>
              <a:rPr lang="cs-CZ" sz="2500" dirty="0" err="1"/>
              <a:t>Selfie</a:t>
            </a:r>
            <a:r>
              <a:rPr lang="cs-CZ" sz="2500" dirty="0"/>
              <a:t> </a:t>
            </a:r>
            <a:r>
              <a:rPr lang="cs-CZ" sz="2500" dirty="0" err="1"/>
              <a:t>posting</a:t>
            </a:r>
            <a:r>
              <a:rPr lang="cs-CZ" sz="2500" dirty="0"/>
              <a:t> </a:t>
            </a:r>
            <a:r>
              <a:rPr lang="cs-CZ" sz="2500" dirty="0" err="1"/>
              <a:t>behaviors</a:t>
            </a:r>
            <a:r>
              <a:rPr lang="cs-CZ" sz="2500" dirty="0"/>
              <a:t> are </a:t>
            </a:r>
            <a:r>
              <a:rPr lang="cs-CZ" sz="2500" dirty="0" err="1"/>
              <a:t>associated</a:t>
            </a:r>
            <a:r>
              <a:rPr lang="cs-CZ" sz="2500" dirty="0"/>
              <a:t> </a:t>
            </a:r>
            <a:r>
              <a:rPr lang="cs-CZ" sz="2500" dirty="0" err="1"/>
              <a:t>with</a:t>
            </a:r>
            <a:r>
              <a:rPr lang="cs-CZ" sz="2500" dirty="0"/>
              <a:t> </a:t>
            </a:r>
            <a:r>
              <a:rPr lang="cs-CZ" sz="2500" dirty="0" err="1"/>
              <a:t>narcissism</a:t>
            </a:r>
            <a:r>
              <a:rPr lang="cs-CZ" sz="2500" dirty="0"/>
              <a:t> </a:t>
            </a:r>
            <a:r>
              <a:rPr lang="cs-CZ" sz="2500" dirty="0" err="1"/>
              <a:t>among</a:t>
            </a:r>
            <a:r>
              <a:rPr lang="cs-CZ" sz="2500" dirty="0"/>
              <a:t> </a:t>
            </a:r>
            <a:r>
              <a:rPr lang="cs-CZ" sz="2500" dirty="0" err="1"/>
              <a:t>men</a:t>
            </a:r>
            <a:r>
              <a:rPr lang="cs-CZ" sz="2500" dirty="0"/>
              <a:t>. </a:t>
            </a:r>
            <a:r>
              <a:rPr lang="cs-CZ" sz="2500" i="1" dirty="0"/>
              <a:t>Personality and </a:t>
            </a:r>
            <a:r>
              <a:rPr lang="cs-CZ" sz="2500" i="1" dirty="0" err="1"/>
              <a:t>Individual</a:t>
            </a:r>
            <a:r>
              <a:rPr lang="cs-CZ" sz="2500" i="1" dirty="0"/>
              <a:t> </a:t>
            </a:r>
            <a:r>
              <a:rPr lang="cs-CZ" sz="2500" i="1" dirty="0" err="1"/>
              <a:t>Differences</a:t>
            </a:r>
            <a:r>
              <a:rPr lang="cs-CZ" sz="2500" dirty="0"/>
              <a:t>, </a:t>
            </a:r>
            <a:r>
              <a:rPr lang="cs-CZ" sz="2500" i="1" dirty="0"/>
              <a:t>85</a:t>
            </a:r>
            <a:r>
              <a:rPr lang="cs-CZ" sz="2500" dirty="0"/>
              <a:t>, 123-127.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/>
              <a:t>Seidman, G. (2013). Self-presentation and belonging on Facebook: How personality influences social media use and motivations. </a:t>
            </a:r>
            <a:r>
              <a:rPr lang="en-US" sz="2500" i="1" dirty="0"/>
              <a:t>Personality and Individual Differences</a:t>
            </a:r>
            <a:r>
              <a:rPr lang="en-US" sz="2500" dirty="0"/>
              <a:t>, </a:t>
            </a:r>
            <a:r>
              <a:rPr lang="en-US" sz="2500" i="1" dirty="0"/>
              <a:t>54</a:t>
            </a:r>
            <a:r>
              <a:rPr lang="en-US" sz="2500" dirty="0"/>
              <a:t>(3), 402-407.</a:t>
            </a:r>
            <a:endParaRPr lang="cs-CZ" sz="2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/>
              <a:t>Twomey, C., &amp; O'Reilly, G. (2017). Associations of self-presentation on Facebook with mental health and personality variables: A systematic review. Cyberpsychology, Behavior, and Social Networking, 20(10), 587-595.</a:t>
            </a:r>
            <a:endParaRPr lang="cs-CZ" sz="2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/>
              <a:t>Wright, E. J., White, K. M., &amp; </a:t>
            </a:r>
            <a:r>
              <a:rPr lang="en-US" sz="2500" dirty="0" err="1"/>
              <a:t>Obst</a:t>
            </a:r>
            <a:r>
              <a:rPr lang="en-US" sz="2500" dirty="0"/>
              <a:t>, P. L. (2018). Facebook False Self-Presentation Behaviors and Negative Mental Health. </a:t>
            </a:r>
            <a:r>
              <a:rPr lang="en-US" sz="2500" i="1" dirty="0"/>
              <a:t>Cyberpsychology, Behavior, and Social Networking</a:t>
            </a:r>
            <a:r>
              <a:rPr lang="en-US" sz="2500" dirty="0"/>
              <a:t>, </a:t>
            </a:r>
            <a:r>
              <a:rPr lang="en-US" sz="2500" i="1" dirty="0"/>
              <a:t>21</a:t>
            </a:r>
            <a:r>
              <a:rPr lang="en-US" sz="2500" dirty="0"/>
              <a:t>(1), 40-49.</a:t>
            </a:r>
            <a:endParaRPr lang="cs-CZ" sz="2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500" dirty="0" err="1"/>
              <a:t>Qiu</a:t>
            </a:r>
            <a:r>
              <a:rPr lang="en-US" sz="2500" dirty="0"/>
              <a:t>, L., Lu, J., Yang, S., Qu, W., &amp; Zhu, T. (2015). What does your selfie say about you?. </a:t>
            </a:r>
            <a:r>
              <a:rPr lang="en-US" sz="2500" i="1" dirty="0"/>
              <a:t>Computers in Human Behavior</a:t>
            </a:r>
            <a:r>
              <a:rPr lang="en-US" sz="2500" dirty="0"/>
              <a:t>, </a:t>
            </a:r>
            <a:r>
              <a:rPr lang="en-US" sz="2500" i="1" dirty="0"/>
              <a:t>52</a:t>
            </a:r>
            <a:r>
              <a:rPr lang="en-US" sz="2500" dirty="0"/>
              <a:t>, 443-449.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21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sebeprezentace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1964"/>
            <a:ext cx="10734964" cy="4382654"/>
          </a:xfrm>
        </p:spPr>
        <p:txBody>
          <a:bodyPr>
            <a:normAutofit/>
          </a:bodyPr>
          <a:lstStyle/>
          <a:p>
            <a:r>
              <a:rPr lang="cs-CZ" dirty="0"/>
              <a:t>Sebeprezentace se odehrává na kontinuu od </a:t>
            </a:r>
            <a:r>
              <a:rPr lang="cs-CZ" dirty="0">
                <a:solidFill>
                  <a:schemeClr val="accent5"/>
                </a:solidFill>
              </a:rPr>
              <a:t>neuvědomované</a:t>
            </a:r>
            <a:r>
              <a:rPr lang="cs-CZ" dirty="0"/>
              <a:t>, automatické po strategickou, </a:t>
            </a:r>
            <a:r>
              <a:rPr lang="cs-CZ" dirty="0">
                <a:solidFill>
                  <a:schemeClr val="accent5"/>
                </a:solidFill>
              </a:rPr>
              <a:t>promyšlenou</a:t>
            </a:r>
          </a:p>
          <a:p>
            <a:r>
              <a:rPr lang="cs-CZ" b="1" dirty="0">
                <a:solidFill>
                  <a:schemeClr val="accent5"/>
                </a:solidFill>
              </a:rPr>
              <a:t>Automatická, neuvědomovaná </a:t>
            </a:r>
            <a:r>
              <a:rPr lang="cs-CZ" dirty="0"/>
              <a:t>- vyžaduje málo kognitivní námahy, nemusí být vědomě monitorovaná, když akce začne, může být nedobrovolná; </a:t>
            </a:r>
          </a:p>
          <a:p>
            <a:pPr lvl="1"/>
            <a:r>
              <a:rPr lang="cs-CZ" dirty="0"/>
              <a:t>Zahrnuje rutiny a zautomatizované činnosti v prostředí, které dobře známe nebo se v něm dokážeme na základě různých vodítek rychle zorientovat</a:t>
            </a:r>
          </a:p>
          <a:p>
            <a:pPr lvl="1"/>
            <a:r>
              <a:rPr lang="cs-CZ" dirty="0"/>
              <a:t>Dochází k ní, pokud dobře víme, co se od nás v danou situaci očekává a dokážeme to naplnit</a:t>
            </a:r>
          </a:p>
          <a:p>
            <a:pPr lvl="1"/>
            <a:r>
              <a:rPr lang="cs-CZ" dirty="0"/>
              <a:t>Častěji s blízkými osobami než se známými nebo při rozhovoru v asymetrické pozici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70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sebeprezentace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5"/>
                </a:solidFill>
              </a:rPr>
              <a:t>Strategická/promyšlená/aktivní sebeprezentace</a:t>
            </a:r>
          </a:p>
          <a:p>
            <a:pPr lvl="1"/>
            <a:r>
              <a:rPr lang="cs-CZ" dirty="0"/>
              <a:t>Pokud kýžený cíl závisí na hodnocení ostatních: ústní zkouška, pracovní pohovor, první rande,…</a:t>
            </a:r>
          </a:p>
          <a:p>
            <a:pPr lvl="1"/>
            <a:r>
              <a:rPr lang="cs-CZ" dirty="0"/>
              <a:t>Pokud je na nás soustředěna pozornost ostatních: prezentace na hodině, rozhovor s novinářem, zachycení toho, že se na nás někdo dívá</a:t>
            </a:r>
          </a:p>
          <a:p>
            <a:pPr lvl="1"/>
            <a:r>
              <a:rPr lang="cs-CZ" dirty="0"/>
              <a:t>Pokud nás ostatní ignorují v situacích, kdy by nás ignorovat neměli</a:t>
            </a:r>
          </a:p>
          <a:p>
            <a:pPr lvl="1"/>
            <a:r>
              <a:rPr lang="cs-CZ" dirty="0"/>
              <a:t>Pokud je situace pro nás významná</a:t>
            </a:r>
          </a:p>
          <a:p>
            <a:r>
              <a:rPr lang="cs-CZ" dirty="0"/>
              <a:t>Obecně: kdykoliv, kdy existují překážky k vyvolání žádoucího dojmu</a:t>
            </a:r>
          </a:p>
          <a:p>
            <a:r>
              <a:rPr lang="cs-CZ" dirty="0"/>
              <a:t>Vědomá a kontrolovaná sebeprezentace vyžaduje množství energie</a:t>
            </a:r>
          </a:p>
          <a:p>
            <a:pPr lvl="1"/>
            <a:r>
              <a:rPr lang="cs-CZ" dirty="0"/>
              <a:t>Kromě soustředění na sebe zároveň monitorujeme a hodnotíme reakce okolí</a:t>
            </a:r>
          </a:p>
          <a:p>
            <a:pPr lvl="1"/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Jak množství energie snížit?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1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sebeprezentace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Sebeprezentace zahrnuje i přípravu na danou situaci (promýšlení toho, co a jak chci na pohovoru sdělit, úprava zevnějšku)</a:t>
            </a:r>
          </a:p>
          <a:p>
            <a:r>
              <a:rPr lang="cs-CZ" dirty="0"/>
              <a:t>Vyzkoušení si situace nanečisto </a:t>
            </a:r>
            <a:r>
              <a:rPr lang="cs-CZ" dirty="0">
                <a:sym typeface="Wingdings" panose="05000000000000000000" pitchFamily="2" charset="2"/>
              </a:rPr>
              <a:t> zvýšit zautomatizování procesu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71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sebeprezentace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Arkin</a:t>
            </a:r>
            <a:r>
              <a:rPr lang="cs-CZ" dirty="0"/>
              <a:t> (1981)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Acquisitive self-presentation</a:t>
            </a:r>
            <a:r>
              <a:rPr lang="cs-CZ" dirty="0">
                <a:solidFill>
                  <a:schemeClr val="accent5"/>
                </a:solidFill>
              </a:rPr>
              <a:t> </a:t>
            </a:r>
            <a:r>
              <a:rPr lang="cs-CZ" dirty="0"/>
              <a:t>– cílená na získání schválení (potvrzení, </a:t>
            </a:r>
            <a:r>
              <a:rPr lang="cs-CZ" dirty="0" err="1"/>
              <a:t>approval</a:t>
            </a:r>
            <a:r>
              <a:rPr lang="cs-CZ" dirty="0"/>
              <a:t>) od ostatních</a:t>
            </a:r>
          </a:p>
          <a:p>
            <a:pPr lvl="2"/>
            <a:r>
              <a:rPr lang="cs-CZ" dirty="0"/>
              <a:t>Vede k pozitivní sebeprezentaci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Protective self-presentation</a:t>
            </a:r>
            <a:r>
              <a:rPr lang="cs-CZ" dirty="0">
                <a:solidFill>
                  <a:schemeClr val="accent5"/>
                </a:solidFill>
              </a:rPr>
              <a:t> </a:t>
            </a:r>
            <a:r>
              <a:rPr lang="cs-CZ" dirty="0"/>
              <a:t>– cílená na vyhnutí se odmítnutí</a:t>
            </a:r>
          </a:p>
          <a:p>
            <a:pPr lvl="2"/>
            <a:r>
              <a:rPr lang="cs-CZ" dirty="0"/>
              <a:t>Vede k neutrální a nevýrazné sebeprezentaci </a:t>
            </a:r>
          </a:p>
          <a:p>
            <a:pPr lvl="2"/>
            <a:endParaRPr lang="cs-CZ" dirty="0"/>
          </a:p>
          <a:p>
            <a:r>
              <a:rPr lang="cs-CZ" dirty="0"/>
              <a:t>Podle </a:t>
            </a:r>
            <a:r>
              <a:rPr lang="cs-CZ" dirty="0" err="1"/>
              <a:t>Arkina</a:t>
            </a:r>
            <a:r>
              <a:rPr lang="cs-CZ" dirty="0"/>
              <a:t> lidé celkově chtějí získat souhlas ostatních, a proto se snaží více prezentovat v pozitivním světle a do protektivní sebeprezentace se „přepínají“ v situacích, kdy:</a:t>
            </a:r>
          </a:p>
          <a:p>
            <a:pPr lvl="1"/>
            <a:r>
              <a:rPr lang="cs-CZ" dirty="0"/>
              <a:t>Nemají znalosti nebo vodítka pro zhodnocení toho, podle čeho budou v dané situaci posuzováni</a:t>
            </a:r>
          </a:p>
          <a:p>
            <a:pPr lvl="1"/>
            <a:r>
              <a:rPr lang="cs-CZ" dirty="0"/>
              <a:t>Chtějí zabránit negativním komentářům </a:t>
            </a:r>
          </a:p>
          <a:p>
            <a:pPr lvl="1"/>
            <a:r>
              <a:rPr lang="cs-CZ" dirty="0"/>
              <a:t>(plus – někteří lidé mohou inklinovat k protektivní prezentaci více než jiní)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50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sebeprezentace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Různé identity projevujeme v různých situacích – v různých situacích se různě prezentujeme</a:t>
            </a:r>
          </a:p>
          <a:p>
            <a:pPr lvl="1"/>
            <a:r>
              <a:rPr lang="cs-CZ" dirty="0"/>
              <a:t>Na hodině při prezentaci</a:t>
            </a:r>
          </a:p>
          <a:p>
            <a:pPr lvl="1"/>
            <a:r>
              <a:rPr lang="cs-CZ" dirty="0"/>
              <a:t>V hospodě s kamarády</a:t>
            </a:r>
          </a:p>
          <a:p>
            <a:pPr lvl="1"/>
            <a:r>
              <a:rPr lang="cs-CZ" dirty="0"/>
              <a:t>Na prvním rande</a:t>
            </a:r>
          </a:p>
          <a:p>
            <a:pPr lvl="1"/>
            <a:endParaRPr lang="cs-CZ" dirty="0"/>
          </a:p>
          <a:p>
            <a:r>
              <a:rPr lang="cs-CZ" dirty="0"/>
              <a:t>Podobně online: v různých kyberprostorech můžeme vyjadřovat různé aspekty </a:t>
            </a:r>
            <a:r>
              <a:rPr lang="cs-CZ" dirty="0" err="1"/>
              <a:t>self</a:t>
            </a:r>
            <a:r>
              <a:rPr lang="cs-CZ" dirty="0"/>
              <a:t>, mít různé sebeprezentace</a:t>
            </a:r>
          </a:p>
          <a:p>
            <a:pPr lvl="1"/>
            <a:r>
              <a:rPr lang="cs-CZ" dirty="0"/>
              <a:t>V MMORPG</a:t>
            </a:r>
          </a:p>
          <a:p>
            <a:pPr lvl="1"/>
            <a:r>
              <a:rPr lang="cs-CZ" dirty="0"/>
              <a:t>Na online seznamce</a:t>
            </a:r>
          </a:p>
          <a:p>
            <a:pPr lvl="1"/>
            <a:r>
              <a:rPr lang="cs-CZ" dirty="0"/>
              <a:t>Na FB, Instagramu, YouTube, </a:t>
            </a:r>
            <a:r>
              <a:rPr lang="cs-CZ" dirty="0" err="1"/>
              <a:t>TikToku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01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D0804-B03A-4C2F-9A66-8C696613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sebeprezentace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662BF4-F9AA-4250-A8FE-FD99A5B7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Usilujeme o to jevit se v pozitivním světle</a:t>
            </a:r>
          </a:p>
          <a:p>
            <a:pPr lvl="1"/>
            <a:r>
              <a:rPr lang="cs-CZ" dirty="0"/>
              <a:t>Z různých důvodů </a:t>
            </a:r>
          </a:p>
          <a:p>
            <a:r>
              <a:rPr lang="cs-CZ" dirty="0">
                <a:solidFill>
                  <a:schemeClr val="accent5"/>
                </a:solidFill>
              </a:rPr>
              <a:t>Potřeba sociální validace </a:t>
            </a:r>
            <a:r>
              <a:rPr lang="cs-CZ" dirty="0"/>
              <a:t>– potřeba ukázat/přesvědčit ostatní o vlastnostech/kvalitách/identitě, které věříme, že máme </a:t>
            </a:r>
            <a:r>
              <a:rPr lang="cs-CZ" dirty="0">
                <a:sym typeface="Wingdings" panose="05000000000000000000" pitchFamily="2" charset="2"/>
              </a:rPr>
              <a:t> sebeprezentací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Nejen o našich vlastnostech, ale např. i přesvědčit o faktech (jako novináři, jako vědci) </a:t>
            </a:r>
            <a:r>
              <a:rPr lang="cs-CZ" dirty="0">
                <a:sym typeface="Wingdings" panose="05000000000000000000" pitchFamily="2" charset="2"/>
              </a:rPr>
              <a:t> potřeba prezentovat se jako odborník, budit důvěryhodnost</a:t>
            </a:r>
            <a:endParaRPr lang="cs-CZ" dirty="0"/>
          </a:p>
          <a:p>
            <a:endParaRPr lang="cs-CZ" dirty="0"/>
          </a:p>
          <a:p>
            <a:r>
              <a:rPr lang="cs-CZ" dirty="0"/>
              <a:t>„pozitivní světlo“ – nemusí zahrnovat jen normativně chápané pozitivní věci</a:t>
            </a:r>
          </a:p>
          <a:p>
            <a:r>
              <a:rPr lang="cs-CZ" dirty="0"/>
              <a:t>„positive“ </a:t>
            </a:r>
            <a:r>
              <a:rPr lang="cs-CZ" dirty="0" err="1"/>
              <a:t>selfpresentation</a:t>
            </a:r>
            <a:r>
              <a:rPr lang="cs-CZ" dirty="0"/>
              <a:t> – někdy chápáno jako autentická sebeprezentace (pozor na to, jak je co ve studiích definováno)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66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3478</Words>
  <Application>Microsoft Office PowerPoint</Application>
  <PresentationFormat>Širokoúhlá obrazovka</PresentationFormat>
  <Paragraphs>263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Motiv Office</vt:lpstr>
      <vt:lpstr>Sebeprezentace na sociálních sítích</vt:lpstr>
      <vt:lpstr>O čem se dnes budeme bavit?</vt:lpstr>
      <vt:lpstr>Co je sebeprezentace</vt:lpstr>
      <vt:lpstr>Co je sebeprezentace</vt:lpstr>
      <vt:lpstr>Co je sebeprezentace</vt:lpstr>
      <vt:lpstr>Co je sebeprezentace</vt:lpstr>
      <vt:lpstr>Co je sebeprezentace</vt:lpstr>
      <vt:lpstr>Co je sebeprezentace</vt:lpstr>
      <vt:lpstr>Pozitivní sebeprezentace</vt:lpstr>
      <vt:lpstr>Záleží (i) na kultuře</vt:lpstr>
      <vt:lpstr>Sebeprezentace online – na co se zaměřuje výzkum</vt:lpstr>
      <vt:lpstr>Sebeprezentace na SNS</vt:lpstr>
      <vt:lpstr>Sebeprezentace s budoucí interakcí</vt:lpstr>
      <vt:lpstr>Tinder, Grindr</vt:lpstr>
      <vt:lpstr>Tinder, Grindr</vt:lpstr>
      <vt:lpstr>Co poznáme?</vt:lpstr>
      <vt:lpstr>Co se zkoumá</vt:lpstr>
      <vt:lpstr>Hodnocení ostatních: Warranting theory</vt:lpstr>
      <vt:lpstr>Big five (Costa &amp; MacCrae)</vt:lpstr>
      <vt:lpstr>Big five (Costa &amp; MacCrae)</vt:lpstr>
      <vt:lpstr>Výzkumy</vt:lpstr>
      <vt:lpstr>Výzkumy</vt:lpstr>
      <vt:lpstr>Jak hodnotí kamarádi</vt:lpstr>
      <vt:lpstr>Twitter: 140 znaků</vt:lpstr>
      <vt:lpstr>„Falešné“ sebeprezentace na FB</vt:lpstr>
      <vt:lpstr>Prezentace aplikace PowerPoint</vt:lpstr>
      <vt:lpstr>Prezentace aplikace PowerPoint</vt:lpstr>
      <vt:lpstr>Dark triad</vt:lpstr>
      <vt:lpstr>Selfies a dark triad</vt:lpstr>
      <vt:lpstr>Selfies</vt:lpstr>
      <vt:lpstr>Jak vypadají selfies</vt:lpstr>
      <vt:lpstr>Selfies a big five</vt:lpstr>
      <vt:lpstr>Validita vodítek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(nejenom) Sebeprezentace na sociálních sítích</dc:title>
  <dc:creator>lenka dedkova</dc:creator>
  <cp:lastModifiedBy>Hana Macháčková</cp:lastModifiedBy>
  <cp:revision>9</cp:revision>
  <dcterms:created xsi:type="dcterms:W3CDTF">2020-05-05T12:31:36Z</dcterms:created>
  <dcterms:modified xsi:type="dcterms:W3CDTF">2021-04-13T09:44:11Z</dcterms:modified>
</cp:coreProperties>
</file>