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notesMasterIdLst>
    <p:notesMasterId r:id="rId27"/>
  </p:notesMasterIdLst>
  <p:sldIdLst>
    <p:sldId id="256" r:id="rId2"/>
    <p:sldId id="364" r:id="rId3"/>
    <p:sldId id="302" r:id="rId4"/>
    <p:sldId id="303" r:id="rId5"/>
    <p:sldId id="332" r:id="rId6"/>
    <p:sldId id="275" r:id="rId7"/>
    <p:sldId id="301" r:id="rId8"/>
    <p:sldId id="333" r:id="rId9"/>
    <p:sldId id="366" r:id="rId10"/>
    <p:sldId id="334" r:id="rId11"/>
    <p:sldId id="338" r:id="rId12"/>
    <p:sldId id="341" r:id="rId13"/>
    <p:sldId id="339" r:id="rId14"/>
    <p:sldId id="337" r:id="rId15"/>
    <p:sldId id="344" r:id="rId16"/>
    <p:sldId id="342" r:id="rId17"/>
    <p:sldId id="348" r:id="rId18"/>
    <p:sldId id="343" r:id="rId19"/>
    <p:sldId id="349" r:id="rId20"/>
    <p:sldId id="335" r:id="rId21"/>
    <p:sldId id="350" r:id="rId22"/>
    <p:sldId id="346" r:id="rId23"/>
    <p:sldId id="367" r:id="rId24"/>
    <p:sldId id="369" r:id="rId25"/>
    <p:sldId id="3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34747-6A10-4AA3-87A0-CB212F821749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EE881-A588-47DF-A5E6-B3C06492D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3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0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6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4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7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5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00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97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19CAFF5-B0F8-49E6-A59A-6573F3EE67E8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poq/nfq048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ZURn6311 Dotazníkový výzkum: </a:t>
            </a:r>
            <a:r>
              <a:rPr lang="cs-CZ" dirty="0" err="1" smtClean="0"/>
              <a:t>Sampling</a:t>
            </a:r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14943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6" y="452628"/>
            <a:ext cx="7653529" cy="1188720"/>
          </a:xfrm>
        </p:spPr>
        <p:txBody>
          <a:bodyPr/>
          <a:lstStyle/>
          <a:p>
            <a:r>
              <a:rPr lang="cs-CZ" dirty="0"/>
              <a:t>Výběrový rámec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23" y="2093976"/>
            <a:ext cx="3483458" cy="396692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12309D-455D-4885-BDA1-C6726E641153}"/>
              </a:ext>
            </a:extLst>
          </p:cNvPr>
          <p:cNvSpPr/>
          <p:nvPr/>
        </p:nvSpPr>
        <p:spPr>
          <a:xfrm>
            <a:off x="10753751" y="3049524"/>
            <a:ext cx="871322" cy="489204"/>
          </a:xfrm>
          <a:prstGeom prst="rect">
            <a:avLst/>
          </a:prstGeom>
          <a:solidFill>
            <a:srgbClr val="F6A21D">
              <a:alpha val="18824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4C08EDD-B7F5-455B-8F1D-B6A8DCE7E4B5}"/>
              </a:ext>
            </a:extLst>
          </p:cNvPr>
          <p:cNvSpPr txBox="1">
            <a:spLocks/>
          </p:cNvSpPr>
          <p:nvPr/>
        </p:nvSpPr>
        <p:spPr>
          <a:xfrm>
            <a:off x="798575" y="19903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Prvky cílové populace, které mají šanci být do výzkumu vybrány</a:t>
            </a:r>
          </a:p>
          <a:p>
            <a:r>
              <a:rPr lang="cs-CZ" dirty="0"/>
              <a:t>Ideálně máme seznam všech členů </a:t>
            </a:r>
            <a:r>
              <a:rPr lang="cs-CZ" dirty="0" smtClean="0"/>
              <a:t>populace</a:t>
            </a:r>
          </a:p>
          <a:p>
            <a:pPr lvl="1"/>
            <a:r>
              <a:rPr lang="cs-CZ" dirty="0" smtClean="0"/>
              <a:t>Např. zaměstnanci České pošty</a:t>
            </a:r>
          </a:p>
          <a:p>
            <a:pPr lvl="1"/>
            <a:r>
              <a:rPr lang="cs-CZ" dirty="0" smtClean="0"/>
              <a:t>často </a:t>
            </a:r>
            <a:r>
              <a:rPr lang="cs-CZ" dirty="0"/>
              <a:t>ne</a:t>
            </a:r>
          </a:p>
          <a:p>
            <a:r>
              <a:rPr lang="cs-CZ" b="1" dirty="0" err="1"/>
              <a:t>Coverage</a:t>
            </a:r>
            <a:r>
              <a:rPr lang="cs-CZ" dirty="0"/>
              <a:t>: to, jak se výběrový rámec překrývá s cílovou populací, ideálně </a:t>
            </a:r>
            <a:r>
              <a:rPr lang="cs-CZ" dirty="0" smtClean="0"/>
              <a:t>zahrnuje </a:t>
            </a:r>
            <a:r>
              <a:rPr lang="cs-CZ" dirty="0"/>
              <a:t>všechny právě jednou a nikoho </a:t>
            </a:r>
            <a:r>
              <a:rPr lang="cs-CZ" dirty="0" smtClean="0"/>
              <a:t>navíc</a:t>
            </a:r>
          </a:p>
          <a:p>
            <a:pPr lvl="1"/>
            <a:r>
              <a:rPr lang="cs-CZ" dirty="0" smtClean="0"/>
              <a:t>Cílová populace = rámec</a:t>
            </a:r>
          </a:p>
          <a:p>
            <a:pPr lvl="1"/>
            <a:endParaRPr lang="cs-CZ" dirty="0"/>
          </a:p>
          <a:p>
            <a:r>
              <a:rPr lang="cs-CZ" b="1" dirty="0" smtClean="0"/>
              <a:t>Zkuste se zamyslet nad tím, ke kterým cílovým populacím existuje kompletní výběrový rámec se seznamem</a:t>
            </a:r>
          </a:p>
          <a:p>
            <a:pPr lvl="1"/>
            <a:r>
              <a:rPr lang="cs-CZ" dirty="0" smtClean="0"/>
              <a:t>A ke kterým byste se mohli dostat vy?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4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5" y="459632"/>
            <a:ext cx="7653529" cy="1188720"/>
          </a:xfrm>
        </p:spPr>
        <p:txBody>
          <a:bodyPr/>
          <a:lstStyle/>
          <a:p>
            <a:r>
              <a:rPr lang="cs-CZ" dirty="0"/>
              <a:t>Jak vzniká Výběrový rámec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4C08EDD-B7F5-455B-8F1D-B6A8DCE7E4B5}"/>
              </a:ext>
            </a:extLst>
          </p:cNvPr>
          <p:cNvSpPr txBox="1">
            <a:spLocks/>
          </p:cNvSpPr>
          <p:nvPr/>
        </p:nvSpPr>
        <p:spPr>
          <a:xfrm>
            <a:off x="798575" y="1990344"/>
            <a:ext cx="10747250" cy="4483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Cílová populace se často mění</a:t>
            </a:r>
          </a:p>
          <a:p>
            <a:pPr lvl="1"/>
            <a:r>
              <a:rPr lang="cs-CZ" dirty="0"/>
              <a:t>Lidé se stěhují, stárnou, přestávají/začínají být klienty, žáci přecházejí ze školy na jiné</a:t>
            </a:r>
          </a:p>
          <a:p>
            <a:pPr lvl="1"/>
            <a:r>
              <a:rPr lang="cs-CZ" dirty="0"/>
              <a:t>Obvykle řešíme cílovou populaci v nějakém vymezeném čase, přestože z ní někdy chceme generalizovat nad ní </a:t>
            </a:r>
          </a:p>
          <a:p>
            <a:pPr lvl="2"/>
            <a:r>
              <a:rPr lang="cs-CZ" dirty="0"/>
              <a:t>Klienti krizové linky v období 1.1. 2019-31.12. 2019</a:t>
            </a:r>
          </a:p>
          <a:p>
            <a:pPr lvl="2"/>
            <a:r>
              <a:rPr lang="cs-CZ" dirty="0"/>
              <a:t>Studenti s nepřerušeným prezenčním studiem v JS 2020</a:t>
            </a:r>
          </a:p>
          <a:p>
            <a:pPr lvl="2"/>
            <a:r>
              <a:rPr lang="cs-CZ" dirty="0"/>
              <a:t>Lidé s trvalým pobytem na území během celého roku 2020</a:t>
            </a:r>
          </a:p>
          <a:p>
            <a:pPr lvl="2"/>
            <a:r>
              <a:rPr lang="cs-CZ" dirty="0"/>
              <a:t>Komentáře pod </a:t>
            </a:r>
            <a:r>
              <a:rPr lang="cs-CZ" dirty="0" err="1"/>
              <a:t>twitteroým</a:t>
            </a:r>
            <a:r>
              <a:rPr lang="cs-CZ" dirty="0"/>
              <a:t> účtem ke dni 9.3.2021</a:t>
            </a:r>
          </a:p>
          <a:p>
            <a:pPr lvl="1"/>
            <a:endParaRPr lang="cs-CZ" dirty="0"/>
          </a:p>
          <a:p>
            <a:r>
              <a:rPr lang="cs-CZ" b="1" dirty="0"/>
              <a:t>Hlavní cesty:</a:t>
            </a:r>
          </a:p>
          <a:p>
            <a:pPr lvl="1"/>
            <a:r>
              <a:rPr lang="cs-CZ" dirty="0"/>
              <a:t>Tvoříme (nebo získáme existující) kompletní seznam všech elementů populace (náhodný prostý a stratifikovaný výběr)</a:t>
            </a:r>
          </a:p>
          <a:p>
            <a:pPr lvl="1"/>
            <a:r>
              <a:rPr lang="cs-CZ" dirty="0"/>
              <a:t>Tvoříme seznam jen náhodně vybraných sub-částí populace (náhodný klastrový výběr; vyžaduje seznam nadřazených celků)</a:t>
            </a:r>
          </a:p>
          <a:p>
            <a:pPr lvl="1"/>
            <a:r>
              <a:rPr lang="cs-CZ" dirty="0"/>
              <a:t>Netvoříme seznam elementů jako takový, ale použijeme náhodné oslovování bez něj (znemožňuje spočítání </a:t>
            </a:r>
            <a:r>
              <a:rPr lang="cs-CZ" dirty="0" err="1"/>
              <a:t>coverage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2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27F7-DC1A-4B41-899B-AB155477D7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330" y="1945851"/>
            <a:ext cx="6144259" cy="429840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Undercoverage</a:t>
            </a:r>
            <a:r>
              <a:rPr lang="cs-CZ" dirty="0"/>
              <a:t> – výběrový rámec nezahrnuje všechny elementy populace</a:t>
            </a:r>
          </a:p>
          <a:p>
            <a:r>
              <a:rPr lang="cs-CZ" b="1" dirty="0" err="1"/>
              <a:t>Overcoverage</a:t>
            </a:r>
            <a:r>
              <a:rPr lang="cs-CZ" dirty="0"/>
              <a:t> – zahrnuje i některé elementy mimo cílovou populaci </a:t>
            </a:r>
          </a:p>
          <a:p>
            <a:pPr lvl="1"/>
            <a:endParaRPr lang="cs-CZ" dirty="0"/>
          </a:p>
          <a:p>
            <a:r>
              <a:rPr lang="cs-CZ" dirty="0"/>
              <a:t>Další nedokonalosti v seznamu</a:t>
            </a:r>
          </a:p>
          <a:p>
            <a:pPr lvl="1"/>
            <a:r>
              <a:rPr lang="cs-CZ" b="1" dirty="0" err="1"/>
              <a:t>Clustering</a:t>
            </a:r>
            <a:r>
              <a:rPr lang="cs-CZ" dirty="0"/>
              <a:t>: jeden záznam ve výběrovém rámci vede k více elementům (např. samplujeme přes adresy – na jednom místě bydlí víc lidí)</a:t>
            </a:r>
          </a:p>
          <a:p>
            <a:pPr lvl="1"/>
            <a:r>
              <a:rPr lang="cs-CZ" b="1" dirty="0" err="1"/>
              <a:t>Duplication</a:t>
            </a:r>
            <a:r>
              <a:rPr lang="cs-CZ" dirty="0"/>
              <a:t>: jeden element cílové populace je v rámci zastoupen vícekrát (někteří lidé mohou bydlet na víc místech)</a:t>
            </a:r>
          </a:p>
          <a:p>
            <a:pPr lvl="1"/>
            <a:endParaRPr lang="cs-CZ" dirty="0"/>
          </a:p>
          <a:p>
            <a:r>
              <a:rPr lang="cs-CZ" dirty="0"/>
              <a:t>Tyto chyby dohromady = </a:t>
            </a:r>
            <a:r>
              <a:rPr lang="cs-CZ" b="1" dirty="0" err="1"/>
              <a:t>coverage</a:t>
            </a:r>
            <a:r>
              <a:rPr lang="cs-CZ" b="1" dirty="0"/>
              <a:t> </a:t>
            </a:r>
            <a:r>
              <a:rPr lang="cs-CZ" b="1" dirty="0" err="1"/>
              <a:t>error</a:t>
            </a:r>
            <a:r>
              <a:rPr lang="cs-CZ" b="1" dirty="0"/>
              <a:t> </a:t>
            </a:r>
            <a:r>
              <a:rPr lang="cs-CZ" dirty="0"/>
              <a:t>(část celkového rozdílu mezi statistikou vzorku a parametrem populace, který je způsoben výběrovým rámcem)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1CF491C-211F-4EA9-A317-43DA42E3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3" y="1896089"/>
            <a:ext cx="4107490" cy="176035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2535DCF2-5AF1-4C02-B5A6-55F0B162D29B}"/>
              </a:ext>
            </a:extLst>
          </p:cNvPr>
          <p:cNvSpPr txBox="1">
            <a:spLocks/>
          </p:cNvSpPr>
          <p:nvPr/>
        </p:nvSpPr>
        <p:spPr bwMode="black">
          <a:xfrm>
            <a:off x="2345435" y="459632"/>
            <a:ext cx="7653529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Coverage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2C8E6B-7DF2-4920-A2CA-883B463F1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b="5116"/>
          <a:stretch/>
        </p:blipFill>
        <p:spPr>
          <a:xfrm>
            <a:off x="7381420" y="3904179"/>
            <a:ext cx="3896493" cy="27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5" y="459632"/>
            <a:ext cx="7653529" cy="1188720"/>
          </a:xfrm>
        </p:spPr>
        <p:txBody>
          <a:bodyPr/>
          <a:lstStyle/>
          <a:p>
            <a:r>
              <a:rPr lang="cs-CZ" dirty="0"/>
              <a:t>Jak vzniká Výběrový rámec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4C08EDD-B7F5-455B-8F1D-B6A8DCE7E4B5}"/>
              </a:ext>
            </a:extLst>
          </p:cNvPr>
          <p:cNvSpPr txBox="1">
            <a:spLocks/>
          </p:cNvSpPr>
          <p:nvPr/>
        </p:nvSpPr>
        <p:spPr>
          <a:xfrm>
            <a:off x="798575" y="1990344"/>
            <a:ext cx="10747250" cy="4483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Časté rámce pro obecnou populaci nebo domácnosti</a:t>
            </a:r>
          </a:p>
          <a:p>
            <a:r>
              <a:rPr lang="cs-CZ" b="1" dirty="0"/>
              <a:t>Area </a:t>
            </a:r>
            <a:r>
              <a:rPr lang="cs-CZ" b="1" dirty="0" err="1"/>
              <a:t>frames</a:t>
            </a:r>
            <a:r>
              <a:rPr lang="cs-CZ" b="1" dirty="0"/>
              <a:t> </a:t>
            </a:r>
            <a:r>
              <a:rPr lang="cs-CZ" dirty="0"/>
              <a:t>– geografické jednotky</a:t>
            </a:r>
          </a:p>
          <a:p>
            <a:pPr lvl="1"/>
            <a:r>
              <a:rPr lang="cs-CZ" dirty="0"/>
              <a:t>Lze udělat seznam adres bytových prostor v každé (nebo jen náhodně vybrané) jednotce, z nichž se následně vybírá domácnost/jednotlivec v domácnosti</a:t>
            </a:r>
          </a:p>
          <a:p>
            <a:pPr lvl="1"/>
            <a:r>
              <a:rPr lang="cs-CZ" dirty="0"/>
              <a:t>Pošta – papírový dotazník, obvykle i možnost vyplnit online</a:t>
            </a:r>
          </a:p>
          <a:p>
            <a:pPr lvl="1"/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walk</a:t>
            </a:r>
            <a:r>
              <a:rPr lang="cs-CZ" dirty="0"/>
              <a:t> – náhodná procházka – tazatel dostane přiřazenou geografickou jednotku, počáteční bod (</a:t>
            </a:r>
            <a:r>
              <a:rPr lang="cs-CZ" dirty="0" err="1"/>
              <a:t>seed</a:t>
            </a:r>
            <a:r>
              <a:rPr lang="cs-CZ" dirty="0"/>
              <a:t>) a náhodně generovaný postup, na jaké adrese má oslovit respondenta</a:t>
            </a:r>
          </a:p>
          <a:p>
            <a:pPr lvl="1"/>
            <a:r>
              <a:rPr lang="cs-CZ" dirty="0"/>
              <a:t>Potíže: </a:t>
            </a:r>
            <a:r>
              <a:rPr lang="cs-CZ" dirty="0" err="1"/>
              <a:t>clustering</a:t>
            </a:r>
            <a:r>
              <a:rPr lang="cs-CZ" dirty="0"/>
              <a:t> (víc osob v jedné domácnosti), </a:t>
            </a:r>
            <a:r>
              <a:rPr lang="cs-CZ" dirty="0" err="1"/>
              <a:t>undercoverage</a:t>
            </a:r>
            <a:r>
              <a:rPr lang="cs-CZ" dirty="0"/>
              <a:t> (pokud nějakou adresu mineme), </a:t>
            </a:r>
            <a:r>
              <a:rPr lang="cs-CZ" dirty="0" err="1"/>
              <a:t>duplication</a:t>
            </a:r>
            <a:r>
              <a:rPr lang="cs-CZ" dirty="0"/>
              <a:t> (pokud má osoba víc bydlišť)</a:t>
            </a:r>
          </a:p>
          <a:p>
            <a:endParaRPr lang="cs-CZ" b="1" dirty="0"/>
          </a:p>
          <a:p>
            <a:r>
              <a:rPr lang="cs-CZ" b="1" dirty="0" err="1"/>
              <a:t>Telephone</a:t>
            </a:r>
            <a:r>
              <a:rPr lang="cs-CZ" b="1" dirty="0"/>
              <a:t> </a:t>
            </a:r>
            <a:r>
              <a:rPr lang="cs-CZ" b="1" dirty="0" err="1"/>
              <a:t>frames</a:t>
            </a:r>
            <a:r>
              <a:rPr lang="cs-CZ" b="1" dirty="0"/>
              <a:t> </a:t>
            </a:r>
            <a:r>
              <a:rPr lang="cs-CZ" dirty="0"/>
              <a:t>– typicky pro pevné linky</a:t>
            </a:r>
          </a:p>
          <a:p>
            <a:pPr lvl="1"/>
            <a:r>
              <a:rPr lang="cs-CZ" dirty="0" smtClean="0"/>
              <a:t>Zprvu telefonní </a:t>
            </a:r>
            <a:r>
              <a:rPr lang="cs-CZ" dirty="0"/>
              <a:t>seznam, </a:t>
            </a:r>
            <a:r>
              <a:rPr lang="cs-CZ" dirty="0" smtClean="0"/>
              <a:t>rychle ale </a:t>
            </a:r>
            <a:r>
              <a:rPr lang="cs-CZ" dirty="0" err="1" smtClean="0"/>
              <a:t>random</a:t>
            </a:r>
            <a:r>
              <a:rPr lang="cs-CZ" dirty="0" smtClean="0"/>
              <a:t> </a:t>
            </a:r>
            <a:r>
              <a:rPr lang="cs-CZ" dirty="0" err="1"/>
              <a:t>digit</a:t>
            </a:r>
            <a:r>
              <a:rPr lang="cs-CZ" dirty="0"/>
              <a:t> </a:t>
            </a:r>
            <a:r>
              <a:rPr lang="cs-CZ" dirty="0" err="1" smtClean="0"/>
              <a:t>dialing</a:t>
            </a:r>
            <a:r>
              <a:rPr lang="cs-CZ" dirty="0" smtClean="0"/>
              <a:t> (RDD)</a:t>
            </a:r>
            <a:endParaRPr lang="cs-CZ" dirty="0"/>
          </a:p>
          <a:p>
            <a:pPr lvl="1"/>
            <a:r>
              <a:rPr lang="cs-CZ" dirty="0"/>
              <a:t>Jaká zkreslení tady budou?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2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DAFBE-65F9-4ED7-A5AB-8294E218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DFC0A7-2C56-458F-A94F-96E2282637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https://www.czso.cz/documents/10180/94876554/06202618b.pdf/34ed3250-c757-4a89-bbc4-a89e3f245d73?version=1.2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6185A1-CFC6-4FE2-9BC6-75961059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79" y="3098634"/>
            <a:ext cx="777348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5" y="459632"/>
            <a:ext cx="7653529" cy="1188720"/>
          </a:xfrm>
        </p:spPr>
        <p:txBody>
          <a:bodyPr/>
          <a:lstStyle/>
          <a:p>
            <a:r>
              <a:rPr lang="cs-CZ" dirty="0"/>
              <a:t>Jak vzniká Výběrový rámec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4C08EDD-B7F5-455B-8F1D-B6A8DCE7E4B5}"/>
              </a:ext>
            </a:extLst>
          </p:cNvPr>
          <p:cNvSpPr txBox="1">
            <a:spLocks/>
          </p:cNvSpPr>
          <p:nvPr/>
        </p:nvSpPr>
        <p:spPr>
          <a:xfrm>
            <a:off x="798575" y="1990344"/>
            <a:ext cx="10747250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Internet </a:t>
            </a:r>
            <a:r>
              <a:rPr lang="cs-CZ" b="1" dirty="0"/>
              <a:t>jako rámec pro obecnou </a:t>
            </a:r>
            <a:r>
              <a:rPr lang="cs-CZ" b="1" dirty="0" smtClean="0"/>
              <a:t>populaci</a:t>
            </a:r>
            <a:endParaRPr lang="cs-CZ" b="1" dirty="0"/>
          </a:p>
          <a:p>
            <a:pPr lvl="2"/>
            <a:r>
              <a:rPr lang="cs-CZ" dirty="0"/>
              <a:t>V případě, že bychom mohli náhodně oslovit uživatele internetu přímo přes internet (např. </a:t>
            </a:r>
            <a:r>
              <a:rPr lang="cs-CZ" dirty="0" err="1"/>
              <a:t>Netmonitor</a:t>
            </a:r>
            <a:r>
              <a:rPr lang="cs-CZ" dirty="0"/>
              <a:t>?)</a:t>
            </a:r>
          </a:p>
          <a:p>
            <a:pPr lvl="2"/>
            <a:r>
              <a:rPr lang="cs-CZ" dirty="0"/>
              <a:t>Jaké potíže?</a:t>
            </a:r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DAFBE-65F9-4ED7-A5AB-8294E218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DFC0A7-2C56-458F-A94F-96E2282637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https://www.czso.cz/csu/czso/vyuzivani-informacnich-a-komunikacnich-technologii-v-domacnostech-a-mezi-jednotlivci-2020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3B45A0-1AE9-42F4-929D-E2695439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57" y="2872168"/>
            <a:ext cx="5325218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06964-ECDC-4BCC-80CA-AEBE450F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velký problém to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1C8A0-6029-4720-A96F-9DB1324B57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3420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Undercoverage</a:t>
            </a:r>
            <a:r>
              <a:rPr lang="cs-CZ" dirty="0"/>
              <a:t> je velký problém, zvláště pokud nějaké skupiny lidí z populace (významné z hlediska VO) vynechává systematicky</a:t>
            </a:r>
          </a:p>
          <a:p>
            <a:r>
              <a:rPr lang="cs-CZ" dirty="0" err="1"/>
              <a:t>Bias</a:t>
            </a:r>
            <a:r>
              <a:rPr lang="cs-CZ" dirty="0"/>
              <a:t> = systematické zkreslení </a:t>
            </a:r>
          </a:p>
          <a:p>
            <a:r>
              <a:rPr lang="cs-CZ" dirty="0"/>
              <a:t>Existují různé mechanismy pro její omezení</a:t>
            </a:r>
          </a:p>
          <a:p>
            <a:pPr lvl="1"/>
            <a:r>
              <a:rPr lang="cs-CZ" dirty="0" smtClean="0"/>
              <a:t>Např. kombinace </a:t>
            </a:r>
            <a:r>
              <a:rPr lang="cs-CZ" dirty="0"/>
              <a:t>různých rámců (RDD + area)</a:t>
            </a:r>
          </a:p>
          <a:p>
            <a:pPr lvl="1"/>
            <a:r>
              <a:rPr lang="cs-CZ" dirty="0"/>
              <a:t>Více detailů viz </a:t>
            </a:r>
            <a:r>
              <a:rPr lang="cs-CZ" dirty="0" err="1" smtClean="0"/>
              <a:t>Groves</a:t>
            </a:r>
            <a:endParaRPr lang="cs-CZ" dirty="0" smtClean="0"/>
          </a:p>
          <a:p>
            <a:pPr lvl="1"/>
            <a:r>
              <a:rPr lang="cs-CZ" dirty="0" smtClean="0"/>
              <a:t>Abychom dokázali generalizovat z dat, potřebujeme co nejvíce vědět o tom, jací respondenti nejsou ve výběrovém rámci: teorie, různé existující statistiky, odborné články..</a:t>
            </a:r>
          </a:p>
          <a:p>
            <a:pPr lvl="2"/>
            <a:r>
              <a:rPr lang="cs-CZ" dirty="0" smtClean="0"/>
              <a:t>úkol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Over</a:t>
            </a:r>
            <a:r>
              <a:rPr lang="cs-CZ" b="1" dirty="0"/>
              <a:t> </a:t>
            </a:r>
            <a:r>
              <a:rPr lang="cs-CZ" b="1" dirty="0" err="1"/>
              <a:t>coverage</a:t>
            </a:r>
            <a:r>
              <a:rPr lang="cs-CZ" b="1" dirty="0"/>
              <a:t> </a:t>
            </a:r>
            <a:r>
              <a:rPr lang="cs-CZ" dirty="0"/>
              <a:t>obvykle nebývá takový problém – pokud není příliš velká	</a:t>
            </a:r>
          </a:p>
          <a:p>
            <a:pPr lvl="1"/>
            <a:r>
              <a:rPr lang="cs-CZ" dirty="0"/>
              <a:t>Můžeme takové respondenty prostě během procesování dat vyřadit</a:t>
            </a:r>
          </a:p>
          <a:p>
            <a:pPr lvl="1"/>
            <a:r>
              <a:rPr lang="cs-CZ" dirty="0"/>
              <a:t>Pokud dopředu víme alespoň % odhad kolik takových jednotek v rámci populace je, nadsadíme cílový počet respondentů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4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5" y="459632"/>
            <a:ext cx="7653529" cy="1188720"/>
          </a:xfrm>
        </p:spPr>
        <p:txBody>
          <a:bodyPr/>
          <a:lstStyle/>
          <a:p>
            <a:r>
              <a:rPr lang="cs-CZ" dirty="0"/>
              <a:t>Jak vzniká Výběrový rámec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4C08EDD-B7F5-455B-8F1D-B6A8DCE7E4B5}"/>
              </a:ext>
            </a:extLst>
          </p:cNvPr>
          <p:cNvSpPr txBox="1">
            <a:spLocks/>
          </p:cNvSpPr>
          <p:nvPr/>
        </p:nvSpPr>
        <p:spPr>
          <a:xfrm>
            <a:off x="798575" y="1990344"/>
            <a:ext cx="10747250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Pro specifickou cílovou populaci</a:t>
            </a:r>
          </a:p>
          <a:p>
            <a:pPr lvl="1"/>
            <a:r>
              <a:rPr lang="cs-CZ" dirty="0"/>
              <a:t>Záleží na charakteristikách cílové populace a tom, co o ní vlastně víme</a:t>
            </a:r>
          </a:p>
          <a:p>
            <a:pPr lvl="1"/>
            <a:endParaRPr lang="cs-CZ" dirty="0"/>
          </a:p>
          <a:p>
            <a:r>
              <a:rPr lang="cs-CZ" dirty="0"/>
              <a:t>Pokud je populace dostatečně velká a existuje výběrový rámec, který ji kompletně obsahuje (</a:t>
            </a:r>
            <a:r>
              <a:rPr lang="cs-CZ" dirty="0" err="1"/>
              <a:t>overcoverage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Pomocí screeningových položek se lze dostat k naší populaci</a:t>
            </a:r>
          </a:p>
          <a:p>
            <a:pPr lvl="1"/>
            <a:r>
              <a:rPr lang="cs-CZ" dirty="0"/>
              <a:t>Pokud je ale naše cílovka jen zlomek z rámce, pak je to velmi náročné a neefektivní (jak efektivní je dostat se k handicapovaným respondentům skrze seznam adres v ČR?)</a:t>
            </a:r>
          </a:p>
          <a:p>
            <a:endParaRPr lang="cs-CZ" dirty="0"/>
          </a:p>
          <a:p>
            <a:r>
              <a:rPr lang="cs-CZ" dirty="0"/>
              <a:t>Obtížně získatelné populace: malé nebo obtížně dostupné</a:t>
            </a:r>
          </a:p>
          <a:p>
            <a:pPr lvl="1"/>
            <a:r>
              <a:rPr lang="cs-CZ" dirty="0"/>
              <a:t>Můžeme zkusit vytvořit nový rámec (nový seznam prvků, ze kterého pak vybíráme respondenty)</a:t>
            </a:r>
          </a:p>
          <a:p>
            <a:pPr lvl="1"/>
            <a:r>
              <a:rPr lang="cs-CZ" dirty="0"/>
              <a:t>Kombinací jiných seznamů (např. klienti různých neziskovek) – často jsou takové seznamy ale důvěrné, nedostaneme se k nim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1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C9104-0244-47DA-97FE-CF9346C5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když to nejde…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E463D3-578C-44B9-8E67-E852A0F5A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0333"/>
          </a:xfrm>
        </p:spPr>
        <p:txBody>
          <a:bodyPr>
            <a:normAutofit/>
          </a:bodyPr>
          <a:lstStyle/>
          <a:p>
            <a:r>
              <a:rPr lang="cs-CZ" dirty="0"/>
              <a:t>V praxi velmi často ideální situace, kdy máme perfektní výběrový rámec, nenastává</a:t>
            </a:r>
          </a:p>
          <a:p>
            <a:r>
              <a:rPr lang="cs-CZ" dirty="0"/>
              <a:t>Vždy je potřeba hodnotit, jak moc se rámec od cílové populace liší a zda jsou odlišnosti vzhledem k naší VO podstatné </a:t>
            </a:r>
            <a:r>
              <a:rPr lang="cs-CZ" dirty="0" smtClean="0"/>
              <a:t>více nebo méně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Někdy </a:t>
            </a:r>
            <a:r>
              <a:rPr lang="cs-CZ" dirty="0"/>
              <a:t>prostě ani výběrový rámec není možné sestavit</a:t>
            </a:r>
          </a:p>
          <a:p>
            <a:pPr lvl="1"/>
            <a:r>
              <a:rPr lang="cs-CZ" dirty="0"/>
              <a:t>Zkuste vymyslet případy, kdy to patrně nejde</a:t>
            </a:r>
          </a:p>
          <a:p>
            <a:pPr lvl="1"/>
            <a:endParaRPr lang="cs-CZ" dirty="0"/>
          </a:p>
          <a:p>
            <a:r>
              <a:rPr lang="cs-CZ" b="1" dirty="0"/>
              <a:t>Pokud je </a:t>
            </a:r>
            <a:r>
              <a:rPr lang="cs-CZ" b="1" dirty="0" err="1"/>
              <a:t>sampling</a:t>
            </a:r>
            <a:r>
              <a:rPr lang="cs-CZ" b="1" dirty="0"/>
              <a:t> </a:t>
            </a:r>
            <a:r>
              <a:rPr lang="cs-CZ" b="1" dirty="0" err="1"/>
              <a:t>frame</a:t>
            </a:r>
            <a:r>
              <a:rPr lang="cs-CZ" b="1" dirty="0"/>
              <a:t> příliš vzdálený od cílové populace:</a:t>
            </a:r>
          </a:p>
          <a:p>
            <a:pPr lvl="1"/>
            <a:r>
              <a:rPr lang="cs-CZ" dirty="0"/>
              <a:t>Úprava VO </a:t>
            </a:r>
          </a:p>
          <a:p>
            <a:pPr lvl="1"/>
            <a:r>
              <a:rPr lang="cs-CZ" dirty="0"/>
              <a:t>Smířit se s </a:t>
            </a:r>
            <a:r>
              <a:rPr lang="cs-CZ" dirty="0" err="1"/>
              <a:t>coverage</a:t>
            </a:r>
            <a:r>
              <a:rPr lang="cs-CZ" dirty="0"/>
              <a:t> </a:t>
            </a:r>
            <a:r>
              <a:rPr lang="cs-CZ" dirty="0" err="1" smtClean="0"/>
              <a:t>errors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3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Závěrečný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Mediální projekt: překryv v popisu projektu pro většinu žádný</a:t>
            </a:r>
          </a:p>
          <a:p>
            <a:r>
              <a:rPr lang="cs-CZ" dirty="0" smtClean="0"/>
              <a:t>Výzkumný projekt: </a:t>
            </a:r>
            <a:r>
              <a:rPr lang="cs-CZ" b="1" dirty="0" smtClean="0"/>
              <a:t>první krok </a:t>
            </a:r>
            <a:r>
              <a:rPr lang="cs-CZ" dirty="0" smtClean="0"/>
              <a:t>před konkrétním plánováním </a:t>
            </a:r>
          </a:p>
          <a:p>
            <a:pPr lvl="1"/>
            <a:r>
              <a:rPr lang="cs-CZ" dirty="0" smtClean="0"/>
              <a:t>Zaměření na opodstatnění VO, hypotéz, což je zcela zásadní pro adekvátní výběr výzkumného designu a jeho plánování</a:t>
            </a:r>
          </a:p>
          <a:p>
            <a:pPr lvl="1"/>
            <a:r>
              <a:rPr lang="cs-CZ" dirty="0" smtClean="0"/>
              <a:t>V případě dotazníkového šetření je popis metody v projektu jen malá část (ne klíčová) </a:t>
            </a:r>
          </a:p>
          <a:p>
            <a:endParaRPr lang="cs-CZ" dirty="0" smtClean="0"/>
          </a:p>
          <a:p>
            <a:r>
              <a:rPr lang="cs-CZ" dirty="0" smtClean="0"/>
              <a:t>Práce během semestru v našem kurzu: z velké části bude obecnější (nezaměřená na váš projekt), je ok pokud se k reálné VO pro vaši DP dostanete až koncem semestru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6" y="452628"/>
            <a:ext cx="7653529" cy="1188720"/>
          </a:xfrm>
        </p:spPr>
        <p:txBody>
          <a:bodyPr/>
          <a:lstStyle/>
          <a:p>
            <a:r>
              <a:rPr lang="cs-CZ" dirty="0"/>
              <a:t>Vzorek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23" y="2093976"/>
            <a:ext cx="3483458" cy="396692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12309D-455D-4885-BDA1-C6726E641153}"/>
              </a:ext>
            </a:extLst>
          </p:cNvPr>
          <p:cNvSpPr/>
          <p:nvPr/>
        </p:nvSpPr>
        <p:spPr>
          <a:xfrm>
            <a:off x="10683647" y="3651460"/>
            <a:ext cx="1057249" cy="856532"/>
          </a:xfrm>
          <a:prstGeom prst="rect">
            <a:avLst/>
          </a:prstGeom>
          <a:solidFill>
            <a:srgbClr val="F6A21D">
              <a:alpha val="18824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4C08EDD-B7F5-455B-8F1D-B6A8DCE7E4B5}"/>
              </a:ext>
            </a:extLst>
          </p:cNvPr>
          <p:cNvSpPr txBox="1">
            <a:spLocks/>
          </p:cNvSpPr>
          <p:nvPr/>
        </p:nvSpPr>
        <p:spPr>
          <a:xfrm>
            <a:off x="798575" y="19903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Je soubor respondentů vybraný z populace </a:t>
            </a:r>
          </a:p>
          <a:p>
            <a:r>
              <a:rPr lang="cs-CZ" dirty="0"/>
              <a:t>Obvykle jen malý zlomek</a:t>
            </a:r>
          </a:p>
          <a:p>
            <a:pPr lvl="1"/>
            <a:r>
              <a:rPr lang="cs-CZ" b="1" dirty="0" err="1" smtClean="0"/>
              <a:t>Sampling</a:t>
            </a:r>
            <a:r>
              <a:rPr lang="cs-CZ" b="1" dirty="0" smtClean="0"/>
              <a:t> </a:t>
            </a:r>
            <a:r>
              <a:rPr lang="cs-CZ" b="1" dirty="0" err="1" smtClean="0"/>
              <a:t>error</a:t>
            </a:r>
            <a:r>
              <a:rPr lang="cs-CZ" b="1" dirty="0" smtClean="0"/>
              <a:t> </a:t>
            </a:r>
            <a:r>
              <a:rPr lang="cs-CZ" dirty="0" smtClean="0"/>
              <a:t>=</a:t>
            </a:r>
            <a:r>
              <a:rPr lang="cs-CZ" b="1" dirty="0" smtClean="0"/>
              <a:t> </a:t>
            </a:r>
            <a:r>
              <a:rPr lang="cs-CZ" dirty="0" smtClean="0"/>
              <a:t>část </a:t>
            </a:r>
            <a:r>
              <a:rPr lang="cs-CZ" dirty="0"/>
              <a:t>rozdílu mezi statistikou vzorku a parametrem populace, která je způsobená prostě tím, že máme vzorek a ne celou populaci </a:t>
            </a:r>
            <a:r>
              <a:rPr lang="cs-CZ" dirty="0" smtClean="0"/>
              <a:t>=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 </a:t>
            </a:r>
            <a:r>
              <a:rPr lang="cs-CZ" dirty="0"/>
              <a:t>všichni pozvaní budou ale ochotní</a:t>
            </a:r>
          </a:p>
          <a:p>
            <a:pPr lvl="1"/>
            <a:r>
              <a:rPr lang="cs-CZ" b="1" dirty="0" err="1"/>
              <a:t>Nonresponse</a:t>
            </a:r>
            <a:r>
              <a:rPr lang="cs-CZ" b="1" dirty="0"/>
              <a:t> </a:t>
            </a:r>
            <a:r>
              <a:rPr lang="cs-CZ" b="1" dirty="0" err="1"/>
              <a:t>error</a:t>
            </a:r>
            <a:r>
              <a:rPr lang="cs-CZ" b="1" dirty="0"/>
              <a:t> </a:t>
            </a:r>
            <a:r>
              <a:rPr lang="cs-CZ" dirty="0"/>
              <a:t>(část rozdílu způsobená tím, kdo odmítá účast na výzkumu)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2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6" y="452628"/>
            <a:ext cx="7653529" cy="1188720"/>
          </a:xfrm>
        </p:spPr>
        <p:txBody>
          <a:bodyPr/>
          <a:lstStyle/>
          <a:p>
            <a:r>
              <a:rPr lang="cs-CZ" dirty="0"/>
              <a:t>Vzorek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23" y="2093976"/>
            <a:ext cx="3483458" cy="396692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12309D-455D-4885-BDA1-C6726E641153}"/>
              </a:ext>
            </a:extLst>
          </p:cNvPr>
          <p:cNvSpPr/>
          <p:nvPr/>
        </p:nvSpPr>
        <p:spPr>
          <a:xfrm>
            <a:off x="10683647" y="3651460"/>
            <a:ext cx="1057249" cy="856532"/>
          </a:xfrm>
          <a:prstGeom prst="rect">
            <a:avLst/>
          </a:prstGeom>
          <a:solidFill>
            <a:srgbClr val="F6A21D">
              <a:alpha val="18824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4C08EDD-B7F5-455B-8F1D-B6A8DCE7E4B5}"/>
              </a:ext>
            </a:extLst>
          </p:cNvPr>
          <p:cNvSpPr txBox="1">
            <a:spLocks/>
          </p:cNvSpPr>
          <p:nvPr/>
        </p:nvSpPr>
        <p:spPr>
          <a:xfrm>
            <a:off x="798575" y="19903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/>
              <a:t>Selection</a:t>
            </a:r>
            <a:r>
              <a:rPr lang="cs-CZ" b="1" dirty="0"/>
              <a:t> </a:t>
            </a:r>
            <a:r>
              <a:rPr lang="cs-CZ" b="1" dirty="0" err="1" smtClean="0"/>
              <a:t>error</a:t>
            </a:r>
            <a:r>
              <a:rPr lang="cs-CZ" b="1" dirty="0" smtClean="0"/>
              <a:t> </a:t>
            </a:r>
            <a:r>
              <a:rPr lang="cs-CZ" dirty="0"/>
              <a:t>– způsobená tím, koho a jak oslovujeme</a:t>
            </a:r>
          </a:p>
          <a:p>
            <a:pPr lvl="1"/>
            <a:r>
              <a:rPr lang="cs-CZ" dirty="0"/>
              <a:t>Např. pozvánka na vašem FB profilu zasáhne jen vaši sociální bublinu</a:t>
            </a:r>
          </a:p>
          <a:p>
            <a:pPr lvl="1"/>
            <a:r>
              <a:rPr lang="cs-CZ" dirty="0"/>
              <a:t>Tazatelé si zvolí oslovovat jen některé typy lidí </a:t>
            </a:r>
          </a:p>
          <a:p>
            <a:pPr lvl="1"/>
            <a:r>
              <a:rPr lang="cs-CZ" dirty="0"/>
              <a:t>V pravděpodobnostním výběru by neměla být přítomná, ale je typická v nepravděpodobnostních vzorcích</a:t>
            </a:r>
          </a:p>
          <a:p>
            <a:endParaRPr lang="cs-CZ" dirty="0"/>
          </a:p>
          <a:p>
            <a:r>
              <a:rPr lang="cs-CZ" b="1" dirty="0"/>
              <a:t>Sample </a:t>
            </a:r>
            <a:r>
              <a:rPr lang="cs-CZ" b="1" dirty="0" err="1"/>
              <a:t>attrition</a:t>
            </a:r>
            <a:r>
              <a:rPr lang="cs-CZ" b="1" dirty="0"/>
              <a:t> </a:t>
            </a:r>
            <a:r>
              <a:rPr lang="cs-CZ" b="1" dirty="0" err="1" smtClean="0"/>
              <a:t>error</a:t>
            </a:r>
            <a:r>
              <a:rPr lang="cs-CZ" b="1" dirty="0" smtClean="0"/>
              <a:t> </a:t>
            </a:r>
            <a:r>
              <a:rPr lang="cs-CZ" dirty="0"/>
              <a:t>– jen u longitudinálních designů</a:t>
            </a:r>
          </a:p>
          <a:p>
            <a:pPr lvl="1"/>
            <a:r>
              <a:rPr lang="cs-CZ" dirty="0"/>
              <a:t>Způsobená úbytkem respondentů napříč vlnami sběru </a:t>
            </a:r>
            <a:r>
              <a:rPr lang="cs-CZ" dirty="0" smtClean="0"/>
              <a:t>dat</a:t>
            </a:r>
          </a:p>
          <a:p>
            <a:pPr lvl="1"/>
            <a:r>
              <a:rPr lang="cs-CZ" dirty="0" smtClean="0"/>
              <a:t>Někdy se jako „</a:t>
            </a:r>
            <a:r>
              <a:rPr lang="cs-CZ" dirty="0" err="1" smtClean="0"/>
              <a:t>attrition</a:t>
            </a:r>
            <a:r>
              <a:rPr lang="cs-CZ" dirty="0" smtClean="0"/>
              <a:t>“ označuje i úbytek v rámci jednoho dotazníku (jak respondenti postupně přestávají vyplňovat dotazník)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6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58F26-ABBB-4ED5-ABE2-557892E2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2441"/>
            <a:ext cx="5438240" cy="1188720"/>
          </a:xfrm>
        </p:spPr>
        <p:txBody>
          <a:bodyPr>
            <a:normAutofit/>
          </a:bodyPr>
          <a:lstStyle/>
          <a:p>
            <a:r>
              <a:rPr lang="cs-CZ" dirty="0" err="1"/>
              <a:t>Bias</a:t>
            </a:r>
            <a:r>
              <a:rPr lang="cs-CZ" dirty="0"/>
              <a:t> - zkreslení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21FCC-6F92-4EDD-B187-840C7E2135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52607"/>
            <a:ext cx="5182226" cy="4232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 err="1"/>
              <a:t>Error</a:t>
            </a:r>
            <a:r>
              <a:rPr lang="cs-CZ" dirty="0"/>
              <a:t> = rozdíl mezi hodnotou ve vzorku a pravou hodnotu</a:t>
            </a:r>
          </a:p>
          <a:p>
            <a:pPr>
              <a:lnSpc>
                <a:spcPct val="120000"/>
              </a:lnSpc>
            </a:pPr>
            <a:r>
              <a:rPr lang="cs-CZ" dirty="0" err="1"/>
              <a:t>Bias</a:t>
            </a:r>
            <a:r>
              <a:rPr lang="cs-CZ" dirty="0"/>
              <a:t> = systematické zkreslení</a:t>
            </a:r>
          </a:p>
          <a:p>
            <a:pPr>
              <a:lnSpc>
                <a:spcPct val="120000"/>
              </a:lnSpc>
            </a:pPr>
            <a:r>
              <a:rPr lang="cs-CZ" dirty="0"/>
              <a:t>Tj. </a:t>
            </a:r>
            <a:r>
              <a:rPr lang="cs-CZ" dirty="0" err="1"/>
              <a:t>bias</a:t>
            </a:r>
            <a:r>
              <a:rPr lang="cs-CZ" dirty="0"/>
              <a:t> = pokud to, že někdo chybí (z různých důvodů) ve vzorku anebo v odpovědích na konkrétní položky ve výzkumu </a:t>
            </a:r>
            <a:r>
              <a:rPr lang="cs-CZ" dirty="0" smtClean="0"/>
              <a:t>(</a:t>
            </a:r>
            <a:r>
              <a:rPr lang="cs-CZ" dirty="0" err="1" smtClean="0"/>
              <a:t>item</a:t>
            </a:r>
            <a:r>
              <a:rPr lang="cs-CZ" dirty="0" smtClean="0"/>
              <a:t>-response) </a:t>
            </a:r>
            <a:r>
              <a:rPr lang="cs-CZ" dirty="0"/>
              <a:t>koreluje s proměnnou, která nás výzkumně zajímá (ať už je závislá nebo nezávislá)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Pokud se lidé preferující D. Trumpa častěji </a:t>
            </a:r>
            <a:r>
              <a:rPr lang="cs-CZ" dirty="0" smtClean="0"/>
              <a:t>neúčastní </a:t>
            </a:r>
            <a:r>
              <a:rPr lang="cs-CZ" dirty="0"/>
              <a:t>předvolebních výzkumů, pak jejich preference na prezidenta koreluje s tím, zda odpoví nebo neodpoví na výzkum</a:t>
            </a:r>
          </a:p>
          <a:p>
            <a:pPr>
              <a:lnSpc>
                <a:spcPct val="120000"/>
              </a:lnSpc>
            </a:pPr>
            <a:r>
              <a:rPr lang="cs-CZ" b="1" dirty="0"/>
              <a:t>Stejný vzorek tak může být zkreslený s ohledem na jednu hodnotu/analýzu, ale nezkreslený s ohledem na jinou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Vzorek výš by byl zkreslený s ohledem na odhad preference kandidátů, ale ne, pokud by nás zajímala průměrná výška voličů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1CF16DF2-25D5-41B9-9F22-0A05C9A7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12" y="231648"/>
            <a:ext cx="5438240" cy="65447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91589F-CBD2-48D4-AF22-4BA919FC3182}"/>
              </a:ext>
            </a:extLst>
          </p:cNvPr>
          <p:cNvSpPr txBox="1"/>
          <p:nvPr/>
        </p:nvSpPr>
        <p:spPr>
          <a:xfrm>
            <a:off x="10787313" y="6581001"/>
            <a:ext cx="140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Groves</a:t>
            </a:r>
            <a:r>
              <a:rPr lang="cs-CZ" sz="1200" dirty="0"/>
              <a:t> et al., 2009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4729186-8021-4362-9B48-3949CD78E3F7}"/>
              </a:ext>
            </a:extLst>
          </p:cNvPr>
          <p:cNvSpPr/>
          <p:nvPr/>
        </p:nvSpPr>
        <p:spPr>
          <a:xfrm>
            <a:off x="10500803" y="1207008"/>
            <a:ext cx="1404686" cy="28803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9987A3-66E4-4BC0-B83C-B30A406F8827}"/>
              </a:ext>
            </a:extLst>
          </p:cNvPr>
          <p:cNvSpPr txBox="1"/>
          <p:nvPr/>
        </p:nvSpPr>
        <p:spPr>
          <a:xfrm>
            <a:off x="10739848" y="928301"/>
            <a:ext cx="149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Observation</a:t>
            </a:r>
            <a:r>
              <a:rPr lang="cs-CZ" sz="1200" dirty="0"/>
              <a:t> </a:t>
            </a:r>
            <a:r>
              <a:rPr lang="cs-CZ" sz="1200" dirty="0" err="1"/>
              <a:t>error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546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Větší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007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Představte si, že chcete dělat výzkum na obecné populaci a pro vytvoření rámce a oslovení zvolíte adresy bytových </a:t>
            </a:r>
            <a:r>
              <a:rPr lang="cs-CZ" dirty="0" smtClean="0"/>
              <a:t>prostor</a:t>
            </a:r>
            <a:endParaRPr lang="cs-CZ" dirty="0"/>
          </a:p>
          <a:p>
            <a:pPr lvl="1"/>
            <a:r>
              <a:rPr lang="cs-CZ" dirty="0" smtClean="0"/>
              <a:t>Vynechává tento rámec systematicky někoho? Koho?</a:t>
            </a:r>
          </a:p>
          <a:p>
            <a:pPr lvl="1"/>
            <a:r>
              <a:rPr lang="cs-CZ" dirty="0"/>
              <a:t>Co když takový sběr budeme chtít provést v červenci? </a:t>
            </a:r>
          </a:p>
          <a:p>
            <a:endParaRPr lang="cs-CZ" dirty="0" smtClean="0"/>
          </a:p>
          <a:p>
            <a:r>
              <a:rPr lang="cs-CZ" dirty="0" smtClean="0"/>
              <a:t>Co když chceme stejným způsobem dělat výzkum, jehož cílem je zjistit:</a:t>
            </a:r>
          </a:p>
          <a:p>
            <a:pPr lvl="1"/>
            <a:r>
              <a:rPr lang="cs-CZ" dirty="0" smtClean="0"/>
              <a:t>Počet domácností s připojením k internetu?</a:t>
            </a:r>
          </a:p>
          <a:p>
            <a:pPr lvl="1"/>
            <a:r>
              <a:rPr lang="cs-CZ" dirty="0" smtClean="0"/>
              <a:t>Mediální praxe mladých dospělých?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Jak byste sestavili (se pokusili sestavit) výběrový rámec nebo jaké jiné rámce byste využili, pokud by vaše cílová populace byla:</a:t>
            </a:r>
          </a:p>
          <a:p>
            <a:pPr lvl="1"/>
            <a:r>
              <a:rPr lang="cs-CZ" dirty="0" smtClean="0"/>
              <a:t>Čtenáři Deníku N?</a:t>
            </a:r>
          </a:p>
          <a:p>
            <a:pPr lvl="1"/>
            <a:r>
              <a:rPr lang="cs-CZ" dirty="0" smtClean="0"/>
              <a:t>Lidé bez příslušnosti k náboženství? </a:t>
            </a:r>
          </a:p>
          <a:p>
            <a:pPr lvl="1"/>
            <a:r>
              <a:rPr lang="cs-CZ" dirty="0" smtClean="0"/>
              <a:t>Lidé, kteří finančně podporují neziskovky?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6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585" y="1936865"/>
            <a:ext cx="5278581" cy="3848793"/>
          </a:xfrm>
        </p:spPr>
        <p:txBody>
          <a:bodyPr/>
          <a:lstStyle/>
          <a:p>
            <a:r>
              <a:rPr lang="cs-CZ" dirty="0"/>
              <a:t>Jste Mark </a:t>
            </a:r>
            <a:r>
              <a:rPr lang="cs-CZ" dirty="0" err="1"/>
              <a:t>Zuckeberg</a:t>
            </a:r>
            <a:r>
              <a:rPr lang="cs-CZ" dirty="0"/>
              <a:t> a chcete využít FB jako výběrový rámec pro výzkum, který byste chtěli zobecnit na obecnou </a:t>
            </a:r>
            <a:r>
              <a:rPr lang="cs-CZ" dirty="0" smtClean="0"/>
              <a:t>populaci. </a:t>
            </a:r>
          </a:p>
          <a:p>
            <a:pPr lvl="1"/>
            <a:r>
              <a:rPr lang="cs-CZ" dirty="0" smtClean="0"/>
              <a:t>Jako CEO máte tím pádem dokonalý výběrový rámec pro uživatele FB a máte možnost provést pravděpodobnostní výběr. </a:t>
            </a:r>
          </a:p>
          <a:p>
            <a:r>
              <a:rPr lang="cs-CZ" dirty="0" smtClean="0"/>
              <a:t>Popište, kdo v takovém rámci bude reprezentovaný dobře a kdo naopak špatně.</a:t>
            </a:r>
          </a:p>
          <a:p>
            <a:endParaRPr lang="cs-CZ" dirty="0"/>
          </a:p>
          <a:p>
            <a:r>
              <a:rPr lang="cs-CZ" dirty="0" smtClean="0"/>
              <a:t>(využijte k tomu zdroje – hledejte statistiky, hledejte články; </a:t>
            </a:r>
            <a:r>
              <a:rPr lang="cs-CZ" dirty="0"/>
              <a:t>nestačí jen se zamyslet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27" y="1704108"/>
            <a:ext cx="4299623" cy="4142866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5DA5436-E812-4517-BDE6-ABF5BD8C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66" y="366175"/>
            <a:ext cx="5042500" cy="1188720"/>
          </a:xfrm>
        </p:spPr>
        <p:txBody>
          <a:bodyPr>
            <a:normAutofit/>
          </a:bodyPr>
          <a:lstStyle/>
          <a:p>
            <a:r>
              <a:rPr lang="cs-CZ" dirty="0" smtClean="0"/>
              <a:t>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8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58815-7694-47D4-AE3A-ADD2C4DA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25565-3E75-4D85-835E-A6F3EED7FE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Baker, R., Blumberg, S. J., Brick, J. M., Couper, M. P., Courtright, M., Dennis, J. M., ... </a:t>
            </a:r>
            <a:r>
              <a:rPr lang="en-US" dirty="0" err="1"/>
              <a:t>Zahs</a:t>
            </a:r>
            <a:r>
              <a:rPr lang="en-US" dirty="0"/>
              <a:t>, D.</a:t>
            </a:r>
            <a:r>
              <a:rPr lang="cs-CZ" dirty="0"/>
              <a:t> </a:t>
            </a:r>
            <a:r>
              <a:rPr lang="en-US" dirty="0"/>
              <a:t>(2010). Research synthesis: AAPOR report on online panels. Public Opinion Quarterly.</a:t>
            </a:r>
            <a:r>
              <a:rPr lang="cs-CZ" dirty="0"/>
              <a:t> </a:t>
            </a:r>
            <a:r>
              <a:rPr lang="en-US" dirty="0">
                <a:hlinkClick r:id="rId2"/>
              </a:rPr>
              <a:t>https://doi.org/10.1093/poq/nfq048</a:t>
            </a:r>
            <a:endParaRPr lang="cs-CZ" dirty="0"/>
          </a:p>
          <a:p>
            <a:r>
              <a:rPr lang="en-US" dirty="0"/>
              <a:t>Baker, R., Brick, J. M., Bates, N. A., Battaglia, M., Couper, M. P., </a:t>
            </a:r>
            <a:r>
              <a:rPr lang="en-US" dirty="0" err="1"/>
              <a:t>Dever</a:t>
            </a:r>
            <a:r>
              <a:rPr lang="en-US" dirty="0"/>
              <a:t>, J. A., ... &amp; Tourangeau, R. (2013). Summary report of the AAPOR task force on non-probability sampling. </a:t>
            </a:r>
            <a:r>
              <a:rPr lang="en-US" i="1" dirty="0"/>
              <a:t>Journal of survey statistics and methodology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(2), 90-143.</a:t>
            </a:r>
            <a:endParaRPr lang="cs-CZ" dirty="0"/>
          </a:p>
          <a:p>
            <a:r>
              <a:rPr lang="en-US" dirty="0"/>
              <a:t>Gideon, L. (Ed.). (2012). </a:t>
            </a:r>
            <a:r>
              <a:rPr lang="en-US" i="1" dirty="0"/>
              <a:t>Handbook of survey methodology for the social sciences</a:t>
            </a:r>
            <a:r>
              <a:rPr lang="en-US" dirty="0"/>
              <a:t>. New York: Springer.</a:t>
            </a:r>
            <a:endParaRPr lang="cs-CZ" dirty="0"/>
          </a:p>
          <a:p>
            <a:r>
              <a:rPr lang="cs-CZ" dirty="0" err="1"/>
              <a:t>Groves</a:t>
            </a:r>
            <a:r>
              <a:rPr lang="cs-CZ" dirty="0"/>
              <a:t>, R. M., </a:t>
            </a:r>
            <a:r>
              <a:rPr lang="cs-CZ" dirty="0" err="1"/>
              <a:t>Fowler</a:t>
            </a:r>
            <a:r>
              <a:rPr lang="cs-CZ" dirty="0"/>
              <a:t> </a:t>
            </a:r>
            <a:r>
              <a:rPr lang="cs-CZ" dirty="0" err="1"/>
              <a:t>Jr</a:t>
            </a:r>
            <a:r>
              <a:rPr lang="cs-CZ" dirty="0"/>
              <a:t>, F. J., </a:t>
            </a:r>
            <a:r>
              <a:rPr lang="cs-CZ" dirty="0" err="1"/>
              <a:t>Couper</a:t>
            </a:r>
            <a:r>
              <a:rPr lang="cs-CZ" dirty="0"/>
              <a:t>, M. P., </a:t>
            </a:r>
            <a:r>
              <a:rPr lang="cs-CZ" dirty="0" err="1"/>
              <a:t>Lepkowski</a:t>
            </a:r>
            <a:r>
              <a:rPr lang="cs-CZ" dirty="0"/>
              <a:t>, J. M., Singer, E., &amp; </a:t>
            </a:r>
            <a:r>
              <a:rPr lang="cs-CZ" dirty="0" err="1"/>
              <a:t>Tourangeau</a:t>
            </a:r>
            <a:r>
              <a:rPr lang="cs-CZ" dirty="0"/>
              <a:t>, R. (2009). </a:t>
            </a:r>
            <a:r>
              <a:rPr lang="cs-CZ" i="1" dirty="0" err="1"/>
              <a:t>Survey</a:t>
            </a:r>
            <a:r>
              <a:rPr lang="cs-CZ" i="1" dirty="0"/>
              <a:t> </a:t>
            </a:r>
            <a:r>
              <a:rPr lang="cs-CZ" i="1" dirty="0" err="1"/>
              <a:t>Methodology</a:t>
            </a:r>
            <a:r>
              <a:rPr lang="cs-CZ" dirty="0"/>
              <a:t> (Vol. 561). John </a:t>
            </a:r>
            <a:r>
              <a:rPr lang="cs-CZ" dirty="0" err="1"/>
              <a:t>Wiley</a:t>
            </a:r>
            <a:r>
              <a:rPr lang="cs-CZ" dirty="0"/>
              <a:t> &amp; </a:t>
            </a:r>
            <a:r>
              <a:rPr lang="cs-CZ" dirty="0" err="1"/>
              <a:t>Sons</a:t>
            </a:r>
            <a:r>
              <a:rPr lang="cs-CZ" dirty="0"/>
              <a:t>.</a:t>
            </a:r>
          </a:p>
          <a:p>
            <a:r>
              <a:rPr lang="en-US" dirty="0"/>
              <a:t>Kohler, U. (2019). Possible uses of nonprobability sampling for the social sciences. </a:t>
            </a:r>
            <a:r>
              <a:rPr lang="en-US" i="1" dirty="0"/>
              <a:t>Survey Methods: Insights from the Field</a:t>
            </a:r>
            <a:r>
              <a:rPr lang="en-US" dirty="0"/>
              <a:t>, 1-12.</a:t>
            </a:r>
            <a:endParaRPr lang="cs-CZ" dirty="0"/>
          </a:p>
          <a:p>
            <a:r>
              <a:rPr lang="en-US" dirty="0"/>
              <a:t>Kohler, U., </a:t>
            </a:r>
            <a:r>
              <a:rPr lang="en-US" dirty="0" err="1"/>
              <a:t>Kreuter</a:t>
            </a:r>
            <a:r>
              <a:rPr lang="en-US" dirty="0"/>
              <a:t>, F., &amp; Stuart, E. A. (2019). Nonprobability sampling and causal analysis. </a:t>
            </a:r>
            <a:r>
              <a:rPr lang="en-US" i="1" dirty="0"/>
              <a:t>Annual review of statistics and its application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, 149-172.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28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42129-F1C0-42FD-AB5D-A6E467EC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11" y="691514"/>
            <a:ext cx="4971049" cy="1188720"/>
          </a:xfrm>
        </p:spPr>
        <p:txBody>
          <a:bodyPr/>
          <a:lstStyle/>
          <a:p>
            <a:r>
              <a:rPr lang="cs-CZ" dirty="0" err="1"/>
              <a:t>Sampling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D94D5-14D7-456E-B10D-2EF2644434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Jaké jsou typy </a:t>
            </a:r>
            <a:r>
              <a:rPr lang="cs-CZ" dirty="0" err="1"/>
              <a:t>samplingu</a:t>
            </a:r>
            <a:endParaRPr lang="cs-CZ" dirty="0"/>
          </a:p>
          <a:p>
            <a:r>
              <a:rPr lang="cs-CZ" dirty="0"/>
              <a:t>Jak se realizují různé typy </a:t>
            </a:r>
            <a:r>
              <a:rPr lang="cs-CZ" dirty="0" err="1"/>
              <a:t>samplingu</a:t>
            </a:r>
            <a:endParaRPr lang="cs-CZ" dirty="0"/>
          </a:p>
          <a:p>
            <a:r>
              <a:rPr lang="cs-CZ" dirty="0"/>
              <a:t>Jak se počítá výběrová chyba</a:t>
            </a:r>
          </a:p>
          <a:p>
            <a:r>
              <a:rPr lang="cs-CZ" dirty="0"/>
              <a:t>Velikost vzorku </a:t>
            </a:r>
          </a:p>
          <a:p>
            <a:r>
              <a:rPr lang="cs-CZ" dirty="0"/>
              <a:t>Jaké jsou zdroje </a:t>
            </a:r>
            <a:r>
              <a:rPr lang="cs-CZ" dirty="0" smtClean="0"/>
              <a:t>chyb </a:t>
            </a:r>
            <a:r>
              <a:rPr lang="cs-CZ" dirty="0"/>
              <a:t>u </a:t>
            </a:r>
            <a:r>
              <a:rPr lang="cs-CZ" dirty="0" err="1"/>
              <a:t>samplingu</a:t>
            </a:r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D2F8827-3507-48FE-B288-A85247057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7" y="572926"/>
            <a:ext cx="4142213" cy="57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6905D-D998-4D63-800C-78267073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dotazníkového šetření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DB046C1-35A1-4B8A-95EC-97CC1545557E}"/>
              </a:ext>
            </a:extLst>
          </p:cNvPr>
          <p:cNvGrpSpPr/>
          <p:nvPr/>
        </p:nvGrpSpPr>
        <p:grpSpPr>
          <a:xfrm>
            <a:off x="1421923" y="3097908"/>
            <a:ext cx="9546966" cy="2650013"/>
            <a:chOff x="1504116" y="3868470"/>
            <a:chExt cx="9546966" cy="2650013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00A13EE-7375-447E-A3AF-9E5A25318803}"/>
                </a:ext>
              </a:extLst>
            </p:cNvPr>
            <p:cNvGrpSpPr/>
            <p:nvPr/>
          </p:nvGrpSpPr>
          <p:grpSpPr>
            <a:xfrm>
              <a:off x="1504116" y="3906954"/>
              <a:ext cx="9546966" cy="2611529"/>
              <a:chOff x="1504116" y="3906954"/>
              <a:chExt cx="9546966" cy="2611529"/>
            </a:xfrm>
          </p:grpSpPr>
          <p:pic>
            <p:nvPicPr>
              <p:cNvPr id="8" name="Grafický objekt 7" descr="Psací podložka s klipsou se souvislou výplní">
                <a:extLst>
                  <a:ext uri="{FF2B5EF4-FFF2-40B4-BE49-F238E27FC236}">
                    <a16:creationId xmlns:a16="http://schemas.microsoft.com/office/drawing/2014/main" id="{B1AA3C47-3908-4B54-AB6B-0FD26F508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69166" y="4190056"/>
                <a:ext cx="1806819" cy="1806819"/>
              </a:xfrm>
              <a:prstGeom prst="rect">
                <a:avLst/>
              </a:prstGeom>
              <a:effectLst>
                <a:glow rad="228600">
                  <a:srgbClr val="FFFF00">
                    <a:alpha val="40000"/>
                  </a:srgbClr>
                </a:glow>
              </a:effectLst>
            </p:spPr>
          </p:pic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57CC86E3-015C-4F2B-932B-61510EA348CC}"/>
                  </a:ext>
                </a:extLst>
              </p:cNvPr>
              <p:cNvGrpSpPr/>
              <p:nvPr/>
            </p:nvGrpSpPr>
            <p:grpSpPr>
              <a:xfrm>
                <a:off x="1504116" y="3934097"/>
                <a:ext cx="2229612" cy="2584386"/>
                <a:chOff x="1739344" y="3885316"/>
                <a:chExt cx="1643477" cy="1843079"/>
              </a:xfrm>
            </p:grpSpPr>
            <p:pic>
              <p:nvPicPr>
                <p:cNvPr id="24" name="Grafický objekt 23" descr="Knihy se souvislou výplní">
                  <a:extLst>
                    <a:ext uri="{FF2B5EF4-FFF2-40B4-BE49-F238E27FC236}">
                      <a16:creationId xmlns:a16="http://schemas.microsoft.com/office/drawing/2014/main" id="{0C56C3A3-8CFA-4E17-A9A9-0DD086EC1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8421" y="481399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5" name="Grafický objekt 24" descr="Školačka obrys">
                  <a:extLst>
                    <a:ext uri="{FF2B5EF4-FFF2-40B4-BE49-F238E27FC236}">
                      <a16:creationId xmlns:a16="http://schemas.microsoft.com/office/drawing/2014/main" id="{C3BB65FC-EB55-400D-AD73-718FF9139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9344" y="3885316"/>
                  <a:ext cx="1458155" cy="1458155"/>
                </a:xfrm>
                <a:prstGeom prst="rect">
                  <a:avLst/>
                </a:prstGeom>
              </p:spPr>
            </p:pic>
          </p:grpSp>
          <p:pic>
            <p:nvPicPr>
              <p:cNvPr id="10" name="Grafický objekt 9" descr="Skupina lidí  se souvislou výplní">
                <a:extLst>
                  <a:ext uri="{FF2B5EF4-FFF2-40B4-BE49-F238E27FC236}">
                    <a16:creationId xmlns:a16="http://schemas.microsoft.com/office/drawing/2014/main" id="{8C479097-E46C-435E-B7E3-4230DE24E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334453" y="3988308"/>
                <a:ext cx="2115312" cy="2115312"/>
              </a:xfrm>
              <a:prstGeom prst="rect">
                <a:avLst/>
              </a:prstGeom>
            </p:spPr>
          </p:pic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2963F428-1056-4A0B-8368-B37BFEDF7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141" y="4588802"/>
                <a:ext cx="186648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E171398-17D5-4056-AFD4-A6C6D8169D03}"/>
                  </a:ext>
                </a:extLst>
              </p:cNvPr>
              <p:cNvSpPr txBox="1"/>
              <p:nvPr/>
            </p:nvSpPr>
            <p:spPr>
              <a:xfrm>
                <a:off x="3145324" y="4216110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VO a tvorba dotazníku</a:t>
                </a:r>
              </a:p>
            </p:txBody>
          </p:sp>
          <p:cxnSp>
            <p:nvCxnSpPr>
              <p:cNvPr id="13" name="Přímá spojnice se šipkou 12">
                <a:extLst>
                  <a:ext uri="{FF2B5EF4-FFF2-40B4-BE49-F238E27FC236}">
                    <a16:creationId xmlns:a16="http://schemas.microsoft.com/office/drawing/2014/main" id="{E0DCFA0A-8842-4AB4-8601-865C36224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2065" y="4484040"/>
                <a:ext cx="180655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2967ACD-4127-43EA-9F66-848177673FB3}"/>
                  </a:ext>
                </a:extLst>
              </p:cNvPr>
              <p:cNvSpPr txBox="1"/>
              <p:nvPr/>
            </p:nvSpPr>
            <p:spPr>
              <a:xfrm>
                <a:off x="7039491" y="3906954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Výběr respondentů a poslání pozvánky</a:t>
                </a:r>
              </a:p>
            </p:txBody>
          </p: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76BBAA3-26D9-4FEB-B91C-9ED1066D11ED}"/>
                  </a:ext>
                </a:extLst>
              </p:cNvPr>
              <p:cNvSpPr txBox="1"/>
              <p:nvPr/>
            </p:nvSpPr>
            <p:spPr>
              <a:xfrm>
                <a:off x="3733749" y="5909471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Odeslání dotazníku, zpracování dat</a:t>
                </a:r>
              </a:p>
            </p:txBody>
          </p: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B898F8C9-C4A6-43ED-BBD2-94BB7739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5386" y="5759724"/>
                <a:ext cx="1492667" cy="438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>
                <a:extLst>
                  <a:ext uri="{FF2B5EF4-FFF2-40B4-BE49-F238E27FC236}">
                    <a16:creationId xmlns:a16="http://schemas.microsoft.com/office/drawing/2014/main" id="{E2D8B6F3-7F32-4494-8C82-F398AE119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0270" y="5703654"/>
                <a:ext cx="118235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112582A-F1BA-4545-A3C6-663DAD6254CB}"/>
                  </a:ext>
                </a:extLst>
              </p:cNvPr>
              <p:cNvSpPr txBox="1"/>
              <p:nvPr/>
            </p:nvSpPr>
            <p:spPr>
              <a:xfrm>
                <a:off x="6952526" y="5918627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Tvorba odpovědí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8478617-58CC-4976-903C-7275F26152D1}"/>
                  </a:ext>
                </a:extLst>
              </p:cNvPr>
              <p:cNvSpPr txBox="1"/>
              <p:nvPr/>
            </p:nvSpPr>
            <p:spPr>
              <a:xfrm rot="19070870">
                <a:off x="6520588" y="5552685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Measurement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E30B011-FE6C-4227-A17D-B11628F484C4}"/>
                  </a:ext>
                </a:extLst>
              </p:cNvPr>
              <p:cNvSpPr txBox="1"/>
              <p:nvPr/>
            </p:nvSpPr>
            <p:spPr>
              <a:xfrm rot="19070870">
                <a:off x="8608237" y="4643728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Non-response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8E1BB32-B3EB-4AD1-9B91-6C4BFF4B9C49}"/>
                  </a:ext>
                </a:extLst>
              </p:cNvPr>
              <p:cNvSpPr txBox="1"/>
              <p:nvPr/>
            </p:nvSpPr>
            <p:spPr>
              <a:xfrm rot="19070870">
                <a:off x="3474878" y="4068680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Validita měření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D35E51F-741C-44CD-96AA-1DF9FB38BC24}"/>
                  </a:ext>
                </a:extLst>
              </p:cNvPr>
              <p:cNvSpPr txBox="1"/>
              <p:nvPr/>
            </p:nvSpPr>
            <p:spPr>
              <a:xfrm rot="19070870">
                <a:off x="3383282" y="56263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Processing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29B52232-34F6-4923-B295-67079BAADAD0}"/>
                  </a:ext>
                </a:extLst>
              </p:cNvPr>
              <p:cNvSpPr txBox="1"/>
              <p:nvPr/>
            </p:nvSpPr>
            <p:spPr>
              <a:xfrm rot="19070870">
                <a:off x="2818294" y="39745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Specification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CC1F1324-5754-4B99-8062-81F35CD6CEEC}"/>
                </a:ext>
              </a:extLst>
            </p:cNvPr>
            <p:cNvSpPr txBox="1"/>
            <p:nvPr/>
          </p:nvSpPr>
          <p:spPr>
            <a:xfrm rot="19070870">
              <a:off x="6447452" y="3868470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FF0000"/>
                  </a:solidFill>
                </a:rPr>
                <a:t>Coverage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FF0000"/>
                  </a:solidFill>
                </a:rPr>
                <a:t>error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CFFD252-1498-4A21-B041-3505E0592D22}"/>
                </a:ext>
              </a:extLst>
            </p:cNvPr>
            <p:cNvSpPr txBox="1"/>
            <p:nvPr/>
          </p:nvSpPr>
          <p:spPr>
            <a:xfrm rot="19070870">
              <a:off x="7379746" y="3874762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FF0000"/>
                  </a:solidFill>
                </a:rPr>
                <a:t>Sampling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FF0000"/>
                  </a:solidFill>
                </a:rPr>
                <a:t>error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Ovál 26">
            <a:extLst>
              <a:ext uri="{FF2B5EF4-FFF2-40B4-BE49-F238E27FC236}">
                <a16:creationId xmlns:a16="http://schemas.microsoft.com/office/drawing/2014/main" id="{1C71BDF5-7F84-4E5A-AACF-83E688ACAF9F}"/>
              </a:ext>
            </a:extLst>
          </p:cNvPr>
          <p:cNvSpPr/>
          <p:nvPr/>
        </p:nvSpPr>
        <p:spPr>
          <a:xfrm>
            <a:off x="6443599" y="2436179"/>
            <a:ext cx="2650219" cy="199543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0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54" y="417576"/>
            <a:ext cx="5416297" cy="616802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C0D51865-0FEB-4DC8-93BD-2DBF42DDB055}"/>
              </a:ext>
            </a:extLst>
          </p:cNvPr>
          <p:cNvSpPr txBox="1">
            <a:spLocks/>
          </p:cNvSpPr>
          <p:nvPr/>
        </p:nvSpPr>
        <p:spPr>
          <a:xfrm>
            <a:off x="701394" y="1905342"/>
            <a:ext cx="4773169" cy="4501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9D4A9EB-31D4-447D-BF6A-46B475E3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417576"/>
            <a:ext cx="5529073" cy="1188720"/>
          </a:xfrm>
        </p:spPr>
        <p:txBody>
          <a:bodyPr>
            <a:normAutofit/>
          </a:bodyPr>
          <a:lstStyle/>
          <a:p>
            <a:r>
              <a:rPr lang="cs-CZ" dirty="0"/>
              <a:t>Proces dotazníkového šetření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9F70B99-F599-4A4D-9551-7D6DBA778C7E}"/>
              </a:ext>
            </a:extLst>
          </p:cNvPr>
          <p:cNvSpPr/>
          <p:nvPr/>
        </p:nvSpPr>
        <p:spPr>
          <a:xfrm>
            <a:off x="9382009" y="154112"/>
            <a:ext cx="2650219" cy="519872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FC22DBB-BCF3-4352-9FD9-FC1EA0E687D5}"/>
              </a:ext>
            </a:extLst>
          </p:cNvPr>
          <p:cNvSpPr txBox="1">
            <a:spLocks/>
          </p:cNvSpPr>
          <p:nvPr/>
        </p:nvSpPr>
        <p:spPr>
          <a:xfrm>
            <a:off x="646176" y="1837944"/>
            <a:ext cx="5154170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Dá se dělit i jinak: </a:t>
            </a:r>
          </a:p>
          <a:p>
            <a:pPr lvl="1"/>
            <a:r>
              <a:rPr lang="cs-CZ" dirty="0"/>
              <a:t>na část měření a odpovídání (dotazník jako nástroj)</a:t>
            </a:r>
          </a:p>
          <a:p>
            <a:pPr lvl="1"/>
            <a:r>
              <a:rPr lang="cs-CZ" dirty="0"/>
              <a:t>na část vzorku (kdo reprezentuje cílovou populaci)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1C18635-668B-4F43-8415-7093F8CAF489}"/>
              </a:ext>
            </a:extLst>
          </p:cNvPr>
          <p:cNvSpPr txBox="1"/>
          <p:nvPr/>
        </p:nvSpPr>
        <p:spPr>
          <a:xfrm>
            <a:off x="10707118" y="6585603"/>
            <a:ext cx="140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Groves</a:t>
            </a:r>
            <a:r>
              <a:rPr lang="cs-CZ" sz="1200" dirty="0"/>
              <a:t> et al., 2009</a:t>
            </a:r>
          </a:p>
        </p:txBody>
      </p:sp>
    </p:spTree>
    <p:extLst>
      <p:ext uri="{BB962C8B-B14F-4D97-AF65-F5344CB8AC3E}">
        <p14:creationId xmlns:p14="http://schemas.microsoft.com/office/powerpoint/2010/main" val="13245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E6DCC-EDB5-4B42-A707-58D3EC96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E5CA2-3264-48A3-9AE3-D4BD05A274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1041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(Target) </a:t>
            </a:r>
            <a:r>
              <a:rPr lang="cs-CZ" b="1" dirty="0" err="1"/>
              <a:t>population</a:t>
            </a:r>
            <a:r>
              <a:rPr lang="cs-CZ" b="1" dirty="0"/>
              <a:t>, (cílová) populace </a:t>
            </a:r>
            <a:r>
              <a:rPr lang="cs-CZ" dirty="0"/>
              <a:t>– ti, o které nám reálně jde, o kom se výzkum snaží něco říct (generalizovat výsledky na ně)</a:t>
            </a:r>
            <a:endParaRPr lang="cs-CZ" b="1" dirty="0"/>
          </a:p>
          <a:p>
            <a:r>
              <a:rPr lang="cs-CZ" b="1" dirty="0" err="1"/>
              <a:t>Sampling</a:t>
            </a:r>
            <a:r>
              <a:rPr lang="cs-CZ" dirty="0"/>
              <a:t> = způsob výběru respondentů, zahrnuje vlastně vše</a:t>
            </a:r>
          </a:p>
          <a:p>
            <a:r>
              <a:rPr lang="cs-CZ" b="1" dirty="0"/>
              <a:t>Sample, vzorek </a:t>
            </a:r>
            <a:r>
              <a:rPr lang="cs-CZ" dirty="0"/>
              <a:t>– koho měříme; menší část cílové populace, která má vést k tomu, že díky ní budeme schopni něco říct o cílové populaci</a:t>
            </a:r>
          </a:p>
          <a:p>
            <a:pPr lvl="1"/>
            <a:r>
              <a:rPr lang="cs-CZ" dirty="0"/>
              <a:t>Ve statistice: </a:t>
            </a:r>
            <a:r>
              <a:rPr lang="cs-CZ" b="1" dirty="0"/>
              <a:t>N</a:t>
            </a:r>
            <a:r>
              <a:rPr lang="cs-CZ" dirty="0"/>
              <a:t> = velikost vzorku, </a:t>
            </a:r>
            <a:r>
              <a:rPr lang="cs-CZ" b="1" dirty="0"/>
              <a:t>n</a:t>
            </a:r>
            <a:r>
              <a:rPr lang="cs-CZ" dirty="0"/>
              <a:t> = velikost nějaké části vzorku (N = 521, ženy n = 125)</a:t>
            </a:r>
          </a:p>
          <a:p>
            <a:pPr lvl="1"/>
            <a:r>
              <a:rPr lang="cs-CZ" dirty="0"/>
              <a:t>V literatuře o </a:t>
            </a:r>
            <a:r>
              <a:rPr lang="cs-CZ" dirty="0" err="1"/>
              <a:t>samplingu</a:t>
            </a:r>
            <a:r>
              <a:rPr lang="cs-CZ" dirty="0"/>
              <a:t> ale často </a:t>
            </a:r>
            <a:r>
              <a:rPr lang="cs-CZ" b="1" dirty="0"/>
              <a:t>N</a:t>
            </a:r>
            <a:r>
              <a:rPr lang="cs-CZ" dirty="0"/>
              <a:t> = velikost cílové populace a </a:t>
            </a:r>
            <a:r>
              <a:rPr lang="cs-CZ" b="1" dirty="0"/>
              <a:t>n</a:t>
            </a:r>
            <a:r>
              <a:rPr lang="cs-CZ" dirty="0"/>
              <a:t> = velikost vašeho vzorku</a:t>
            </a:r>
          </a:p>
          <a:p>
            <a:pPr lvl="1"/>
            <a:r>
              <a:rPr lang="cs-CZ" dirty="0"/>
              <a:t>A jako sample se někdy označuje „</a:t>
            </a:r>
            <a:r>
              <a:rPr lang="cs-CZ" dirty="0" err="1"/>
              <a:t>wishful</a:t>
            </a:r>
            <a:r>
              <a:rPr lang="cs-CZ" dirty="0"/>
              <a:t>“ sample – lidi, které oslovím a ne jen lidi, kteří pak reálně dotazník vyplní (u pravděpodobnostního výběru)</a:t>
            </a:r>
          </a:p>
          <a:p>
            <a:r>
              <a:rPr lang="cs-CZ" b="1" dirty="0" err="1"/>
              <a:t>Elements</a:t>
            </a:r>
            <a:r>
              <a:rPr lang="cs-CZ" b="1" dirty="0"/>
              <a:t>, prvky </a:t>
            </a:r>
            <a:r>
              <a:rPr lang="cs-CZ" dirty="0"/>
              <a:t>– jednotliví respondenti (jevy, případy), kteří vás zajímají</a:t>
            </a:r>
          </a:p>
          <a:p>
            <a:pPr lvl="1"/>
            <a:r>
              <a:rPr lang="cs-CZ" dirty="0"/>
              <a:t>Cílová populace je složena z </a:t>
            </a:r>
            <a:r>
              <a:rPr lang="cs-CZ" b="1" dirty="0"/>
              <a:t>N</a:t>
            </a:r>
            <a:r>
              <a:rPr lang="cs-CZ" dirty="0"/>
              <a:t> prvků, váš vzorek z </a:t>
            </a:r>
            <a:r>
              <a:rPr lang="cs-CZ" b="1" dirty="0"/>
              <a:t>n</a:t>
            </a:r>
            <a:r>
              <a:rPr lang="cs-CZ" dirty="0"/>
              <a:t> </a:t>
            </a:r>
            <a:r>
              <a:rPr lang="cs-CZ" dirty="0" smtClean="0"/>
              <a:t>prvků</a:t>
            </a:r>
          </a:p>
          <a:p>
            <a:pPr lvl="1"/>
            <a:r>
              <a:rPr lang="cs-CZ" dirty="0" smtClean="0"/>
              <a:t>Někdy „</a:t>
            </a:r>
            <a:r>
              <a:rPr lang="cs-CZ" dirty="0" err="1" smtClean="0"/>
              <a:t>sampling</a:t>
            </a:r>
            <a:r>
              <a:rPr lang="cs-CZ" dirty="0" smtClean="0"/>
              <a:t> unit“</a:t>
            </a:r>
            <a:endParaRPr lang="cs-CZ" dirty="0"/>
          </a:p>
          <a:p>
            <a:r>
              <a:rPr lang="cs-CZ" b="1" dirty="0" err="1"/>
              <a:t>Sampling</a:t>
            </a:r>
            <a:r>
              <a:rPr lang="cs-CZ" b="1" dirty="0"/>
              <a:t> </a:t>
            </a:r>
            <a:r>
              <a:rPr lang="cs-CZ" b="1" dirty="0" err="1"/>
              <a:t>frame</a:t>
            </a:r>
            <a:r>
              <a:rPr lang="cs-CZ" b="1" dirty="0"/>
              <a:t>, výběrový rámec populace </a:t>
            </a:r>
            <a:r>
              <a:rPr lang="cs-CZ" dirty="0"/>
              <a:t>– elementy populace, ze kterých vybíráme vzorek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E6DCC-EDB5-4B42-A707-58D3EC96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E5CA2-3264-48A3-9AE3-D4BD05A274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Reprezentativní vzorek </a:t>
            </a:r>
            <a:r>
              <a:rPr lang="cs-CZ" dirty="0"/>
              <a:t>– takový vzorek, který je podobný cílové populaci ve všech aspektech (jen je menší)</a:t>
            </a:r>
          </a:p>
          <a:p>
            <a:r>
              <a:rPr lang="cs-CZ" b="1" dirty="0"/>
              <a:t>Parametr populace </a:t>
            </a:r>
            <a:r>
              <a:rPr lang="cs-CZ" dirty="0"/>
              <a:t>– hodnota měřeného jevu (nebo vztahu) v cílové populaci, označují se typicky řeckými písmeny</a:t>
            </a:r>
          </a:p>
          <a:p>
            <a:r>
              <a:rPr lang="cs-CZ" b="1" dirty="0"/>
              <a:t>Statistika</a:t>
            </a:r>
            <a:r>
              <a:rPr lang="cs-CZ" dirty="0"/>
              <a:t> </a:t>
            </a:r>
            <a:r>
              <a:rPr lang="cs-CZ" b="1" dirty="0"/>
              <a:t>vzorku</a:t>
            </a:r>
            <a:r>
              <a:rPr lang="cs-CZ" dirty="0"/>
              <a:t> – hodnota měřeného jevu (nebo vztahu) ve vzorku</a:t>
            </a:r>
          </a:p>
          <a:p>
            <a:pPr lvl="1"/>
            <a:r>
              <a:rPr lang="cs-CZ" dirty="0"/>
              <a:t>V datech máme statistiku, ze které odhadujeme parametry populace (</a:t>
            </a:r>
            <a:r>
              <a:rPr lang="cs-CZ" dirty="0" err="1"/>
              <a:t>estimations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Průměrná úroveň a směrodatná odchylka mediální gramotnosti, korelace mezi věkem a občanskou participací, regresní koeficient… </a:t>
            </a:r>
          </a:p>
          <a:p>
            <a:pPr lvl="1"/>
            <a:r>
              <a:rPr lang="cs-CZ" b="1" dirty="0"/>
              <a:t>Rozdíl mezi parametrem a statistikou </a:t>
            </a:r>
            <a:r>
              <a:rPr lang="cs-CZ" dirty="0"/>
              <a:t>– </a:t>
            </a:r>
            <a:r>
              <a:rPr lang="cs-CZ" dirty="0" err="1"/>
              <a:t>error</a:t>
            </a:r>
            <a:r>
              <a:rPr lang="cs-CZ" dirty="0"/>
              <a:t>, chyba </a:t>
            </a:r>
          </a:p>
          <a:p>
            <a:pPr lvl="2"/>
            <a:r>
              <a:rPr lang="cs-CZ" dirty="0"/>
              <a:t>chyby vznikající u </a:t>
            </a:r>
            <a:r>
              <a:rPr lang="cs-CZ" dirty="0" err="1"/>
              <a:t>samplingu</a:t>
            </a:r>
            <a:r>
              <a:rPr lang="cs-CZ" dirty="0"/>
              <a:t> – </a:t>
            </a:r>
            <a:r>
              <a:rPr lang="cs-CZ" dirty="0" err="1"/>
              <a:t>sampling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, </a:t>
            </a:r>
            <a:r>
              <a:rPr lang="cs-CZ" dirty="0" err="1"/>
              <a:t>coverage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, </a:t>
            </a:r>
            <a:r>
              <a:rPr lang="cs-CZ" dirty="0" err="1"/>
              <a:t>selection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6" y="452628"/>
            <a:ext cx="7653529" cy="1188720"/>
          </a:xfrm>
        </p:spPr>
        <p:txBody>
          <a:bodyPr/>
          <a:lstStyle/>
          <a:p>
            <a:r>
              <a:rPr lang="cs-CZ" dirty="0"/>
              <a:t>Cílová populace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23" y="2093976"/>
            <a:ext cx="3483458" cy="396692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12309D-455D-4885-BDA1-C6726E641153}"/>
              </a:ext>
            </a:extLst>
          </p:cNvPr>
          <p:cNvSpPr/>
          <p:nvPr/>
        </p:nvSpPr>
        <p:spPr>
          <a:xfrm>
            <a:off x="10683647" y="2426948"/>
            <a:ext cx="1057249" cy="535708"/>
          </a:xfrm>
          <a:prstGeom prst="rect">
            <a:avLst/>
          </a:prstGeom>
          <a:solidFill>
            <a:srgbClr val="F6A21D">
              <a:alpha val="18824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Kdo nás vlastně zajímá? O kom se chceme našim výzkumem něco dozvědět?</a:t>
            </a:r>
          </a:p>
          <a:p>
            <a:pPr lvl="1"/>
            <a:r>
              <a:rPr lang="cs-CZ" dirty="0"/>
              <a:t>Obecná populace dospělých v ČR</a:t>
            </a:r>
          </a:p>
          <a:p>
            <a:pPr lvl="1"/>
            <a:r>
              <a:rPr lang="cs-CZ" dirty="0"/>
              <a:t>Studenti FSS</a:t>
            </a:r>
          </a:p>
          <a:p>
            <a:pPr lvl="1"/>
            <a:r>
              <a:rPr lang="cs-CZ" dirty="0"/>
              <a:t>Zaměstnanci firmy </a:t>
            </a:r>
            <a:r>
              <a:rPr lang="cs-CZ" i="1" dirty="0" err="1"/>
              <a:t>We‘re</a:t>
            </a:r>
            <a:r>
              <a:rPr lang="cs-CZ" i="1" dirty="0"/>
              <a:t> </a:t>
            </a:r>
            <a:r>
              <a:rPr lang="cs-CZ" i="1" dirty="0" err="1"/>
              <a:t>all</a:t>
            </a:r>
            <a:r>
              <a:rPr lang="cs-CZ" i="1" dirty="0"/>
              <a:t> happy</a:t>
            </a:r>
          </a:p>
          <a:p>
            <a:pPr lvl="1"/>
            <a:r>
              <a:rPr lang="cs-CZ" dirty="0"/>
              <a:t>Účastníci demonstrace</a:t>
            </a:r>
          </a:p>
          <a:p>
            <a:pPr lvl="1"/>
            <a:r>
              <a:rPr lang="cs-CZ" dirty="0"/>
              <a:t>Klienti sociálních služeb</a:t>
            </a:r>
          </a:p>
          <a:p>
            <a:pPr lvl="1"/>
            <a:r>
              <a:rPr lang="cs-CZ" dirty="0"/>
              <a:t>(ne vždy jen lidi, ale jsme v </a:t>
            </a:r>
            <a:r>
              <a:rPr lang="cs-CZ" dirty="0" err="1"/>
              <a:t>survey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b="1" dirty="0"/>
              <a:t>Každý: představte, na co se zaměřuje vaše DP a kdo je vaší cílovou populací</a:t>
            </a:r>
          </a:p>
          <a:p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2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B154C-CABB-433E-B27D-A2D53C28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6" y="452628"/>
            <a:ext cx="7653529" cy="1188720"/>
          </a:xfrm>
        </p:spPr>
        <p:txBody>
          <a:bodyPr/>
          <a:lstStyle/>
          <a:p>
            <a:r>
              <a:rPr lang="cs-CZ" dirty="0"/>
              <a:t>Cílová populace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9FB94D-AF6A-430D-8880-F92DFF50F2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23" y="2093976"/>
            <a:ext cx="3483458" cy="396692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7FE72D-9660-4543-B045-AD4710E58DDB}"/>
              </a:ext>
            </a:extLst>
          </p:cNvPr>
          <p:cNvSpPr txBox="1">
            <a:spLocks/>
          </p:cNvSpPr>
          <p:nvPr/>
        </p:nvSpPr>
        <p:spPr>
          <a:xfrm>
            <a:off x="566927" y="1837944"/>
            <a:ext cx="4773169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12309D-455D-4885-BDA1-C6726E641153}"/>
              </a:ext>
            </a:extLst>
          </p:cNvPr>
          <p:cNvSpPr/>
          <p:nvPr/>
        </p:nvSpPr>
        <p:spPr>
          <a:xfrm>
            <a:off x="10683647" y="2426948"/>
            <a:ext cx="1057249" cy="535708"/>
          </a:xfrm>
          <a:prstGeom prst="rect">
            <a:avLst/>
          </a:prstGeom>
          <a:solidFill>
            <a:srgbClr val="F6A21D">
              <a:alpha val="18824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40E1224-9735-4C98-B788-99F84F737DBE}"/>
              </a:ext>
            </a:extLst>
          </p:cNvPr>
          <p:cNvSpPr txBox="1">
            <a:spLocks/>
          </p:cNvSpPr>
          <p:nvPr/>
        </p:nvSpPr>
        <p:spPr>
          <a:xfrm>
            <a:off x="646175" y="1837944"/>
            <a:ext cx="7373113" cy="463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Pořád musí být dost specifický popis</a:t>
            </a:r>
          </a:p>
          <a:p>
            <a:pPr lvl="1"/>
            <a:r>
              <a:rPr lang="cs-CZ" dirty="0"/>
              <a:t>Kdo je „obecná populace dospělých v ČR“?</a:t>
            </a:r>
          </a:p>
          <a:p>
            <a:pPr lvl="1"/>
            <a:r>
              <a:rPr lang="cs-CZ" dirty="0"/>
              <a:t>Patří sem jen lidé s ČR občanstvím? Nebo lidé s trvalým/přechodným pobytem v ČR? </a:t>
            </a:r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err="1" smtClean="0"/>
              <a:t>Population</a:t>
            </a:r>
            <a:r>
              <a:rPr lang="cs-CZ" b="1" dirty="0" smtClean="0"/>
              <a:t> </a:t>
            </a:r>
            <a:r>
              <a:rPr lang="cs-CZ" b="1" dirty="0" err="1"/>
              <a:t>specification</a:t>
            </a:r>
            <a:r>
              <a:rPr lang="cs-CZ" b="1" dirty="0"/>
              <a:t> </a:t>
            </a:r>
            <a:r>
              <a:rPr lang="cs-CZ" b="1" dirty="0" err="1"/>
              <a:t>error</a:t>
            </a:r>
            <a:r>
              <a:rPr lang="cs-CZ" dirty="0"/>
              <a:t>: pokud špatně definujeme cílovou populaci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vaším cílem je zjistit spokojenost </a:t>
            </a:r>
            <a:r>
              <a:rPr lang="cs-CZ" dirty="0" smtClean="0"/>
              <a:t>studentů mediální výchovy s obsahem předmětu, ale jako populaci si zvolíte učitele</a:t>
            </a:r>
          </a:p>
          <a:p>
            <a:pPr lvl="1"/>
            <a:r>
              <a:rPr lang="cs-CZ" dirty="0"/>
              <a:t>Je to víc otázka teorie a VO než </a:t>
            </a:r>
            <a:r>
              <a:rPr lang="cs-CZ" dirty="0" err="1"/>
              <a:t>samplingu</a:t>
            </a:r>
            <a:r>
              <a:rPr lang="cs-CZ" dirty="0"/>
              <a:t> (budete řešit ve Výzkumném projektu)</a:t>
            </a:r>
          </a:p>
          <a:p>
            <a:pPr lvl="1"/>
            <a:endParaRPr lang="cs-CZ" dirty="0" smtClean="0"/>
          </a:p>
          <a:p>
            <a:pPr lvl="1"/>
            <a:endParaRPr lang="cs-CZ" dirty="0">
              <a:highlight>
                <a:srgbClr val="FFFF00"/>
              </a:highlight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1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3308</TotalTime>
  <Words>2103</Words>
  <Application>Microsoft Office PowerPoint</Application>
  <PresentationFormat>Širokoúhlá obrazovka</PresentationFormat>
  <Paragraphs>241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Parcel</vt:lpstr>
      <vt:lpstr>ZURn6311 Dotazníkový výzkum: Sampling 1</vt:lpstr>
      <vt:lpstr>Závěrečný Projekt</vt:lpstr>
      <vt:lpstr>Sampling</vt:lpstr>
      <vt:lpstr>Proces dotazníkového šetření</vt:lpstr>
      <vt:lpstr>Proces dotazníkového šetření</vt:lpstr>
      <vt:lpstr>Pojmy</vt:lpstr>
      <vt:lpstr>Pojmy</vt:lpstr>
      <vt:lpstr>Cílová populace</vt:lpstr>
      <vt:lpstr>Cílová populace</vt:lpstr>
      <vt:lpstr>Výběrový rámec</vt:lpstr>
      <vt:lpstr>Jak vzniká Výběrový rámec</vt:lpstr>
      <vt:lpstr>Prezentace aplikace PowerPoint</vt:lpstr>
      <vt:lpstr>Jak vzniká Výběrový rámec</vt:lpstr>
      <vt:lpstr>Prezentace aplikace PowerPoint</vt:lpstr>
      <vt:lpstr>Jak vzniká Výběrový rámec</vt:lpstr>
      <vt:lpstr>Prezentace aplikace PowerPoint</vt:lpstr>
      <vt:lpstr>Jak velký problém to je?</vt:lpstr>
      <vt:lpstr>Jak vzniká Výběrový rámec</vt:lpstr>
      <vt:lpstr>Co když to nejde…</vt:lpstr>
      <vt:lpstr>Vzorek</vt:lpstr>
      <vt:lpstr>Vzorek</vt:lpstr>
      <vt:lpstr>Bias - zkreslení</vt:lpstr>
      <vt:lpstr>Větší Cvičení</vt:lpstr>
      <vt:lpstr>Úkol</vt:lpstr>
      <vt:lpstr>Literatura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ZURn6311 Dotazníkový výzkum: úvod</dc:title>
  <dc:creator>lenka dedkova</dc:creator>
  <cp:lastModifiedBy>lenka dedkova</cp:lastModifiedBy>
  <cp:revision>254</cp:revision>
  <dcterms:created xsi:type="dcterms:W3CDTF">2021-01-22T08:55:11Z</dcterms:created>
  <dcterms:modified xsi:type="dcterms:W3CDTF">2021-03-12T12:49:32Z</dcterms:modified>
</cp:coreProperties>
</file>