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3" r:id="rId2"/>
    <p:sldId id="320" r:id="rId3"/>
    <p:sldId id="302" r:id="rId4"/>
    <p:sldId id="260" r:id="rId5"/>
    <p:sldId id="261" r:id="rId6"/>
    <p:sldId id="263" r:id="rId7"/>
    <p:sldId id="294" r:id="rId8"/>
    <p:sldId id="295" r:id="rId9"/>
    <p:sldId id="301" r:id="rId10"/>
    <p:sldId id="315" r:id="rId11"/>
    <p:sldId id="297" r:id="rId12"/>
    <p:sldId id="298" r:id="rId13"/>
    <p:sldId id="303" r:id="rId14"/>
    <p:sldId id="304" r:id="rId15"/>
    <p:sldId id="299" r:id="rId16"/>
    <p:sldId id="305" r:id="rId17"/>
    <p:sldId id="283" r:id="rId18"/>
    <p:sldId id="284" r:id="rId19"/>
    <p:sldId id="318" r:id="rId20"/>
    <p:sldId id="289" r:id="rId21"/>
    <p:sldId id="319" r:id="rId22"/>
    <p:sldId id="286" r:id="rId23"/>
    <p:sldId id="306" r:id="rId24"/>
    <p:sldId id="308" r:id="rId25"/>
    <p:sldId id="317" r:id="rId26"/>
    <p:sldId id="307" r:id="rId27"/>
    <p:sldId id="316" r:id="rId28"/>
    <p:sldId id="300" r:id="rId29"/>
    <p:sldId id="309" r:id="rId30"/>
    <p:sldId id="287" r:id="rId31"/>
    <p:sldId id="310" r:id="rId32"/>
    <p:sldId id="288" r:id="rId33"/>
    <p:sldId id="311" r:id="rId34"/>
    <p:sldId id="312" r:id="rId35"/>
    <p:sldId id="282" r:id="rId36"/>
    <p:sldId id="292" r:id="rId37"/>
    <p:sldId id="28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4660"/>
  </p:normalViewPr>
  <p:slideViewPr>
    <p:cSldViewPr snapToGrid="0">
      <p:cViewPr varScale="1">
        <p:scale>
          <a:sx n="114" d="100"/>
          <a:sy n="114" d="100"/>
        </p:scale>
        <p:origin x="3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1DF2F178-4205-4F8D-87C8-0CF0974DE293}" type="datetimeFigureOut">
              <a:rPr lang="cs-CZ" smtClean="0"/>
              <a:t>26.03.2021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75F2D7C-AE9E-4F7F-9DF7-51C3C15A4C2F}" type="slidenum">
              <a:rPr lang="cs-CZ" smtClean="0"/>
              <a:t>‹#›</a:t>
            </a:fld>
            <a:endParaRPr lang="cs-CZ"/>
          </a:p>
        </p:txBody>
      </p:sp>
    </p:spTree>
    <p:extLst>
      <p:ext uri="{BB962C8B-B14F-4D97-AF65-F5344CB8AC3E}">
        <p14:creationId xmlns:p14="http://schemas.microsoft.com/office/powerpoint/2010/main" val="29621079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DF2F178-4205-4F8D-87C8-0CF0974DE293}" type="datetimeFigureOut">
              <a:rPr lang="cs-CZ" smtClean="0"/>
              <a:t>26.03.2021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75F2D7C-AE9E-4F7F-9DF7-51C3C15A4C2F}" type="slidenum">
              <a:rPr lang="cs-CZ" smtClean="0"/>
              <a:t>‹#›</a:t>
            </a:fld>
            <a:endParaRPr lang="cs-CZ"/>
          </a:p>
        </p:txBody>
      </p:sp>
    </p:spTree>
    <p:extLst>
      <p:ext uri="{BB962C8B-B14F-4D97-AF65-F5344CB8AC3E}">
        <p14:creationId xmlns:p14="http://schemas.microsoft.com/office/powerpoint/2010/main" val="40834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DF2F178-4205-4F8D-87C8-0CF0974DE293}" type="datetimeFigureOut">
              <a:rPr lang="cs-CZ" smtClean="0"/>
              <a:t>26.03.2021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75F2D7C-AE9E-4F7F-9DF7-51C3C15A4C2F}" type="slidenum">
              <a:rPr lang="cs-CZ" smtClean="0"/>
              <a:t>‹#›</a:t>
            </a:fld>
            <a:endParaRPr lang="cs-CZ"/>
          </a:p>
        </p:txBody>
      </p:sp>
    </p:spTree>
    <p:extLst>
      <p:ext uri="{BB962C8B-B14F-4D97-AF65-F5344CB8AC3E}">
        <p14:creationId xmlns:p14="http://schemas.microsoft.com/office/powerpoint/2010/main" val="326966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19CAFF5-B0F8-49E6-A59A-6573F3EE67E8}" type="datetimeFigureOut">
              <a:rPr lang="cs-CZ" smtClean="0"/>
              <a:t>26.03.2021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BAB546A-BC03-4CB9-9BD5-090E0DA59435}" type="slidenum">
              <a:rPr lang="cs-CZ" smtClean="0"/>
              <a:t>‹#›</a:t>
            </a:fld>
            <a:endParaRPr lang="cs-CZ"/>
          </a:p>
        </p:txBody>
      </p:sp>
    </p:spTree>
    <p:extLst>
      <p:ext uri="{BB962C8B-B14F-4D97-AF65-F5344CB8AC3E}">
        <p14:creationId xmlns:p14="http://schemas.microsoft.com/office/powerpoint/2010/main" val="203714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DF2F178-4205-4F8D-87C8-0CF0974DE293}" type="datetimeFigureOut">
              <a:rPr lang="cs-CZ" smtClean="0"/>
              <a:t>26.03.2021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75F2D7C-AE9E-4F7F-9DF7-51C3C15A4C2F}" type="slidenum">
              <a:rPr lang="cs-CZ" smtClean="0"/>
              <a:t>‹#›</a:t>
            </a:fld>
            <a:endParaRPr lang="cs-CZ"/>
          </a:p>
        </p:txBody>
      </p:sp>
    </p:spTree>
    <p:extLst>
      <p:ext uri="{BB962C8B-B14F-4D97-AF65-F5344CB8AC3E}">
        <p14:creationId xmlns:p14="http://schemas.microsoft.com/office/powerpoint/2010/main" val="284594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7" name="Date Placeholder 6"/>
          <p:cNvSpPr>
            <a:spLocks noGrp="1"/>
          </p:cNvSpPr>
          <p:nvPr>
            <p:ph type="dt" sz="half" idx="10"/>
          </p:nvPr>
        </p:nvSpPr>
        <p:spPr/>
        <p:txBody>
          <a:bodyPr/>
          <a:lstStyle/>
          <a:p>
            <a:fld id="{1DF2F178-4205-4F8D-87C8-0CF0974DE293}" type="datetimeFigureOut">
              <a:rPr lang="cs-CZ" smtClean="0"/>
              <a:t>26.03.2021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75F2D7C-AE9E-4F7F-9DF7-51C3C15A4C2F}" type="slidenum">
              <a:rPr lang="cs-CZ" smtClean="0"/>
              <a:t>‹#›</a:t>
            </a:fld>
            <a:endParaRPr lang="cs-CZ"/>
          </a:p>
        </p:txBody>
      </p:sp>
    </p:spTree>
    <p:extLst>
      <p:ext uri="{BB962C8B-B14F-4D97-AF65-F5344CB8AC3E}">
        <p14:creationId xmlns:p14="http://schemas.microsoft.com/office/powerpoint/2010/main" val="3645383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1DF2F178-4205-4F8D-87C8-0CF0974DE293}" type="datetimeFigureOut">
              <a:rPr lang="cs-CZ" smtClean="0"/>
              <a:t>26.03.2021</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A75F2D7C-AE9E-4F7F-9DF7-51C3C15A4C2F}" type="slidenum">
              <a:rPr lang="cs-CZ" smtClean="0"/>
              <a:t>‹#›</a:t>
            </a:fld>
            <a:endParaRPr lang="cs-CZ"/>
          </a:p>
        </p:txBody>
      </p:sp>
    </p:spTree>
    <p:extLst>
      <p:ext uri="{BB962C8B-B14F-4D97-AF65-F5344CB8AC3E}">
        <p14:creationId xmlns:p14="http://schemas.microsoft.com/office/powerpoint/2010/main" val="317771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583436" y="3143250"/>
            <a:ext cx="4270248" cy="259677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7" name="Date Placeholder 6"/>
          <p:cNvSpPr>
            <a:spLocks noGrp="1"/>
          </p:cNvSpPr>
          <p:nvPr>
            <p:ph type="dt" sz="half" idx="10"/>
          </p:nvPr>
        </p:nvSpPr>
        <p:spPr/>
        <p:txBody>
          <a:bodyPr/>
          <a:lstStyle/>
          <a:p>
            <a:fld id="{1DF2F178-4205-4F8D-87C8-0CF0974DE293}" type="datetimeFigureOut">
              <a:rPr lang="cs-CZ" smtClean="0"/>
              <a:t>26.03.2021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75F2D7C-AE9E-4F7F-9DF7-51C3C15A4C2F}"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49938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DF2F178-4205-4F8D-87C8-0CF0974DE293}" type="datetimeFigureOut">
              <a:rPr lang="cs-CZ" smtClean="0"/>
              <a:t>26.03.2021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75F2D7C-AE9E-4F7F-9DF7-51C3C15A4C2F}" type="slidenum">
              <a:rPr lang="cs-CZ" smtClean="0"/>
              <a:t>‹#›</a:t>
            </a:fld>
            <a:endParaRPr lang="cs-CZ"/>
          </a:p>
        </p:txBody>
      </p:sp>
    </p:spTree>
    <p:extLst>
      <p:ext uri="{BB962C8B-B14F-4D97-AF65-F5344CB8AC3E}">
        <p14:creationId xmlns:p14="http://schemas.microsoft.com/office/powerpoint/2010/main" val="254066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2F178-4205-4F8D-87C8-0CF0974DE293}" type="datetimeFigureOut">
              <a:rPr lang="cs-CZ" smtClean="0"/>
              <a:t>26.03.2021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75F2D7C-AE9E-4F7F-9DF7-51C3C15A4C2F}" type="slidenum">
              <a:rPr lang="cs-CZ" smtClean="0"/>
              <a:t>‹#›</a:t>
            </a:fld>
            <a:endParaRPr lang="cs-CZ"/>
          </a:p>
        </p:txBody>
      </p:sp>
    </p:spTree>
    <p:extLst>
      <p:ext uri="{BB962C8B-B14F-4D97-AF65-F5344CB8AC3E}">
        <p14:creationId xmlns:p14="http://schemas.microsoft.com/office/powerpoint/2010/main" val="371426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9" name="Date Placeholder 8"/>
          <p:cNvSpPr>
            <a:spLocks noGrp="1"/>
          </p:cNvSpPr>
          <p:nvPr>
            <p:ph type="dt" sz="half" idx="10"/>
          </p:nvPr>
        </p:nvSpPr>
        <p:spPr/>
        <p:txBody>
          <a:bodyPr/>
          <a:lstStyle/>
          <a:p>
            <a:fld id="{1DF2F178-4205-4F8D-87C8-0CF0974DE293}" type="datetimeFigureOut">
              <a:rPr lang="cs-CZ" smtClean="0"/>
              <a:t>26.03.2021</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A75F2D7C-AE9E-4F7F-9DF7-51C3C15A4C2F}" type="slidenum">
              <a:rPr lang="cs-CZ" smtClean="0"/>
              <a:t>‹#›</a:t>
            </a:fld>
            <a:endParaRPr lang="cs-CZ"/>
          </a:p>
        </p:txBody>
      </p:sp>
    </p:spTree>
    <p:extLst>
      <p:ext uri="{BB962C8B-B14F-4D97-AF65-F5344CB8AC3E}">
        <p14:creationId xmlns:p14="http://schemas.microsoft.com/office/powerpoint/2010/main" val="206202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F2F178-4205-4F8D-87C8-0CF0974DE293}" type="datetimeFigureOut">
              <a:rPr lang="cs-CZ" smtClean="0"/>
              <a:t>26.03.2021</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A75F2D7C-AE9E-4F7F-9DF7-51C3C15A4C2F}" type="slidenum">
              <a:rPr lang="cs-CZ" smtClean="0"/>
              <a:t>‹#›</a:t>
            </a:fld>
            <a:endParaRPr lang="cs-CZ"/>
          </a:p>
        </p:txBody>
      </p:sp>
    </p:spTree>
    <p:extLst>
      <p:ext uri="{BB962C8B-B14F-4D97-AF65-F5344CB8AC3E}">
        <p14:creationId xmlns:p14="http://schemas.microsoft.com/office/powerpoint/2010/main" val="154828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DF2F178-4205-4F8D-87C8-0CF0974DE293}" type="datetimeFigureOut">
              <a:rPr lang="cs-CZ" smtClean="0"/>
              <a:t>26.03.2021</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75F2D7C-AE9E-4F7F-9DF7-51C3C15A4C2F}" type="slidenum">
              <a:rPr lang="cs-CZ" smtClean="0"/>
              <a:t>‹#›</a:t>
            </a:fld>
            <a:endParaRPr lang="cs-CZ"/>
          </a:p>
        </p:txBody>
      </p:sp>
    </p:spTree>
    <p:extLst>
      <p:ext uri="{BB962C8B-B14F-4D97-AF65-F5344CB8AC3E}">
        <p14:creationId xmlns:p14="http://schemas.microsoft.com/office/powerpoint/2010/main" val="164354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uni.cz/o-univerzite/fakulty-a-pracoviste/rady-a-komise/eticka-komise-pro-vyzkum/dokumenty"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apor.org/Standards-Ethics/AAPOR-Code-of-Ethics.aspx" TargetMode="External"/><Relationship Id="rId2" Type="http://schemas.openxmlformats.org/officeDocument/2006/relationships/hyperlink" Target="https://www.aapor.org/AAPOR_Main/media/MainSiteFiles/AAPOR_Data_Falsification_Task_Force_Report.pdf" TargetMode="External"/><Relationship Id="rId1" Type="http://schemas.openxmlformats.org/officeDocument/2006/relationships/slideLayout" Target="../slideLayouts/slideLayout12.xml"/><Relationship Id="rId4" Type="http://schemas.openxmlformats.org/officeDocument/2006/relationships/hyperlink" Target="https://www.esomar.org/uploads/public/knowledge-and-standards/codes-and-guidelines/ICCESOMAR_Code_Czech_.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LMbuUUlSQ5w" TargetMode="Externa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aapor.org/Standards-Ethics/AAPOR-Code-of-Ethics.aspx" TargetMode="External"/><Relationship Id="rId2" Type="http://schemas.openxmlformats.org/officeDocument/2006/relationships/hyperlink" Target="https://www.esomar.org/uploads/public/knowledge-and-standards/codes-and-guidelines/ICCESOMAR_Code_Czech_.pdf" TargetMode="External"/><Relationship Id="rId1" Type="http://schemas.openxmlformats.org/officeDocument/2006/relationships/slideLayout" Target="../slideLayouts/slideLayout12.xml"/><Relationship Id="rId5" Type="http://schemas.openxmlformats.org/officeDocument/2006/relationships/hyperlink" Target="https://www.asanet.org/sites/default/files/savvy/images/asa/docs/pdf/CodeofEthics.pdf" TargetMode="External"/><Relationship Id="rId4" Type="http://schemas.openxmlformats.org/officeDocument/2006/relationships/hyperlink" Target="https://aoir.org/ethic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muni.cz/o-univerzite/fakulty-a-pracoviste/rady-a-komise/eticka-komise-pro-vyzkum/dokumenty" TargetMode="External"/><Relationship Id="rId2" Type="http://schemas.openxmlformats.org/officeDocument/2006/relationships/hyperlink" Target="https://www.muni.cz/o-univerzite/fakulty-a-pracoviste/rady-a-komise/eticka-komise-pro-vyzkum/o-komisi"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ZURn6311 Dotazníkový výzkum: Etika</a:t>
            </a:r>
          </a:p>
        </p:txBody>
      </p:sp>
      <p:sp>
        <p:nvSpPr>
          <p:cNvPr id="3" name="Podnadpis 2"/>
          <p:cNvSpPr>
            <a:spLocks noGrp="1"/>
          </p:cNvSpPr>
          <p:nvPr>
            <p:ph type="subTitle" idx="1"/>
          </p:nvPr>
        </p:nvSpPr>
        <p:spPr/>
        <p:txBody>
          <a:bodyPr/>
          <a:lstStyle/>
          <a:p>
            <a:r>
              <a:rPr lang="cs-CZ" dirty="0"/>
              <a:t>Lenka Dědková</a:t>
            </a:r>
          </a:p>
        </p:txBody>
      </p:sp>
    </p:spTree>
    <p:extLst>
      <p:ext uri="{BB962C8B-B14F-4D97-AF65-F5344CB8AC3E}">
        <p14:creationId xmlns:p14="http://schemas.microsoft.com/office/powerpoint/2010/main" val="1494318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0AEFE5-154B-4AB5-9B36-621DDE9280EB}"/>
              </a:ext>
            </a:extLst>
          </p:cNvPr>
          <p:cNvSpPr>
            <a:spLocks noGrp="1"/>
          </p:cNvSpPr>
          <p:nvPr>
            <p:ph type="title"/>
          </p:nvPr>
        </p:nvSpPr>
        <p:spPr/>
        <p:txBody>
          <a:bodyPr/>
          <a:lstStyle/>
          <a:p>
            <a:r>
              <a:rPr lang="cs-CZ" dirty="0"/>
              <a:t>No </a:t>
            </a:r>
            <a:r>
              <a:rPr lang="cs-CZ" dirty="0" err="1"/>
              <a:t>no</a:t>
            </a:r>
            <a:r>
              <a:rPr lang="cs-CZ" dirty="0"/>
              <a:t> </a:t>
            </a:r>
          </a:p>
        </p:txBody>
      </p:sp>
      <p:sp>
        <p:nvSpPr>
          <p:cNvPr id="3" name="Zástupný obsah 2">
            <a:extLst>
              <a:ext uri="{FF2B5EF4-FFF2-40B4-BE49-F238E27FC236}">
                <a16:creationId xmlns:a16="http://schemas.microsoft.com/office/drawing/2014/main" id="{E55CD5B8-BF9E-4542-BA86-858DA34CE113}"/>
              </a:ext>
            </a:extLst>
          </p:cNvPr>
          <p:cNvSpPr>
            <a:spLocks noGrp="1"/>
          </p:cNvSpPr>
          <p:nvPr>
            <p:ph sz="quarter" idx="13"/>
          </p:nvPr>
        </p:nvSpPr>
        <p:spPr>
          <a:xfrm>
            <a:off x="913774" y="2367092"/>
            <a:ext cx="10363826" cy="4193099"/>
          </a:xfrm>
        </p:spPr>
        <p:txBody>
          <a:bodyPr>
            <a:normAutofit fontScale="92500" lnSpcReduction="20000"/>
          </a:bodyPr>
          <a:lstStyle/>
          <a:p>
            <a:r>
              <a:rPr lang="cs-CZ" b="1" dirty="0"/>
              <a:t>Při volbě VO, designu a populace</a:t>
            </a:r>
          </a:p>
          <a:p>
            <a:pPr lvl="1"/>
            <a:r>
              <a:rPr lang="cs-CZ" dirty="0"/>
              <a:t>Především u </a:t>
            </a:r>
            <a:r>
              <a:rPr lang="cs-CZ" dirty="0" err="1"/>
              <a:t>vulnerabilní</a:t>
            </a:r>
            <a:r>
              <a:rPr lang="cs-CZ" dirty="0"/>
              <a:t> populace – pečlivě zvažovat, co zvládne zodpovědět a co ne (citlivá témata a citlivé položky) </a:t>
            </a:r>
          </a:p>
          <a:p>
            <a:pPr lvl="1"/>
            <a:r>
              <a:rPr lang="cs-CZ" dirty="0"/>
              <a:t>Některé  kombinace VO a designu jsou by default špatné</a:t>
            </a:r>
          </a:p>
          <a:p>
            <a:pPr lvl="2"/>
            <a:r>
              <a:rPr lang="cs-CZ" dirty="0"/>
              <a:t>Experimentální studie na dopady šikany na </a:t>
            </a:r>
            <a:r>
              <a:rPr lang="cs-CZ" dirty="0" err="1"/>
              <a:t>self-esteem</a:t>
            </a:r>
            <a:endParaRPr lang="cs-CZ" dirty="0"/>
          </a:p>
          <a:p>
            <a:pPr lvl="2"/>
            <a:r>
              <a:rPr lang="cs-CZ" dirty="0">
                <a:solidFill>
                  <a:srgbClr val="0070C0"/>
                </a:solidFill>
              </a:rPr>
              <a:t>Jaký design by byl eticky ok?</a:t>
            </a:r>
          </a:p>
          <a:p>
            <a:pPr lvl="2"/>
            <a:endParaRPr lang="cs-CZ" dirty="0"/>
          </a:p>
          <a:p>
            <a:r>
              <a:rPr lang="cs-CZ" b="1" dirty="0"/>
              <a:t>Při výběru vzorku:</a:t>
            </a:r>
          </a:p>
          <a:p>
            <a:pPr lvl="1"/>
            <a:r>
              <a:rPr lang="cs-CZ" dirty="0"/>
              <a:t>Úmyslná tvorba vzorku tak, aby nám vyšlo, co chceme </a:t>
            </a:r>
          </a:p>
          <a:p>
            <a:pPr lvl="2"/>
            <a:r>
              <a:rPr lang="cs-CZ" dirty="0">
                <a:solidFill>
                  <a:srgbClr val="0070C0"/>
                </a:solidFill>
              </a:rPr>
              <a:t>Koho (a případně jak) byste oslovili, pokud byste chtěli, aby vám vyšlo, že:</a:t>
            </a:r>
          </a:p>
          <a:p>
            <a:pPr lvl="3"/>
            <a:r>
              <a:rPr lang="cs-CZ" dirty="0">
                <a:solidFill>
                  <a:srgbClr val="0070C0"/>
                </a:solidFill>
              </a:rPr>
              <a:t>Volby na podzim vyhraje SPD?</a:t>
            </a:r>
          </a:p>
          <a:p>
            <a:pPr lvl="3"/>
            <a:r>
              <a:rPr lang="cs-CZ" dirty="0">
                <a:solidFill>
                  <a:srgbClr val="0070C0"/>
                </a:solidFill>
              </a:rPr>
              <a:t>Metodologie na MEDZUR je zbytečná?</a:t>
            </a:r>
          </a:p>
          <a:p>
            <a:pPr lvl="3"/>
            <a:r>
              <a:rPr lang="cs-CZ" dirty="0">
                <a:solidFill>
                  <a:srgbClr val="0070C0"/>
                </a:solidFill>
              </a:rPr>
              <a:t>Mladí lidé považují Parlamentní listy za důvěryhodné médium?</a:t>
            </a:r>
          </a:p>
          <a:p>
            <a:pPr lvl="1"/>
            <a:r>
              <a:rPr lang="cs-CZ" dirty="0"/>
              <a:t>Tazatelé: úmyslné nenásledování protokolu – koho mají oslovit</a:t>
            </a:r>
          </a:p>
          <a:p>
            <a:pPr lvl="1"/>
            <a:endParaRPr lang="cs-CZ" dirty="0"/>
          </a:p>
        </p:txBody>
      </p:sp>
    </p:spTree>
    <p:extLst>
      <p:ext uri="{BB962C8B-B14F-4D97-AF65-F5344CB8AC3E}">
        <p14:creationId xmlns:p14="http://schemas.microsoft.com/office/powerpoint/2010/main" val="271315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0AEFE5-154B-4AB5-9B36-621DDE9280EB}"/>
              </a:ext>
            </a:extLst>
          </p:cNvPr>
          <p:cNvSpPr>
            <a:spLocks noGrp="1"/>
          </p:cNvSpPr>
          <p:nvPr>
            <p:ph type="title"/>
          </p:nvPr>
        </p:nvSpPr>
        <p:spPr/>
        <p:txBody>
          <a:bodyPr/>
          <a:lstStyle/>
          <a:p>
            <a:r>
              <a:rPr lang="cs-CZ" dirty="0"/>
              <a:t>No </a:t>
            </a:r>
            <a:r>
              <a:rPr lang="cs-CZ" dirty="0" err="1"/>
              <a:t>no</a:t>
            </a:r>
            <a:r>
              <a:rPr lang="cs-CZ" dirty="0"/>
              <a:t> </a:t>
            </a:r>
          </a:p>
        </p:txBody>
      </p:sp>
      <p:sp>
        <p:nvSpPr>
          <p:cNvPr id="3" name="Zástupný obsah 2">
            <a:extLst>
              <a:ext uri="{FF2B5EF4-FFF2-40B4-BE49-F238E27FC236}">
                <a16:creationId xmlns:a16="http://schemas.microsoft.com/office/drawing/2014/main" id="{E55CD5B8-BF9E-4542-BA86-858DA34CE113}"/>
              </a:ext>
            </a:extLst>
          </p:cNvPr>
          <p:cNvSpPr>
            <a:spLocks noGrp="1"/>
          </p:cNvSpPr>
          <p:nvPr>
            <p:ph sz="quarter" idx="13"/>
          </p:nvPr>
        </p:nvSpPr>
        <p:spPr>
          <a:xfrm>
            <a:off x="913774" y="2367092"/>
            <a:ext cx="10363826" cy="4193099"/>
          </a:xfrm>
        </p:spPr>
        <p:txBody>
          <a:bodyPr>
            <a:normAutofit fontScale="92500" lnSpcReduction="20000"/>
          </a:bodyPr>
          <a:lstStyle/>
          <a:p>
            <a:pPr lvl="1"/>
            <a:endParaRPr lang="cs-CZ" dirty="0"/>
          </a:p>
          <a:p>
            <a:r>
              <a:rPr lang="cs-CZ" b="1" dirty="0"/>
              <a:t>Při tvorbě dotazníku/sběru dat: </a:t>
            </a:r>
          </a:p>
          <a:p>
            <a:pPr lvl="1"/>
            <a:r>
              <a:rPr lang="cs-CZ" dirty="0"/>
              <a:t>Návodné otázky, využití efektu pořadí a jiných známých technik, které vedou ke zkresleným odpovědím </a:t>
            </a:r>
          </a:p>
          <a:p>
            <a:pPr lvl="2"/>
            <a:r>
              <a:rPr lang="cs-CZ" dirty="0"/>
              <a:t>Specificky k odpovědím, které jsou zkreslené směrem, který by potvrzoval hypotézu</a:t>
            </a:r>
          </a:p>
          <a:p>
            <a:pPr lvl="2"/>
            <a:r>
              <a:rPr lang="cs-CZ" dirty="0">
                <a:solidFill>
                  <a:srgbClr val="0070C0"/>
                </a:solidFill>
              </a:rPr>
              <a:t>Vaše hypotéza je, že lidé si myslí, že sociální sítě vedou k hloupnutí dětí. Jak se lze návodně zeptat?</a:t>
            </a:r>
          </a:p>
          <a:p>
            <a:pPr lvl="1"/>
            <a:r>
              <a:rPr lang="cs-CZ" dirty="0"/>
              <a:t>Tazatelé: úmyslná úprava nebo doplňování odpovědí, částečně nebo kompletně falzifikované záznamy</a:t>
            </a:r>
          </a:p>
          <a:p>
            <a:pPr lvl="1"/>
            <a:r>
              <a:rPr lang="cs-CZ" dirty="0"/>
              <a:t>Duplicitní záznamy</a:t>
            </a:r>
          </a:p>
          <a:p>
            <a:pPr lvl="1"/>
            <a:endParaRPr lang="cs-CZ" dirty="0"/>
          </a:p>
          <a:p>
            <a:r>
              <a:rPr lang="cs-CZ" b="1" dirty="0"/>
              <a:t>Při kontrole/analýze dat</a:t>
            </a:r>
          </a:p>
          <a:p>
            <a:pPr lvl="1"/>
            <a:r>
              <a:rPr lang="cs-CZ" dirty="0"/>
              <a:t>Mazání nepohodlných dat</a:t>
            </a:r>
          </a:p>
          <a:p>
            <a:pPr lvl="1"/>
            <a:r>
              <a:rPr lang="cs-CZ" dirty="0"/>
              <a:t>Porušování principu důvěrnosti dat, porušování slíbené anonymizace nebo skartace dat </a:t>
            </a:r>
          </a:p>
          <a:p>
            <a:pPr lvl="1"/>
            <a:r>
              <a:rPr lang="cs-CZ" dirty="0"/>
              <a:t>Arbitrární stanovování hladiny významnosti podle výsledku, p-</a:t>
            </a:r>
            <a:r>
              <a:rPr lang="cs-CZ" dirty="0" err="1"/>
              <a:t>hacking</a:t>
            </a:r>
            <a:endParaRPr lang="cs-CZ" dirty="0"/>
          </a:p>
          <a:p>
            <a:pPr lvl="1"/>
            <a:r>
              <a:rPr lang="cs-CZ" dirty="0"/>
              <a:t>Úprava dat, přepisování dat </a:t>
            </a:r>
          </a:p>
          <a:p>
            <a:pPr lvl="1"/>
            <a:endParaRPr lang="cs-CZ" dirty="0"/>
          </a:p>
        </p:txBody>
      </p:sp>
    </p:spTree>
    <p:extLst>
      <p:ext uri="{BB962C8B-B14F-4D97-AF65-F5344CB8AC3E}">
        <p14:creationId xmlns:p14="http://schemas.microsoft.com/office/powerpoint/2010/main" val="255736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EB4500-562E-4C03-BF8A-0A24F19971C1}"/>
              </a:ext>
            </a:extLst>
          </p:cNvPr>
          <p:cNvSpPr>
            <a:spLocks noGrp="1"/>
          </p:cNvSpPr>
          <p:nvPr>
            <p:ph type="title"/>
          </p:nvPr>
        </p:nvSpPr>
        <p:spPr/>
        <p:txBody>
          <a:bodyPr/>
          <a:lstStyle/>
          <a:p>
            <a:r>
              <a:rPr lang="cs-CZ" dirty="0"/>
              <a:t>No </a:t>
            </a:r>
            <a:r>
              <a:rPr lang="cs-CZ" dirty="0" err="1"/>
              <a:t>no</a:t>
            </a:r>
            <a:endParaRPr lang="cs-CZ" dirty="0"/>
          </a:p>
        </p:txBody>
      </p:sp>
      <p:sp>
        <p:nvSpPr>
          <p:cNvPr id="3" name="Zástupný obsah 2">
            <a:extLst>
              <a:ext uri="{FF2B5EF4-FFF2-40B4-BE49-F238E27FC236}">
                <a16:creationId xmlns:a16="http://schemas.microsoft.com/office/drawing/2014/main" id="{212ED74B-A980-4B57-B70E-B541D9B8A7DE}"/>
              </a:ext>
            </a:extLst>
          </p:cNvPr>
          <p:cNvSpPr>
            <a:spLocks noGrp="1"/>
          </p:cNvSpPr>
          <p:nvPr>
            <p:ph sz="quarter" idx="13"/>
          </p:nvPr>
        </p:nvSpPr>
        <p:spPr>
          <a:xfrm>
            <a:off x="913774" y="2367092"/>
            <a:ext cx="10363826" cy="3840761"/>
          </a:xfrm>
        </p:spPr>
        <p:txBody>
          <a:bodyPr>
            <a:normAutofit fontScale="92500" lnSpcReduction="20000"/>
          </a:bodyPr>
          <a:lstStyle/>
          <a:p>
            <a:pPr lvl="1"/>
            <a:endParaRPr lang="cs-CZ" dirty="0"/>
          </a:p>
          <a:p>
            <a:r>
              <a:rPr lang="cs-CZ" b="1" dirty="0"/>
              <a:t>Při sepisování a publikování výsledků</a:t>
            </a:r>
          </a:p>
          <a:p>
            <a:pPr lvl="1"/>
            <a:r>
              <a:rPr lang="cs-CZ" dirty="0"/>
              <a:t>Zamlčování výsledků</a:t>
            </a:r>
          </a:p>
          <a:p>
            <a:pPr lvl="1"/>
            <a:r>
              <a:rPr lang="cs-CZ" dirty="0"/>
              <a:t>Záměrně zavádějící interpretace (nejen výsledků, ale třeba i </a:t>
            </a:r>
            <a:r>
              <a:rPr lang="cs-CZ" dirty="0" err="1"/>
              <a:t>reprezentativita</a:t>
            </a:r>
            <a:r>
              <a:rPr lang="cs-CZ" dirty="0"/>
              <a:t> u </a:t>
            </a:r>
            <a:r>
              <a:rPr lang="cs-CZ" dirty="0" err="1"/>
              <a:t>convenience</a:t>
            </a:r>
            <a:r>
              <a:rPr lang="cs-CZ" dirty="0"/>
              <a:t> samplu)</a:t>
            </a:r>
          </a:p>
          <a:p>
            <a:pPr lvl="1"/>
            <a:r>
              <a:rPr lang="cs-CZ" dirty="0" err="1"/>
              <a:t>Plagiarismus</a:t>
            </a:r>
            <a:endParaRPr lang="cs-CZ" dirty="0"/>
          </a:p>
          <a:p>
            <a:pPr lvl="1"/>
            <a:r>
              <a:rPr lang="cs-CZ" dirty="0"/>
              <a:t>Zamlčení vlastní podjatosti (</a:t>
            </a:r>
            <a:r>
              <a:rPr lang="cs-CZ" dirty="0" err="1"/>
              <a:t>conflicts</a:t>
            </a:r>
            <a:r>
              <a:rPr lang="cs-CZ" dirty="0"/>
              <a:t> </a:t>
            </a:r>
            <a:r>
              <a:rPr lang="cs-CZ" dirty="0" err="1"/>
              <a:t>of</a:t>
            </a:r>
            <a:r>
              <a:rPr lang="cs-CZ" dirty="0"/>
              <a:t> </a:t>
            </a:r>
            <a:r>
              <a:rPr lang="cs-CZ" dirty="0" err="1"/>
              <a:t>interest</a:t>
            </a:r>
            <a:r>
              <a:rPr lang="cs-CZ" dirty="0"/>
              <a:t>)</a:t>
            </a:r>
          </a:p>
          <a:p>
            <a:pPr lvl="2"/>
            <a:r>
              <a:rPr lang="cs-CZ" dirty="0">
                <a:solidFill>
                  <a:srgbClr val="0070C0"/>
                </a:solidFill>
              </a:rPr>
              <a:t>Jaké konflikty zájmů mohou nastat v následujících situacích? </a:t>
            </a:r>
          </a:p>
          <a:p>
            <a:pPr lvl="3"/>
            <a:r>
              <a:rPr lang="cs-CZ" dirty="0">
                <a:solidFill>
                  <a:srgbClr val="0070C0"/>
                </a:solidFill>
              </a:rPr>
              <a:t>Vytvoříte a prodáváte školení na zvýšení mediální gramotnosti. Provedete k němu studii o efektivitě. </a:t>
            </a:r>
          </a:p>
          <a:p>
            <a:pPr lvl="3"/>
            <a:r>
              <a:rPr lang="cs-CZ" dirty="0">
                <a:solidFill>
                  <a:srgbClr val="0070C0"/>
                </a:solidFill>
              </a:rPr>
              <a:t>Děláte výzkum o poptávce po novém produktu, kterým chcete přesvědčit investora.</a:t>
            </a:r>
          </a:p>
          <a:p>
            <a:pPr lvl="3"/>
            <a:r>
              <a:rPr lang="cs-CZ" dirty="0">
                <a:solidFill>
                  <a:srgbClr val="0070C0"/>
                </a:solidFill>
              </a:rPr>
              <a:t>Máte za úkol sesbírat data od vašich zaměstnanců ohledně jejich spokojenosti a víte, že na jejich základě budete hodnoceni šéfem.</a:t>
            </a:r>
          </a:p>
          <a:p>
            <a:pPr lvl="2"/>
            <a:r>
              <a:rPr lang="cs-CZ" dirty="0"/>
              <a:t>Jak podobné situace ošetřit?</a:t>
            </a:r>
          </a:p>
          <a:p>
            <a:pPr lvl="1"/>
            <a:endParaRPr lang="cs-CZ" dirty="0"/>
          </a:p>
          <a:p>
            <a:pPr lvl="1"/>
            <a:endParaRPr lang="cs-CZ" dirty="0"/>
          </a:p>
        </p:txBody>
      </p:sp>
    </p:spTree>
    <p:extLst>
      <p:ext uri="{BB962C8B-B14F-4D97-AF65-F5344CB8AC3E}">
        <p14:creationId xmlns:p14="http://schemas.microsoft.com/office/powerpoint/2010/main" val="7332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02F419-5DB5-4AD0-A1D0-E6DEA29D14C5}"/>
              </a:ext>
            </a:extLst>
          </p:cNvPr>
          <p:cNvSpPr>
            <a:spLocks noGrp="1"/>
          </p:cNvSpPr>
          <p:nvPr>
            <p:ph type="title"/>
          </p:nvPr>
        </p:nvSpPr>
        <p:spPr/>
        <p:txBody>
          <a:bodyPr/>
          <a:lstStyle/>
          <a:p>
            <a:r>
              <a:rPr lang="cs-CZ" dirty="0"/>
              <a:t>Falzifikace dat</a:t>
            </a:r>
          </a:p>
        </p:txBody>
      </p:sp>
      <p:sp>
        <p:nvSpPr>
          <p:cNvPr id="3" name="Zástupný obsah 2">
            <a:extLst>
              <a:ext uri="{FF2B5EF4-FFF2-40B4-BE49-F238E27FC236}">
                <a16:creationId xmlns:a16="http://schemas.microsoft.com/office/drawing/2014/main" id="{A600BD80-73A1-44A0-8574-4775DAF3B1BC}"/>
              </a:ext>
            </a:extLst>
          </p:cNvPr>
          <p:cNvSpPr>
            <a:spLocks noGrp="1"/>
          </p:cNvSpPr>
          <p:nvPr>
            <p:ph sz="quarter" idx="13"/>
          </p:nvPr>
        </p:nvSpPr>
        <p:spPr>
          <a:xfrm>
            <a:off x="265177" y="2367092"/>
            <a:ext cx="5757672" cy="4271452"/>
          </a:xfrm>
        </p:spPr>
        <p:txBody>
          <a:bodyPr>
            <a:normAutofit/>
          </a:bodyPr>
          <a:lstStyle/>
          <a:p>
            <a:r>
              <a:rPr lang="cs-CZ" dirty="0" err="1"/>
              <a:t>Special</a:t>
            </a:r>
            <a:r>
              <a:rPr lang="cs-CZ" dirty="0"/>
              <a:t> case chyb měření </a:t>
            </a:r>
          </a:p>
          <a:p>
            <a:r>
              <a:rPr lang="cs-CZ" dirty="0"/>
              <a:t>Vede ke zpochybnění celého výzkumu a poškození reputace</a:t>
            </a:r>
          </a:p>
          <a:p>
            <a:pPr lvl="1"/>
            <a:r>
              <a:rPr lang="cs-CZ" dirty="0"/>
              <a:t>Různé odhalené míry falzifikace ve velkých národních šetřeních (typicky malé, do 5%)</a:t>
            </a:r>
          </a:p>
          <a:p>
            <a:r>
              <a:rPr lang="cs-CZ" b="1" dirty="0"/>
              <a:t>Falzifikovaná data mají tendenci posouvat statistiky vzorku</a:t>
            </a:r>
          </a:p>
          <a:p>
            <a:pPr lvl="1"/>
            <a:r>
              <a:rPr lang="cs-CZ" dirty="0"/>
              <a:t>Častá falzifikace tazatelů zahrnuje odpovědi na položky kolem středu – tím se zvyšuje „špička“ rozložení proměnných</a:t>
            </a:r>
          </a:p>
          <a:p>
            <a:pPr lvl="1"/>
            <a:r>
              <a:rPr lang="cs-CZ" dirty="0"/>
              <a:t>Zmenšuje se rozptyl a snižují se síly efektů vztahu proměnných</a:t>
            </a:r>
          </a:p>
        </p:txBody>
      </p:sp>
      <p:pic>
        <p:nvPicPr>
          <p:cNvPr id="5" name="Obrázek 4">
            <a:extLst>
              <a:ext uri="{FF2B5EF4-FFF2-40B4-BE49-F238E27FC236}">
                <a16:creationId xmlns:a16="http://schemas.microsoft.com/office/drawing/2014/main" id="{155C1DF9-C82B-43DA-8EE3-519650F99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919242"/>
            <a:ext cx="5950923" cy="2303194"/>
          </a:xfrm>
          <a:prstGeom prst="rect">
            <a:avLst/>
          </a:prstGeom>
        </p:spPr>
      </p:pic>
      <p:sp>
        <p:nvSpPr>
          <p:cNvPr id="6" name="TextovéPole 5">
            <a:extLst>
              <a:ext uri="{FF2B5EF4-FFF2-40B4-BE49-F238E27FC236}">
                <a16:creationId xmlns:a16="http://schemas.microsoft.com/office/drawing/2014/main" id="{B1817BE7-76D4-4F4C-9B95-827EE6476A79}"/>
              </a:ext>
            </a:extLst>
          </p:cNvPr>
          <p:cNvSpPr txBox="1"/>
          <p:nvPr/>
        </p:nvSpPr>
        <p:spPr>
          <a:xfrm>
            <a:off x="10482071" y="5222436"/>
            <a:ext cx="1709929" cy="276999"/>
          </a:xfrm>
          <a:prstGeom prst="rect">
            <a:avLst/>
          </a:prstGeom>
          <a:noFill/>
        </p:spPr>
        <p:txBody>
          <a:bodyPr wrap="square" rtlCol="0">
            <a:spAutoFit/>
          </a:bodyPr>
          <a:lstStyle/>
          <a:p>
            <a:r>
              <a:rPr lang="en-US" sz="1200" dirty="0" err="1"/>
              <a:t>DeMatteis</a:t>
            </a:r>
            <a:r>
              <a:rPr lang="cs-CZ" sz="1200" dirty="0"/>
              <a:t> et al 2020</a:t>
            </a:r>
          </a:p>
        </p:txBody>
      </p:sp>
    </p:spTree>
    <p:extLst>
      <p:ext uri="{BB962C8B-B14F-4D97-AF65-F5344CB8AC3E}">
        <p14:creationId xmlns:p14="http://schemas.microsoft.com/office/powerpoint/2010/main" val="4173775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02F419-5DB5-4AD0-A1D0-E6DEA29D14C5}"/>
              </a:ext>
            </a:extLst>
          </p:cNvPr>
          <p:cNvSpPr>
            <a:spLocks noGrp="1"/>
          </p:cNvSpPr>
          <p:nvPr>
            <p:ph type="title"/>
          </p:nvPr>
        </p:nvSpPr>
        <p:spPr/>
        <p:txBody>
          <a:bodyPr/>
          <a:lstStyle/>
          <a:p>
            <a:r>
              <a:rPr lang="cs-CZ" dirty="0"/>
              <a:t>Falzifikace dat</a:t>
            </a:r>
          </a:p>
        </p:txBody>
      </p:sp>
      <p:sp>
        <p:nvSpPr>
          <p:cNvPr id="3" name="Zástupný obsah 2">
            <a:extLst>
              <a:ext uri="{FF2B5EF4-FFF2-40B4-BE49-F238E27FC236}">
                <a16:creationId xmlns:a16="http://schemas.microsoft.com/office/drawing/2014/main" id="{A600BD80-73A1-44A0-8574-4775DAF3B1BC}"/>
              </a:ext>
            </a:extLst>
          </p:cNvPr>
          <p:cNvSpPr>
            <a:spLocks noGrp="1"/>
          </p:cNvSpPr>
          <p:nvPr>
            <p:ph sz="quarter" idx="13"/>
          </p:nvPr>
        </p:nvSpPr>
        <p:spPr>
          <a:xfrm>
            <a:off x="913774" y="2367092"/>
            <a:ext cx="10342490" cy="4184710"/>
          </a:xfrm>
        </p:spPr>
        <p:txBody>
          <a:bodyPr>
            <a:normAutofit lnSpcReduction="10000"/>
          </a:bodyPr>
          <a:lstStyle/>
          <a:p>
            <a:r>
              <a:rPr lang="cs-CZ" dirty="0"/>
              <a:t>Agentury a výzkumníci mají řadu strategií, jak ověřovat data a jejich kvalitu</a:t>
            </a:r>
          </a:p>
          <a:p>
            <a:pPr lvl="1"/>
            <a:r>
              <a:rPr lang="cs-CZ" dirty="0"/>
              <a:t>Zpětné kontaktování respondentů</a:t>
            </a:r>
          </a:p>
          <a:p>
            <a:pPr lvl="1"/>
            <a:r>
              <a:rPr lang="cs-CZ" dirty="0"/>
              <a:t>Při </a:t>
            </a:r>
            <a:r>
              <a:rPr lang="cs-CZ" dirty="0" err="1"/>
              <a:t>paper-pen</a:t>
            </a:r>
            <a:r>
              <a:rPr lang="cs-CZ" dirty="0"/>
              <a:t> kontrola rukopisu a stylu zaškrtávání</a:t>
            </a:r>
          </a:p>
          <a:p>
            <a:pPr lvl="1"/>
            <a:r>
              <a:rPr lang="cs-CZ" dirty="0"/>
              <a:t>Při využití CAPI náhodné nahrávání segmentů rozhovorů nebo pohybu na obrazovce, kontrola délky dotazování</a:t>
            </a:r>
          </a:p>
          <a:p>
            <a:pPr lvl="1"/>
            <a:r>
              <a:rPr lang="cs-CZ" dirty="0"/>
              <a:t>Sledování pohybu tazatele pomocí GPS</a:t>
            </a:r>
          </a:p>
          <a:p>
            <a:pPr lvl="1"/>
            <a:r>
              <a:rPr lang="cs-CZ" dirty="0"/>
              <a:t>Požadavek na pořízení fotky z místa interview + </a:t>
            </a:r>
            <a:r>
              <a:rPr lang="cs-CZ" dirty="0" err="1"/>
              <a:t>geotagging</a:t>
            </a:r>
            <a:endParaRPr lang="cs-CZ" dirty="0"/>
          </a:p>
          <a:p>
            <a:pPr lvl="1"/>
            <a:r>
              <a:rPr lang="cs-CZ" dirty="0"/>
              <a:t>V datech: analýza </a:t>
            </a:r>
            <a:r>
              <a:rPr lang="cs-CZ" dirty="0" err="1"/>
              <a:t>outlierů</a:t>
            </a:r>
            <a:r>
              <a:rPr lang="cs-CZ" dirty="0"/>
              <a:t>, konzistence odpovědí v dotazníku, kontrola duplicitních záznamů, kontrola v porovnání s rozložením u jiných tazatelů </a:t>
            </a:r>
          </a:p>
          <a:p>
            <a:pPr lvl="1"/>
            <a:endParaRPr lang="cs-CZ" dirty="0"/>
          </a:p>
          <a:p>
            <a:r>
              <a:rPr lang="cs-CZ" b="1" dirty="0"/>
              <a:t>Falzifikace výzkumníka </a:t>
            </a:r>
            <a:r>
              <a:rPr lang="cs-CZ" dirty="0"/>
              <a:t>naopak typicky vztahy zesiluje – vlivem snahy produkovat data, která podporují hypotézy </a:t>
            </a:r>
          </a:p>
          <a:p>
            <a:pPr lvl="2"/>
            <a:r>
              <a:rPr lang="cs-CZ" dirty="0"/>
              <a:t>Různá míra sofistikovanosti </a:t>
            </a:r>
          </a:p>
        </p:txBody>
      </p:sp>
    </p:spTree>
    <p:extLst>
      <p:ext uri="{BB962C8B-B14F-4D97-AF65-F5344CB8AC3E}">
        <p14:creationId xmlns:p14="http://schemas.microsoft.com/office/powerpoint/2010/main" val="2795032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F6B1D6-57B1-417B-9531-C201FEAFDB5E}"/>
              </a:ext>
            </a:extLst>
          </p:cNvPr>
          <p:cNvSpPr>
            <a:spLocks noGrp="1"/>
          </p:cNvSpPr>
          <p:nvPr>
            <p:ph type="title"/>
          </p:nvPr>
        </p:nvSpPr>
        <p:spPr/>
        <p:txBody>
          <a:bodyPr/>
          <a:lstStyle/>
          <a:p>
            <a:r>
              <a:rPr lang="cs-CZ" dirty="0"/>
              <a:t>Ochrana respondenta</a:t>
            </a:r>
          </a:p>
        </p:txBody>
      </p:sp>
      <p:sp>
        <p:nvSpPr>
          <p:cNvPr id="3" name="Zástupný obsah 2">
            <a:extLst>
              <a:ext uri="{FF2B5EF4-FFF2-40B4-BE49-F238E27FC236}">
                <a16:creationId xmlns:a16="http://schemas.microsoft.com/office/drawing/2014/main" id="{A7732C01-5FBE-4ABC-9144-E2A332B45CF7}"/>
              </a:ext>
            </a:extLst>
          </p:cNvPr>
          <p:cNvSpPr>
            <a:spLocks noGrp="1"/>
          </p:cNvSpPr>
          <p:nvPr>
            <p:ph sz="quarter" idx="13"/>
          </p:nvPr>
        </p:nvSpPr>
        <p:spPr>
          <a:xfrm>
            <a:off x="913774" y="2367092"/>
            <a:ext cx="10363826" cy="3874317"/>
          </a:xfrm>
        </p:spPr>
        <p:txBody>
          <a:bodyPr>
            <a:normAutofit fontScale="85000" lnSpcReduction="20000"/>
          </a:bodyPr>
          <a:lstStyle/>
          <a:p>
            <a:r>
              <a:rPr lang="cs-CZ" dirty="0"/>
              <a:t>Tři základní principy: respekt autonomie člověka, přínos nad riziky, spravedlnost</a:t>
            </a:r>
          </a:p>
          <a:p>
            <a:endParaRPr lang="cs-CZ" dirty="0"/>
          </a:p>
          <a:p>
            <a:r>
              <a:rPr lang="cs-CZ" b="1" dirty="0"/>
              <a:t>Náklady, zátěž na straně respondenta by měly být minimalizovány a respondent o nich musí být informován </a:t>
            </a:r>
          </a:p>
          <a:p>
            <a:pPr lvl="1"/>
            <a:r>
              <a:rPr lang="cs-CZ" dirty="0"/>
              <a:t>= čas, energie potřebná na vyplnění, na vyhledávání materiálů/konkrétních dat, újma</a:t>
            </a:r>
          </a:p>
          <a:p>
            <a:pPr lvl="1"/>
            <a:r>
              <a:rPr lang="cs-CZ" dirty="0"/>
              <a:t>Cokoliv, co usnadní participaci, by se mělo využít – pečlivé formulace položek, ptát se jen na to, co je nutné k zodpovězení VO, ptát se jen tolika lidí, kolik je nutných k VO, pečlivý design, aby samotné vyplnění bylo intuitivní </a:t>
            </a:r>
          </a:p>
          <a:p>
            <a:pPr lvl="1"/>
            <a:r>
              <a:rPr lang="cs-CZ" dirty="0"/>
              <a:t>Má to i pragmatický dopad: čím víc po respondentech chceme, tím víc odmítají účast na výzkumu nebo vypadávají v jeho průběhu</a:t>
            </a:r>
          </a:p>
          <a:p>
            <a:pPr lvl="1"/>
            <a:r>
              <a:rPr lang="cs-CZ" dirty="0"/>
              <a:t>Pokud lze odpověď na VO získat bez lidí, využít primárně způsob bez lidí</a:t>
            </a:r>
          </a:p>
          <a:p>
            <a:endParaRPr lang="cs-CZ" dirty="0"/>
          </a:p>
          <a:p>
            <a:r>
              <a:rPr lang="cs-CZ" b="1" dirty="0"/>
              <a:t>Informovaný souhlas:</a:t>
            </a:r>
          </a:p>
          <a:p>
            <a:r>
              <a:rPr lang="cs-CZ" dirty="0"/>
              <a:t>Co to není: záruka „no </a:t>
            </a:r>
            <a:r>
              <a:rPr lang="cs-CZ" dirty="0" err="1"/>
              <a:t>harm</a:t>
            </a:r>
            <a:r>
              <a:rPr lang="cs-CZ" dirty="0"/>
              <a:t>“ </a:t>
            </a:r>
          </a:p>
          <a:p>
            <a:pPr lvl="1"/>
            <a:r>
              <a:rPr lang="cs-CZ" dirty="0"/>
              <a:t>a neplatí, že pokud nic není ohroženo, tak nemusíme informovaný souhlas získat</a:t>
            </a:r>
          </a:p>
          <a:p>
            <a:r>
              <a:rPr lang="cs-CZ" b="1" dirty="0"/>
              <a:t>Co to je: </a:t>
            </a:r>
            <a:r>
              <a:rPr lang="cs-CZ" dirty="0"/>
              <a:t>kontrola nad vlastním životem – kontrola nad tím, k čemu a jak slouží moje data, informace.. </a:t>
            </a:r>
          </a:p>
          <a:p>
            <a:endParaRPr lang="cs-CZ" dirty="0"/>
          </a:p>
          <a:p>
            <a:endParaRPr lang="cs-CZ" dirty="0"/>
          </a:p>
        </p:txBody>
      </p:sp>
    </p:spTree>
    <p:extLst>
      <p:ext uri="{BB962C8B-B14F-4D97-AF65-F5344CB8AC3E}">
        <p14:creationId xmlns:p14="http://schemas.microsoft.com/office/powerpoint/2010/main" val="348202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BA539D-E140-4957-95C3-26EA5DE1F432}"/>
              </a:ext>
            </a:extLst>
          </p:cNvPr>
          <p:cNvSpPr>
            <a:spLocks noGrp="1"/>
          </p:cNvSpPr>
          <p:nvPr>
            <p:ph type="title"/>
          </p:nvPr>
        </p:nvSpPr>
        <p:spPr/>
        <p:txBody>
          <a:bodyPr/>
          <a:lstStyle/>
          <a:p>
            <a:r>
              <a:rPr lang="cs-CZ" dirty="0"/>
              <a:t>Informovaný souhlas</a:t>
            </a:r>
          </a:p>
        </p:txBody>
      </p:sp>
      <p:sp>
        <p:nvSpPr>
          <p:cNvPr id="3" name="Zástupný obsah 2">
            <a:extLst>
              <a:ext uri="{FF2B5EF4-FFF2-40B4-BE49-F238E27FC236}">
                <a16:creationId xmlns:a16="http://schemas.microsoft.com/office/drawing/2014/main" id="{E3E97E7B-8F68-48EF-95E3-4078605636CC}"/>
              </a:ext>
            </a:extLst>
          </p:cNvPr>
          <p:cNvSpPr>
            <a:spLocks noGrp="1"/>
          </p:cNvSpPr>
          <p:nvPr>
            <p:ph sz="quarter" idx="13"/>
          </p:nvPr>
        </p:nvSpPr>
        <p:spPr/>
        <p:txBody>
          <a:bodyPr>
            <a:normAutofit fontScale="85000" lnSpcReduction="20000"/>
          </a:bodyPr>
          <a:lstStyle/>
          <a:p>
            <a:r>
              <a:rPr lang="cs-CZ" b="1" dirty="0"/>
              <a:t>Dobrovolný</a:t>
            </a:r>
            <a:r>
              <a:rPr lang="cs-CZ" dirty="0"/>
              <a:t> – bez jakéhokoliv nátlaku nebo donucení z pozice autority nebo přílišné odměny</a:t>
            </a:r>
          </a:p>
          <a:p>
            <a:r>
              <a:rPr lang="cs-CZ" b="1" dirty="0"/>
              <a:t>Musí rozumět tomu, s čím souhlasí a co to pro ně znamená </a:t>
            </a:r>
          </a:p>
          <a:p>
            <a:pPr lvl="1"/>
            <a:r>
              <a:rPr lang="cs-CZ" dirty="0"/>
              <a:t>Zvažovat kognitivní schopnosti respondenta </a:t>
            </a:r>
          </a:p>
          <a:p>
            <a:r>
              <a:rPr lang="cs-CZ" dirty="0"/>
              <a:t>Musí vědět a mít </a:t>
            </a:r>
            <a:r>
              <a:rPr lang="cs-CZ" b="1" dirty="0"/>
              <a:t>možnost neodpovídat </a:t>
            </a:r>
            <a:r>
              <a:rPr lang="cs-CZ" dirty="0"/>
              <a:t>nebo účast v průběhu </a:t>
            </a:r>
            <a:r>
              <a:rPr lang="cs-CZ" b="1" dirty="0"/>
              <a:t>odvolat</a:t>
            </a:r>
            <a:r>
              <a:rPr lang="cs-CZ" dirty="0"/>
              <a:t> bez negativních dopadů či postihu</a:t>
            </a:r>
          </a:p>
          <a:p>
            <a:pPr lvl="1"/>
            <a:r>
              <a:rPr lang="cs-CZ" dirty="0"/>
              <a:t>Obzvláště důležité, pokud respondent a zhotovitel výzkumu jsou v nějakém formálním nebo asymetrickém vztahu</a:t>
            </a:r>
          </a:p>
          <a:p>
            <a:pPr lvl="2"/>
            <a:r>
              <a:rPr lang="cs-CZ" dirty="0"/>
              <a:t>Zaměstnanec x zaměstnavatel, pacient x lékař, student x vyučující, zákazník x poskytovatel služeb</a:t>
            </a:r>
          </a:p>
          <a:p>
            <a:r>
              <a:rPr lang="cs-CZ" b="1" dirty="0"/>
              <a:t>Musí rozumět benefitům</a:t>
            </a:r>
          </a:p>
          <a:p>
            <a:pPr lvl="1"/>
            <a:r>
              <a:rPr lang="cs-CZ" dirty="0"/>
              <a:t>Z hodně studií reálně daný respondent přímo neprofituje – spíš společnost, mělo by to být jasné</a:t>
            </a:r>
          </a:p>
          <a:p>
            <a:r>
              <a:rPr lang="cs-CZ" b="1" dirty="0"/>
              <a:t>Musí rozumět rizikům </a:t>
            </a:r>
            <a:r>
              <a:rPr lang="cs-CZ" dirty="0"/>
              <a:t>a rizika musí být minimalizována</a:t>
            </a:r>
          </a:p>
          <a:p>
            <a:pPr lvl="1"/>
            <a:r>
              <a:rPr lang="cs-CZ" dirty="0"/>
              <a:t>Rizikem je i emoční újma způsobená otázkami, např. na traumatické zkušenosti </a:t>
            </a:r>
          </a:p>
          <a:p>
            <a:pPr lvl="1"/>
            <a:r>
              <a:rPr lang="cs-CZ" dirty="0"/>
              <a:t>Respondent by se neměl cítit zesměšňován, stydět se..  </a:t>
            </a:r>
          </a:p>
          <a:p>
            <a:endParaRPr lang="cs-CZ" dirty="0"/>
          </a:p>
        </p:txBody>
      </p:sp>
    </p:spTree>
    <p:extLst>
      <p:ext uri="{BB962C8B-B14F-4D97-AF65-F5344CB8AC3E}">
        <p14:creationId xmlns:p14="http://schemas.microsoft.com/office/powerpoint/2010/main" val="34636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D52853-65E5-4914-A683-23099484EC85}"/>
              </a:ext>
            </a:extLst>
          </p:cNvPr>
          <p:cNvSpPr>
            <a:spLocks noGrp="1"/>
          </p:cNvSpPr>
          <p:nvPr>
            <p:ph type="title"/>
          </p:nvPr>
        </p:nvSpPr>
        <p:spPr/>
        <p:txBody>
          <a:bodyPr/>
          <a:lstStyle/>
          <a:p>
            <a:r>
              <a:rPr lang="cs-CZ" dirty="0"/>
              <a:t>Informovaný souhlas: </a:t>
            </a:r>
            <a:r>
              <a:rPr lang="cs-CZ" dirty="0" err="1"/>
              <a:t>must</a:t>
            </a:r>
            <a:endParaRPr lang="cs-CZ" dirty="0"/>
          </a:p>
        </p:txBody>
      </p:sp>
      <p:sp>
        <p:nvSpPr>
          <p:cNvPr id="3" name="Zástupný obsah 2">
            <a:extLst>
              <a:ext uri="{FF2B5EF4-FFF2-40B4-BE49-F238E27FC236}">
                <a16:creationId xmlns:a16="http://schemas.microsoft.com/office/drawing/2014/main" id="{094E68DC-723C-414F-8788-BB82E407854F}"/>
              </a:ext>
            </a:extLst>
          </p:cNvPr>
          <p:cNvSpPr>
            <a:spLocks noGrp="1"/>
          </p:cNvSpPr>
          <p:nvPr>
            <p:ph sz="quarter" idx="13"/>
          </p:nvPr>
        </p:nvSpPr>
        <p:spPr>
          <a:xfrm>
            <a:off x="913774" y="2367092"/>
            <a:ext cx="10363826" cy="4033708"/>
          </a:xfrm>
        </p:spPr>
        <p:txBody>
          <a:bodyPr>
            <a:normAutofit lnSpcReduction="10000"/>
          </a:bodyPr>
          <a:lstStyle/>
          <a:p>
            <a:r>
              <a:rPr lang="cs-CZ" sz="1800" b="1" dirty="0">
                <a:effectLst/>
                <a:latin typeface="+mj-lt"/>
                <a:ea typeface="Calibri" panose="020F0502020204030204" pitchFamily="34" charset="0"/>
                <a:cs typeface="Times New Roman" panose="02020603050405020304" pitchFamily="18" charset="0"/>
              </a:rPr>
              <a:t>Informace o výzkumu</a:t>
            </a:r>
          </a:p>
          <a:p>
            <a:pPr lvl="1"/>
            <a:r>
              <a:rPr lang="cs-CZ" dirty="0">
                <a:latin typeface="+mj-lt"/>
                <a:cs typeface="Times New Roman" panose="02020603050405020304" pitchFamily="18" charset="0"/>
              </a:rPr>
              <a:t>Téma, účel výzkumu - k čemu slouží a jak bude použit</a:t>
            </a:r>
          </a:p>
          <a:p>
            <a:pPr lvl="1"/>
            <a:r>
              <a:rPr lang="cs-CZ" dirty="0">
                <a:latin typeface="+mj-lt"/>
                <a:cs typeface="Times New Roman" panose="02020603050405020304" pitchFamily="18" charset="0"/>
              </a:rPr>
              <a:t>Jak výzkum probíhá, co se od respondenta čeká, jak dlouho to trvá</a:t>
            </a:r>
          </a:p>
          <a:p>
            <a:pPr lvl="1"/>
            <a:r>
              <a:rPr lang="cs-CZ" dirty="0">
                <a:latin typeface="+mj-lt"/>
                <a:cs typeface="Times New Roman" panose="02020603050405020304" pitchFamily="18" charset="0"/>
              </a:rPr>
              <a:t>Jaké jsou výhody a možná rizika účasti </a:t>
            </a:r>
          </a:p>
          <a:p>
            <a:pPr lvl="1"/>
            <a:r>
              <a:rPr lang="cs-CZ" dirty="0">
                <a:latin typeface="+mj-lt"/>
                <a:cs typeface="Times New Roman" panose="02020603050405020304" pitchFamily="18" charset="0"/>
              </a:rPr>
              <a:t>Důvěrnost poskytnutých údajů, anonymita a ochrana osobních údajů, pokud jsou sbírány (GDPR)</a:t>
            </a:r>
          </a:p>
          <a:p>
            <a:r>
              <a:rPr lang="cs-CZ" b="1" dirty="0">
                <a:latin typeface="+mj-lt"/>
                <a:cs typeface="Times New Roman" panose="02020603050405020304" pitchFamily="18" charset="0"/>
              </a:rPr>
              <a:t>Práva respondenta </a:t>
            </a:r>
          </a:p>
          <a:p>
            <a:pPr lvl="1"/>
            <a:r>
              <a:rPr lang="cs-CZ" dirty="0">
                <a:latin typeface="+mj-lt"/>
                <a:cs typeface="Times New Roman" panose="02020603050405020304" pitchFamily="18" charset="0"/>
              </a:rPr>
              <a:t>Neodpovídat</a:t>
            </a:r>
          </a:p>
          <a:p>
            <a:pPr lvl="1"/>
            <a:r>
              <a:rPr lang="cs-CZ" dirty="0">
                <a:latin typeface="+mj-lt"/>
                <a:cs typeface="Times New Roman" panose="02020603050405020304" pitchFamily="18" charset="0"/>
              </a:rPr>
              <a:t>Kdykoliv účast odvolat (resp. do kdy lze účast odvolat) </a:t>
            </a:r>
          </a:p>
          <a:p>
            <a:r>
              <a:rPr lang="cs-CZ" b="1" dirty="0">
                <a:latin typeface="+mj-lt"/>
                <a:cs typeface="Times New Roman" panose="02020603050405020304" pitchFamily="18" charset="0"/>
              </a:rPr>
              <a:t>Kontakt na zodpovědnou osobu</a:t>
            </a:r>
          </a:p>
          <a:p>
            <a:r>
              <a:rPr lang="cs-CZ" b="1" dirty="0">
                <a:latin typeface="+mj-lt"/>
                <a:cs typeface="Times New Roman" panose="02020603050405020304" pitchFamily="18" charset="0"/>
              </a:rPr>
              <a:t>Zadavatel a sponzor</a:t>
            </a:r>
            <a:r>
              <a:rPr lang="cs-CZ" dirty="0">
                <a:latin typeface="+mj-lt"/>
                <a:cs typeface="Times New Roman" panose="02020603050405020304" pitchFamily="18" charset="0"/>
              </a:rPr>
              <a:t> (kdo za výzkum platí, kdo ho provádí)</a:t>
            </a:r>
          </a:p>
          <a:p>
            <a:r>
              <a:rPr lang="cs-CZ" b="1" dirty="0">
                <a:latin typeface="+mj-lt"/>
                <a:cs typeface="Times New Roman" panose="02020603050405020304" pitchFamily="18" charset="0"/>
              </a:rPr>
              <a:t>Pro výzkum s riziky: </a:t>
            </a:r>
            <a:r>
              <a:rPr lang="cs-CZ" dirty="0">
                <a:latin typeface="+mj-lt"/>
                <a:cs typeface="Times New Roman" panose="02020603050405020304" pitchFamily="18" charset="0"/>
              </a:rPr>
              <a:t>alternativní řešení (léčba), co se stane v případě identifikování potíží</a:t>
            </a:r>
          </a:p>
        </p:txBody>
      </p:sp>
    </p:spTree>
    <p:extLst>
      <p:ext uri="{BB962C8B-B14F-4D97-AF65-F5344CB8AC3E}">
        <p14:creationId xmlns:p14="http://schemas.microsoft.com/office/powerpoint/2010/main" val="260519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D1CF5E-12CB-478A-901E-F5344F0A4976}"/>
              </a:ext>
            </a:extLst>
          </p:cNvPr>
          <p:cNvSpPr>
            <a:spLocks noGrp="1"/>
          </p:cNvSpPr>
          <p:nvPr>
            <p:ph type="title"/>
          </p:nvPr>
        </p:nvSpPr>
        <p:spPr/>
        <p:txBody>
          <a:bodyPr/>
          <a:lstStyle/>
          <a:p>
            <a:r>
              <a:rPr lang="cs-CZ" dirty="0"/>
              <a:t>Formy souhlasu</a:t>
            </a:r>
          </a:p>
        </p:txBody>
      </p:sp>
      <p:sp>
        <p:nvSpPr>
          <p:cNvPr id="3" name="Zástupný obsah 2">
            <a:extLst>
              <a:ext uri="{FF2B5EF4-FFF2-40B4-BE49-F238E27FC236}">
                <a16:creationId xmlns:a16="http://schemas.microsoft.com/office/drawing/2014/main" id="{C5959E87-9CC3-4F1A-AF64-5D41B7A23EE5}"/>
              </a:ext>
            </a:extLst>
          </p:cNvPr>
          <p:cNvSpPr>
            <a:spLocks noGrp="1"/>
          </p:cNvSpPr>
          <p:nvPr>
            <p:ph sz="quarter" idx="13"/>
          </p:nvPr>
        </p:nvSpPr>
        <p:spPr>
          <a:xfrm>
            <a:off x="913774" y="2367092"/>
            <a:ext cx="10363826" cy="4051996"/>
          </a:xfrm>
        </p:spPr>
        <p:txBody>
          <a:bodyPr>
            <a:normAutofit fontScale="92500" lnSpcReduction="20000"/>
          </a:bodyPr>
          <a:lstStyle/>
          <a:p>
            <a:r>
              <a:rPr lang="cs-CZ" dirty="0"/>
              <a:t>Kdy </a:t>
            </a:r>
            <a:r>
              <a:rPr lang="cs-CZ" b="1" dirty="0"/>
              <a:t>nemusí</a:t>
            </a:r>
            <a:r>
              <a:rPr lang="cs-CZ" dirty="0"/>
              <a:t> být psaný a podepsaný? </a:t>
            </a:r>
          </a:p>
          <a:p>
            <a:pPr lvl="1"/>
            <a:r>
              <a:rPr lang="cs-CZ" dirty="0"/>
              <a:t>Pokud by archivovaný psaný souhlas mohl vést k identifikaci a následně poškození respondenta (např. </a:t>
            </a:r>
            <a:r>
              <a:rPr lang="cs-CZ" dirty="0" err="1"/>
              <a:t>survey</a:t>
            </a:r>
            <a:r>
              <a:rPr lang="cs-CZ" dirty="0"/>
              <a:t> o kriminální činnosti, o mentálním zdraví,…)</a:t>
            </a:r>
          </a:p>
          <a:p>
            <a:pPr lvl="1"/>
            <a:r>
              <a:rPr lang="cs-CZ" dirty="0"/>
              <a:t>Pokud jsou ve výzkumu minimální rizika, pokud se nesbírají identifikující údaje a pokud je respondent schopen právně souhlas dát, stačí nepsaný </a:t>
            </a:r>
          </a:p>
          <a:p>
            <a:pPr lvl="2"/>
            <a:r>
              <a:rPr lang="cs-CZ" dirty="0"/>
              <a:t>U online </a:t>
            </a:r>
            <a:r>
              <a:rPr lang="cs-CZ" dirty="0" err="1"/>
              <a:t>surveys</a:t>
            </a:r>
            <a:r>
              <a:rPr lang="cs-CZ" dirty="0"/>
              <a:t> typický případ</a:t>
            </a:r>
          </a:p>
          <a:p>
            <a:r>
              <a:rPr lang="cs-CZ" dirty="0"/>
              <a:t>Požadavek na podepsaný IS vede k nižší response </a:t>
            </a:r>
            <a:r>
              <a:rPr lang="cs-CZ" dirty="0" err="1"/>
              <a:t>rate</a:t>
            </a:r>
            <a:r>
              <a:rPr lang="cs-CZ" dirty="0"/>
              <a:t>: až 13% lidí, kteří jsou ochotní se účastnit výzkumu, nejsou ochotní podepsat IS (Singer, 2003)</a:t>
            </a:r>
          </a:p>
          <a:p>
            <a:pPr lvl="1"/>
            <a:r>
              <a:rPr lang="cs-CZ" dirty="0"/>
              <a:t>Podepsaný IS je důležitý především pro instituci provádějící výzkum – v případech, kdy z účasti plynou „vyšší než minimální rizika“ je  ale často nezbytný</a:t>
            </a:r>
          </a:p>
          <a:p>
            <a:pPr lvl="1"/>
            <a:r>
              <a:rPr lang="cs-CZ" dirty="0"/>
              <a:t>Alternativy: lidé jsou ochotnější podepsat dokument, že jim IS byl přečten a že dostali jeho kopii k uložení</a:t>
            </a:r>
          </a:p>
          <a:p>
            <a:endParaRPr lang="cs-CZ" dirty="0"/>
          </a:p>
          <a:p>
            <a:r>
              <a:rPr lang="cs-CZ" dirty="0"/>
              <a:t>Příklady formulářů psaného IS na EKV MU: </a:t>
            </a:r>
            <a:r>
              <a:rPr lang="cs-CZ" dirty="0">
                <a:hlinkClick r:id="rId2"/>
              </a:rPr>
              <a:t>https://www.muni.cz/o-univerzite/fakulty-a-pracoviste/rady-a-komise/eticka-komise-pro-vyzkum/dokumenty</a:t>
            </a:r>
            <a:endParaRPr lang="cs-CZ" dirty="0"/>
          </a:p>
        </p:txBody>
      </p:sp>
    </p:spTree>
    <p:extLst>
      <p:ext uri="{BB962C8B-B14F-4D97-AF65-F5344CB8AC3E}">
        <p14:creationId xmlns:p14="http://schemas.microsoft.com/office/powerpoint/2010/main" val="69102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text&#10;&#10;Popis byl vytvořen automaticky">
            <a:extLst>
              <a:ext uri="{FF2B5EF4-FFF2-40B4-BE49-F238E27FC236}">
                <a16:creationId xmlns:a16="http://schemas.microsoft.com/office/drawing/2014/main" id="{446C8731-B9D5-44A0-89B9-C924CFD8BFA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97657" y="377505"/>
            <a:ext cx="6922188" cy="4868476"/>
          </a:xfrm>
        </p:spPr>
      </p:pic>
      <p:pic>
        <p:nvPicPr>
          <p:cNvPr id="7" name="Obrázek 6" descr="Obsah obrázku text&#10;&#10;Popis byl vytvořen automaticky">
            <a:extLst>
              <a:ext uri="{FF2B5EF4-FFF2-40B4-BE49-F238E27FC236}">
                <a16:creationId xmlns:a16="http://schemas.microsoft.com/office/drawing/2014/main" id="{0B433C18-ECAB-45EE-AFFC-C3A704A14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890035"/>
            <a:ext cx="5599694" cy="3967965"/>
          </a:xfrm>
          <a:prstGeom prst="rect">
            <a:avLst/>
          </a:prstGeom>
        </p:spPr>
      </p:pic>
      <p:sp>
        <p:nvSpPr>
          <p:cNvPr id="8" name="TextovéPole 7">
            <a:extLst>
              <a:ext uri="{FF2B5EF4-FFF2-40B4-BE49-F238E27FC236}">
                <a16:creationId xmlns:a16="http://schemas.microsoft.com/office/drawing/2014/main" id="{C80797E6-C6E8-47F0-BC41-69AEE24FE581}"/>
              </a:ext>
            </a:extLst>
          </p:cNvPr>
          <p:cNvSpPr txBox="1"/>
          <p:nvPr/>
        </p:nvSpPr>
        <p:spPr>
          <a:xfrm>
            <a:off x="7533314" y="377505"/>
            <a:ext cx="3892491" cy="923330"/>
          </a:xfrm>
          <a:prstGeom prst="rect">
            <a:avLst/>
          </a:prstGeom>
          <a:noFill/>
        </p:spPr>
        <p:txBody>
          <a:bodyPr wrap="square" rtlCol="0">
            <a:spAutoFit/>
          </a:bodyPr>
          <a:lstStyle/>
          <a:p>
            <a:r>
              <a:rPr lang="cs-CZ" dirty="0"/>
              <a:t>Příklady IS pro děti a jejich zákonné zástupce v projektu </a:t>
            </a:r>
            <a:r>
              <a:rPr lang="cs-CZ" dirty="0" err="1"/>
              <a:t>ySkills</a:t>
            </a:r>
            <a:r>
              <a:rPr lang="cs-CZ" dirty="0"/>
              <a:t> (najdete ve studijních materiálech)</a:t>
            </a:r>
          </a:p>
        </p:txBody>
      </p:sp>
    </p:spTree>
    <p:extLst>
      <p:ext uri="{BB962C8B-B14F-4D97-AF65-F5344CB8AC3E}">
        <p14:creationId xmlns:p14="http://schemas.microsoft.com/office/powerpoint/2010/main" val="275171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 2</a:t>
            </a:r>
          </a:p>
        </p:txBody>
      </p:sp>
      <p:sp>
        <p:nvSpPr>
          <p:cNvPr id="3" name="Zástupný symbol pro obsah 2"/>
          <p:cNvSpPr>
            <a:spLocks noGrp="1"/>
          </p:cNvSpPr>
          <p:nvPr>
            <p:ph sz="quarter" idx="13"/>
          </p:nvPr>
        </p:nvSpPr>
        <p:spPr>
          <a:xfrm>
            <a:off x="913774" y="2367092"/>
            <a:ext cx="5169785" cy="3905692"/>
          </a:xfrm>
        </p:spPr>
        <p:txBody>
          <a:bodyPr>
            <a:normAutofit/>
          </a:bodyPr>
          <a:lstStyle/>
          <a:p>
            <a:pPr lvl="1"/>
            <a:r>
              <a:rPr lang="cs-CZ" dirty="0" err="1"/>
              <a:t>Convenience</a:t>
            </a:r>
            <a:r>
              <a:rPr lang="cs-CZ" dirty="0"/>
              <a:t> </a:t>
            </a:r>
            <a:r>
              <a:rPr lang="cs-CZ" dirty="0" err="1"/>
              <a:t>sampling</a:t>
            </a:r>
            <a:r>
              <a:rPr lang="cs-CZ" dirty="0"/>
              <a:t>, nelze generalizovat na celou populaci – ani voličů v ČR, ani voličů pana Nováka.</a:t>
            </a:r>
          </a:p>
          <a:p>
            <a:pPr lvl="1"/>
            <a:r>
              <a:rPr lang="cs-CZ" dirty="0"/>
              <a:t>Kdo všechno může být sledující FB stránky politika?</a:t>
            </a:r>
          </a:p>
          <a:p>
            <a:pPr lvl="1"/>
            <a:r>
              <a:rPr lang="cs-CZ" dirty="0"/>
              <a:t>Vliv na kontroverzní témata.</a:t>
            </a:r>
          </a:p>
          <a:p>
            <a:pPr lvl="1"/>
            <a:r>
              <a:rPr lang="cs-CZ" dirty="0"/>
              <a:t>Jaké lepší strategie jste navrhovali?</a:t>
            </a:r>
          </a:p>
          <a:p>
            <a:pPr lvl="1"/>
            <a:endParaRPr lang="cs-CZ" dirty="0"/>
          </a:p>
          <a:p>
            <a:endParaRPr lang="cs-CZ" dirty="0"/>
          </a:p>
        </p:txBody>
      </p:sp>
      <p:sp>
        <p:nvSpPr>
          <p:cNvPr id="6" name="Zástupný symbol pro obsah 2">
            <a:extLst>
              <a:ext uri="{FF2B5EF4-FFF2-40B4-BE49-F238E27FC236}">
                <a16:creationId xmlns:a16="http://schemas.microsoft.com/office/drawing/2014/main" id="{11D46582-AC5E-4DF1-907D-260BC7CDD136}"/>
              </a:ext>
            </a:extLst>
          </p:cNvPr>
          <p:cNvSpPr txBox="1">
            <a:spLocks/>
          </p:cNvSpPr>
          <p:nvPr/>
        </p:nvSpPr>
        <p:spPr>
          <a:xfrm>
            <a:off x="6406524" y="2367092"/>
            <a:ext cx="5169785" cy="390569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lvl="1"/>
            <a:r>
              <a:rPr lang="cs-CZ" b="1" dirty="0"/>
              <a:t>8 WAYS HOW TO PEEL A BANANA</a:t>
            </a:r>
          </a:p>
          <a:p>
            <a:pPr lvl="1"/>
            <a:endParaRPr lang="cs-CZ" dirty="0"/>
          </a:p>
          <a:p>
            <a:endParaRPr lang="cs-CZ" dirty="0"/>
          </a:p>
        </p:txBody>
      </p:sp>
      <p:pic>
        <p:nvPicPr>
          <p:cNvPr id="8" name="Obrázek 7">
            <a:extLst>
              <a:ext uri="{FF2B5EF4-FFF2-40B4-BE49-F238E27FC236}">
                <a16:creationId xmlns:a16="http://schemas.microsoft.com/office/drawing/2014/main" id="{0305B632-B0CE-4BF3-8929-890419A3C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300" y="3052603"/>
            <a:ext cx="4013200" cy="2997359"/>
          </a:xfrm>
          <a:prstGeom prst="rect">
            <a:avLst/>
          </a:prstGeom>
        </p:spPr>
      </p:pic>
    </p:spTree>
    <p:extLst>
      <p:ext uri="{BB962C8B-B14F-4D97-AF65-F5344CB8AC3E}">
        <p14:creationId xmlns:p14="http://schemas.microsoft.com/office/powerpoint/2010/main" val="3416224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2B6545-5444-4BE5-83CE-D178DD9B11CC}"/>
              </a:ext>
            </a:extLst>
          </p:cNvPr>
          <p:cNvSpPr>
            <a:spLocks noGrp="1"/>
          </p:cNvSpPr>
          <p:nvPr>
            <p:ph type="title"/>
          </p:nvPr>
        </p:nvSpPr>
        <p:spPr/>
        <p:txBody>
          <a:bodyPr/>
          <a:lstStyle/>
          <a:p>
            <a:r>
              <a:rPr lang="cs-CZ" dirty="0"/>
              <a:t>Formy souhlasu</a:t>
            </a:r>
          </a:p>
        </p:txBody>
      </p:sp>
      <p:sp>
        <p:nvSpPr>
          <p:cNvPr id="3" name="Zástupný obsah 2">
            <a:extLst>
              <a:ext uri="{FF2B5EF4-FFF2-40B4-BE49-F238E27FC236}">
                <a16:creationId xmlns:a16="http://schemas.microsoft.com/office/drawing/2014/main" id="{D84C2F68-CFC0-43A5-A771-3902BB1B1DA7}"/>
              </a:ext>
            </a:extLst>
          </p:cNvPr>
          <p:cNvSpPr>
            <a:spLocks noGrp="1"/>
          </p:cNvSpPr>
          <p:nvPr>
            <p:ph sz="quarter" idx="13"/>
          </p:nvPr>
        </p:nvSpPr>
        <p:spPr>
          <a:xfrm>
            <a:off x="913774" y="2367092"/>
            <a:ext cx="10363826" cy="3849150"/>
          </a:xfrm>
        </p:spPr>
        <p:txBody>
          <a:bodyPr>
            <a:normAutofit fontScale="85000" lnSpcReduction="20000"/>
          </a:bodyPr>
          <a:lstStyle/>
          <a:p>
            <a:r>
              <a:rPr lang="cs-CZ" dirty="0"/>
              <a:t>Dlouhý informovaný souhlas na začátku </a:t>
            </a:r>
            <a:r>
              <a:rPr lang="cs-CZ" dirty="0" err="1"/>
              <a:t>survey</a:t>
            </a:r>
            <a:r>
              <a:rPr lang="cs-CZ" dirty="0"/>
              <a:t> snižuje response </a:t>
            </a:r>
            <a:r>
              <a:rPr lang="cs-CZ" dirty="0" err="1"/>
              <a:t>rate</a:t>
            </a:r>
            <a:r>
              <a:rPr lang="cs-CZ" dirty="0"/>
              <a:t> </a:t>
            </a:r>
            <a:r>
              <a:rPr lang="cs-CZ" dirty="0">
                <a:sym typeface="Wingdings" panose="05000000000000000000" pitchFamily="2" charset="2"/>
              </a:rPr>
              <a:t> proto musíme pečlivě balancovat, co a v jaké formě respondentům nebo jejich zákonným zástupcům sdělit</a:t>
            </a:r>
          </a:p>
          <a:p>
            <a:pPr lvl="1"/>
            <a:r>
              <a:rPr lang="cs-CZ" b="1" dirty="0">
                <a:sym typeface="Wingdings" panose="05000000000000000000" pitchFamily="2" charset="2"/>
              </a:rPr>
              <a:t>V případě „klasického“ </a:t>
            </a:r>
            <a:r>
              <a:rPr lang="cs-CZ" b="1" dirty="0" err="1">
                <a:sym typeface="Wingdings" panose="05000000000000000000" pitchFamily="2" charset="2"/>
              </a:rPr>
              <a:t>survey</a:t>
            </a:r>
            <a:r>
              <a:rPr lang="cs-CZ" b="1" dirty="0">
                <a:sym typeface="Wingdings" panose="05000000000000000000" pitchFamily="2" charset="2"/>
              </a:rPr>
              <a:t> s minimálními riziky často stačí jako součást úvodního textu před samotným vstupem do dotazníku</a:t>
            </a:r>
            <a:endParaRPr lang="cs-CZ" dirty="0">
              <a:sym typeface="Wingdings" panose="05000000000000000000" pitchFamily="2" charset="2"/>
            </a:endParaRPr>
          </a:p>
          <a:p>
            <a:pPr lvl="1"/>
            <a:r>
              <a:rPr lang="cs-CZ" dirty="0">
                <a:sym typeface="Wingdings" panose="05000000000000000000" pitchFamily="2" charset="2"/>
              </a:rPr>
              <a:t>Samotný akt souhlasu může být vyjádřen tím, že respondent dotazník vyplní (implicitní souhlas) </a:t>
            </a:r>
          </a:p>
          <a:p>
            <a:pPr lvl="1"/>
            <a:r>
              <a:rPr lang="cs-CZ" dirty="0">
                <a:sym typeface="Wingdings" panose="05000000000000000000" pitchFamily="2" charset="2"/>
              </a:rPr>
              <a:t>Lepší je to tam napsat „Vyplněním dotazníku potvrzujete, že jste byli seznámeni s výše uvedenými informacemi a že s nimi souhlasíte“ nebo k tomu přímo dát </a:t>
            </a:r>
            <a:r>
              <a:rPr lang="cs-CZ" dirty="0" err="1">
                <a:sym typeface="Wingdings" panose="05000000000000000000" pitchFamily="2" charset="2"/>
              </a:rPr>
              <a:t>zaklikávací</a:t>
            </a:r>
            <a:r>
              <a:rPr lang="cs-CZ" dirty="0">
                <a:sym typeface="Wingdings" panose="05000000000000000000" pitchFamily="2" charset="2"/>
              </a:rPr>
              <a:t> políčko</a:t>
            </a:r>
          </a:p>
          <a:p>
            <a:endParaRPr lang="cs-CZ" dirty="0">
              <a:sym typeface="Wingdings" panose="05000000000000000000" pitchFamily="2" charset="2"/>
            </a:endParaRPr>
          </a:p>
          <a:p>
            <a:r>
              <a:rPr lang="cs-CZ" b="1" dirty="0">
                <a:sym typeface="Wingdings" panose="05000000000000000000" pitchFamily="2" charset="2"/>
              </a:rPr>
              <a:t>V případě respondenta, kde je potřeba souhlas zákonného zástupce:</a:t>
            </a:r>
          </a:p>
          <a:p>
            <a:pPr lvl="1"/>
            <a:r>
              <a:rPr lang="cs-CZ" dirty="0">
                <a:sym typeface="Wingdings" panose="05000000000000000000" pitchFamily="2" charset="2"/>
              </a:rPr>
              <a:t>Potřebujeme souhlas obou (i respondenta) (někdy i dalších aktérů  v procesu, např. ředitel školy)</a:t>
            </a:r>
            <a:endParaRPr lang="cs-CZ" dirty="0"/>
          </a:p>
          <a:p>
            <a:pPr lvl="1"/>
            <a:r>
              <a:rPr lang="cs-CZ" dirty="0"/>
              <a:t>Aktivní (</a:t>
            </a:r>
            <a:r>
              <a:rPr lang="cs-CZ" dirty="0" err="1"/>
              <a:t>opt</a:t>
            </a:r>
            <a:r>
              <a:rPr lang="cs-CZ" dirty="0"/>
              <a:t>-in) vs pasivní souhlas (</a:t>
            </a:r>
            <a:r>
              <a:rPr lang="cs-CZ" dirty="0" err="1"/>
              <a:t>opt-out</a:t>
            </a:r>
            <a:r>
              <a:rPr lang="cs-CZ" dirty="0"/>
              <a:t>) </a:t>
            </a:r>
          </a:p>
          <a:p>
            <a:pPr lvl="2"/>
            <a:r>
              <a:rPr lang="cs-CZ" dirty="0"/>
              <a:t>Aktivní – zástupce má explicitně dát najevo, že souhlasí </a:t>
            </a:r>
          </a:p>
          <a:p>
            <a:pPr lvl="2"/>
            <a:r>
              <a:rPr lang="cs-CZ" dirty="0"/>
              <a:t>Pasivní – zástupce má explicitně dát najevo, že nesouhlasí </a:t>
            </a:r>
          </a:p>
          <a:p>
            <a:pPr lvl="3"/>
            <a:r>
              <a:rPr lang="cs-CZ" dirty="0"/>
              <a:t>To ale zvyšuje náklady na straně respondenta a tím mu ztěžujeme odmítnutí – není eticky vhodné, byť se někdy používá</a:t>
            </a:r>
          </a:p>
          <a:p>
            <a:endParaRPr lang="cs-CZ" dirty="0"/>
          </a:p>
          <a:p>
            <a:endParaRPr lang="cs-CZ" dirty="0"/>
          </a:p>
        </p:txBody>
      </p:sp>
    </p:spTree>
    <p:extLst>
      <p:ext uri="{BB962C8B-B14F-4D97-AF65-F5344CB8AC3E}">
        <p14:creationId xmlns:p14="http://schemas.microsoft.com/office/powerpoint/2010/main" val="14685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9277C3-E2AF-4799-8E3F-0C7852686337}"/>
              </a:ext>
            </a:extLst>
          </p:cNvPr>
          <p:cNvSpPr>
            <a:spLocks noGrp="1"/>
          </p:cNvSpPr>
          <p:nvPr>
            <p:ph type="title"/>
          </p:nvPr>
        </p:nvSpPr>
        <p:spPr/>
        <p:txBody>
          <a:bodyPr/>
          <a:lstStyle/>
          <a:p>
            <a:r>
              <a:rPr lang="cs-CZ" dirty="0"/>
              <a:t>Pozvánka</a:t>
            </a:r>
          </a:p>
        </p:txBody>
      </p:sp>
      <p:sp>
        <p:nvSpPr>
          <p:cNvPr id="3" name="Zástupný obsah 2">
            <a:extLst>
              <a:ext uri="{FF2B5EF4-FFF2-40B4-BE49-F238E27FC236}">
                <a16:creationId xmlns:a16="http://schemas.microsoft.com/office/drawing/2014/main" id="{48C6185A-83AD-48F1-93D9-5ADC0F4361F1}"/>
              </a:ext>
            </a:extLst>
          </p:cNvPr>
          <p:cNvSpPr>
            <a:spLocks noGrp="1"/>
          </p:cNvSpPr>
          <p:nvPr>
            <p:ph sz="quarter" idx="13"/>
          </p:nvPr>
        </p:nvSpPr>
        <p:spPr>
          <a:xfrm>
            <a:off x="913775" y="2367093"/>
            <a:ext cx="5940032" cy="3832372"/>
          </a:xfrm>
        </p:spPr>
        <p:txBody>
          <a:bodyPr>
            <a:normAutofit fontScale="85000" lnSpcReduction="20000"/>
          </a:bodyPr>
          <a:lstStyle/>
          <a:p>
            <a:r>
              <a:rPr lang="cs-CZ" dirty="0">
                <a:sym typeface="Wingdings" panose="05000000000000000000" pitchFamily="2" charset="2"/>
              </a:rPr>
              <a:t>Pozvánka do značné míry ovlivní ochotu respondentů dotazník vyplnit! </a:t>
            </a:r>
          </a:p>
          <a:p>
            <a:r>
              <a:rPr lang="cs-CZ" dirty="0">
                <a:sym typeface="Wingdings" panose="05000000000000000000" pitchFamily="2" charset="2"/>
              </a:rPr>
              <a:t>I pokud máme samostatný informovaný souhlas, v pozvánce by měl být vlastně stejný základ</a:t>
            </a:r>
          </a:p>
          <a:p>
            <a:pPr lvl="1"/>
            <a:r>
              <a:rPr lang="cs-CZ" dirty="0">
                <a:sym typeface="Wingdings" panose="05000000000000000000" pitchFamily="2" charset="2"/>
              </a:rPr>
              <a:t>Proto v online sběrech stačí jen jedno</a:t>
            </a:r>
          </a:p>
          <a:p>
            <a:pPr lvl="1"/>
            <a:endParaRPr lang="cs-CZ" dirty="0">
              <a:sym typeface="Wingdings" panose="05000000000000000000" pitchFamily="2" charset="2"/>
            </a:endParaRPr>
          </a:p>
          <a:p>
            <a:r>
              <a:rPr lang="cs-CZ" dirty="0">
                <a:sym typeface="Wingdings" panose="05000000000000000000" pitchFamily="2" charset="2"/>
              </a:rPr>
              <a:t>Musí být srozumitelná respondentovi</a:t>
            </a:r>
          </a:p>
          <a:p>
            <a:pPr lvl="1"/>
            <a:r>
              <a:rPr lang="cs-CZ" dirty="0">
                <a:sym typeface="Wingdings" panose="05000000000000000000" pitchFamily="2" charset="2"/>
              </a:rPr>
              <a:t>používat pojmy a jazyk, které respondent zná, přizpůsobit cílové populaci</a:t>
            </a:r>
          </a:p>
          <a:p>
            <a:endParaRPr lang="cs-CZ" dirty="0">
              <a:sym typeface="Wingdings" panose="05000000000000000000" pitchFamily="2" charset="2"/>
            </a:endParaRPr>
          </a:p>
          <a:p>
            <a:r>
              <a:rPr lang="cs-CZ" dirty="0">
                <a:sym typeface="Wingdings" panose="05000000000000000000" pitchFamily="2" charset="2"/>
              </a:rPr>
              <a:t>Musí balancovat rozsah vůči pozornosti – dlouhý text sám o sobě (bez čtení) odradí spoustu lidí, ale některé informace prostě zaznít musí</a:t>
            </a:r>
          </a:p>
          <a:p>
            <a:pPr lvl="1"/>
            <a:r>
              <a:rPr lang="cs-CZ" dirty="0">
                <a:sym typeface="Wingdings" panose="05000000000000000000" pitchFamily="2" charset="2"/>
              </a:rPr>
              <a:t>Její dobré napsání není tak banální, jak zní</a:t>
            </a:r>
          </a:p>
          <a:p>
            <a:endParaRPr lang="cs-CZ" dirty="0">
              <a:sym typeface="Wingdings" panose="05000000000000000000" pitchFamily="2" charset="2"/>
            </a:endParaRPr>
          </a:p>
          <a:p>
            <a:r>
              <a:rPr lang="cs-CZ" dirty="0">
                <a:sym typeface="Wingdings" panose="05000000000000000000" pitchFamily="2" charset="2"/>
              </a:rPr>
              <a:t>Lze si pohrát s grafickou úpravou, obrázky, video.. </a:t>
            </a:r>
          </a:p>
          <a:p>
            <a:endParaRPr lang="cs-CZ" dirty="0">
              <a:highlight>
                <a:srgbClr val="FFFF00"/>
              </a:highlight>
              <a:sym typeface="Wingdings" panose="05000000000000000000" pitchFamily="2" charset="2"/>
            </a:endParaRPr>
          </a:p>
          <a:p>
            <a:endParaRPr lang="cs-CZ" dirty="0"/>
          </a:p>
        </p:txBody>
      </p:sp>
      <p:pic>
        <p:nvPicPr>
          <p:cNvPr id="5" name="Obrázek 4">
            <a:extLst>
              <a:ext uri="{FF2B5EF4-FFF2-40B4-BE49-F238E27FC236}">
                <a16:creationId xmlns:a16="http://schemas.microsoft.com/office/drawing/2014/main" id="{4105F8C3-D769-4E82-A009-1146A60E1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6132" y="2620934"/>
            <a:ext cx="4839375" cy="3324689"/>
          </a:xfrm>
          <a:prstGeom prst="rect">
            <a:avLst/>
          </a:prstGeom>
        </p:spPr>
      </p:pic>
      <p:sp>
        <p:nvSpPr>
          <p:cNvPr id="6" name="TextovéPole 5">
            <a:extLst>
              <a:ext uri="{FF2B5EF4-FFF2-40B4-BE49-F238E27FC236}">
                <a16:creationId xmlns:a16="http://schemas.microsoft.com/office/drawing/2014/main" id="{3846B97A-048D-4BDF-828F-3DCAF8D16C2C}"/>
              </a:ext>
            </a:extLst>
          </p:cNvPr>
          <p:cNvSpPr txBox="1"/>
          <p:nvPr/>
        </p:nvSpPr>
        <p:spPr>
          <a:xfrm>
            <a:off x="7860484" y="5917321"/>
            <a:ext cx="4001548" cy="276999"/>
          </a:xfrm>
          <a:prstGeom prst="rect">
            <a:avLst/>
          </a:prstGeom>
          <a:noFill/>
        </p:spPr>
        <p:txBody>
          <a:bodyPr wrap="square" rtlCol="0">
            <a:spAutoFit/>
          </a:bodyPr>
          <a:lstStyle/>
          <a:p>
            <a:r>
              <a:rPr lang="cs-CZ" sz="1200" dirty="0"/>
              <a:t>Bc práce G. </a:t>
            </a:r>
            <a:r>
              <a:rPr lang="cs-CZ" sz="1200" dirty="0" err="1"/>
              <a:t>Ostárková</a:t>
            </a:r>
            <a:r>
              <a:rPr lang="cs-CZ" sz="1200" dirty="0"/>
              <a:t> o postojích k online seznamkám</a:t>
            </a:r>
          </a:p>
        </p:txBody>
      </p:sp>
    </p:spTree>
    <p:extLst>
      <p:ext uri="{BB962C8B-B14F-4D97-AF65-F5344CB8AC3E}">
        <p14:creationId xmlns:p14="http://schemas.microsoft.com/office/powerpoint/2010/main" val="1421853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C7BDE4-C844-4E0D-972C-E4E9883A242D}"/>
              </a:ext>
            </a:extLst>
          </p:cNvPr>
          <p:cNvSpPr>
            <a:spLocks noGrp="1"/>
          </p:cNvSpPr>
          <p:nvPr>
            <p:ph type="title"/>
          </p:nvPr>
        </p:nvSpPr>
        <p:spPr>
          <a:xfrm>
            <a:off x="1482055" y="964692"/>
            <a:ext cx="9227890" cy="1188720"/>
          </a:xfrm>
        </p:spPr>
        <p:txBody>
          <a:bodyPr>
            <a:normAutofit fontScale="90000"/>
          </a:bodyPr>
          <a:lstStyle/>
          <a:p>
            <a:r>
              <a:rPr lang="cs-CZ" dirty="0"/>
              <a:t>Co kdyby ale zveřejnění některé informace v IS podle etických požadavků vedlo ke zkreslení výsledků?</a:t>
            </a:r>
          </a:p>
        </p:txBody>
      </p:sp>
      <p:pic>
        <p:nvPicPr>
          <p:cNvPr id="5" name="Obrázek 4" descr="Obsah obrázku text, osoba, muž, interiér&#10;&#10;Popis byl vytvořen automaticky">
            <a:extLst>
              <a:ext uri="{FF2B5EF4-FFF2-40B4-BE49-F238E27FC236}">
                <a16:creationId xmlns:a16="http://schemas.microsoft.com/office/drawing/2014/main" id="{700C63AA-00D6-439D-94A9-89A394B4B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458" y="2602706"/>
            <a:ext cx="6689084" cy="3784111"/>
          </a:xfrm>
          <a:prstGeom prst="rect">
            <a:avLst/>
          </a:prstGeom>
        </p:spPr>
      </p:pic>
    </p:spTree>
    <p:extLst>
      <p:ext uri="{BB962C8B-B14F-4D97-AF65-F5344CB8AC3E}">
        <p14:creationId xmlns:p14="http://schemas.microsoft.com/office/powerpoint/2010/main" val="4035990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BA539D-E140-4957-95C3-26EA5DE1F432}"/>
              </a:ext>
            </a:extLst>
          </p:cNvPr>
          <p:cNvSpPr>
            <a:spLocks noGrp="1"/>
          </p:cNvSpPr>
          <p:nvPr>
            <p:ph type="title"/>
          </p:nvPr>
        </p:nvSpPr>
        <p:spPr/>
        <p:txBody>
          <a:bodyPr/>
          <a:lstStyle/>
          <a:p>
            <a:r>
              <a:rPr lang="cs-CZ" dirty="0"/>
              <a:t>zastřený výzkum</a:t>
            </a:r>
          </a:p>
        </p:txBody>
      </p:sp>
      <p:sp>
        <p:nvSpPr>
          <p:cNvPr id="3" name="Zástupný obsah 2">
            <a:extLst>
              <a:ext uri="{FF2B5EF4-FFF2-40B4-BE49-F238E27FC236}">
                <a16:creationId xmlns:a16="http://schemas.microsoft.com/office/drawing/2014/main" id="{E3E97E7B-8F68-48EF-95E3-4078605636CC}"/>
              </a:ext>
            </a:extLst>
          </p:cNvPr>
          <p:cNvSpPr>
            <a:spLocks noGrp="1"/>
          </p:cNvSpPr>
          <p:nvPr>
            <p:ph sz="quarter" idx="13"/>
          </p:nvPr>
        </p:nvSpPr>
        <p:spPr>
          <a:xfrm>
            <a:off x="913774" y="2367092"/>
            <a:ext cx="10363826" cy="3782038"/>
          </a:xfrm>
        </p:spPr>
        <p:txBody>
          <a:bodyPr>
            <a:normAutofit fontScale="85000" lnSpcReduction="20000"/>
          </a:bodyPr>
          <a:lstStyle/>
          <a:p>
            <a:r>
              <a:rPr lang="cs-CZ" dirty="0"/>
              <a:t>Obecně je etické lhaní (i nesdělení nějaké důležité informace) respondentům minimalizovat</a:t>
            </a:r>
          </a:p>
          <a:p>
            <a:pPr lvl="1"/>
            <a:r>
              <a:rPr lang="cs-CZ" dirty="0"/>
              <a:t>Ideálně žádné!</a:t>
            </a:r>
          </a:p>
          <a:p>
            <a:endParaRPr lang="cs-CZ" b="1" dirty="0"/>
          </a:p>
          <a:p>
            <a:r>
              <a:rPr lang="cs-CZ" b="1" dirty="0"/>
              <a:t>Zastřený výzkum:</a:t>
            </a:r>
          </a:p>
          <a:p>
            <a:r>
              <a:rPr lang="cs-CZ" dirty="0"/>
              <a:t>Z povahy VO nemůže respondentům sdělit, co skutečně zkoumá – a nelze to tedy mít v IS</a:t>
            </a:r>
          </a:p>
          <a:p>
            <a:r>
              <a:rPr lang="cs-CZ" dirty="0"/>
              <a:t>Využívá nějakou </a:t>
            </a:r>
            <a:r>
              <a:rPr lang="cs-CZ" dirty="0" err="1"/>
              <a:t>cover</a:t>
            </a:r>
            <a:r>
              <a:rPr lang="cs-CZ" dirty="0"/>
              <a:t> story, lže o účelu/průběhu výzkumu</a:t>
            </a:r>
          </a:p>
          <a:p>
            <a:endParaRPr lang="cs-CZ" dirty="0"/>
          </a:p>
          <a:p>
            <a:r>
              <a:rPr lang="cs-CZ" dirty="0"/>
              <a:t>Př. respondenti hrají kooperativní hru nebo se baví s domnělými jinými respondenty, ale ve skutečnosti jde o program nebo výzkumníka</a:t>
            </a:r>
          </a:p>
          <a:p>
            <a:r>
              <a:rPr lang="cs-CZ" dirty="0"/>
              <a:t>Respondenti věří, že po vyplnění osobnostního dotazníku dostanou profil své osobnosti, ale v rámci experimentální manipulace dostanou profil popisující je jako netolerantní lidi s nedostatkem empatie </a:t>
            </a:r>
          </a:p>
          <a:p>
            <a:r>
              <a:rPr lang="cs-CZ" dirty="0"/>
              <a:t>Respondenti věří, že studie spočívá v tom, že vyplní osobnostní dotazník, ale během studie se do místnosti vřítí </a:t>
            </a:r>
            <a:r>
              <a:rPr lang="cs-CZ" dirty="0" err="1"/>
              <a:t>expartner</a:t>
            </a:r>
            <a:r>
              <a:rPr lang="cs-CZ" dirty="0"/>
              <a:t> administrátora a snaží se vyvolat hádku, a zkoumá se reakce respondentů na takovou situaci</a:t>
            </a:r>
          </a:p>
          <a:p>
            <a:pPr marL="0" indent="0">
              <a:buNone/>
            </a:pPr>
            <a:endParaRPr lang="cs-CZ" dirty="0"/>
          </a:p>
        </p:txBody>
      </p:sp>
    </p:spTree>
    <p:extLst>
      <p:ext uri="{BB962C8B-B14F-4D97-AF65-F5344CB8AC3E}">
        <p14:creationId xmlns:p14="http://schemas.microsoft.com/office/powerpoint/2010/main" val="640965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89DE68-FA04-4F60-9AEB-B8B0C9908721}"/>
              </a:ext>
            </a:extLst>
          </p:cNvPr>
          <p:cNvSpPr>
            <a:spLocks noGrp="1"/>
          </p:cNvSpPr>
          <p:nvPr>
            <p:ph type="title"/>
          </p:nvPr>
        </p:nvSpPr>
        <p:spPr/>
        <p:txBody>
          <a:bodyPr/>
          <a:lstStyle/>
          <a:p>
            <a:r>
              <a:rPr lang="cs-CZ" dirty="0"/>
              <a:t>Fabrikované materiály</a:t>
            </a:r>
          </a:p>
        </p:txBody>
      </p:sp>
      <p:sp>
        <p:nvSpPr>
          <p:cNvPr id="3" name="Zástupný obsah 2">
            <a:extLst>
              <a:ext uri="{FF2B5EF4-FFF2-40B4-BE49-F238E27FC236}">
                <a16:creationId xmlns:a16="http://schemas.microsoft.com/office/drawing/2014/main" id="{89AF19EA-B13E-4300-988D-8E0BA2BE0737}"/>
              </a:ext>
            </a:extLst>
          </p:cNvPr>
          <p:cNvSpPr>
            <a:spLocks noGrp="1"/>
          </p:cNvSpPr>
          <p:nvPr>
            <p:ph sz="quarter" idx="13"/>
          </p:nvPr>
        </p:nvSpPr>
        <p:spPr>
          <a:xfrm>
            <a:off x="913774" y="2367092"/>
            <a:ext cx="10363826" cy="3916262"/>
          </a:xfrm>
        </p:spPr>
        <p:txBody>
          <a:bodyPr>
            <a:normAutofit/>
          </a:bodyPr>
          <a:lstStyle/>
          <a:p>
            <a:r>
              <a:rPr lang="cs-CZ" dirty="0"/>
              <a:t>Typické v experimentálním designu, ale i v </a:t>
            </a:r>
            <a:r>
              <a:rPr lang="cs-CZ" dirty="0" err="1"/>
              <a:t>survey</a:t>
            </a:r>
            <a:r>
              <a:rPr lang="cs-CZ" dirty="0"/>
              <a:t>, které hodnotí dopady expozice jednoho podnětu</a:t>
            </a:r>
          </a:p>
          <a:p>
            <a:r>
              <a:rPr lang="cs-CZ" dirty="0"/>
              <a:t>Fiktivní reklamy, články, osoby.. </a:t>
            </a:r>
          </a:p>
          <a:p>
            <a:endParaRPr lang="cs-CZ" dirty="0"/>
          </a:p>
          <a:p>
            <a:r>
              <a:rPr lang="cs-CZ" b="1" dirty="0"/>
              <a:t>I smyšlené materiály musí být etické – nesmí vést k (potenciálnímu) poškození </a:t>
            </a:r>
          </a:p>
          <a:p>
            <a:pPr lvl="1"/>
            <a:r>
              <a:rPr lang="cs-CZ" dirty="0"/>
              <a:t>Např. výzkum zaměřující se na důvěryhodnost reklamního sdělení by neměl v reklamě zobrazovat pochybné události, praktiky…</a:t>
            </a:r>
          </a:p>
          <a:p>
            <a:pPr lvl="2"/>
            <a:r>
              <a:rPr lang="cs-CZ" i="1" dirty="0"/>
              <a:t>„Co vám doktoři neřekli! Kloktání </a:t>
            </a:r>
            <a:r>
              <a:rPr lang="cs-CZ" i="1" dirty="0" err="1"/>
              <a:t>Savem</a:t>
            </a:r>
            <a:r>
              <a:rPr lang="cs-CZ" i="1" dirty="0"/>
              <a:t> vás ochrání před </a:t>
            </a:r>
            <a:r>
              <a:rPr lang="cs-CZ" i="1" dirty="0" err="1"/>
              <a:t>covidem</a:t>
            </a:r>
            <a:r>
              <a:rPr lang="cs-CZ" i="1" dirty="0"/>
              <a:t>!“ </a:t>
            </a:r>
          </a:p>
          <a:p>
            <a:pPr lvl="1"/>
            <a:r>
              <a:rPr lang="cs-CZ" dirty="0"/>
              <a:t>Opatrně i se sděleními, která by mohla šířit obavu, strach, paniku, poplašné zprávy</a:t>
            </a:r>
          </a:p>
          <a:p>
            <a:pPr lvl="2"/>
            <a:r>
              <a:rPr lang="cs-CZ" dirty="0"/>
              <a:t>Podnětové materiály s násilnými, agresivními, urážlivými obsahy (byť fiktivními)</a:t>
            </a:r>
          </a:p>
          <a:p>
            <a:pPr lvl="2"/>
            <a:endParaRPr lang="cs-CZ" dirty="0"/>
          </a:p>
        </p:txBody>
      </p:sp>
    </p:spTree>
    <p:extLst>
      <p:ext uri="{BB962C8B-B14F-4D97-AF65-F5344CB8AC3E}">
        <p14:creationId xmlns:p14="http://schemas.microsoft.com/office/powerpoint/2010/main" val="2300817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624521-A599-4DBB-B6A2-F3247395E215}"/>
              </a:ext>
            </a:extLst>
          </p:cNvPr>
          <p:cNvSpPr>
            <a:spLocks noGrp="1"/>
          </p:cNvSpPr>
          <p:nvPr>
            <p:ph type="title"/>
          </p:nvPr>
        </p:nvSpPr>
        <p:spPr/>
        <p:txBody>
          <a:bodyPr/>
          <a:lstStyle/>
          <a:p>
            <a:r>
              <a:rPr lang="cs-CZ" dirty="0" err="1"/>
              <a:t>Debriefing</a:t>
            </a:r>
            <a:endParaRPr lang="cs-CZ" dirty="0"/>
          </a:p>
        </p:txBody>
      </p:sp>
      <p:sp>
        <p:nvSpPr>
          <p:cNvPr id="3" name="Zástupný obsah 2">
            <a:extLst>
              <a:ext uri="{FF2B5EF4-FFF2-40B4-BE49-F238E27FC236}">
                <a16:creationId xmlns:a16="http://schemas.microsoft.com/office/drawing/2014/main" id="{DC35CFCB-8CFD-4EF5-8C22-E497B5AE410C}"/>
              </a:ext>
            </a:extLst>
          </p:cNvPr>
          <p:cNvSpPr>
            <a:spLocks noGrp="1"/>
          </p:cNvSpPr>
          <p:nvPr>
            <p:ph sz="quarter" idx="13"/>
          </p:nvPr>
        </p:nvSpPr>
        <p:spPr/>
        <p:txBody>
          <a:bodyPr>
            <a:normAutofit fontScale="85000" lnSpcReduction="20000"/>
          </a:bodyPr>
          <a:lstStyle/>
          <a:p>
            <a:r>
              <a:rPr lang="cs-CZ" b="1" dirty="0"/>
              <a:t>V těchto případech zásadní!</a:t>
            </a:r>
          </a:p>
          <a:p>
            <a:r>
              <a:rPr lang="cs-CZ" dirty="0"/>
              <a:t>Odhalení a vysvětlení skutečného účelu výzkumu, vysvětlení, že materiály/osoby byly fiktivní/hrané…</a:t>
            </a:r>
          </a:p>
          <a:p>
            <a:r>
              <a:rPr lang="cs-CZ" dirty="0"/>
              <a:t>V případech, kdy vlastně respondent nedal reálný plně informovaný souhlas, je etické se ho na souhlas po </a:t>
            </a:r>
            <a:r>
              <a:rPr lang="cs-CZ" dirty="0" err="1"/>
              <a:t>debriefingu</a:t>
            </a:r>
            <a:r>
              <a:rPr lang="cs-CZ" dirty="0"/>
              <a:t> zeptat znovu </a:t>
            </a:r>
          </a:p>
          <a:p>
            <a:endParaRPr lang="cs-CZ" dirty="0"/>
          </a:p>
          <a:p>
            <a:r>
              <a:rPr lang="cs-CZ" b="1" dirty="0"/>
              <a:t>V online sběrech</a:t>
            </a:r>
            <a:r>
              <a:rPr lang="cs-CZ" dirty="0"/>
              <a:t>: jak zajistit, že se člověk do fáze </a:t>
            </a:r>
            <a:r>
              <a:rPr lang="cs-CZ" dirty="0" err="1"/>
              <a:t>debriefingu</a:t>
            </a:r>
            <a:r>
              <a:rPr lang="cs-CZ" dirty="0"/>
              <a:t> dostane?  </a:t>
            </a:r>
          </a:p>
          <a:p>
            <a:pPr lvl="1"/>
            <a:r>
              <a:rPr lang="cs-CZ" dirty="0"/>
              <a:t>Může být problematické až nemožné - </a:t>
            </a:r>
            <a:r>
              <a:rPr lang="cs-CZ" dirty="0" err="1"/>
              <a:t>dealbreaker</a:t>
            </a:r>
            <a:endParaRPr lang="cs-CZ" dirty="0"/>
          </a:p>
          <a:p>
            <a:endParaRPr lang="cs-CZ" dirty="0"/>
          </a:p>
          <a:p>
            <a:r>
              <a:rPr lang="cs-CZ" dirty="0"/>
              <a:t>V nějaké podobě by měl být v každém výzkumu – obvykle ale stačí kratičce jako součást poděkování a měl by v respondentovi posílit dobrý pocit z toho, že se výzkumu zúčastnil</a:t>
            </a:r>
          </a:p>
          <a:p>
            <a:pPr lvl="1"/>
            <a:r>
              <a:rPr lang="cs-CZ" i="1" dirty="0"/>
              <a:t>Děkujeme za vyplnění dotazníku, kterého si velmi ceníme. Vaše odpovědi nám pomohou zjistit, jaké jsou dopady používání Instagramu, což je dnes obzvláště důležité téma. Pokud máte jakékoliv otázky nebo komentáře, neváhejte se obrátit na </a:t>
            </a:r>
            <a:r>
              <a:rPr lang="cs-CZ" i="1" dirty="0" err="1"/>
              <a:t>XYT@blabla</a:t>
            </a:r>
            <a:r>
              <a:rPr lang="cs-CZ" i="1" dirty="0"/>
              <a:t>. </a:t>
            </a:r>
          </a:p>
          <a:p>
            <a:endParaRPr lang="cs-CZ" dirty="0"/>
          </a:p>
        </p:txBody>
      </p:sp>
    </p:spTree>
    <p:extLst>
      <p:ext uri="{BB962C8B-B14F-4D97-AF65-F5344CB8AC3E}">
        <p14:creationId xmlns:p14="http://schemas.microsoft.com/office/powerpoint/2010/main" val="1064217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E7A307-0A1A-4249-B31E-4F0889703D2F}"/>
              </a:ext>
            </a:extLst>
          </p:cNvPr>
          <p:cNvSpPr>
            <a:spLocks noGrp="1"/>
          </p:cNvSpPr>
          <p:nvPr>
            <p:ph type="title"/>
          </p:nvPr>
        </p:nvSpPr>
        <p:spPr/>
        <p:txBody>
          <a:bodyPr/>
          <a:lstStyle/>
          <a:p>
            <a:r>
              <a:rPr lang="cs-CZ" dirty="0"/>
              <a:t>Příklad </a:t>
            </a:r>
            <a:r>
              <a:rPr lang="cs-CZ" dirty="0" err="1"/>
              <a:t>debriefingu</a:t>
            </a:r>
            <a:r>
              <a:rPr lang="cs-CZ" dirty="0"/>
              <a:t> v online </a:t>
            </a:r>
            <a:r>
              <a:rPr lang="cs-CZ" dirty="0" err="1"/>
              <a:t>survey</a:t>
            </a:r>
            <a:endParaRPr lang="cs-CZ" dirty="0"/>
          </a:p>
        </p:txBody>
      </p:sp>
      <p:sp>
        <p:nvSpPr>
          <p:cNvPr id="3" name="Zástupný obsah 2">
            <a:extLst>
              <a:ext uri="{FF2B5EF4-FFF2-40B4-BE49-F238E27FC236}">
                <a16:creationId xmlns:a16="http://schemas.microsoft.com/office/drawing/2014/main" id="{41F01457-5C73-4A86-9FD3-F7FB0C287B2F}"/>
              </a:ext>
            </a:extLst>
          </p:cNvPr>
          <p:cNvSpPr>
            <a:spLocks noGrp="1"/>
          </p:cNvSpPr>
          <p:nvPr>
            <p:ph sz="quarter" idx="13"/>
          </p:nvPr>
        </p:nvSpPr>
        <p:spPr>
          <a:xfrm>
            <a:off x="6521450" y="2367092"/>
            <a:ext cx="4737100" cy="3424107"/>
          </a:xfrm>
        </p:spPr>
        <p:txBody>
          <a:bodyPr>
            <a:normAutofit fontScale="92500" lnSpcReduction="20000"/>
          </a:bodyPr>
          <a:lstStyle/>
          <a:p>
            <a:r>
              <a:rPr lang="cs-CZ" b="1" dirty="0"/>
              <a:t>Děkujeme za odpovědi. Jak asi víš, pod fotkami na internetu můžeš vídat negativní komentáře, které se někdy týkají vzhledu. Takové komentáře mohou být pro osobu, které se týkají, zraňující. Nás zajímalo, co má vliv na to, jak lidé vnímají takové komentáře a osoby na fotkách. Vytvořili jsme proto fotku, kterou jsi viděl/a, i komentáře vedle ní. Fotka tedy nezobrazovala reálný </a:t>
            </a:r>
            <a:r>
              <a:rPr lang="cs-CZ" b="1" dirty="0" err="1"/>
              <a:t>Instagramový</a:t>
            </a:r>
            <a:r>
              <a:rPr lang="cs-CZ" b="1" dirty="0"/>
              <a:t> účet a komentáře byly rovněž smyšlené. Kdyby se stalo něco podobné tobě, doporučujeme se s tím obrátit na někoho, komu důvěřuješ. Teď prosím pokračuj ve vyplňování dotazníku dále.</a:t>
            </a:r>
            <a:endParaRPr lang="cs-CZ" dirty="0"/>
          </a:p>
        </p:txBody>
      </p:sp>
      <p:pic>
        <p:nvPicPr>
          <p:cNvPr id="7" name="Obrázek 6">
            <a:extLst>
              <a:ext uri="{FF2B5EF4-FFF2-40B4-BE49-F238E27FC236}">
                <a16:creationId xmlns:a16="http://schemas.microsoft.com/office/drawing/2014/main" id="{D431E77F-7800-4C73-AA5B-559D38241944}"/>
              </a:ext>
            </a:extLst>
          </p:cNvPr>
          <p:cNvPicPr>
            <a:picLocks noChangeAspect="1"/>
          </p:cNvPicPr>
          <p:nvPr/>
        </p:nvPicPr>
        <p:blipFill rotWithShape="1">
          <a:blip r:embed="rId2">
            <a:extLst>
              <a:ext uri="{28A0092B-C50C-407E-A947-70E740481C1C}">
                <a14:useLocalDpi xmlns:a14="http://schemas.microsoft.com/office/drawing/2010/main" val="0"/>
              </a:ext>
            </a:extLst>
          </a:blip>
          <a:srcRect l="25667" t="4932" r="7980" b="4615"/>
          <a:stretch/>
        </p:blipFill>
        <p:spPr>
          <a:xfrm>
            <a:off x="546099" y="2367092"/>
            <a:ext cx="5639450" cy="4324351"/>
          </a:xfrm>
          <a:prstGeom prst="rect">
            <a:avLst/>
          </a:prstGeom>
        </p:spPr>
      </p:pic>
    </p:spTree>
    <p:extLst>
      <p:ext uri="{BB962C8B-B14F-4D97-AF65-F5344CB8AC3E}">
        <p14:creationId xmlns:p14="http://schemas.microsoft.com/office/powerpoint/2010/main" val="3878012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0E900C-9491-4484-9B3A-9856B03744CA}"/>
              </a:ext>
            </a:extLst>
          </p:cNvPr>
          <p:cNvSpPr>
            <a:spLocks noGrp="1"/>
          </p:cNvSpPr>
          <p:nvPr>
            <p:ph type="title"/>
          </p:nvPr>
        </p:nvSpPr>
        <p:spPr/>
        <p:txBody>
          <a:bodyPr/>
          <a:lstStyle/>
          <a:p>
            <a:r>
              <a:rPr lang="cs-CZ" dirty="0" err="1"/>
              <a:t>Ethical</a:t>
            </a:r>
            <a:r>
              <a:rPr lang="cs-CZ" dirty="0"/>
              <a:t> </a:t>
            </a:r>
            <a:r>
              <a:rPr lang="cs-CZ" dirty="0" err="1"/>
              <a:t>pickle</a:t>
            </a:r>
            <a:endParaRPr lang="cs-CZ" dirty="0"/>
          </a:p>
        </p:txBody>
      </p:sp>
      <p:sp>
        <p:nvSpPr>
          <p:cNvPr id="3" name="Zástupný obsah 2">
            <a:extLst>
              <a:ext uri="{FF2B5EF4-FFF2-40B4-BE49-F238E27FC236}">
                <a16:creationId xmlns:a16="http://schemas.microsoft.com/office/drawing/2014/main" id="{747A0BA5-2E00-4F88-BB7E-CF79631F1C6E}"/>
              </a:ext>
            </a:extLst>
          </p:cNvPr>
          <p:cNvSpPr>
            <a:spLocks noGrp="1"/>
          </p:cNvSpPr>
          <p:nvPr>
            <p:ph sz="quarter" idx="13"/>
          </p:nvPr>
        </p:nvSpPr>
        <p:spPr/>
        <p:txBody>
          <a:bodyPr/>
          <a:lstStyle/>
          <a:p>
            <a:r>
              <a:rPr lang="cs-CZ" dirty="0"/>
              <a:t>Co kdyby ale zveřejnění některé informace podle etických požadavků vedlo ke zkreslení výsledků?</a:t>
            </a:r>
          </a:p>
          <a:p>
            <a:pPr lvl="1"/>
            <a:r>
              <a:rPr lang="cs-CZ" dirty="0"/>
              <a:t>Někdy i sponzor/zadavatel výzkumu může zkreslit výsledky, pokud ovlivní ochotu respondentů výzkumu se účastnit</a:t>
            </a:r>
          </a:p>
          <a:p>
            <a:pPr lvl="1"/>
            <a:endParaRPr lang="cs-CZ" dirty="0"/>
          </a:p>
          <a:p>
            <a:r>
              <a:rPr lang="cs-CZ" b="1" dirty="0"/>
              <a:t>Pro všechny tyto případy je důležitá etická komise</a:t>
            </a:r>
          </a:p>
          <a:p>
            <a:pPr lvl="1"/>
            <a:r>
              <a:rPr lang="cs-CZ" dirty="0"/>
              <a:t>Nezaujatý orgán, který zváží rizika/benefity studie</a:t>
            </a:r>
          </a:p>
        </p:txBody>
      </p:sp>
      <p:pic>
        <p:nvPicPr>
          <p:cNvPr id="9" name="Obrázek 8" descr="Obsah obrázku text&#10;&#10;Popis byl vytvořen automaticky">
            <a:extLst>
              <a:ext uri="{FF2B5EF4-FFF2-40B4-BE49-F238E27FC236}">
                <a16:creationId xmlns:a16="http://schemas.microsoft.com/office/drawing/2014/main" id="{BACAB06A-F9A0-49DB-BC51-B6641FD6A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58408">
            <a:off x="8665826" y="3419825"/>
            <a:ext cx="3048006" cy="3048006"/>
          </a:xfrm>
          <a:prstGeom prst="rect">
            <a:avLst/>
          </a:prstGeom>
        </p:spPr>
      </p:pic>
    </p:spTree>
    <p:extLst>
      <p:ext uri="{BB962C8B-B14F-4D97-AF65-F5344CB8AC3E}">
        <p14:creationId xmlns:p14="http://schemas.microsoft.com/office/powerpoint/2010/main" val="2495270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3B9E1D-665C-4B85-A8E4-3DDD2A774AEA}"/>
              </a:ext>
            </a:extLst>
          </p:cNvPr>
          <p:cNvSpPr>
            <a:spLocks noGrp="1"/>
          </p:cNvSpPr>
          <p:nvPr>
            <p:ph type="title"/>
          </p:nvPr>
        </p:nvSpPr>
        <p:spPr/>
        <p:txBody>
          <a:bodyPr/>
          <a:lstStyle/>
          <a:p>
            <a:r>
              <a:rPr lang="cs-CZ" dirty="0"/>
              <a:t>Do no </a:t>
            </a:r>
            <a:r>
              <a:rPr lang="cs-CZ" dirty="0" err="1"/>
              <a:t>harm</a:t>
            </a:r>
            <a:endParaRPr lang="cs-CZ" dirty="0"/>
          </a:p>
        </p:txBody>
      </p:sp>
      <p:sp>
        <p:nvSpPr>
          <p:cNvPr id="3" name="Zástupný obsah 2">
            <a:extLst>
              <a:ext uri="{FF2B5EF4-FFF2-40B4-BE49-F238E27FC236}">
                <a16:creationId xmlns:a16="http://schemas.microsoft.com/office/drawing/2014/main" id="{7145AAFB-DC55-4E96-A27B-49C51FC0580C}"/>
              </a:ext>
            </a:extLst>
          </p:cNvPr>
          <p:cNvSpPr>
            <a:spLocks noGrp="1"/>
          </p:cNvSpPr>
          <p:nvPr>
            <p:ph sz="quarter" idx="13"/>
          </p:nvPr>
        </p:nvSpPr>
        <p:spPr/>
        <p:txBody>
          <a:bodyPr>
            <a:normAutofit fontScale="92500" lnSpcReduction="10000"/>
          </a:bodyPr>
          <a:lstStyle/>
          <a:p>
            <a:r>
              <a:rPr lang="cs-CZ" dirty="0"/>
              <a:t>Nevztahuje se jen na respondenta</a:t>
            </a:r>
          </a:p>
          <a:p>
            <a:endParaRPr lang="cs-CZ" dirty="0"/>
          </a:p>
          <a:p>
            <a:r>
              <a:rPr lang="cs-CZ" b="1" dirty="0"/>
              <a:t>Na výzkumníka/tazatele: </a:t>
            </a:r>
          </a:p>
          <a:p>
            <a:pPr lvl="1"/>
            <a:r>
              <a:rPr lang="cs-CZ" dirty="0"/>
              <a:t>Pokud by prováděním sběru byl administrátor vystaven riziku, musí poskytnout informovaný souhlas a musí být maximalizovaná snaha rizika eliminovat</a:t>
            </a:r>
          </a:p>
          <a:p>
            <a:pPr lvl="1"/>
            <a:r>
              <a:rPr lang="cs-CZ" dirty="0"/>
              <a:t>V případě nepřiměřeného rizika je to no-go</a:t>
            </a:r>
          </a:p>
          <a:p>
            <a:pPr lvl="1"/>
            <a:endParaRPr lang="cs-CZ" dirty="0"/>
          </a:p>
          <a:p>
            <a:r>
              <a:rPr lang="cs-CZ" b="1" dirty="0"/>
              <a:t>Na jiné lidi, které náš výzkum také nesmí poškodit</a:t>
            </a:r>
          </a:p>
          <a:p>
            <a:pPr lvl="1"/>
            <a:r>
              <a:rPr lang="cs-CZ" dirty="0"/>
              <a:t>Položka v dotazníku „</a:t>
            </a:r>
            <a:r>
              <a:rPr lang="cs-CZ" i="1" dirty="0"/>
              <a:t>Jak silně věříte tomu, že doktorka Dědková opsala svou disertaci</a:t>
            </a:r>
            <a:r>
              <a:rPr lang="cs-CZ" dirty="0"/>
              <a:t>“? </a:t>
            </a:r>
          </a:p>
          <a:p>
            <a:pPr lvl="1"/>
            <a:r>
              <a:rPr lang="cs-CZ" dirty="0"/>
              <a:t>„</a:t>
            </a:r>
            <a:r>
              <a:rPr lang="cs-CZ" dirty="0" err="1"/>
              <a:t>push</a:t>
            </a:r>
            <a:r>
              <a:rPr lang="cs-CZ" dirty="0"/>
              <a:t> </a:t>
            </a:r>
            <a:r>
              <a:rPr lang="cs-CZ" dirty="0" err="1"/>
              <a:t>polls</a:t>
            </a:r>
            <a:r>
              <a:rPr lang="cs-CZ" dirty="0"/>
              <a:t>“ – anketa prezentovaná jako výzkum, jejímž reálným cílem je poškodit pověst – např. politikovi</a:t>
            </a:r>
            <a:endParaRPr lang="cs-CZ" i="1" dirty="0"/>
          </a:p>
          <a:p>
            <a:endParaRPr lang="cs-CZ" dirty="0"/>
          </a:p>
          <a:p>
            <a:endParaRPr lang="cs-CZ" dirty="0"/>
          </a:p>
        </p:txBody>
      </p:sp>
    </p:spTree>
    <p:extLst>
      <p:ext uri="{BB962C8B-B14F-4D97-AF65-F5344CB8AC3E}">
        <p14:creationId xmlns:p14="http://schemas.microsoft.com/office/powerpoint/2010/main" val="183639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77015A-D052-4498-B55D-153B52194608}"/>
              </a:ext>
            </a:extLst>
          </p:cNvPr>
          <p:cNvSpPr>
            <a:spLocks noGrp="1"/>
          </p:cNvSpPr>
          <p:nvPr>
            <p:ph type="title"/>
          </p:nvPr>
        </p:nvSpPr>
        <p:spPr/>
        <p:txBody>
          <a:bodyPr/>
          <a:lstStyle/>
          <a:p>
            <a:r>
              <a:rPr lang="cs-CZ" dirty="0"/>
              <a:t>Důvěrnost dat</a:t>
            </a:r>
          </a:p>
        </p:txBody>
      </p:sp>
      <p:sp>
        <p:nvSpPr>
          <p:cNvPr id="3" name="Zástupný obsah 2">
            <a:extLst>
              <a:ext uri="{FF2B5EF4-FFF2-40B4-BE49-F238E27FC236}">
                <a16:creationId xmlns:a16="http://schemas.microsoft.com/office/drawing/2014/main" id="{36D7F5D5-EFE2-40C7-9B22-19D6F11687FB}"/>
              </a:ext>
            </a:extLst>
          </p:cNvPr>
          <p:cNvSpPr>
            <a:spLocks noGrp="1"/>
          </p:cNvSpPr>
          <p:nvPr>
            <p:ph sz="quarter" idx="13"/>
          </p:nvPr>
        </p:nvSpPr>
        <p:spPr/>
        <p:txBody>
          <a:bodyPr/>
          <a:lstStyle/>
          <a:p>
            <a:r>
              <a:rPr lang="cs-CZ" dirty="0"/>
              <a:t>Co je z dat zveřejněno, je zveřejněno v takové podobě, která neumožňuje identifikaci respondenta</a:t>
            </a:r>
          </a:p>
          <a:p>
            <a:r>
              <a:rPr lang="cs-CZ" dirty="0"/>
              <a:t>Pokud data obsahují osobní údaje, jsou uchovávána tak, aby se k nim nedostala neautorizovaná osoba</a:t>
            </a:r>
          </a:p>
          <a:p>
            <a:pPr lvl="1"/>
            <a:r>
              <a:rPr lang="cs-CZ" dirty="0"/>
              <a:t>Přímá identifikace uložena v jiném souboru než datovém, se kterým se pracuje</a:t>
            </a:r>
          </a:p>
          <a:p>
            <a:pPr lvl="1"/>
            <a:r>
              <a:rPr lang="cs-CZ" dirty="0"/>
              <a:t>Ideálně – nakládání s daty dat, že nikdo nemá možnost je přímo spojit</a:t>
            </a:r>
          </a:p>
          <a:p>
            <a:pPr lvl="2"/>
            <a:r>
              <a:rPr lang="cs-CZ" dirty="0"/>
              <a:t>Př. EPI data</a:t>
            </a:r>
          </a:p>
          <a:p>
            <a:pPr lvl="1"/>
            <a:r>
              <a:rPr lang="cs-CZ" dirty="0"/>
              <a:t>Zaheslované soubory/archivy, uložené na zabezpečeném serveru</a:t>
            </a:r>
          </a:p>
          <a:p>
            <a:pPr lvl="1"/>
            <a:r>
              <a:rPr lang="cs-CZ" dirty="0"/>
              <a:t>Autorizované osoby – podepsaný </a:t>
            </a:r>
            <a:r>
              <a:rPr lang="cs-CZ" dirty="0" err="1"/>
              <a:t>agreement</a:t>
            </a:r>
            <a:r>
              <a:rPr lang="cs-CZ" dirty="0"/>
              <a:t> o zachování důvěrnosti </a:t>
            </a:r>
          </a:p>
        </p:txBody>
      </p:sp>
    </p:spTree>
    <p:extLst>
      <p:ext uri="{BB962C8B-B14F-4D97-AF65-F5344CB8AC3E}">
        <p14:creationId xmlns:p14="http://schemas.microsoft.com/office/powerpoint/2010/main" val="154062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2299" y="835276"/>
            <a:ext cx="7572883" cy="4997372"/>
          </a:xfrm>
        </p:spPr>
      </p:pic>
    </p:spTree>
    <p:extLst>
      <p:ext uri="{BB962C8B-B14F-4D97-AF65-F5344CB8AC3E}">
        <p14:creationId xmlns:p14="http://schemas.microsoft.com/office/powerpoint/2010/main" val="91894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B5095B-C5EB-48DA-8BC2-66AFCADA7548}"/>
              </a:ext>
            </a:extLst>
          </p:cNvPr>
          <p:cNvSpPr>
            <a:spLocks noGrp="1"/>
          </p:cNvSpPr>
          <p:nvPr>
            <p:ph type="title"/>
          </p:nvPr>
        </p:nvSpPr>
        <p:spPr/>
        <p:txBody>
          <a:bodyPr/>
          <a:lstStyle/>
          <a:p>
            <a:r>
              <a:rPr lang="cs-CZ" dirty="0"/>
              <a:t>Osobní údaj</a:t>
            </a:r>
          </a:p>
        </p:txBody>
      </p:sp>
      <p:sp>
        <p:nvSpPr>
          <p:cNvPr id="3" name="Zástupný obsah 2">
            <a:extLst>
              <a:ext uri="{FF2B5EF4-FFF2-40B4-BE49-F238E27FC236}">
                <a16:creationId xmlns:a16="http://schemas.microsoft.com/office/drawing/2014/main" id="{FA96DD0A-B2DF-4D97-A3E4-E5F2B9002DEB}"/>
              </a:ext>
            </a:extLst>
          </p:cNvPr>
          <p:cNvSpPr>
            <a:spLocks noGrp="1"/>
          </p:cNvSpPr>
          <p:nvPr>
            <p:ph sz="quarter" idx="13"/>
          </p:nvPr>
        </p:nvSpPr>
        <p:spPr/>
        <p:txBody>
          <a:bodyPr>
            <a:normAutofit fontScale="85000" lnSpcReduction="10000"/>
          </a:bodyPr>
          <a:lstStyle/>
          <a:p>
            <a:r>
              <a:rPr lang="cs-CZ" dirty="0"/>
              <a:t>Jakákoliv data, která mohou vést k identifikaci jednotlivce</a:t>
            </a:r>
          </a:p>
          <a:p>
            <a:r>
              <a:rPr lang="cs-CZ" dirty="0"/>
              <a:t>Jméno, adresa, rodné číslo, UČO</a:t>
            </a:r>
          </a:p>
          <a:p>
            <a:r>
              <a:rPr lang="cs-CZ" dirty="0"/>
              <a:t>Ale také:</a:t>
            </a:r>
          </a:p>
          <a:p>
            <a:pPr lvl="1"/>
            <a:r>
              <a:rPr lang="cs-CZ" dirty="0"/>
              <a:t>Unikátní údaje, které nemáme zafixovány jako identifikační: počet </a:t>
            </a:r>
            <a:r>
              <a:rPr lang="cs-CZ" dirty="0" err="1"/>
              <a:t>followerů</a:t>
            </a:r>
            <a:r>
              <a:rPr lang="cs-CZ" dirty="0"/>
              <a:t> českého </a:t>
            </a:r>
            <a:r>
              <a:rPr lang="cs-CZ" dirty="0" err="1"/>
              <a:t>influencera</a:t>
            </a:r>
            <a:r>
              <a:rPr lang="cs-CZ" dirty="0"/>
              <a:t> na YT kanálu ke dni 21. 3. 2021</a:t>
            </a:r>
          </a:p>
          <a:p>
            <a:pPr lvl="1"/>
            <a:r>
              <a:rPr lang="cs-CZ" dirty="0"/>
              <a:t>Kombinace dat, které dohromady identifikují jednotlivce: </a:t>
            </a:r>
          </a:p>
          <a:p>
            <a:pPr lvl="2"/>
            <a:r>
              <a:rPr lang="cs-CZ" dirty="0"/>
              <a:t>Sběr na školách: místo bydliště, velikost školy, věk, pohlaví, počet sourozenců, </a:t>
            </a:r>
            <a:r>
              <a:rPr lang="cs-CZ" dirty="0" err="1"/>
              <a:t>covid</a:t>
            </a:r>
            <a:r>
              <a:rPr lang="cs-CZ" dirty="0"/>
              <a:t> karanténa v posledním měsíci</a:t>
            </a:r>
          </a:p>
          <a:p>
            <a:pPr lvl="2"/>
            <a:r>
              <a:rPr lang="cs-CZ" dirty="0"/>
              <a:t>Sběr v organizaci: pracovní zařazení, pohlaví, věk</a:t>
            </a:r>
          </a:p>
          <a:p>
            <a:pPr lvl="1"/>
            <a:r>
              <a:rPr lang="cs-CZ" dirty="0"/>
              <a:t>Kombinace dat ze </a:t>
            </a:r>
            <a:r>
              <a:rPr lang="cs-CZ" dirty="0" err="1"/>
              <a:t>survey</a:t>
            </a:r>
            <a:r>
              <a:rPr lang="cs-CZ" dirty="0"/>
              <a:t> s údaji odjinud, které dohromady identifikují jednotlivce: IP adresa, přezdívky komentujících</a:t>
            </a:r>
          </a:p>
          <a:p>
            <a:pPr lvl="1"/>
            <a:endParaRPr lang="cs-CZ" dirty="0"/>
          </a:p>
          <a:p>
            <a:r>
              <a:rPr lang="cs-CZ" dirty="0"/>
              <a:t>Sběr přes internet: pozor na to, jaké služby používáte – respondenti nedávají data jen vám, ale i zprostředkovateli + otázka zabezpečení</a:t>
            </a:r>
          </a:p>
        </p:txBody>
      </p:sp>
    </p:spTree>
    <p:extLst>
      <p:ext uri="{BB962C8B-B14F-4D97-AF65-F5344CB8AC3E}">
        <p14:creationId xmlns:p14="http://schemas.microsoft.com/office/powerpoint/2010/main" val="2942588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2F3C13-2753-4A60-94D4-C121F941612E}"/>
              </a:ext>
            </a:extLst>
          </p:cNvPr>
          <p:cNvSpPr>
            <a:spLocks noGrp="1"/>
          </p:cNvSpPr>
          <p:nvPr>
            <p:ph type="title"/>
          </p:nvPr>
        </p:nvSpPr>
        <p:spPr/>
        <p:txBody>
          <a:bodyPr/>
          <a:lstStyle/>
          <a:p>
            <a:r>
              <a:rPr lang="cs-CZ" dirty="0" err="1"/>
              <a:t>Incentivy</a:t>
            </a:r>
            <a:endParaRPr lang="cs-CZ" dirty="0"/>
          </a:p>
        </p:txBody>
      </p:sp>
      <p:sp>
        <p:nvSpPr>
          <p:cNvPr id="3" name="Zástupný obsah 2">
            <a:extLst>
              <a:ext uri="{FF2B5EF4-FFF2-40B4-BE49-F238E27FC236}">
                <a16:creationId xmlns:a16="http://schemas.microsoft.com/office/drawing/2014/main" id="{11A5A6AA-E2B3-419B-9A2E-ABE73F24E9D8}"/>
              </a:ext>
            </a:extLst>
          </p:cNvPr>
          <p:cNvSpPr>
            <a:spLocks noGrp="1"/>
          </p:cNvSpPr>
          <p:nvPr>
            <p:ph sz="quarter" idx="13"/>
          </p:nvPr>
        </p:nvSpPr>
        <p:spPr/>
        <p:txBody>
          <a:bodyPr>
            <a:normAutofit/>
          </a:bodyPr>
          <a:lstStyle/>
          <a:p>
            <a:r>
              <a:rPr lang="cs-CZ" dirty="0"/>
              <a:t>Odměny za účast na studii, pobídky</a:t>
            </a:r>
          </a:p>
          <a:p>
            <a:pPr lvl="1"/>
            <a:r>
              <a:rPr lang="cs-CZ" dirty="0"/>
              <a:t>Mají motivovat k účasti a zároveň odměnit za vynaloženou energii</a:t>
            </a:r>
          </a:p>
          <a:p>
            <a:endParaRPr lang="cs-CZ" dirty="0"/>
          </a:p>
          <a:p>
            <a:r>
              <a:rPr lang="cs-CZ" dirty="0">
                <a:solidFill>
                  <a:srgbClr val="0070C0"/>
                </a:solidFill>
              </a:rPr>
              <a:t>Jaké </a:t>
            </a:r>
            <a:r>
              <a:rPr lang="cs-CZ" dirty="0" err="1">
                <a:solidFill>
                  <a:srgbClr val="0070C0"/>
                </a:solidFill>
              </a:rPr>
              <a:t>incentivy</a:t>
            </a:r>
            <a:r>
              <a:rPr lang="cs-CZ" dirty="0">
                <a:solidFill>
                  <a:srgbClr val="0070C0"/>
                </a:solidFill>
              </a:rPr>
              <a:t> vás napadnou, že by šlo použít? </a:t>
            </a:r>
          </a:p>
          <a:p>
            <a:pPr lvl="1"/>
            <a:r>
              <a:rPr lang="cs-CZ" dirty="0">
                <a:solidFill>
                  <a:srgbClr val="0070C0"/>
                </a:solidFill>
              </a:rPr>
              <a:t>Pro výzkum na obecné populaci dospělých?</a:t>
            </a:r>
          </a:p>
          <a:p>
            <a:pPr lvl="1"/>
            <a:r>
              <a:rPr lang="cs-CZ" dirty="0">
                <a:solidFill>
                  <a:srgbClr val="0070C0"/>
                </a:solidFill>
              </a:rPr>
              <a:t>Pro výzkum na mladých dospělých na sociálních sítích?</a:t>
            </a:r>
          </a:p>
          <a:p>
            <a:pPr lvl="1"/>
            <a:r>
              <a:rPr lang="cs-CZ" dirty="0">
                <a:solidFill>
                  <a:srgbClr val="0070C0"/>
                </a:solidFill>
              </a:rPr>
              <a:t>Pro výzkum na dospívajících (13-17)? </a:t>
            </a:r>
          </a:p>
          <a:p>
            <a:pPr lvl="1"/>
            <a:r>
              <a:rPr lang="cs-CZ" dirty="0">
                <a:solidFill>
                  <a:srgbClr val="0070C0"/>
                </a:solidFill>
              </a:rPr>
              <a:t>Pro výzkum na matkách samoživitelkách?</a:t>
            </a:r>
          </a:p>
        </p:txBody>
      </p:sp>
    </p:spTree>
    <p:extLst>
      <p:ext uri="{BB962C8B-B14F-4D97-AF65-F5344CB8AC3E}">
        <p14:creationId xmlns:p14="http://schemas.microsoft.com/office/powerpoint/2010/main" val="2555985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2F3C13-2753-4A60-94D4-C121F941612E}"/>
              </a:ext>
            </a:extLst>
          </p:cNvPr>
          <p:cNvSpPr>
            <a:spLocks noGrp="1"/>
          </p:cNvSpPr>
          <p:nvPr>
            <p:ph type="title"/>
          </p:nvPr>
        </p:nvSpPr>
        <p:spPr/>
        <p:txBody>
          <a:bodyPr/>
          <a:lstStyle/>
          <a:p>
            <a:r>
              <a:rPr lang="cs-CZ" dirty="0" err="1"/>
              <a:t>Incentivy</a:t>
            </a:r>
            <a:endParaRPr lang="cs-CZ" dirty="0"/>
          </a:p>
        </p:txBody>
      </p:sp>
      <p:sp>
        <p:nvSpPr>
          <p:cNvPr id="3" name="Zástupný obsah 2">
            <a:extLst>
              <a:ext uri="{FF2B5EF4-FFF2-40B4-BE49-F238E27FC236}">
                <a16:creationId xmlns:a16="http://schemas.microsoft.com/office/drawing/2014/main" id="{11A5A6AA-E2B3-419B-9A2E-ABE73F24E9D8}"/>
              </a:ext>
            </a:extLst>
          </p:cNvPr>
          <p:cNvSpPr>
            <a:spLocks noGrp="1"/>
          </p:cNvSpPr>
          <p:nvPr>
            <p:ph sz="quarter" idx="13"/>
          </p:nvPr>
        </p:nvSpPr>
        <p:spPr/>
        <p:txBody>
          <a:bodyPr>
            <a:normAutofit fontScale="85000" lnSpcReduction="20000"/>
          </a:bodyPr>
          <a:lstStyle/>
          <a:p>
            <a:r>
              <a:rPr lang="cs-CZ" dirty="0" err="1"/>
              <a:t>Incentivy</a:t>
            </a:r>
            <a:r>
              <a:rPr lang="cs-CZ" dirty="0"/>
              <a:t>, které jsou na hraně nebo za ní:</a:t>
            </a:r>
          </a:p>
          <a:p>
            <a:pPr lvl="1"/>
            <a:r>
              <a:rPr lang="cs-CZ" dirty="0"/>
              <a:t>Tak velké, které de facto neumožňují reálné odmítnutí účasti na výzkumu – narušuje princip dobrovolnosti, může být nátlakové a vést k tomu, že lidé jsou ochotnější snést vyšší rizika než by udělali normálně</a:t>
            </a:r>
          </a:p>
          <a:p>
            <a:pPr lvl="2"/>
            <a:r>
              <a:rPr lang="cs-CZ" dirty="0"/>
              <a:t>Pokud se zúčastní celá třída, dostanou volné vstupenky do ZOO</a:t>
            </a:r>
          </a:p>
          <a:p>
            <a:pPr lvl="2"/>
            <a:r>
              <a:rPr lang="cs-CZ" dirty="0"/>
              <a:t>Pokud ve výzkumu sdělí svoje heslo, dostanou peníze navíc</a:t>
            </a:r>
          </a:p>
          <a:p>
            <a:pPr lvl="2"/>
            <a:r>
              <a:rPr lang="cs-CZ" dirty="0"/>
              <a:t>Pokud se zúčastní studie, sníží se trestanci délka trestu</a:t>
            </a:r>
          </a:p>
          <a:p>
            <a:pPr lvl="2"/>
            <a:r>
              <a:rPr lang="cs-CZ" dirty="0"/>
              <a:t>Pokud se zúčastní, dostane člověk závislý na drogách finanční odměnu</a:t>
            </a:r>
          </a:p>
          <a:p>
            <a:pPr lvl="2"/>
            <a:r>
              <a:rPr lang="cs-CZ" dirty="0"/>
              <a:t>Kredity za účast na výzkumu</a:t>
            </a:r>
          </a:p>
          <a:p>
            <a:pPr lvl="1"/>
            <a:r>
              <a:rPr lang="cs-CZ" dirty="0"/>
              <a:t>Takové, které narušují princip spravedlnosti</a:t>
            </a:r>
          </a:p>
          <a:p>
            <a:pPr lvl="2"/>
            <a:r>
              <a:rPr lang="cs-CZ" dirty="0"/>
              <a:t>Např. kvůli finanční odměně se systematicky víc zapojují domácnosti s nižším SES - silnější pozici na odmítnutí mají zabezpečení respondenti </a:t>
            </a:r>
          </a:p>
          <a:p>
            <a:r>
              <a:rPr lang="cs-CZ" dirty="0"/>
              <a:t>Neexistuje žádné jasné doporučení, je to o jemném balancování</a:t>
            </a:r>
          </a:p>
        </p:txBody>
      </p:sp>
    </p:spTree>
    <p:extLst>
      <p:ext uri="{BB962C8B-B14F-4D97-AF65-F5344CB8AC3E}">
        <p14:creationId xmlns:p14="http://schemas.microsoft.com/office/powerpoint/2010/main" val="2460709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BC7125-DFFC-43C9-8E7B-FBFFE949209A}"/>
              </a:ext>
            </a:extLst>
          </p:cNvPr>
          <p:cNvSpPr>
            <a:spLocks noGrp="1"/>
          </p:cNvSpPr>
          <p:nvPr>
            <p:ph type="title"/>
          </p:nvPr>
        </p:nvSpPr>
        <p:spPr/>
        <p:txBody>
          <a:bodyPr/>
          <a:lstStyle/>
          <a:p>
            <a:r>
              <a:rPr lang="cs-CZ" dirty="0"/>
              <a:t>Časté </a:t>
            </a:r>
            <a:r>
              <a:rPr lang="cs-CZ" dirty="0" err="1"/>
              <a:t>incentivy</a:t>
            </a:r>
            <a:endParaRPr lang="cs-CZ" dirty="0"/>
          </a:p>
        </p:txBody>
      </p:sp>
      <p:sp>
        <p:nvSpPr>
          <p:cNvPr id="3" name="Zástupný obsah 2">
            <a:extLst>
              <a:ext uri="{FF2B5EF4-FFF2-40B4-BE49-F238E27FC236}">
                <a16:creationId xmlns:a16="http://schemas.microsoft.com/office/drawing/2014/main" id="{27BBD3A6-AE70-4AD8-8786-EF239BF9CA4E}"/>
              </a:ext>
            </a:extLst>
          </p:cNvPr>
          <p:cNvSpPr>
            <a:spLocks noGrp="1"/>
          </p:cNvSpPr>
          <p:nvPr>
            <p:ph sz="quarter" idx="13"/>
          </p:nvPr>
        </p:nvSpPr>
        <p:spPr/>
        <p:txBody>
          <a:bodyPr>
            <a:normAutofit fontScale="92500" lnSpcReduction="20000"/>
          </a:bodyPr>
          <a:lstStyle/>
          <a:p>
            <a:r>
              <a:rPr lang="cs-CZ" dirty="0"/>
              <a:t>Všichni respondenti nebo jen část</a:t>
            </a:r>
          </a:p>
          <a:p>
            <a:pPr lvl="1"/>
            <a:r>
              <a:rPr lang="cs-CZ" dirty="0"/>
              <a:t>Loterie (10 respondentů získá menší odměnu, 3 větší odměnu)</a:t>
            </a:r>
          </a:p>
          <a:p>
            <a:pPr lvl="1"/>
            <a:r>
              <a:rPr lang="cs-CZ" dirty="0"/>
              <a:t>Všichni, kteří vyplní dotazník kvalitně/až do konce</a:t>
            </a:r>
          </a:p>
          <a:p>
            <a:endParaRPr lang="cs-CZ" dirty="0"/>
          </a:p>
          <a:p>
            <a:r>
              <a:rPr lang="cs-CZ" dirty="0"/>
              <a:t>Peníze</a:t>
            </a:r>
          </a:p>
          <a:p>
            <a:r>
              <a:rPr lang="cs-CZ" dirty="0"/>
              <a:t>Kredity/body, které lze směnit za zboží/slevu</a:t>
            </a:r>
          </a:p>
          <a:p>
            <a:r>
              <a:rPr lang="cs-CZ" dirty="0"/>
              <a:t>Příspěvek na charitu ve jménu respondenta</a:t>
            </a:r>
          </a:p>
          <a:p>
            <a:r>
              <a:rPr lang="cs-CZ" dirty="0"/>
              <a:t>(Personalizované) výsledky studie </a:t>
            </a:r>
          </a:p>
          <a:p>
            <a:pPr lvl="1"/>
            <a:r>
              <a:rPr lang="cs-CZ" dirty="0"/>
              <a:t>Např. osobnostní profil, porovnání schopností s ohledem na ostatní respondenty, report pro školy</a:t>
            </a:r>
          </a:p>
          <a:p>
            <a:r>
              <a:rPr lang="cs-CZ" dirty="0"/>
              <a:t>Dobrý pocit</a:t>
            </a:r>
            <a:r>
              <a:rPr lang="cs-CZ" dirty="0">
                <a:sym typeface="Wingdings" panose="05000000000000000000" pitchFamily="2" charset="2"/>
              </a:rPr>
              <a:t></a:t>
            </a:r>
            <a:endParaRPr lang="cs-CZ" dirty="0"/>
          </a:p>
          <a:p>
            <a:endParaRPr lang="cs-CZ" dirty="0"/>
          </a:p>
        </p:txBody>
      </p:sp>
    </p:spTree>
    <p:extLst>
      <p:ext uri="{BB962C8B-B14F-4D97-AF65-F5344CB8AC3E}">
        <p14:creationId xmlns:p14="http://schemas.microsoft.com/office/powerpoint/2010/main" val="1067468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2CBD4D-7E35-42CC-9196-84CC323C4F39}"/>
              </a:ext>
            </a:extLst>
          </p:cNvPr>
          <p:cNvSpPr>
            <a:spLocks noGrp="1"/>
          </p:cNvSpPr>
          <p:nvPr>
            <p:ph type="title"/>
          </p:nvPr>
        </p:nvSpPr>
        <p:spPr/>
        <p:txBody>
          <a:bodyPr/>
          <a:lstStyle/>
          <a:p>
            <a:r>
              <a:rPr lang="cs-CZ" dirty="0"/>
              <a:t>Etika</a:t>
            </a:r>
          </a:p>
        </p:txBody>
      </p:sp>
      <p:sp>
        <p:nvSpPr>
          <p:cNvPr id="3" name="Zástupný obsah 2">
            <a:extLst>
              <a:ext uri="{FF2B5EF4-FFF2-40B4-BE49-F238E27FC236}">
                <a16:creationId xmlns:a16="http://schemas.microsoft.com/office/drawing/2014/main" id="{2919EAB2-D255-4887-A304-C0EBDC341BC8}"/>
              </a:ext>
            </a:extLst>
          </p:cNvPr>
          <p:cNvSpPr>
            <a:spLocks noGrp="1"/>
          </p:cNvSpPr>
          <p:nvPr>
            <p:ph sz="quarter" idx="13"/>
          </p:nvPr>
        </p:nvSpPr>
        <p:spPr/>
        <p:txBody>
          <a:bodyPr/>
          <a:lstStyle/>
          <a:p>
            <a:r>
              <a:rPr lang="en-US" dirty="0"/>
              <a:t>The CASRO Code of Standards and Ethics for</a:t>
            </a:r>
            <a:r>
              <a:rPr lang="cs-CZ" dirty="0"/>
              <a:t> </a:t>
            </a:r>
            <a:r>
              <a:rPr lang="en-US" dirty="0"/>
              <a:t>Survey Research </a:t>
            </a:r>
            <a:endParaRPr lang="cs-CZ" dirty="0"/>
          </a:p>
          <a:p>
            <a:pPr lvl="1"/>
            <a:r>
              <a:rPr lang="cs-CZ" dirty="0"/>
              <a:t>Dnes </a:t>
            </a:r>
            <a:r>
              <a:rPr lang="cs-CZ" dirty="0" err="1"/>
              <a:t>Insights</a:t>
            </a:r>
            <a:r>
              <a:rPr lang="cs-CZ" dirty="0"/>
              <a:t> </a:t>
            </a:r>
            <a:r>
              <a:rPr lang="cs-CZ" dirty="0" err="1"/>
              <a:t>Association</a:t>
            </a:r>
            <a:endParaRPr lang="cs-CZ" dirty="0"/>
          </a:p>
          <a:p>
            <a:r>
              <a:rPr lang="cs-CZ" dirty="0"/>
              <a:t>V jejich etickém kodexu byla např. i specifikované, že </a:t>
            </a:r>
            <a:r>
              <a:rPr lang="cs-CZ" b="1" dirty="0"/>
              <a:t>respondent by po výzkumu měl být ochotný účastnit se dalších výzkumů </a:t>
            </a:r>
            <a:endParaRPr lang="en-US" b="1" dirty="0"/>
          </a:p>
          <a:p>
            <a:pPr lvl="1"/>
            <a:r>
              <a:rPr lang="cs-CZ" dirty="0"/>
              <a:t>Zkušenost z výzkumu nesmí být pro respondenty tak špatná, aby to negativně ovlivnilo jejich postoj k výzkumům</a:t>
            </a:r>
          </a:p>
        </p:txBody>
      </p:sp>
    </p:spTree>
    <p:extLst>
      <p:ext uri="{BB962C8B-B14F-4D97-AF65-F5344CB8AC3E}">
        <p14:creationId xmlns:p14="http://schemas.microsoft.com/office/powerpoint/2010/main" val="3790269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8A6D12-EF10-4B17-AFD4-07A52B8F4518}"/>
              </a:ext>
            </a:extLst>
          </p:cNvPr>
          <p:cNvSpPr>
            <a:spLocks noGrp="1"/>
          </p:cNvSpPr>
          <p:nvPr>
            <p:ph type="title"/>
          </p:nvPr>
        </p:nvSpPr>
        <p:spPr/>
        <p:txBody>
          <a:bodyPr/>
          <a:lstStyle/>
          <a:p>
            <a:r>
              <a:rPr lang="cs-CZ" dirty="0"/>
              <a:t>Úkol 3</a:t>
            </a:r>
          </a:p>
        </p:txBody>
      </p:sp>
      <p:sp>
        <p:nvSpPr>
          <p:cNvPr id="3" name="Zástupný obsah 2">
            <a:extLst>
              <a:ext uri="{FF2B5EF4-FFF2-40B4-BE49-F238E27FC236}">
                <a16:creationId xmlns:a16="http://schemas.microsoft.com/office/drawing/2014/main" id="{DAB10F6E-55AC-4F17-9D7A-B224B39C4FB9}"/>
              </a:ext>
            </a:extLst>
          </p:cNvPr>
          <p:cNvSpPr>
            <a:spLocks noGrp="1"/>
          </p:cNvSpPr>
          <p:nvPr>
            <p:ph sz="quarter" idx="13"/>
          </p:nvPr>
        </p:nvSpPr>
        <p:spPr>
          <a:xfrm>
            <a:off x="913774" y="2367092"/>
            <a:ext cx="10363826" cy="3874317"/>
          </a:xfrm>
        </p:spPr>
        <p:txBody>
          <a:bodyPr>
            <a:normAutofit fontScale="77500" lnSpcReduction="20000"/>
          </a:bodyPr>
          <a:lstStyle/>
          <a:p>
            <a:r>
              <a:rPr lang="cs-CZ" dirty="0"/>
              <a:t>Najít alespoň článek, který zkoumá efekt </a:t>
            </a:r>
            <a:r>
              <a:rPr lang="cs-CZ" dirty="0" err="1"/>
              <a:t>survey</a:t>
            </a:r>
            <a:r>
              <a:rPr lang="cs-CZ" dirty="0"/>
              <a:t> </a:t>
            </a:r>
            <a:r>
              <a:rPr lang="cs-CZ" dirty="0" err="1"/>
              <a:t>invitation</a:t>
            </a:r>
            <a:r>
              <a:rPr lang="cs-CZ" dirty="0"/>
              <a:t> nebo </a:t>
            </a:r>
            <a:r>
              <a:rPr lang="cs-CZ" dirty="0" err="1"/>
              <a:t>informed</a:t>
            </a:r>
            <a:r>
              <a:rPr lang="cs-CZ" dirty="0"/>
              <a:t> </a:t>
            </a:r>
            <a:r>
              <a:rPr lang="cs-CZ" dirty="0" err="1"/>
              <a:t>consent</a:t>
            </a:r>
            <a:r>
              <a:rPr lang="cs-CZ" dirty="0"/>
              <a:t> na response </a:t>
            </a:r>
            <a:r>
              <a:rPr lang="cs-CZ" dirty="0" err="1"/>
              <a:t>rate</a:t>
            </a:r>
            <a:r>
              <a:rPr lang="cs-CZ" dirty="0"/>
              <a:t> nebo data </a:t>
            </a:r>
            <a:r>
              <a:rPr lang="cs-CZ" dirty="0" err="1"/>
              <a:t>quality</a:t>
            </a:r>
            <a:r>
              <a:rPr lang="cs-CZ" dirty="0"/>
              <a:t>, přečíst a stručně popsat, co, jak a na kom zkoumali, jaké byly výsledky a jaké doporučení byste na základě výsledků formulovali (cca 1 NS)</a:t>
            </a:r>
          </a:p>
          <a:p>
            <a:endParaRPr lang="cs-CZ" dirty="0"/>
          </a:p>
          <a:p>
            <a:r>
              <a:rPr lang="cs-CZ" dirty="0"/>
              <a:t>Vyberte si jeden z následujících scénářů a navrhněte pro něj pozvánku a úvodní text (</a:t>
            </a:r>
            <a:r>
              <a:rPr lang="cs-CZ" dirty="0" err="1"/>
              <a:t>incl</a:t>
            </a:r>
            <a:r>
              <a:rPr lang="cs-CZ" dirty="0"/>
              <a:t>. informovaný souhlas a </a:t>
            </a:r>
            <a:r>
              <a:rPr lang="cs-CZ" dirty="0" err="1"/>
              <a:t>incentivy</a:t>
            </a:r>
            <a:r>
              <a:rPr lang="cs-CZ" dirty="0"/>
              <a:t>)</a:t>
            </a:r>
          </a:p>
          <a:p>
            <a:pPr lvl="1"/>
            <a:r>
              <a:rPr lang="cs-CZ" dirty="0"/>
              <a:t>Krátce popište, co jste zvažovali a jak se to odrazilo při jejich tvorbě</a:t>
            </a:r>
          </a:p>
          <a:p>
            <a:pPr lvl="1"/>
            <a:r>
              <a:rPr lang="cs-CZ" dirty="0"/>
              <a:t>Sami zvolte a popište mód sběru (papír-tužka, online, kombinace..) a kde byste respondenty oslovovali</a:t>
            </a:r>
          </a:p>
          <a:p>
            <a:pPr lvl="1"/>
            <a:r>
              <a:rPr lang="cs-CZ" dirty="0"/>
              <a:t>Vyžadoval byste souhlas etické komise? Proč ano, proč ne?</a:t>
            </a:r>
          </a:p>
          <a:p>
            <a:pPr lvl="1"/>
            <a:r>
              <a:rPr lang="cs-CZ" dirty="0"/>
              <a:t>(počítáme s </a:t>
            </a:r>
            <a:r>
              <a:rPr lang="cs-CZ" dirty="0" err="1"/>
              <a:t>convenience</a:t>
            </a:r>
            <a:r>
              <a:rPr lang="cs-CZ" dirty="0"/>
              <a:t> sample, neřešte výběrový rámec ani zkreslení daná výběrem vzorku)</a:t>
            </a:r>
          </a:p>
          <a:p>
            <a:pPr lvl="1"/>
            <a:endParaRPr lang="cs-CZ" dirty="0"/>
          </a:p>
          <a:p>
            <a:r>
              <a:rPr lang="cs-CZ" dirty="0"/>
              <a:t>Scénář 1:</a:t>
            </a:r>
          </a:p>
          <a:p>
            <a:pPr lvl="1"/>
            <a:r>
              <a:rPr lang="cs-CZ" dirty="0"/>
              <a:t>Chcete provést dotazníkový výzkum o sledování pornografie u seniorů v důchodu. Jeho součástí budou otázky na fyzické zdraví, partnerský vztah, frekvenci sledování různých typů pornografie (vč. jejich popisu) a jejich hodnocení, frekvenci sexuálního styku a masturbace.  </a:t>
            </a:r>
          </a:p>
          <a:p>
            <a:r>
              <a:rPr lang="cs-CZ" dirty="0"/>
              <a:t>Scénář 2:</a:t>
            </a:r>
          </a:p>
          <a:p>
            <a:pPr lvl="1"/>
            <a:r>
              <a:rPr lang="cs-CZ" dirty="0"/>
              <a:t>Chcete provést dotazníkový výzkum o reakcích dospělých na mediální zprávy popisující válečné zločiny. Součástí výzkumu budou otázky na mediální praxe, hodnoty respondentů, politickou orientaci a grafické a textové materiály zobrazující násilí (zbraně, krev..).</a:t>
            </a:r>
          </a:p>
        </p:txBody>
      </p:sp>
    </p:spTree>
    <p:extLst>
      <p:ext uri="{BB962C8B-B14F-4D97-AF65-F5344CB8AC3E}">
        <p14:creationId xmlns:p14="http://schemas.microsoft.com/office/powerpoint/2010/main" val="1104492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D42FA7-B929-4865-AB08-263D7282F8BB}"/>
              </a:ext>
            </a:extLst>
          </p:cNvPr>
          <p:cNvSpPr>
            <a:spLocks noGrp="1"/>
          </p:cNvSpPr>
          <p:nvPr>
            <p:ph type="title"/>
          </p:nvPr>
        </p:nvSpPr>
        <p:spPr/>
        <p:txBody>
          <a:bodyPr/>
          <a:lstStyle/>
          <a:p>
            <a:r>
              <a:rPr lang="cs-CZ" dirty="0"/>
              <a:t>Studie o dopadech různých aspektů sběru</a:t>
            </a:r>
          </a:p>
        </p:txBody>
      </p:sp>
      <p:sp>
        <p:nvSpPr>
          <p:cNvPr id="3" name="Zástupný obsah 2">
            <a:extLst>
              <a:ext uri="{FF2B5EF4-FFF2-40B4-BE49-F238E27FC236}">
                <a16:creationId xmlns:a16="http://schemas.microsoft.com/office/drawing/2014/main" id="{AA981831-80F1-4B76-BB20-316A3D1AA5B2}"/>
              </a:ext>
            </a:extLst>
          </p:cNvPr>
          <p:cNvSpPr>
            <a:spLocks noGrp="1"/>
          </p:cNvSpPr>
          <p:nvPr>
            <p:ph sz="quarter" idx="13"/>
          </p:nvPr>
        </p:nvSpPr>
        <p:spPr>
          <a:xfrm>
            <a:off x="913774" y="2367092"/>
            <a:ext cx="10363826" cy="3768532"/>
          </a:xfrm>
        </p:spPr>
        <p:txBody>
          <a:bodyPr>
            <a:normAutofit fontScale="77500" lnSpcReduction="20000"/>
          </a:bodyPr>
          <a:lstStyle/>
          <a:p>
            <a:r>
              <a:rPr lang="cs-CZ" dirty="0"/>
              <a:t>Experimentální designy, závislé proměnné:</a:t>
            </a:r>
          </a:p>
          <a:p>
            <a:r>
              <a:rPr lang="cs-CZ" dirty="0"/>
              <a:t>Typicky </a:t>
            </a:r>
            <a:r>
              <a:rPr lang="cs-CZ" b="1" dirty="0"/>
              <a:t>response </a:t>
            </a:r>
            <a:r>
              <a:rPr lang="cs-CZ" b="1" dirty="0" err="1"/>
              <a:t>rate</a:t>
            </a:r>
            <a:r>
              <a:rPr lang="cs-CZ" b="1" dirty="0"/>
              <a:t> </a:t>
            </a:r>
            <a:r>
              <a:rPr lang="cs-CZ" dirty="0"/>
              <a:t>(ať už na úrovni celého dotazníku – účast) nebo na úrovni položek a s ní související kvalita dat </a:t>
            </a:r>
          </a:p>
          <a:p>
            <a:r>
              <a:rPr lang="cs-CZ" dirty="0"/>
              <a:t>Response </a:t>
            </a:r>
            <a:r>
              <a:rPr lang="cs-CZ" dirty="0" err="1"/>
              <a:t>rate</a:t>
            </a:r>
            <a:r>
              <a:rPr lang="cs-CZ" dirty="0"/>
              <a:t> nebo </a:t>
            </a:r>
            <a:r>
              <a:rPr lang="cs-CZ" b="1" dirty="0"/>
              <a:t>unit </a:t>
            </a:r>
            <a:r>
              <a:rPr lang="cs-CZ" b="1" dirty="0" err="1"/>
              <a:t>nonresponse</a:t>
            </a:r>
            <a:endParaRPr lang="cs-CZ" b="1" dirty="0"/>
          </a:p>
          <a:p>
            <a:pPr lvl="1"/>
            <a:r>
              <a:rPr lang="cs-CZ" dirty="0"/>
              <a:t>Poměr mezi pozvanými a ochotnými se účastnit</a:t>
            </a:r>
          </a:p>
          <a:p>
            <a:pPr lvl="1"/>
            <a:r>
              <a:rPr lang="cs-CZ" dirty="0"/>
              <a:t>Lze spočítat jen pro některé typy výběrů </a:t>
            </a:r>
          </a:p>
          <a:p>
            <a:pPr lvl="1"/>
            <a:endParaRPr lang="cs-CZ" dirty="0"/>
          </a:p>
          <a:p>
            <a:r>
              <a:rPr lang="cs-CZ" b="1" dirty="0" err="1"/>
              <a:t>Item</a:t>
            </a:r>
            <a:r>
              <a:rPr lang="cs-CZ" b="1" dirty="0"/>
              <a:t> </a:t>
            </a:r>
            <a:r>
              <a:rPr lang="cs-CZ" b="1" dirty="0" err="1"/>
              <a:t>nonreponse</a:t>
            </a:r>
            <a:endParaRPr lang="cs-CZ" b="1" dirty="0"/>
          </a:p>
          <a:p>
            <a:pPr lvl="1"/>
            <a:r>
              <a:rPr lang="cs-CZ" dirty="0"/>
              <a:t>Míra neodpovídání na konkrétní položky</a:t>
            </a:r>
          </a:p>
          <a:p>
            <a:pPr lvl="1"/>
            <a:r>
              <a:rPr lang="cs-CZ" dirty="0"/>
              <a:t>Lze spočítat pro každou položku v každém typu výběru</a:t>
            </a:r>
          </a:p>
          <a:p>
            <a:pPr lvl="1"/>
            <a:endParaRPr lang="cs-CZ" dirty="0"/>
          </a:p>
          <a:p>
            <a:r>
              <a:rPr lang="cs-CZ" b="1" dirty="0"/>
              <a:t>Kvalita dat</a:t>
            </a:r>
          </a:p>
          <a:p>
            <a:pPr lvl="1"/>
            <a:r>
              <a:rPr lang="cs-CZ" dirty="0"/>
              <a:t>Částečně reflektovaná unit i </a:t>
            </a:r>
            <a:r>
              <a:rPr lang="cs-CZ" dirty="0" err="1"/>
              <a:t>item</a:t>
            </a:r>
            <a:r>
              <a:rPr lang="cs-CZ" dirty="0"/>
              <a:t> </a:t>
            </a:r>
            <a:r>
              <a:rPr lang="cs-CZ" dirty="0" err="1"/>
              <a:t>nonresponse</a:t>
            </a:r>
            <a:endParaRPr lang="cs-CZ" dirty="0"/>
          </a:p>
          <a:p>
            <a:pPr lvl="1"/>
            <a:r>
              <a:rPr lang="cs-CZ" dirty="0"/>
              <a:t>Širší: to, jak přesně respondenti odpovídají (jak lžou, upravují odpovědi apod.) – </a:t>
            </a:r>
            <a:r>
              <a:rPr lang="cs-CZ" dirty="0" err="1"/>
              <a:t>social</a:t>
            </a:r>
            <a:r>
              <a:rPr lang="cs-CZ" dirty="0"/>
              <a:t> </a:t>
            </a:r>
            <a:r>
              <a:rPr lang="cs-CZ" dirty="0" err="1"/>
              <a:t>desirability</a:t>
            </a:r>
            <a:r>
              <a:rPr lang="cs-CZ" dirty="0"/>
              <a:t> </a:t>
            </a:r>
            <a:r>
              <a:rPr lang="cs-CZ" dirty="0" err="1"/>
              <a:t>prone</a:t>
            </a:r>
            <a:r>
              <a:rPr lang="cs-CZ" dirty="0"/>
              <a:t> </a:t>
            </a:r>
            <a:r>
              <a:rPr lang="cs-CZ" dirty="0" err="1"/>
              <a:t>items</a:t>
            </a:r>
            <a:r>
              <a:rPr lang="cs-CZ" dirty="0"/>
              <a:t>, citlivé otázky</a:t>
            </a:r>
          </a:p>
        </p:txBody>
      </p:sp>
    </p:spTree>
    <p:extLst>
      <p:ext uri="{BB962C8B-B14F-4D97-AF65-F5344CB8AC3E}">
        <p14:creationId xmlns:p14="http://schemas.microsoft.com/office/powerpoint/2010/main" val="4001537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DD939E-1F0E-468E-8937-FD053ED7D82A}"/>
              </a:ext>
            </a:extLst>
          </p:cNvPr>
          <p:cNvSpPr>
            <a:spLocks noGrp="1"/>
          </p:cNvSpPr>
          <p:nvPr>
            <p:ph type="title"/>
          </p:nvPr>
        </p:nvSpPr>
        <p:spPr/>
        <p:txBody>
          <a:bodyPr/>
          <a:lstStyle/>
          <a:p>
            <a:r>
              <a:rPr lang="cs-CZ" dirty="0"/>
              <a:t>Literatura</a:t>
            </a:r>
          </a:p>
        </p:txBody>
      </p:sp>
      <p:sp>
        <p:nvSpPr>
          <p:cNvPr id="3" name="Zástupný obsah 2">
            <a:extLst>
              <a:ext uri="{FF2B5EF4-FFF2-40B4-BE49-F238E27FC236}">
                <a16:creationId xmlns:a16="http://schemas.microsoft.com/office/drawing/2014/main" id="{7BE8FF6A-7E45-4655-B0BE-8A05E6F4671B}"/>
              </a:ext>
            </a:extLst>
          </p:cNvPr>
          <p:cNvSpPr>
            <a:spLocks noGrp="1"/>
          </p:cNvSpPr>
          <p:nvPr>
            <p:ph sz="quarter" idx="13"/>
          </p:nvPr>
        </p:nvSpPr>
        <p:spPr/>
        <p:txBody>
          <a:bodyPr>
            <a:normAutofit fontScale="92500" lnSpcReduction="20000"/>
          </a:bodyPr>
          <a:lstStyle/>
          <a:p>
            <a:r>
              <a:rPr lang="en-US" dirty="0" err="1"/>
              <a:t>DeMatteis</a:t>
            </a:r>
            <a:r>
              <a:rPr lang="en-US" dirty="0"/>
              <a:t>, J. M., Young, L. J., </a:t>
            </a:r>
            <a:r>
              <a:rPr lang="en-US" dirty="0" err="1"/>
              <a:t>Dahlhamer</a:t>
            </a:r>
            <a:r>
              <a:rPr lang="en-US" dirty="0"/>
              <a:t>, J., Langley, R. E., Murphy, R. E., Olson, K., &amp; Sharma, S. (2020). Falsification in surveys.</a:t>
            </a:r>
            <a:r>
              <a:rPr lang="cs-CZ" dirty="0"/>
              <a:t> </a:t>
            </a:r>
            <a:r>
              <a:rPr lang="cs-CZ" dirty="0">
                <a:hlinkClick r:id="rId2"/>
              </a:rPr>
              <a:t>https://www.aapor.org/AAPOR_Main/media/MainSiteFiles/AAPOR_Data_Falsification_Task_Force_Report.pdf</a:t>
            </a:r>
            <a:endParaRPr lang="cs-CZ" dirty="0"/>
          </a:p>
          <a:p>
            <a:r>
              <a:rPr lang="en-US" dirty="0"/>
              <a:t>Gideon, L. (Ed.). (2012). </a:t>
            </a:r>
            <a:r>
              <a:rPr lang="en-US" i="1" dirty="0"/>
              <a:t>Handbook of survey methodology for the social sciences</a:t>
            </a:r>
            <a:r>
              <a:rPr lang="en-US" dirty="0"/>
              <a:t>. New York: Springer.</a:t>
            </a:r>
            <a:endParaRPr lang="cs-CZ" dirty="0"/>
          </a:p>
          <a:p>
            <a:r>
              <a:rPr lang="cs-CZ" dirty="0" err="1"/>
              <a:t>Groves</a:t>
            </a:r>
            <a:r>
              <a:rPr lang="cs-CZ" dirty="0"/>
              <a:t>, R. M., </a:t>
            </a:r>
            <a:r>
              <a:rPr lang="cs-CZ" dirty="0" err="1"/>
              <a:t>Fowler</a:t>
            </a:r>
            <a:r>
              <a:rPr lang="cs-CZ" dirty="0"/>
              <a:t> </a:t>
            </a:r>
            <a:r>
              <a:rPr lang="cs-CZ" dirty="0" err="1"/>
              <a:t>Jr</a:t>
            </a:r>
            <a:r>
              <a:rPr lang="cs-CZ" dirty="0"/>
              <a:t>, F. J., </a:t>
            </a:r>
            <a:r>
              <a:rPr lang="cs-CZ" dirty="0" err="1"/>
              <a:t>Couper</a:t>
            </a:r>
            <a:r>
              <a:rPr lang="cs-CZ" dirty="0"/>
              <a:t>, M. P., </a:t>
            </a:r>
            <a:r>
              <a:rPr lang="cs-CZ" dirty="0" err="1"/>
              <a:t>Lepkowski</a:t>
            </a:r>
            <a:r>
              <a:rPr lang="cs-CZ" dirty="0"/>
              <a:t>, J. M., Singer, E., &amp; </a:t>
            </a:r>
            <a:r>
              <a:rPr lang="cs-CZ" dirty="0" err="1"/>
              <a:t>Tourangeau</a:t>
            </a:r>
            <a:r>
              <a:rPr lang="cs-CZ" dirty="0"/>
              <a:t>, R. (2009). </a:t>
            </a:r>
            <a:r>
              <a:rPr lang="cs-CZ" i="1" dirty="0" err="1"/>
              <a:t>Survey</a:t>
            </a:r>
            <a:r>
              <a:rPr lang="cs-CZ" i="1" dirty="0"/>
              <a:t> </a:t>
            </a:r>
            <a:r>
              <a:rPr lang="cs-CZ" i="1" dirty="0" err="1"/>
              <a:t>Methodology</a:t>
            </a:r>
            <a:r>
              <a:rPr lang="cs-CZ" dirty="0"/>
              <a:t> (Vol. 561). John </a:t>
            </a:r>
            <a:r>
              <a:rPr lang="cs-CZ" dirty="0" err="1"/>
              <a:t>Wiley</a:t>
            </a:r>
            <a:r>
              <a:rPr lang="cs-CZ" dirty="0"/>
              <a:t> &amp; </a:t>
            </a:r>
            <a:r>
              <a:rPr lang="cs-CZ" dirty="0" err="1"/>
              <a:t>Sons</a:t>
            </a:r>
            <a:r>
              <a:rPr lang="cs-CZ" dirty="0"/>
              <a:t>.</a:t>
            </a:r>
          </a:p>
          <a:p>
            <a:r>
              <a:rPr lang="en-US" dirty="0"/>
              <a:t>American Association for Public Opinion Research (AAPOR). (2010). AAPOR Code of Professional Ethics and Practices.</a:t>
            </a:r>
            <a:r>
              <a:rPr lang="cs-CZ" dirty="0"/>
              <a:t> </a:t>
            </a:r>
            <a:r>
              <a:rPr lang="cs-CZ" dirty="0">
                <a:hlinkClick r:id="rId3"/>
              </a:rPr>
              <a:t>https://www.aapor.org/Standards-Ethics/AAPOR-Code-of-Ethics.aspx</a:t>
            </a:r>
            <a:endParaRPr lang="cs-CZ" dirty="0"/>
          </a:p>
          <a:p>
            <a:r>
              <a:rPr lang="cs-CZ" dirty="0"/>
              <a:t>ICC/ ESOMAR (2016). </a:t>
            </a:r>
            <a:r>
              <a:rPr lang="cs-CZ" dirty="0">
                <a:effectLst/>
                <a:latin typeface="Arial" panose="020B0604020202020204" pitchFamily="34" charset="0"/>
              </a:rPr>
              <a:t>Mezinárodní kodex ICC/ESOMAR. </a:t>
            </a:r>
            <a:r>
              <a:rPr lang="cs-CZ" dirty="0">
                <a:effectLst/>
                <a:latin typeface="Arial" panose="020B0604020202020204" pitchFamily="34" charset="0"/>
                <a:hlinkClick r:id="rId4"/>
              </a:rPr>
              <a:t>https://www.esomar.org/uploads/public/knowledge-and-standards/codes-and-guidelines/ICCESOMAR_Code_Czech_.pdf</a:t>
            </a:r>
            <a:endParaRPr lang="cs-CZ" dirty="0">
              <a:effectLst/>
              <a:latin typeface="Arial" panose="020B0604020202020204" pitchFamily="34" charset="0"/>
            </a:endParaRPr>
          </a:p>
          <a:p>
            <a:r>
              <a:rPr lang="en-US" dirty="0"/>
              <a:t>Singer, E. (2003), "Exploring the Meaning of Consent: Participation in Research and Beliefs about Risks and Benefits," Journal of Official Statistics, 19, pp. 273-285.</a:t>
            </a:r>
            <a:endParaRPr lang="cs-CZ" dirty="0"/>
          </a:p>
        </p:txBody>
      </p:sp>
    </p:spTree>
    <p:extLst>
      <p:ext uri="{BB962C8B-B14F-4D97-AF65-F5344CB8AC3E}">
        <p14:creationId xmlns:p14="http://schemas.microsoft.com/office/powerpoint/2010/main" val="380368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Rozvoj etiky ve výzkumu</a:t>
            </a:r>
          </a:p>
        </p:txBody>
      </p:sp>
      <p:sp>
        <p:nvSpPr>
          <p:cNvPr id="3" name="Zástupný symbol pro obsah 2"/>
          <p:cNvSpPr>
            <a:spLocks noGrp="1"/>
          </p:cNvSpPr>
          <p:nvPr>
            <p:ph sz="quarter" idx="13"/>
          </p:nvPr>
        </p:nvSpPr>
        <p:spPr>
          <a:xfrm>
            <a:off x="913774" y="2367092"/>
            <a:ext cx="5169785" cy="3905692"/>
          </a:xfrm>
        </p:spPr>
        <p:txBody>
          <a:bodyPr>
            <a:normAutofit/>
          </a:bodyPr>
          <a:lstStyle/>
          <a:p>
            <a:r>
              <a:rPr lang="cs-CZ" dirty="0"/>
              <a:t>Spojený s eticky problematickými praktikami</a:t>
            </a:r>
          </a:p>
          <a:p>
            <a:pPr lvl="1"/>
            <a:r>
              <a:rPr lang="cs-CZ" dirty="0"/>
              <a:t>Lékařské experimenty na lidech bez jejich souhlasu</a:t>
            </a:r>
          </a:p>
          <a:p>
            <a:pPr lvl="1"/>
            <a:r>
              <a:rPr lang="cs-CZ" dirty="0"/>
              <a:t>WW2 </a:t>
            </a:r>
          </a:p>
          <a:p>
            <a:r>
              <a:rPr lang="cs-CZ" dirty="0"/>
              <a:t>Ale nejenom medicína: </a:t>
            </a:r>
          </a:p>
          <a:p>
            <a:pPr lvl="1"/>
            <a:r>
              <a:rPr lang="cs-CZ" dirty="0"/>
              <a:t>psychologie: </a:t>
            </a:r>
            <a:r>
              <a:rPr lang="cs-CZ" dirty="0" err="1"/>
              <a:t>Milgramovy</a:t>
            </a:r>
            <a:r>
              <a:rPr lang="cs-CZ" dirty="0"/>
              <a:t> experimenty zaměřené na výzkum autority (1963), </a:t>
            </a:r>
            <a:r>
              <a:rPr lang="cs-CZ" dirty="0" err="1"/>
              <a:t>Zimbardův</a:t>
            </a:r>
            <a:r>
              <a:rPr lang="cs-CZ" dirty="0"/>
              <a:t> Stanford </a:t>
            </a:r>
            <a:r>
              <a:rPr lang="cs-CZ" dirty="0" err="1"/>
              <a:t>prison</a:t>
            </a:r>
            <a:r>
              <a:rPr lang="cs-CZ" dirty="0"/>
              <a:t> experiment (1971)</a:t>
            </a:r>
          </a:p>
          <a:p>
            <a:pPr lvl="1"/>
            <a:r>
              <a:rPr lang="cs-CZ" dirty="0">
                <a:hlinkClick r:id="rId2"/>
              </a:rPr>
              <a:t>https://www.youtube.com/watch?v=LMbuUUlSQ5w</a:t>
            </a:r>
            <a:endParaRPr lang="cs-CZ" dirty="0"/>
          </a:p>
          <a:p>
            <a:pPr lvl="1"/>
            <a:endParaRPr lang="cs-CZ" dirty="0"/>
          </a:p>
          <a:p>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873" y="2261482"/>
            <a:ext cx="5073913" cy="3338212"/>
          </a:xfrm>
          <a:prstGeom prst="rect">
            <a:avLst/>
          </a:prstGeom>
        </p:spPr>
      </p:pic>
      <p:pic>
        <p:nvPicPr>
          <p:cNvPr id="5" name="Obrázek 4">
            <a:extLst>
              <a:ext uri="{FF2B5EF4-FFF2-40B4-BE49-F238E27FC236}">
                <a16:creationId xmlns:a16="http://schemas.microsoft.com/office/drawing/2014/main" id="{FCE36AEF-E666-40A4-BDC5-10E6253D8F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320" t="58965" r="29027" b="22711"/>
          <a:stretch/>
        </p:blipFill>
        <p:spPr>
          <a:xfrm>
            <a:off x="7890407" y="5135889"/>
            <a:ext cx="4140914" cy="157713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5979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Rozvoj etiky ve výzkumu</a:t>
            </a:r>
          </a:p>
        </p:txBody>
      </p:sp>
      <p:sp>
        <p:nvSpPr>
          <p:cNvPr id="3" name="Zástupný symbol pro obsah 2"/>
          <p:cNvSpPr>
            <a:spLocks noGrp="1"/>
          </p:cNvSpPr>
          <p:nvPr>
            <p:ph sz="quarter" idx="13"/>
          </p:nvPr>
        </p:nvSpPr>
        <p:spPr>
          <a:xfrm>
            <a:off x="913774" y="2367092"/>
            <a:ext cx="10363826" cy="4134376"/>
          </a:xfrm>
        </p:spPr>
        <p:txBody>
          <a:bodyPr>
            <a:normAutofit fontScale="92500"/>
          </a:bodyPr>
          <a:lstStyle/>
          <a:p>
            <a:r>
              <a:rPr lang="cs-CZ" dirty="0"/>
              <a:t>Následovaly různé legislativní regulace</a:t>
            </a:r>
          </a:p>
          <a:p>
            <a:pPr lvl="1"/>
            <a:r>
              <a:rPr lang="cs-CZ" dirty="0"/>
              <a:t>1979 </a:t>
            </a:r>
            <a:r>
              <a:rPr lang="cs-CZ" dirty="0" err="1"/>
              <a:t>Belmont</a:t>
            </a:r>
            <a:r>
              <a:rPr lang="cs-CZ" dirty="0"/>
              <a:t> report (</a:t>
            </a:r>
            <a:r>
              <a:rPr lang="en-US" dirty="0"/>
              <a:t>National Commission for the Protection of Human Subjects of Biomedical and Behavioral Research</a:t>
            </a:r>
            <a:r>
              <a:rPr lang="cs-CZ" dirty="0"/>
              <a:t>)</a:t>
            </a:r>
          </a:p>
          <a:p>
            <a:pPr lvl="1"/>
            <a:r>
              <a:rPr lang="cs-CZ" b="1" dirty="0"/>
              <a:t>Tři základní principy: respekt, přínos </a:t>
            </a:r>
            <a:r>
              <a:rPr lang="cs-CZ" dirty="0"/>
              <a:t>(</a:t>
            </a:r>
            <a:r>
              <a:rPr lang="cs-CZ" dirty="0" err="1"/>
              <a:t>beneficience</a:t>
            </a:r>
            <a:r>
              <a:rPr lang="cs-CZ" dirty="0"/>
              <a:t>)</a:t>
            </a:r>
            <a:r>
              <a:rPr lang="cs-CZ" b="1" dirty="0"/>
              <a:t>, spravedlnost</a:t>
            </a:r>
          </a:p>
          <a:p>
            <a:pPr lvl="2"/>
            <a:r>
              <a:rPr lang="cs-CZ" dirty="0"/>
              <a:t>Respektování autonomie člověka </a:t>
            </a:r>
            <a:r>
              <a:rPr lang="cs-CZ" dirty="0">
                <a:sym typeface="Wingdings" panose="05000000000000000000" pitchFamily="2" charset="2"/>
              </a:rPr>
              <a:t> nutnost </a:t>
            </a:r>
            <a:r>
              <a:rPr lang="cs-CZ" b="1" dirty="0">
                <a:sym typeface="Wingdings" panose="05000000000000000000" pitchFamily="2" charset="2"/>
              </a:rPr>
              <a:t>dobrovolného informovaného souhlasu </a:t>
            </a:r>
            <a:r>
              <a:rPr lang="cs-CZ" dirty="0">
                <a:sym typeface="Wingdings" panose="05000000000000000000" pitchFamily="2" charset="2"/>
              </a:rPr>
              <a:t>(bez donucení, manipulace..)</a:t>
            </a:r>
          </a:p>
          <a:p>
            <a:pPr lvl="2"/>
            <a:r>
              <a:rPr lang="cs-CZ" dirty="0">
                <a:sym typeface="Wingdings" panose="05000000000000000000" pitchFamily="2" charset="2"/>
              </a:rPr>
              <a:t>Přínos – </a:t>
            </a:r>
            <a:r>
              <a:rPr lang="cs-CZ" b="1" dirty="0">
                <a:sym typeface="Wingdings" panose="05000000000000000000" pitchFamily="2" charset="2"/>
              </a:rPr>
              <a:t>maximalizovat benefity a minimalizovat újmy </a:t>
            </a:r>
            <a:r>
              <a:rPr lang="cs-CZ" dirty="0">
                <a:sym typeface="Wingdings" panose="05000000000000000000" pitchFamily="2" charset="2"/>
              </a:rPr>
              <a:t>pro respondenta </a:t>
            </a:r>
          </a:p>
          <a:p>
            <a:pPr lvl="3"/>
            <a:r>
              <a:rPr lang="cs-CZ" dirty="0">
                <a:sym typeface="Wingdings" panose="05000000000000000000" pitchFamily="2" charset="2"/>
              </a:rPr>
              <a:t>(potenciální) přínos musí být vyšší než (potenciální) újma</a:t>
            </a:r>
          </a:p>
          <a:p>
            <a:pPr lvl="2"/>
            <a:r>
              <a:rPr lang="cs-CZ" b="1" dirty="0"/>
              <a:t>Spravedlnost</a:t>
            </a:r>
            <a:r>
              <a:rPr lang="cs-CZ" dirty="0"/>
              <a:t> – férovost při výběru participantů – neznamená rovnost, ale zvažování míry, do jaké je daná skupina participantů už zatížena + neznevýhodňování jedné skupiny nad druhou</a:t>
            </a:r>
          </a:p>
          <a:p>
            <a:pPr lvl="3"/>
            <a:r>
              <a:rPr lang="cs-CZ" dirty="0"/>
              <a:t>Př. medicínský experimentální výzkum na domorodém obyvatelstvu, z jehož zjištění </a:t>
            </a:r>
            <a:r>
              <a:rPr lang="cs-CZ" dirty="0" err="1"/>
              <a:t>benefitují</a:t>
            </a:r>
            <a:r>
              <a:rPr lang="cs-CZ" dirty="0"/>
              <a:t> především bohatí běloši</a:t>
            </a:r>
          </a:p>
          <a:p>
            <a:pPr lvl="3"/>
            <a:endParaRPr lang="cs-CZ" dirty="0"/>
          </a:p>
          <a:p>
            <a:r>
              <a:rPr lang="cs-CZ" dirty="0"/>
              <a:t>„</a:t>
            </a:r>
            <a:r>
              <a:rPr lang="cs-CZ" dirty="0" err="1"/>
              <a:t>Subjects</a:t>
            </a:r>
            <a:r>
              <a:rPr lang="cs-CZ" dirty="0"/>
              <a:t>“ vs. </a:t>
            </a:r>
            <a:r>
              <a:rPr lang="cs-CZ" dirty="0" err="1"/>
              <a:t>participants</a:t>
            </a:r>
            <a:r>
              <a:rPr lang="cs-CZ" dirty="0"/>
              <a:t>: v sociálních vědách nepoužívejme „</a:t>
            </a:r>
            <a:r>
              <a:rPr lang="cs-CZ" dirty="0" err="1"/>
              <a:t>subjects</a:t>
            </a:r>
            <a:r>
              <a:rPr lang="cs-CZ" dirty="0"/>
              <a:t>“</a:t>
            </a:r>
          </a:p>
          <a:p>
            <a:pPr lvl="3"/>
            <a:endParaRPr lang="cs-CZ" dirty="0"/>
          </a:p>
        </p:txBody>
      </p:sp>
    </p:spTree>
    <p:extLst>
      <p:ext uri="{BB962C8B-B14F-4D97-AF65-F5344CB8AC3E}">
        <p14:creationId xmlns:p14="http://schemas.microsoft.com/office/powerpoint/2010/main" val="3009796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Ukotvení v institucích</a:t>
            </a:r>
          </a:p>
        </p:txBody>
      </p:sp>
      <p:sp>
        <p:nvSpPr>
          <p:cNvPr id="6" name="Zástupný obsah 2">
            <a:extLst>
              <a:ext uri="{FF2B5EF4-FFF2-40B4-BE49-F238E27FC236}">
                <a16:creationId xmlns:a16="http://schemas.microsoft.com/office/drawing/2014/main" id="{B192DFCD-0BE5-48A6-9974-DAB7F57A5153}"/>
              </a:ext>
            </a:extLst>
          </p:cNvPr>
          <p:cNvSpPr txBox="1">
            <a:spLocks/>
          </p:cNvSpPr>
          <p:nvPr/>
        </p:nvSpPr>
        <p:spPr>
          <a:xfrm>
            <a:off x="914086" y="2469201"/>
            <a:ext cx="10592969" cy="386995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cs-CZ" dirty="0" err="1"/>
              <a:t>Research</a:t>
            </a:r>
            <a:r>
              <a:rPr lang="cs-CZ" dirty="0"/>
              <a:t> </a:t>
            </a:r>
            <a:r>
              <a:rPr lang="cs-CZ" dirty="0" err="1"/>
              <a:t>Ethics</a:t>
            </a:r>
            <a:r>
              <a:rPr lang="cs-CZ" dirty="0"/>
              <a:t> </a:t>
            </a:r>
            <a:r>
              <a:rPr lang="cs-CZ" dirty="0" err="1"/>
              <a:t>Boards</a:t>
            </a:r>
            <a:r>
              <a:rPr lang="cs-CZ" dirty="0"/>
              <a:t>, </a:t>
            </a:r>
            <a:r>
              <a:rPr lang="cs-CZ" dirty="0" err="1"/>
              <a:t>Human</a:t>
            </a:r>
            <a:r>
              <a:rPr lang="cs-CZ" dirty="0"/>
              <a:t> </a:t>
            </a:r>
            <a:r>
              <a:rPr lang="cs-CZ" dirty="0" err="1"/>
              <a:t>Research</a:t>
            </a:r>
            <a:r>
              <a:rPr lang="cs-CZ" dirty="0"/>
              <a:t> </a:t>
            </a:r>
            <a:r>
              <a:rPr lang="cs-CZ" dirty="0" err="1"/>
              <a:t>Ethics</a:t>
            </a:r>
            <a:r>
              <a:rPr lang="cs-CZ" dirty="0"/>
              <a:t> </a:t>
            </a:r>
            <a:r>
              <a:rPr lang="cs-CZ" dirty="0" err="1"/>
              <a:t>Committees</a:t>
            </a:r>
            <a:r>
              <a:rPr lang="cs-CZ" dirty="0"/>
              <a:t>, </a:t>
            </a:r>
            <a:r>
              <a:rPr lang="cs-CZ" dirty="0" err="1"/>
              <a:t>Institutional</a:t>
            </a:r>
            <a:r>
              <a:rPr lang="cs-CZ" dirty="0"/>
              <a:t> </a:t>
            </a:r>
            <a:r>
              <a:rPr lang="cs-CZ" dirty="0" err="1"/>
              <a:t>Review</a:t>
            </a:r>
            <a:r>
              <a:rPr lang="cs-CZ" dirty="0"/>
              <a:t> </a:t>
            </a:r>
            <a:r>
              <a:rPr lang="cs-CZ" dirty="0" err="1"/>
              <a:t>Boards</a:t>
            </a:r>
            <a:r>
              <a:rPr lang="cs-CZ" dirty="0"/>
              <a:t> (IRB): etické komise</a:t>
            </a:r>
          </a:p>
          <a:p>
            <a:r>
              <a:rPr lang="cs-CZ" dirty="0"/>
              <a:t>V některých zemích je při výzkumu s „</a:t>
            </a:r>
            <a:r>
              <a:rPr lang="cs-CZ" dirty="0" err="1"/>
              <a:t>human</a:t>
            </a:r>
            <a:r>
              <a:rPr lang="cs-CZ" dirty="0"/>
              <a:t> </a:t>
            </a:r>
            <a:r>
              <a:rPr lang="cs-CZ" dirty="0" err="1"/>
              <a:t>subjects</a:t>
            </a:r>
            <a:r>
              <a:rPr lang="cs-CZ" dirty="0"/>
              <a:t>“ (financovaným z veřejných zdrojů) povinné získat schválení IRB</a:t>
            </a:r>
          </a:p>
          <a:p>
            <a:pPr lvl="1"/>
            <a:r>
              <a:rPr lang="cs-CZ" dirty="0"/>
              <a:t>Na soukromé výzkumy se často povinnost nevztahuje</a:t>
            </a:r>
          </a:p>
          <a:p>
            <a:pPr lvl="1"/>
            <a:r>
              <a:rPr lang="cs-CZ" dirty="0"/>
              <a:t>Profesionální agentury pro sběr dat jsou ale často členy profesních organizací, které je zavazují etickými kodexy</a:t>
            </a:r>
          </a:p>
          <a:p>
            <a:endParaRPr lang="cs-CZ" dirty="0"/>
          </a:p>
          <a:p>
            <a:r>
              <a:rPr lang="cs-CZ" dirty="0"/>
              <a:t>ICC/ESOMAR: </a:t>
            </a:r>
            <a:r>
              <a:rPr lang="cs-CZ" dirty="0">
                <a:hlinkClick r:id="rId2"/>
              </a:rPr>
              <a:t>https://www.esomar.org/uploads/public/knowledge-and-standards/codes-and-guidelines/ICCESOMAR_Code_Czech_.pdf</a:t>
            </a:r>
            <a:endParaRPr lang="cs-CZ" dirty="0"/>
          </a:p>
          <a:p>
            <a:r>
              <a:rPr lang="cs-CZ" dirty="0"/>
              <a:t>AAPOR </a:t>
            </a:r>
            <a:r>
              <a:rPr lang="cs-CZ" dirty="0" err="1"/>
              <a:t>Code</a:t>
            </a:r>
            <a:r>
              <a:rPr lang="cs-CZ" dirty="0"/>
              <a:t> </a:t>
            </a:r>
            <a:r>
              <a:rPr lang="cs-CZ" dirty="0" err="1"/>
              <a:t>of</a:t>
            </a:r>
            <a:r>
              <a:rPr lang="cs-CZ" dirty="0"/>
              <a:t> </a:t>
            </a:r>
            <a:r>
              <a:rPr lang="cs-CZ" dirty="0" err="1"/>
              <a:t>Ethics</a:t>
            </a:r>
            <a:r>
              <a:rPr lang="cs-CZ" dirty="0"/>
              <a:t>: </a:t>
            </a:r>
            <a:r>
              <a:rPr lang="cs-CZ" dirty="0">
                <a:hlinkClick r:id="rId3"/>
              </a:rPr>
              <a:t>https://www.aapor.org/Standards-Ethics/AAPOR-Code-of-Ethics.aspx</a:t>
            </a:r>
            <a:endParaRPr lang="cs-CZ" dirty="0"/>
          </a:p>
          <a:p>
            <a:r>
              <a:rPr lang="cs-CZ" dirty="0" err="1"/>
              <a:t>Association</a:t>
            </a:r>
            <a:r>
              <a:rPr lang="cs-CZ" dirty="0"/>
              <a:t> </a:t>
            </a:r>
            <a:r>
              <a:rPr lang="cs-CZ" dirty="0" err="1"/>
              <a:t>of</a:t>
            </a:r>
            <a:r>
              <a:rPr lang="cs-CZ" dirty="0"/>
              <a:t> Internet </a:t>
            </a:r>
            <a:r>
              <a:rPr lang="cs-CZ" dirty="0" err="1"/>
              <a:t>Researchers</a:t>
            </a:r>
            <a:r>
              <a:rPr lang="cs-CZ" dirty="0"/>
              <a:t> (AOIR): </a:t>
            </a:r>
            <a:r>
              <a:rPr lang="cs-CZ" dirty="0">
                <a:hlinkClick r:id="rId4"/>
              </a:rPr>
              <a:t>https://aoir.org/ethics/</a:t>
            </a:r>
            <a:endParaRPr lang="cs-CZ" dirty="0"/>
          </a:p>
          <a:p>
            <a:r>
              <a:rPr lang="cs-CZ" dirty="0"/>
              <a:t>ASA (</a:t>
            </a:r>
            <a:r>
              <a:rPr lang="cs-CZ" dirty="0" err="1"/>
              <a:t>American</a:t>
            </a:r>
            <a:r>
              <a:rPr lang="cs-CZ" dirty="0"/>
              <a:t> </a:t>
            </a:r>
            <a:r>
              <a:rPr lang="cs-CZ" dirty="0" err="1"/>
              <a:t>Sociologial</a:t>
            </a:r>
            <a:r>
              <a:rPr lang="cs-CZ" dirty="0"/>
              <a:t> </a:t>
            </a:r>
            <a:r>
              <a:rPr lang="cs-CZ" dirty="0" err="1"/>
              <a:t>Association</a:t>
            </a:r>
            <a:r>
              <a:rPr lang="cs-CZ" dirty="0"/>
              <a:t>): </a:t>
            </a:r>
            <a:r>
              <a:rPr lang="cs-CZ" dirty="0">
                <a:hlinkClick r:id="rId5"/>
              </a:rPr>
              <a:t>https://www.asanet.org/sites/default/files/savvy/images/asa/docs/pdf/CodeofEthics.pdf</a:t>
            </a:r>
            <a:endParaRPr lang="cs-CZ" dirty="0"/>
          </a:p>
          <a:p>
            <a:endParaRPr lang="cs-CZ" dirty="0"/>
          </a:p>
          <a:p>
            <a:pPr lvl="1"/>
            <a:endParaRPr lang="cs-CZ" dirty="0"/>
          </a:p>
          <a:p>
            <a:endParaRPr lang="cs-CZ" dirty="0"/>
          </a:p>
          <a:p>
            <a:endParaRPr lang="cs-CZ" dirty="0"/>
          </a:p>
        </p:txBody>
      </p:sp>
    </p:spTree>
    <p:extLst>
      <p:ext uri="{BB962C8B-B14F-4D97-AF65-F5344CB8AC3E}">
        <p14:creationId xmlns:p14="http://schemas.microsoft.com/office/powerpoint/2010/main" val="167230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Ukotvení v institucích</a:t>
            </a:r>
          </a:p>
        </p:txBody>
      </p:sp>
      <p:sp>
        <p:nvSpPr>
          <p:cNvPr id="6" name="Zástupný obsah 2">
            <a:extLst>
              <a:ext uri="{FF2B5EF4-FFF2-40B4-BE49-F238E27FC236}">
                <a16:creationId xmlns:a16="http://schemas.microsoft.com/office/drawing/2014/main" id="{B192DFCD-0BE5-48A6-9974-DAB7F57A5153}"/>
              </a:ext>
            </a:extLst>
          </p:cNvPr>
          <p:cNvSpPr txBox="1">
            <a:spLocks/>
          </p:cNvSpPr>
          <p:nvPr/>
        </p:nvSpPr>
        <p:spPr>
          <a:xfrm>
            <a:off x="914086" y="2469201"/>
            <a:ext cx="10592969" cy="386995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cs-CZ" dirty="0"/>
              <a:t>V ČR ze zákona EK nutná pouze pro výzkumy zahrnující biomedicínské postupy – přesto čím dál běžnější praxe i v jiných oborech</a:t>
            </a:r>
          </a:p>
          <a:p>
            <a:pPr lvl="1"/>
            <a:r>
              <a:rPr lang="cs-CZ" dirty="0"/>
              <a:t>Obzvláště pokud jsou respondenty děti nebo jiné zranitelné skupiny</a:t>
            </a:r>
          </a:p>
          <a:p>
            <a:pPr lvl="1"/>
            <a:r>
              <a:rPr lang="cs-CZ" dirty="0"/>
              <a:t>Nebo je povaha výzkumu z jiného důvodu výrazně citlivá</a:t>
            </a:r>
          </a:p>
          <a:p>
            <a:pPr lvl="1"/>
            <a:r>
              <a:rPr lang="cs-CZ" dirty="0"/>
              <a:t>Nebo má vyšší než minimální rizika</a:t>
            </a:r>
          </a:p>
          <a:p>
            <a:pPr lvl="1"/>
            <a:r>
              <a:rPr lang="cs-CZ" dirty="0"/>
              <a:t>Nebo dochází ke klamání respondentů </a:t>
            </a:r>
          </a:p>
          <a:p>
            <a:endParaRPr lang="cs-CZ" dirty="0"/>
          </a:p>
          <a:p>
            <a:r>
              <a:rPr lang="cs-CZ" b="1" dirty="0"/>
              <a:t>MU: Etická komise pro výzkum </a:t>
            </a:r>
            <a:r>
              <a:rPr lang="cs-CZ" dirty="0"/>
              <a:t>(EKV): </a:t>
            </a:r>
            <a:r>
              <a:rPr lang="cs-CZ" dirty="0">
                <a:hlinkClick r:id="rId2"/>
              </a:rPr>
              <a:t>https://www.muni.cz/o-univerzite/fakulty-a-pracoviste/rady-a-komise/eticka-komise-pro-vyzkum/o-komisi</a:t>
            </a:r>
            <a:endParaRPr lang="cs-CZ" dirty="0"/>
          </a:p>
          <a:p>
            <a:r>
              <a:rPr lang="cs-CZ" dirty="0"/>
              <a:t>„</a:t>
            </a:r>
            <a:r>
              <a:rPr lang="cs-CZ" i="1" dirty="0"/>
              <a:t>Posouzení EK nevyžadují projekty využívající anonymní dotazníková šetření v dospělé populaci</a:t>
            </a:r>
            <a:r>
              <a:rPr lang="cs-CZ" dirty="0"/>
              <a:t>.“</a:t>
            </a:r>
          </a:p>
          <a:p>
            <a:pPr lvl="1"/>
            <a:r>
              <a:rPr lang="cs-CZ" dirty="0"/>
              <a:t>Pokud se na ně nevztahují předchozí situace</a:t>
            </a:r>
          </a:p>
          <a:p>
            <a:pPr lvl="1"/>
            <a:r>
              <a:rPr lang="cs-CZ" dirty="0"/>
              <a:t>MU EKV dokumenty – dokument pro studenty (pro výzkum zpracovávající osobní údaje) </a:t>
            </a:r>
            <a:r>
              <a:rPr lang="cs-CZ" dirty="0">
                <a:hlinkClick r:id="rId3"/>
              </a:rPr>
              <a:t>https://www.muni.cz/o-univerzite/fakulty-a-pracoviste/rady-a-komise/eticka-komise-pro-vyzkum/dokumenty</a:t>
            </a:r>
            <a:endParaRPr lang="cs-CZ" dirty="0"/>
          </a:p>
          <a:p>
            <a:endParaRPr lang="cs-CZ" dirty="0"/>
          </a:p>
          <a:p>
            <a:endParaRPr lang="cs-CZ" dirty="0"/>
          </a:p>
        </p:txBody>
      </p:sp>
    </p:spTree>
    <p:extLst>
      <p:ext uri="{BB962C8B-B14F-4D97-AF65-F5344CB8AC3E}">
        <p14:creationId xmlns:p14="http://schemas.microsoft.com/office/powerpoint/2010/main" val="188766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20B3F8-8CBD-48E0-88A9-A74E56811BEC}"/>
              </a:ext>
            </a:extLst>
          </p:cNvPr>
          <p:cNvSpPr>
            <a:spLocks noGrp="1"/>
          </p:cNvSpPr>
          <p:nvPr>
            <p:ph type="title"/>
          </p:nvPr>
        </p:nvSpPr>
        <p:spPr/>
        <p:txBody>
          <a:bodyPr/>
          <a:lstStyle/>
          <a:p>
            <a:r>
              <a:rPr lang="cs-CZ" dirty="0"/>
              <a:t>Etika je všude</a:t>
            </a:r>
          </a:p>
        </p:txBody>
      </p:sp>
      <p:sp>
        <p:nvSpPr>
          <p:cNvPr id="3" name="Zástupný obsah 2">
            <a:extLst>
              <a:ext uri="{FF2B5EF4-FFF2-40B4-BE49-F238E27FC236}">
                <a16:creationId xmlns:a16="http://schemas.microsoft.com/office/drawing/2014/main" id="{B6072F97-5158-446B-AB77-F1C8C95D81CF}"/>
              </a:ext>
            </a:extLst>
          </p:cNvPr>
          <p:cNvSpPr>
            <a:spLocks noGrp="1"/>
          </p:cNvSpPr>
          <p:nvPr>
            <p:ph sz="quarter" idx="13"/>
          </p:nvPr>
        </p:nvSpPr>
        <p:spPr>
          <a:xfrm>
            <a:off x="913774" y="2367092"/>
            <a:ext cx="10363826" cy="3748482"/>
          </a:xfrm>
        </p:spPr>
        <p:txBody>
          <a:bodyPr>
            <a:normAutofit fontScale="85000" lnSpcReduction="10000"/>
          </a:bodyPr>
          <a:lstStyle/>
          <a:p>
            <a:r>
              <a:rPr lang="cs-CZ" b="1" dirty="0"/>
              <a:t>Etické principy nejsou jen okrasa, představují </a:t>
            </a:r>
            <a:r>
              <a:rPr lang="cs-CZ" b="1" dirty="0" err="1"/>
              <a:t>dealbreakers</a:t>
            </a:r>
            <a:r>
              <a:rPr lang="cs-CZ" b="1" dirty="0"/>
              <a:t> </a:t>
            </a:r>
          </a:p>
          <a:p>
            <a:endParaRPr lang="cs-CZ" dirty="0"/>
          </a:p>
          <a:p>
            <a:r>
              <a:rPr lang="cs-CZ" dirty="0"/>
              <a:t>Vztahuje se </a:t>
            </a:r>
            <a:r>
              <a:rPr lang="cs-CZ" b="1" dirty="0"/>
              <a:t>na celou metodologii/vědu</a:t>
            </a:r>
          </a:p>
          <a:p>
            <a:pPr lvl="1"/>
            <a:r>
              <a:rPr lang="cs-CZ" altLang="cs-CZ" dirty="0"/>
              <a:t>Volba výzkumného problému a cílové populace</a:t>
            </a:r>
          </a:p>
          <a:p>
            <a:pPr lvl="1"/>
            <a:r>
              <a:rPr lang="cs-CZ" altLang="cs-CZ" dirty="0"/>
              <a:t>Design studie</a:t>
            </a:r>
          </a:p>
          <a:p>
            <a:pPr lvl="1"/>
            <a:r>
              <a:rPr lang="cs-CZ" altLang="cs-CZ" dirty="0"/>
              <a:t>Sběr dat (jak, na kom, kdy) a zacházení s daty</a:t>
            </a:r>
          </a:p>
          <a:p>
            <a:pPr lvl="1"/>
            <a:r>
              <a:rPr lang="cs-CZ" altLang="cs-CZ" dirty="0"/>
              <a:t>Analýza a interpretace dat</a:t>
            </a:r>
          </a:p>
          <a:p>
            <a:pPr lvl="1"/>
            <a:r>
              <a:rPr lang="cs-CZ" altLang="cs-CZ" dirty="0"/>
              <a:t>Publikace </a:t>
            </a:r>
          </a:p>
          <a:p>
            <a:pPr lvl="1"/>
            <a:endParaRPr lang="cs-CZ" altLang="cs-CZ" dirty="0"/>
          </a:p>
          <a:p>
            <a:r>
              <a:rPr lang="cs-CZ" dirty="0"/>
              <a:t>Celkově etické jednání ve vědě: používat nejlepší možné metody (výběru vzorku, dotazování, měření proměnných, analýz), analyzovat adekvátními postupy a interpretovat výsledky v rozsahu, v jakém to umožňuje vzorek, data a analýza</a:t>
            </a:r>
          </a:p>
          <a:p>
            <a:pPr lvl="1"/>
            <a:r>
              <a:rPr lang="cs-CZ" dirty="0"/>
              <a:t>A především: celý postup vzniku dat otevřeně reportovat! </a:t>
            </a:r>
            <a:endParaRPr lang="cs-CZ" altLang="cs-CZ" dirty="0"/>
          </a:p>
          <a:p>
            <a:endParaRPr lang="cs-CZ" dirty="0"/>
          </a:p>
          <a:p>
            <a:endParaRPr lang="cs-CZ" dirty="0"/>
          </a:p>
        </p:txBody>
      </p:sp>
      <p:pic>
        <p:nvPicPr>
          <p:cNvPr id="5" name="Obrázek 4" descr="Obsah obrázku text, obloha, podepsat, exteriér&#10;&#10;Popis byl vytvořen automaticky">
            <a:extLst>
              <a:ext uri="{FF2B5EF4-FFF2-40B4-BE49-F238E27FC236}">
                <a16:creationId xmlns:a16="http://schemas.microsoft.com/office/drawing/2014/main" id="{0EB71ED2-07DE-44FD-8F94-246612F1E7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5508" y="2752986"/>
            <a:ext cx="3190711" cy="2126609"/>
          </a:xfrm>
          <a:prstGeom prst="rect">
            <a:avLst/>
          </a:prstGeom>
        </p:spPr>
      </p:pic>
    </p:spTree>
    <p:extLst>
      <p:ext uri="{BB962C8B-B14F-4D97-AF65-F5344CB8AC3E}">
        <p14:creationId xmlns:p14="http://schemas.microsoft.com/office/powerpoint/2010/main" val="252965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1939A5-C8F5-4406-9230-723F2A105094}"/>
              </a:ext>
            </a:extLst>
          </p:cNvPr>
          <p:cNvSpPr>
            <a:spLocks noGrp="1"/>
          </p:cNvSpPr>
          <p:nvPr>
            <p:ph type="title"/>
          </p:nvPr>
        </p:nvSpPr>
        <p:spPr/>
        <p:txBody>
          <a:bodyPr/>
          <a:lstStyle/>
          <a:p>
            <a:r>
              <a:rPr lang="en-US" dirty="0"/>
              <a:t>Elements of Minimal Disclosure (AAPOR)</a:t>
            </a:r>
            <a:endParaRPr lang="cs-CZ" dirty="0"/>
          </a:p>
        </p:txBody>
      </p:sp>
      <p:sp>
        <p:nvSpPr>
          <p:cNvPr id="3" name="Zástupný obsah 2">
            <a:extLst>
              <a:ext uri="{FF2B5EF4-FFF2-40B4-BE49-F238E27FC236}">
                <a16:creationId xmlns:a16="http://schemas.microsoft.com/office/drawing/2014/main" id="{79BB9B9C-188C-496F-8026-CC782D1DD5EB}"/>
              </a:ext>
            </a:extLst>
          </p:cNvPr>
          <p:cNvSpPr>
            <a:spLocks noGrp="1"/>
          </p:cNvSpPr>
          <p:nvPr>
            <p:ph sz="quarter" idx="13"/>
          </p:nvPr>
        </p:nvSpPr>
        <p:spPr/>
        <p:txBody>
          <a:bodyPr>
            <a:normAutofit fontScale="92500" lnSpcReduction="10000"/>
          </a:bodyPr>
          <a:lstStyle/>
          <a:p>
            <a:r>
              <a:rPr lang="en-US" dirty="0"/>
              <a:t>Who sponsored the survey, and who conducted it</a:t>
            </a:r>
          </a:p>
          <a:p>
            <a:r>
              <a:rPr lang="en-US" dirty="0"/>
              <a:t>The exact wording of questions asked, including any preceding instruction or explanation that might reasonably be expected to affect the response</a:t>
            </a:r>
          </a:p>
          <a:p>
            <a:r>
              <a:rPr lang="en-US" dirty="0"/>
              <a:t>A definition of the population under study and a description of the sampling frame</a:t>
            </a:r>
          </a:p>
          <a:p>
            <a:r>
              <a:rPr lang="en-US" dirty="0"/>
              <a:t>A description of the sample selection procedure</a:t>
            </a:r>
          </a:p>
          <a:p>
            <a:r>
              <a:rPr lang="en-US" dirty="0"/>
              <a:t>Size of sample and, if applicable, completion rates and information on eligibility criteria and screening procedures</a:t>
            </a:r>
          </a:p>
          <a:p>
            <a:r>
              <a:rPr lang="en-US" dirty="0"/>
              <a:t>The precision of the findings, including, if appropriate, estimates of sampling error and a description of any weighting or estimating procedure used</a:t>
            </a:r>
          </a:p>
          <a:p>
            <a:r>
              <a:rPr lang="en-US" dirty="0"/>
              <a:t>Which results, if any, are based on parts of the sample rather than the entire sample</a:t>
            </a:r>
          </a:p>
          <a:p>
            <a:r>
              <a:rPr lang="en-US" dirty="0"/>
              <a:t>Method, location, and dates of data collection</a:t>
            </a:r>
            <a:endParaRPr lang="cs-CZ" dirty="0"/>
          </a:p>
        </p:txBody>
      </p:sp>
    </p:spTree>
    <p:extLst>
      <p:ext uri="{BB962C8B-B14F-4D97-AF65-F5344CB8AC3E}">
        <p14:creationId xmlns:p14="http://schemas.microsoft.com/office/powerpoint/2010/main" val="350404392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Balík</Template>
  <TotalTime>1268</TotalTime>
  <Words>3858</Words>
  <Application>Microsoft Office PowerPoint</Application>
  <PresentationFormat>Širokoúhlá obrazovka</PresentationFormat>
  <Paragraphs>340</Paragraphs>
  <Slides>37</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37</vt:i4>
      </vt:variant>
    </vt:vector>
  </HeadingPairs>
  <TitlesOfParts>
    <vt:vector size="40" baseType="lpstr">
      <vt:lpstr>Arial</vt:lpstr>
      <vt:lpstr>Gill Sans MT</vt:lpstr>
      <vt:lpstr>Parcel</vt:lpstr>
      <vt:lpstr>ZURn6311 Dotazníkový výzkum: Etika</vt:lpstr>
      <vt:lpstr>Úkol 2</vt:lpstr>
      <vt:lpstr>Prezentace aplikace PowerPoint</vt:lpstr>
      <vt:lpstr>Rozvoj etiky ve výzkumu</vt:lpstr>
      <vt:lpstr>Rozvoj etiky ve výzkumu</vt:lpstr>
      <vt:lpstr>Ukotvení v institucích</vt:lpstr>
      <vt:lpstr>Ukotvení v institucích</vt:lpstr>
      <vt:lpstr>Etika je všude</vt:lpstr>
      <vt:lpstr>Elements of Minimal Disclosure (AAPOR)</vt:lpstr>
      <vt:lpstr>No no </vt:lpstr>
      <vt:lpstr>No no </vt:lpstr>
      <vt:lpstr>No no</vt:lpstr>
      <vt:lpstr>Falzifikace dat</vt:lpstr>
      <vt:lpstr>Falzifikace dat</vt:lpstr>
      <vt:lpstr>Ochrana respondenta</vt:lpstr>
      <vt:lpstr>Informovaný souhlas</vt:lpstr>
      <vt:lpstr>Informovaný souhlas: must</vt:lpstr>
      <vt:lpstr>Formy souhlasu</vt:lpstr>
      <vt:lpstr>Prezentace aplikace PowerPoint</vt:lpstr>
      <vt:lpstr>Formy souhlasu</vt:lpstr>
      <vt:lpstr>Pozvánka</vt:lpstr>
      <vt:lpstr>Co kdyby ale zveřejnění některé informace v IS podle etických požadavků vedlo ke zkreslení výsledků?</vt:lpstr>
      <vt:lpstr>zastřený výzkum</vt:lpstr>
      <vt:lpstr>Fabrikované materiály</vt:lpstr>
      <vt:lpstr>Debriefing</vt:lpstr>
      <vt:lpstr>Příklad debriefingu v online survey</vt:lpstr>
      <vt:lpstr>Ethical pickle</vt:lpstr>
      <vt:lpstr>Do no harm</vt:lpstr>
      <vt:lpstr>Důvěrnost dat</vt:lpstr>
      <vt:lpstr>Osobní údaj</vt:lpstr>
      <vt:lpstr>Incentivy</vt:lpstr>
      <vt:lpstr>Incentivy</vt:lpstr>
      <vt:lpstr>Časté incentivy</vt:lpstr>
      <vt:lpstr>Etika</vt:lpstr>
      <vt:lpstr>Úkol 3</vt:lpstr>
      <vt:lpstr>Studie o dopadech různých aspektů sběru</vt:lpstr>
      <vt:lpstr>Literatura</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lenka dedkova</dc:creator>
  <cp:lastModifiedBy>lenka dedkova</cp:lastModifiedBy>
  <cp:revision>140</cp:revision>
  <dcterms:created xsi:type="dcterms:W3CDTF">2021-02-26T07:39:10Z</dcterms:created>
  <dcterms:modified xsi:type="dcterms:W3CDTF">2021-03-26T06:57:20Z</dcterms:modified>
</cp:coreProperties>
</file>