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sldIdLst>
    <p:sldId id="256" r:id="rId2"/>
    <p:sldId id="341" r:id="rId3"/>
    <p:sldId id="377" r:id="rId4"/>
    <p:sldId id="303" r:id="rId5"/>
    <p:sldId id="375" r:id="rId6"/>
    <p:sldId id="340" r:id="rId7"/>
    <p:sldId id="297" r:id="rId8"/>
    <p:sldId id="300" r:id="rId9"/>
    <p:sldId id="363" r:id="rId10"/>
    <p:sldId id="280" r:id="rId11"/>
    <p:sldId id="364" r:id="rId12"/>
    <p:sldId id="365" r:id="rId13"/>
    <p:sldId id="276" r:id="rId14"/>
    <p:sldId id="349" r:id="rId15"/>
    <p:sldId id="350" r:id="rId16"/>
    <p:sldId id="277" r:id="rId17"/>
    <p:sldId id="371" r:id="rId18"/>
    <p:sldId id="372" r:id="rId19"/>
    <p:sldId id="373" r:id="rId20"/>
    <p:sldId id="354" r:id="rId21"/>
    <p:sldId id="281" r:id="rId22"/>
    <p:sldId id="347" r:id="rId23"/>
    <p:sldId id="348" r:id="rId24"/>
    <p:sldId id="344" r:id="rId25"/>
    <p:sldId id="345" r:id="rId26"/>
    <p:sldId id="355" r:id="rId27"/>
    <p:sldId id="370" r:id="rId28"/>
    <p:sldId id="357" r:id="rId29"/>
    <p:sldId id="359" r:id="rId30"/>
    <p:sldId id="360" r:id="rId31"/>
    <p:sldId id="367" r:id="rId32"/>
    <p:sldId id="378" r:id="rId33"/>
    <p:sldId id="358" r:id="rId34"/>
    <p:sldId id="374" r:id="rId35"/>
    <p:sldId id="282" r:id="rId36"/>
    <p:sldId id="368" r:id="rId37"/>
    <p:sldId id="369" r:id="rId38"/>
    <p:sldId id="356" r:id="rId39"/>
    <p:sldId id="31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6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4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7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00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7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9CAFF5-B0F8-49E6-A59A-6573F3EE67E8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eansocialsurvey.org/docs/round9/methods/ESS9_translation_guidelines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ZURn6311 Dotazníkový výzkum: validita, reliabilita, překlady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149431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D45A8-FD8A-4043-AA18-EDED5768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existujících </a:t>
            </a:r>
            <a:r>
              <a:rPr lang="cs-CZ" dirty="0" err="1"/>
              <a:t>measures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58BB8-C688-4B78-802C-4C11912729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975" y="2330516"/>
            <a:ext cx="10476289" cy="42257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Standardizovaná </a:t>
            </a:r>
            <a:r>
              <a:rPr lang="cs-CZ" b="1" dirty="0" err="1"/>
              <a:t>measure</a:t>
            </a:r>
            <a:endParaRPr lang="cs-CZ" b="1" dirty="0"/>
          </a:p>
          <a:p>
            <a:pPr lvl="1"/>
            <a:r>
              <a:rPr lang="cs-CZ" dirty="0"/>
              <a:t>Ověřená na reprezentativním vzorku cílové populace (populace, pro kterou je určena)</a:t>
            </a:r>
          </a:p>
          <a:p>
            <a:pPr lvl="1"/>
            <a:r>
              <a:rPr lang="cs-CZ" dirty="0"/>
              <a:t>Vytvořené normy pro danou populaci</a:t>
            </a:r>
          </a:p>
          <a:p>
            <a:pPr lvl="1"/>
            <a:r>
              <a:rPr lang="cs-CZ" dirty="0"/>
              <a:t>Tj. pokud pomocí standardizované škály testujeme relevantní respondenty, jejich individuální skóry můžeme porovnat se skóry populace</a:t>
            </a:r>
          </a:p>
          <a:p>
            <a:pPr lvl="1"/>
            <a:r>
              <a:rPr lang="cs-CZ" dirty="0"/>
              <a:t>Časté v diagnostice</a:t>
            </a:r>
          </a:p>
          <a:p>
            <a:pPr marL="0" indent="0">
              <a:buNone/>
            </a:pPr>
            <a:r>
              <a:rPr lang="cs-CZ" b="1" dirty="0" err="1"/>
              <a:t>Validizovaná</a:t>
            </a:r>
            <a:r>
              <a:rPr lang="cs-CZ" b="1" dirty="0"/>
              <a:t> </a:t>
            </a:r>
            <a:r>
              <a:rPr lang="cs-CZ" b="1" dirty="0" err="1"/>
              <a:t>measure</a:t>
            </a:r>
            <a:endParaRPr lang="cs-CZ" b="1" dirty="0"/>
          </a:p>
          <a:p>
            <a:pPr lvl="1"/>
            <a:r>
              <a:rPr lang="cs-CZ" dirty="0"/>
              <a:t>Ověřená validita, tj. že škála (na dané populaci) měří to, co měřit má</a:t>
            </a:r>
          </a:p>
          <a:p>
            <a:pPr lvl="1"/>
            <a:r>
              <a:rPr lang="cs-CZ" dirty="0"/>
              <a:t>Existuje (dobrý) článek „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XYZ </a:t>
            </a:r>
            <a:r>
              <a:rPr lang="cs-CZ" dirty="0" err="1"/>
              <a:t>scale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Standardizovaná škála musí být i </a:t>
            </a:r>
            <a:r>
              <a:rPr lang="cs-CZ" dirty="0" err="1"/>
              <a:t>validizovaná</a:t>
            </a:r>
            <a:r>
              <a:rPr lang="cs-CZ" dirty="0"/>
              <a:t>, ale ne všechny </a:t>
            </a:r>
            <a:r>
              <a:rPr lang="cs-CZ" dirty="0" err="1"/>
              <a:t>validizované</a:t>
            </a:r>
            <a:r>
              <a:rPr lang="cs-CZ" dirty="0"/>
              <a:t> škály jsou standardizované</a:t>
            </a:r>
          </a:p>
          <a:p>
            <a:pPr marL="0" indent="0">
              <a:buNone/>
            </a:pPr>
            <a:r>
              <a:rPr lang="cs-CZ" b="1" dirty="0"/>
              <a:t>„Jen použitá někde jinde“ </a:t>
            </a:r>
            <a:r>
              <a:rPr lang="cs-CZ" b="1" dirty="0" err="1"/>
              <a:t>measure</a:t>
            </a:r>
            <a:endParaRPr lang="cs-CZ" b="1" dirty="0"/>
          </a:p>
          <a:p>
            <a:pPr lvl="1"/>
            <a:r>
              <a:rPr lang="cs-CZ" dirty="0"/>
              <a:t>Autor výzkumu vytvořil ad hoc </a:t>
            </a:r>
            <a:r>
              <a:rPr lang="cs-CZ" dirty="0" err="1"/>
              <a:t>measure</a:t>
            </a:r>
            <a:r>
              <a:rPr lang="cs-CZ" dirty="0"/>
              <a:t>, kterou použil </a:t>
            </a:r>
          </a:p>
          <a:p>
            <a:pPr lvl="1"/>
            <a:r>
              <a:rPr lang="cs-CZ" dirty="0"/>
              <a:t>Není to </a:t>
            </a:r>
            <a:r>
              <a:rPr lang="cs-CZ" dirty="0" err="1"/>
              <a:t>validizační</a:t>
            </a:r>
            <a:r>
              <a:rPr lang="cs-CZ" dirty="0"/>
              <a:t> studie per se</a:t>
            </a:r>
          </a:p>
          <a:p>
            <a:pPr lvl="1"/>
            <a:r>
              <a:rPr lang="cs-CZ" dirty="0"/>
              <a:t>Ale pokud škála fungovala – měla dobrou reliabilitu a tvořila teoreticky smysluplné vztahy s jinými proměnnými, její validitu to podporuje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5D09D7-6F8D-4B05-91F4-7556EA079A39}"/>
              </a:ext>
            </a:extLst>
          </p:cNvPr>
          <p:cNvSpPr txBox="1"/>
          <p:nvPr/>
        </p:nvSpPr>
        <p:spPr>
          <a:xfrm>
            <a:off x="9256889" y="2065867"/>
            <a:ext cx="21551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Existují!</a:t>
            </a:r>
          </a:p>
        </p:txBody>
      </p:sp>
    </p:spTree>
    <p:extLst>
      <p:ext uri="{BB962C8B-B14F-4D97-AF65-F5344CB8AC3E}">
        <p14:creationId xmlns:p14="http://schemas.microsoft.com/office/powerpoint/2010/main" val="25809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D45A8-FD8A-4043-AA18-EDED5768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existujících </a:t>
            </a:r>
            <a:r>
              <a:rPr lang="cs-CZ" dirty="0" err="1"/>
              <a:t>measures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58BB8-C688-4B78-802C-4C11912729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U </a:t>
            </a:r>
            <a:r>
              <a:rPr lang="cs-CZ" dirty="0" err="1"/>
              <a:t>validizovaných</a:t>
            </a:r>
            <a:r>
              <a:rPr lang="cs-CZ" dirty="0"/>
              <a:t> škál typicky detailně víte, jak a proč vznikla (teorie v pozadí tvorby)</a:t>
            </a:r>
          </a:p>
          <a:p>
            <a:r>
              <a:rPr lang="cs-CZ" dirty="0"/>
              <a:t>Víte, jak s ní zacházet a co od ní čekat (</a:t>
            </a:r>
            <a:r>
              <a:rPr lang="cs-CZ" dirty="0" err="1"/>
              <a:t>dimenzionalita</a:t>
            </a:r>
            <a:r>
              <a:rPr lang="cs-CZ" dirty="0"/>
              <a:t>, případné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, reliabilita)</a:t>
            </a:r>
          </a:p>
          <a:p>
            <a:r>
              <a:rPr lang="cs-CZ" dirty="0"/>
              <a:t>Pokud použijete stejnou </a:t>
            </a:r>
            <a:r>
              <a:rPr lang="cs-CZ" dirty="0" err="1"/>
              <a:t>measure</a:t>
            </a:r>
            <a:r>
              <a:rPr lang="cs-CZ" dirty="0"/>
              <a:t>, usnadňujete i její interpretaci a porovnání s ostatními studiemi</a:t>
            </a:r>
          </a:p>
          <a:p>
            <a:r>
              <a:rPr lang="cs-CZ" dirty="0"/>
              <a:t>Pokud je nástroj ověřený, pak se snáze interpretují nesignifikantní výsledky</a:t>
            </a:r>
          </a:p>
          <a:p>
            <a:pPr lvl="1"/>
            <a:r>
              <a:rPr lang="cs-CZ" dirty="0"/>
              <a:t>Pokud vám nevyjde </a:t>
            </a:r>
            <a:r>
              <a:rPr lang="cs-CZ" dirty="0" err="1"/>
              <a:t>hypotetizovaný</a:t>
            </a:r>
            <a:r>
              <a:rPr lang="cs-CZ" dirty="0"/>
              <a:t> vztah a použili jste k měření nový nástroj, jak si můžete být jisti, že dané proměnné spolu nesouvisejí – nemohli jste náhodou mít špatné pravítko? </a:t>
            </a:r>
          </a:p>
          <a:p>
            <a:pPr lvl="1"/>
            <a:r>
              <a:rPr lang="cs-CZ" dirty="0"/>
              <a:t>Ale – validitu a důvěru v to, že nový nástroj měří smysluplně, posilují i naše samotné výsledky – pokud skóry tvoří teoreticky smysluplné vztahy, pak sama naše studie ukazuje, že měření (alespoň do nějaké míry) fungovalo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01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D45A8-FD8A-4043-AA18-EDED5768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Nevýhody(?) existujících </a:t>
            </a:r>
            <a:r>
              <a:rPr lang="cs-CZ" dirty="0" err="1"/>
              <a:t>measures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58BB8-C688-4B78-802C-4C11912729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Musíme je dokázat zhodnotit </a:t>
            </a:r>
          </a:p>
          <a:p>
            <a:pPr lvl="1"/>
            <a:r>
              <a:rPr lang="cs-CZ" dirty="0"/>
              <a:t>I standardizovanou a </a:t>
            </a:r>
            <a:r>
              <a:rPr lang="cs-CZ" dirty="0" err="1"/>
              <a:t>validizovanou</a:t>
            </a:r>
            <a:r>
              <a:rPr lang="cs-CZ" dirty="0"/>
              <a:t> </a:t>
            </a:r>
            <a:r>
              <a:rPr lang="cs-CZ" dirty="0" err="1"/>
              <a:t>measure</a:t>
            </a:r>
            <a:r>
              <a:rPr lang="cs-CZ" dirty="0"/>
              <a:t> je potřeba kriticky zhodnotit</a:t>
            </a:r>
          </a:p>
          <a:p>
            <a:pPr lvl="1"/>
            <a:r>
              <a:rPr lang="cs-CZ" dirty="0"/>
              <a:t>Nemusí přesně lícovat s našimi potřebami (populace, VO)</a:t>
            </a:r>
          </a:p>
          <a:p>
            <a:pPr lvl="1"/>
            <a:r>
              <a:rPr lang="cs-CZ" dirty="0"/>
              <a:t>Často je potřeba přeložit a adaptovat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70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60EED-14AB-4812-8380-E25AE1D4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Psychometrické vlastnosti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93391-B17A-4A37-995B-3DBBAD1E26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„Psycho“ – prostě je začali řešit psychologové, ale neznamená to, že nás nezajímají i v jiných oborech</a:t>
            </a:r>
          </a:p>
          <a:p>
            <a:pPr lvl="1"/>
            <a:r>
              <a:rPr lang="cs-CZ" dirty="0"/>
              <a:t>Proč zrovna psychologové – zájem o individuální rozdíly mezi lidmi, tj. měření charakteristik jako vlastnosti, postoje..  neviditelné proměnné, ke kterým neexistuje pravítko</a:t>
            </a:r>
          </a:p>
          <a:p>
            <a:endParaRPr lang="cs-CZ" dirty="0"/>
          </a:p>
          <a:p>
            <a:r>
              <a:rPr lang="cs-CZ" dirty="0"/>
              <a:t>Latentní proměnné - nějaká charakteristika v „pozadí,“ která se projevuje </a:t>
            </a:r>
            <a:r>
              <a:rPr lang="cs-CZ" i="1" dirty="0"/>
              <a:t>manifestními</a:t>
            </a:r>
            <a:r>
              <a:rPr lang="cs-CZ" dirty="0"/>
              <a:t> proměnnými</a:t>
            </a:r>
          </a:p>
          <a:p>
            <a:pPr lvl="1"/>
            <a:r>
              <a:rPr lang="cs-CZ" dirty="0"/>
              <a:t>Extraverze je vlastnost, která se projevuje např. tím, že člověk se cítí dobře ve společnosti mnoha jiných lidí, snadno se mu povídá i s neznámými lidmi, necítí se dobře, když je sám…</a:t>
            </a:r>
          </a:p>
          <a:p>
            <a:pPr lvl="1"/>
            <a:r>
              <a:rPr lang="cs-CZ" dirty="0"/>
              <a:t>Neměříme přímo extraverzi, ale měříme její projevy a z nich usuzujeme na míru extraverze</a:t>
            </a:r>
          </a:p>
        </p:txBody>
      </p:sp>
    </p:spTree>
    <p:extLst>
      <p:ext uri="{BB962C8B-B14F-4D97-AF65-F5344CB8AC3E}">
        <p14:creationId xmlns:p14="http://schemas.microsoft.com/office/powerpoint/2010/main" val="193730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E78BF-9D7F-4D98-94FA-9C36B1CD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65" y="702884"/>
            <a:ext cx="4971777" cy="1188720"/>
          </a:xfrm>
        </p:spPr>
        <p:txBody>
          <a:bodyPr/>
          <a:lstStyle/>
          <a:p>
            <a:r>
              <a:rPr lang="cs-CZ" dirty="0"/>
              <a:t>Reliabilita a validita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66665-C472-4A20-A7CD-92A62022D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088376" cy="4015420"/>
          </a:xfrm>
        </p:spPr>
        <p:txBody>
          <a:bodyPr>
            <a:normAutofit/>
          </a:bodyPr>
          <a:lstStyle/>
          <a:p>
            <a:r>
              <a:rPr lang="cs-CZ" dirty="0"/>
              <a:t>Jak víme, že daná škála (položky) měří dobře to, co měřit chceme? </a:t>
            </a:r>
          </a:p>
          <a:p>
            <a:r>
              <a:rPr lang="cs-CZ" dirty="0"/>
              <a:t>Ověřujeme to! Validita a reliabilita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8AE9501-170E-4A1B-9B6A-84E5D2D74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211" y="896112"/>
            <a:ext cx="4883419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756A3-7048-4CD2-9E91-76C639F8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6F6C9-5B2E-4754-BC86-B6562DB41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697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VALIDITA</a:t>
            </a:r>
            <a:r>
              <a:rPr lang="cs-CZ" dirty="0"/>
              <a:t> – měřím to, co chci? Říkám tomu inteligence, ale měřím fakt inteligenci?</a:t>
            </a:r>
          </a:p>
          <a:p>
            <a:pPr lvl="1"/>
            <a:r>
              <a:rPr lang="cs-CZ" dirty="0"/>
              <a:t>Různé typy</a:t>
            </a:r>
          </a:p>
          <a:p>
            <a:r>
              <a:rPr lang="cs-CZ" b="1" dirty="0"/>
              <a:t>„Face“ validita </a:t>
            </a:r>
            <a:r>
              <a:rPr lang="cs-CZ" dirty="0"/>
              <a:t>– zjevná validita, míra, do jaké škála na „první pohled“ měří to, co bychom čekali</a:t>
            </a:r>
          </a:p>
          <a:p>
            <a:pPr lvl="1"/>
            <a:r>
              <a:rPr lang="cs-CZ" dirty="0"/>
              <a:t>Pokud měřím mediální gramotnost, budu čekat položky na porozumění, hodnocení, tvorbu mediálních obsahů. Nebudu čekat položky na zájem o zpravodajství.</a:t>
            </a:r>
          </a:p>
          <a:p>
            <a:pPr lvl="1"/>
            <a:r>
              <a:rPr lang="cs-CZ" dirty="0"/>
              <a:t>Nejde o to, co by v dané škále čekala vaše babička, ale co by tam čekal odborník</a:t>
            </a:r>
          </a:p>
          <a:p>
            <a:pPr lvl="1"/>
            <a:r>
              <a:rPr lang="cs-CZ" dirty="0"/>
              <a:t>Je to poměrně slabá validita – sama o sobě není důkazem validity celého měření, ale může stačit jako důvod pro zahození škály do koše</a:t>
            </a:r>
          </a:p>
          <a:p>
            <a:pPr lvl="1"/>
            <a:r>
              <a:rPr lang="cs-CZ" dirty="0"/>
              <a:t>Neměřitelná</a:t>
            </a:r>
          </a:p>
          <a:p>
            <a:r>
              <a:rPr lang="cs-CZ" b="1" dirty="0"/>
              <a:t>Obsahová validita (</a:t>
            </a:r>
            <a:r>
              <a:rPr lang="cs-CZ" b="1" dirty="0" err="1"/>
              <a:t>content</a:t>
            </a:r>
            <a:r>
              <a:rPr lang="cs-CZ" b="1" dirty="0"/>
              <a:t> validity) </a:t>
            </a:r>
            <a:r>
              <a:rPr lang="cs-CZ" dirty="0"/>
              <a:t>– míra, do jaké položky zachycují konstrukt v jeho celistvosti </a:t>
            </a:r>
          </a:p>
          <a:p>
            <a:pPr lvl="1"/>
            <a:r>
              <a:rPr lang="cs-CZ" dirty="0"/>
              <a:t>Pokud mám položky ptající se na tvorbu mediálního obsahu, pak neměřím „celou“ mediální gramotnost, ale jen její část</a:t>
            </a:r>
          </a:p>
          <a:p>
            <a:pPr lvl="1"/>
            <a:r>
              <a:rPr lang="cs-CZ" dirty="0"/>
              <a:t>Výrazná role teorie a toho, jak mám koncept definovaný</a:t>
            </a:r>
          </a:p>
          <a:p>
            <a:pPr lvl="1"/>
            <a:r>
              <a:rPr lang="cs-CZ" dirty="0"/>
              <a:t>Velmi důležitá při tvorbě nové škály – musí být jasný teoretický obsah konstruktu a z něj plynoucí manifestní projevy konstruktu</a:t>
            </a:r>
          </a:p>
          <a:p>
            <a:pPr lvl="1"/>
            <a:r>
              <a:rPr lang="cs-CZ" dirty="0"/>
              <a:t>Neměřitelná (ale mohou se využít expert </a:t>
            </a:r>
            <a:r>
              <a:rPr lang="cs-CZ" dirty="0" err="1"/>
              <a:t>ratings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3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E78BF-9D7F-4D98-94FA-9C36B1CD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66665-C472-4A20-A7CD-92A62022D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154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Criterion</a:t>
            </a:r>
            <a:r>
              <a:rPr lang="cs-CZ" b="1" dirty="0"/>
              <a:t> validity – kriteriální validita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Validita je v podstatě korelace mezi pravou hodnotou zamýšleného konstruktu a odpovědí respondenta na položku/škálu</a:t>
            </a:r>
          </a:p>
          <a:p>
            <a:pPr lvl="1"/>
            <a:r>
              <a:rPr lang="cs-CZ" dirty="0"/>
              <a:t>Pokud dané měření skutečně vypovídá o míře nějaké charakteristiky, měla by se tato míra smysluplně projevovat ve vztazích s dalšími charakteristikami nebo chováním (kritéria)</a:t>
            </a:r>
          </a:p>
          <a:p>
            <a:pPr lvl="2"/>
            <a:r>
              <a:rPr lang="cs-CZ" dirty="0"/>
              <a:t>Např. pokud je mediální gramotnost definovaná jako schopnost kriticky hodnotit mediální obsahy, pak člověk, který skóruje na této škále vysoko by měl rozpoznat </a:t>
            </a:r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častěji než člověk, který skóruje nízko</a:t>
            </a:r>
          </a:p>
          <a:p>
            <a:pPr lvl="2"/>
            <a:r>
              <a:rPr lang="cs-CZ" dirty="0"/>
              <a:t>Nebo člověk, který by teoreticky měl mít vyšší MG (např. VŠ vzdělání) by měl v měření skórovat výš než člověk, který by měl teoreticky mít nižší MG (např. ZŠ)</a:t>
            </a:r>
          </a:p>
          <a:p>
            <a:pPr lvl="1"/>
            <a:r>
              <a:rPr lang="cs-CZ" dirty="0"/>
              <a:t>Opět velká role teorie</a:t>
            </a:r>
          </a:p>
          <a:p>
            <a:pPr lvl="1"/>
            <a:r>
              <a:rPr lang="cs-CZ" dirty="0"/>
              <a:t>Subtypy: </a:t>
            </a:r>
            <a:r>
              <a:rPr lang="cs-CZ" dirty="0" err="1"/>
              <a:t>concurrent</a:t>
            </a:r>
            <a:r>
              <a:rPr lang="cs-CZ" dirty="0"/>
              <a:t> validity (kritérium měříme ve stejný čas) a </a:t>
            </a:r>
            <a:r>
              <a:rPr lang="cs-CZ" dirty="0" err="1"/>
              <a:t>predictive</a:t>
            </a:r>
            <a:r>
              <a:rPr lang="cs-CZ" dirty="0"/>
              <a:t> validity (kritérium je něco v budoucnosti), </a:t>
            </a:r>
            <a:r>
              <a:rPr lang="cs-CZ" dirty="0" err="1"/>
              <a:t>convergent</a:t>
            </a:r>
            <a:r>
              <a:rPr lang="cs-CZ" dirty="0"/>
              <a:t> validity (moje nové měření mediální gramotnosti by mělo korelovat s jinými existujícími měřeními gramotnosti)</a:t>
            </a:r>
          </a:p>
          <a:p>
            <a:pPr lvl="1"/>
            <a:r>
              <a:rPr lang="cs-CZ" dirty="0"/>
              <a:t>Měřitelná</a:t>
            </a:r>
          </a:p>
          <a:p>
            <a:r>
              <a:rPr lang="cs-CZ" b="1" dirty="0" err="1"/>
              <a:t>Discriminant</a:t>
            </a:r>
            <a:r>
              <a:rPr lang="cs-CZ" b="1" dirty="0"/>
              <a:t> validity </a:t>
            </a:r>
            <a:r>
              <a:rPr lang="cs-CZ" dirty="0"/>
              <a:t>– míra, do jaké měření nekoreluje s konstrukty, se kterými by korelovat nemělo </a:t>
            </a:r>
          </a:p>
          <a:p>
            <a:pPr lvl="1"/>
            <a:r>
              <a:rPr lang="cs-CZ" dirty="0"/>
              <a:t>Pokud tvořím škálu, která měří konceptuálně jinou dimenzi mediální gramotnosti než tvorbu obsahů, neměly by spolu vysoce korelovat </a:t>
            </a:r>
          </a:p>
          <a:p>
            <a:pPr lvl="1"/>
            <a:r>
              <a:rPr lang="cs-CZ" dirty="0"/>
              <a:t>Měřitelná</a:t>
            </a:r>
          </a:p>
        </p:txBody>
      </p:sp>
    </p:spTree>
    <p:extLst>
      <p:ext uri="{BB962C8B-B14F-4D97-AF65-F5344CB8AC3E}">
        <p14:creationId xmlns:p14="http://schemas.microsoft.com/office/powerpoint/2010/main" val="7020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146A9-A57B-4D9D-A678-4D93C88D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B7B9E-2C81-4567-8DB5-AF041BF88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89189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Jak </a:t>
            </a:r>
            <a:r>
              <a:rPr lang="cs-CZ" b="1" dirty="0"/>
              <a:t>přesně</a:t>
            </a:r>
            <a:r>
              <a:rPr lang="cs-CZ" dirty="0"/>
              <a:t> měřím to, co chci? </a:t>
            </a:r>
          </a:p>
          <a:p>
            <a:pPr marL="0" indent="0">
              <a:buNone/>
            </a:pPr>
            <a:r>
              <a:rPr lang="cs-CZ" dirty="0"/>
              <a:t>Reliabilita je míra shody mezi (hypotetickým) opakováním jednotlivých měření</a:t>
            </a:r>
          </a:p>
          <a:p>
            <a:r>
              <a:rPr lang="cs-CZ" dirty="0"/>
              <a:t>Pokud je charakteristika teoreticky stabilní, měl by můj nástroj vždy ukázat stejnou hodnotu</a:t>
            </a:r>
          </a:p>
          <a:p>
            <a:pPr lvl="1"/>
            <a:r>
              <a:rPr lang="cs-CZ" dirty="0"/>
              <a:t>Pokud bychom dali respondentovi dotazník na MG, vymazali mu paměť a dali mu ho znovu a znovu…</a:t>
            </a:r>
          </a:p>
          <a:p>
            <a:pPr lvl="1"/>
            <a:r>
              <a:rPr lang="cs-CZ" dirty="0"/>
              <a:t>Položky jsou poměrně hrubé nástroje --&gt; přirozená variabilita v odpovědích, ale </a:t>
            </a:r>
            <a:r>
              <a:rPr lang="cs-CZ" dirty="0" err="1"/>
              <a:t>over</a:t>
            </a:r>
            <a:r>
              <a:rPr lang="cs-CZ" dirty="0"/>
              <a:t> long run by skór u </a:t>
            </a:r>
            <a:r>
              <a:rPr lang="cs-CZ" dirty="0" err="1"/>
              <a:t>reliabilního</a:t>
            </a:r>
            <a:r>
              <a:rPr lang="cs-CZ" dirty="0"/>
              <a:t> měření měl být v poměrně úzkém intervalu a s vysokou korelací mezi měřeními</a:t>
            </a:r>
          </a:p>
          <a:p>
            <a:endParaRPr lang="cs-CZ" dirty="0"/>
          </a:p>
        </p:txBody>
      </p:sp>
      <p:pic>
        <p:nvPicPr>
          <p:cNvPr id="9" name="Grafický objekt 8" descr="Pravítko obrys">
            <a:extLst>
              <a:ext uri="{FF2B5EF4-FFF2-40B4-BE49-F238E27FC236}">
                <a16:creationId xmlns:a16="http://schemas.microsoft.com/office/drawing/2014/main" id="{3A9C41B6-5AC5-44DA-98FD-3EA3EF055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400" y="1865311"/>
            <a:ext cx="2427514" cy="2427514"/>
          </a:xfrm>
          <a:prstGeom prst="rect">
            <a:avLst/>
          </a:prstGeom>
        </p:spPr>
      </p:pic>
      <p:pic>
        <p:nvPicPr>
          <p:cNvPr id="11" name="Grafický objekt 10" descr="Váhový úbytek se souvislou výplní">
            <a:extLst>
              <a:ext uri="{FF2B5EF4-FFF2-40B4-BE49-F238E27FC236}">
                <a16:creationId xmlns:a16="http://schemas.microsoft.com/office/drawing/2014/main" id="{01C72988-87CC-4E19-8FF0-23D7777B0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2970" y="4292825"/>
            <a:ext cx="2253343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8A82-D509-4DDE-A625-576B96B6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6589"/>
            <a:ext cx="7729728" cy="1188720"/>
          </a:xfrm>
        </p:spPr>
        <p:txBody>
          <a:bodyPr/>
          <a:lstStyle/>
          <a:p>
            <a:r>
              <a:rPr lang="cs-CZ" dirty="0"/>
              <a:t>Reliabilita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8BF2F-F75C-430C-81A1-79A23C042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462" y="1981200"/>
            <a:ext cx="7995224" cy="4669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Dva hlavní způsoby měření reliability</a:t>
            </a:r>
          </a:p>
          <a:p>
            <a:r>
              <a:rPr lang="cs-CZ" b="1" dirty="0"/>
              <a:t>Vnitřní konzistence</a:t>
            </a:r>
          </a:p>
          <a:p>
            <a:pPr lvl="1"/>
            <a:r>
              <a:rPr lang="cs-CZ" dirty="0"/>
              <a:t>U škál, tj. baterie položek, které mají měřit stejný rys</a:t>
            </a:r>
          </a:p>
          <a:p>
            <a:pPr lvl="1"/>
            <a:r>
              <a:rPr lang="cs-CZ" dirty="0"/>
              <a:t>Pokud skutečně jednotlivé položky měří stejný rys, pak by jednotlivé projevy dané vlastnosti (odpovědi na položky) spolu měly korelovat</a:t>
            </a:r>
          </a:p>
          <a:p>
            <a:pPr lvl="1"/>
            <a:r>
              <a:rPr lang="cs-CZ" b="1" dirty="0" err="1"/>
              <a:t>Cronbachova</a:t>
            </a:r>
            <a:r>
              <a:rPr lang="cs-CZ" b="1" dirty="0"/>
              <a:t> alfa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consistency</a:t>
            </a:r>
            <a:r>
              <a:rPr lang="cs-CZ" dirty="0"/>
              <a:t> – počítá se z průměrné korelace položek a jejich počtu</a:t>
            </a:r>
          </a:p>
          <a:p>
            <a:pPr lvl="2"/>
            <a:r>
              <a:rPr lang="cs-CZ" dirty="0"/>
              <a:t>Alespoň 3 položky</a:t>
            </a:r>
          </a:p>
          <a:p>
            <a:pPr lvl="2"/>
            <a:r>
              <a:rPr lang="cs-CZ" dirty="0"/>
              <a:t>Položky musí korelovat, ale ne příliš</a:t>
            </a:r>
            <a:r>
              <a:rPr lang="cs-CZ" dirty="0">
                <a:sym typeface="Wingdings" panose="05000000000000000000" pitchFamily="2" charset="2"/>
              </a:rPr>
              <a:t> silně + měly by být na sobě nezávislé</a:t>
            </a:r>
          </a:p>
          <a:p>
            <a:pPr lvl="2"/>
            <a:r>
              <a:rPr lang="cs-CZ" dirty="0"/>
              <a:t>Vyšší počet položek vzhledem k výpočtu vede k vyšší alfě</a:t>
            </a:r>
          </a:p>
          <a:p>
            <a:pPr lvl="3"/>
            <a:r>
              <a:rPr lang="cs-CZ" dirty="0"/>
              <a:t>Alfa mezi 0.6-0.7 může být ještě pořád přijatelná u škál s nízkým počtem položek (3-4), sice so-so, ale je obvykle obhajitelná</a:t>
            </a:r>
          </a:p>
          <a:p>
            <a:pPr lvl="3"/>
            <a:r>
              <a:rPr lang="cs-CZ" dirty="0"/>
              <a:t>Ale u vyššího počtu položek už ne</a:t>
            </a:r>
          </a:p>
          <a:p>
            <a:pPr lvl="1"/>
            <a:r>
              <a:rPr lang="cs-CZ" dirty="0"/>
              <a:t>Pro 2-položkové </a:t>
            </a:r>
            <a:r>
              <a:rPr lang="cs-CZ" dirty="0" err="1"/>
              <a:t>measures</a:t>
            </a:r>
            <a:r>
              <a:rPr lang="cs-CZ" dirty="0"/>
              <a:t> se doporučuje </a:t>
            </a:r>
            <a:r>
              <a:rPr lang="cs-CZ" dirty="0" err="1"/>
              <a:t>Spearmanovo</a:t>
            </a:r>
            <a:r>
              <a:rPr lang="cs-CZ" dirty="0"/>
              <a:t> </a:t>
            </a:r>
            <a:r>
              <a:rPr lang="cs-CZ" dirty="0" err="1"/>
              <a:t>rho</a:t>
            </a:r>
            <a:endParaRPr lang="cs-CZ" dirty="0"/>
          </a:p>
          <a:p>
            <a:pPr lvl="1"/>
            <a:r>
              <a:rPr lang="cs-CZ" dirty="0" err="1"/>
              <a:t>McDonaldova</a:t>
            </a:r>
            <a:r>
              <a:rPr lang="cs-CZ" dirty="0"/>
              <a:t> omega</a:t>
            </a:r>
          </a:p>
          <a:p>
            <a:pPr lvl="2"/>
            <a:r>
              <a:rPr lang="cs-CZ" dirty="0"/>
              <a:t>Pro latentní proměnné</a:t>
            </a:r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D40DD53E-94D6-4019-8677-C0C15688D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17" y="2621543"/>
            <a:ext cx="3333921" cy="23750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C780AF2-C5E3-46A5-A959-41EB31B5627A}"/>
              </a:ext>
            </a:extLst>
          </p:cNvPr>
          <p:cNvSpPr txBox="1">
            <a:spLocks/>
          </p:cNvSpPr>
          <p:nvPr/>
        </p:nvSpPr>
        <p:spPr>
          <a:xfrm>
            <a:off x="9134222" y="5151389"/>
            <a:ext cx="2138709" cy="1053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Příliš vysoká reliabilita není výhra</a:t>
            </a:r>
            <a:r>
              <a:rPr lang="cs-CZ" dirty="0">
                <a:sym typeface="Wingdings" panose="05000000000000000000" pitchFamily="2" charset="2"/>
              </a:rPr>
              <a:t> Může znamenat zbytečné položky ve škále</a:t>
            </a: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16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8A82-D509-4DDE-A625-576B96B6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3692"/>
            <a:ext cx="7729728" cy="1188720"/>
          </a:xfrm>
        </p:spPr>
        <p:txBody>
          <a:bodyPr/>
          <a:lstStyle/>
          <a:p>
            <a:r>
              <a:rPr lang="cs-CZ" dirty="0"/>
              <a:t>Reliabilita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8BF2F-F75C-430C-81A1-79A23C042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079172"/>
            <a:ext cx="10254969" cy="44958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Split-</a:t>
            </a:r>
            <a:r>
              <a:rPr lang="cs-CZ" b="1" dirty="0" err="1"/>
              <a:t>half</a:t>
            </a:r>
            <a:r>
              <a:rPr lang="cs-CZ" b="1" dirty="0"/>
              <a:t> reliabilita</a:t>
            </a:r>
          </a:p>
          <a:p>
            <a:pPr lvl="1"/>
            <a:r>
              <a:rPr lang="cs-CZ" dirty="0"/>
              <a:t>Také míra vnitřní konzistence</a:t>
            </a:r>
          </a:p>
          <a:p>
            <a:pPr lvl="1"/>
            <a:r>
              <a:rPr lang="cs-CZ" dirty="0"/>
              <a:t>Rozdělení baterie položek na dvě porovnatelné části a jejich korelace</a:t>
            </a:r>
          </a:p>
          <a:p>
            <a:pPr lvl="1"/>
            <a:r>
              <a:rPr lang="cs-CZ" dirty="0"/>
              <a:t>Měla by být vyšší než 0.7</a:t>
            </a:r>
          </a:p>
          <a:p>
            <a:pPr lvl="1"/>
            <a:r>
              <a:rPr lang="cs-CZ" dirty="0"/>
              <a:t>Trochu podobná: </a:t>
            </a:r>
            <a:r>
              <a:rPr lang="cs-CZ" b="1" dirty="0"/>
              <a:t>paralelní reliabilita </a:t>
            </a:r>
            <a:r>
              <a:rPr lang="cs-CZ" dirty="0"/>
              <a:t>– tvorba dvou paralelních forem škály, které se </a:t>
            </a:r>
            <a:r>
              <a:rPr lang="cs-CZ" dirty="0" err="1"/>
              <a:t>zkorelují</a:t>
            </a:r>
            <a:r>
              <a:rPr lang="cs-CZ" dirty="0"/>
              <a:t> </a:t>
            </a:r>
          </a:p>
          <a:p>
            <a:pPr lvl="2"/>
            <a:endParaRPr lang="cs-CZ" dirty="0"/>
          </a:p>
          <a:p>
            <a:r>
              <a:rPr lang="cs-CZ" b="1" dirty="0"/>
              <a:t>Test-</a:t>
            </a:r>
            <a:r>
              <a:rPr lang="cs-CZ" b="1" dirty="0" err="1"/>
              <a:t>retest</a:t>
            </a:r>
            <a:r>
              <a:rPr lang="cs-CZ" b="1" dirty="0"/>
              <a:t> reliabilita</a:t>
            </a:r>
          </a:p>
          <a:p>
            <a:pPr lvl="1"/>
            <a:r>
              <a:rPr lang="cs-CZ" dirty="0"/>
              <a:t>Externí reliabilita</a:t>
            </a:r>
          </a:p>
          <a:p>
            <a:pPr lvl="1"/>
            <a:r>
              <a:rPr lang="cs-CZ" dirty="0"/>
              <a:t>Stejný test stejným lidem v jiném čase</a:t>
            </a:r>
          </a:p>
          <a:p>
            <a:pPr lvl="1"/>
            <a:r>
              <a:rPr lang="cs-CZ" dirty="0"/>
              <a:t>Nevýhody – paměť, efekt učení </a:t>
            </a:r>
          </a:p>
          <a:p>
            <a:pPr lvl="1"/>
            <a:r>
              <a:rPr lang="cs-CZ" dirty="0"/>
              <a:t>Hodně lidských charakteristik se přirozeně v čase mění – i ty relativně stabilnější mohou variovat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Reliabilita vás vždy zajímá i ve vašich vlastních datech!</a:t>
            </a:r>
          </a:p>
        </p:txBody>
      </p:sp>
    </p:spTree>
    <p:extLst>
      <p:ext uri="{BB962C8B-B14F-4D97-AF65-F5344CB8AC3E}">
        <p14:creationId xmlns:p14="http://schemas.microsoft.com/office/powerpoint/2010/main" val="412509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CB12A-B7EB-4559-883B-4B405B56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72441"/>
            <a:ext cx="5596128" cy="1188720"/>
          </a:xfrm>
        </p:spPr>
        <p:txBody>
          <a:bodyPr/>
          <a:lstStyle/>
          <a:p>
            <a:r>
              <a:rPr lang="cs-CZ" dirty="0"/>
              <a:t>ÚKOL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B8455-D9A6-44F2-9BAB-248DE8AD88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F12ACA-424B-4F78-965D-64ECA3323BF0}"/>
              </a:ext>
            </a:extLst>
          </p:cNvPr>
          <p:cNvSpPr txBox="1">
            <a:spLocks/>
          </p:cNvSpPr>
          <p:nvPr/>
        </p:nvSpPr>
        <p:spPr>
          <a:xfrm>
            <a:off x="1066174" y="25194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Upravené pozvánky k výzkumu</a:t>
            </a:r>
          </a:p>
          <a:p>
            <a:endParaRPr lang="cs-CZ" dirty="0"/>
          </a:p>
          <a:p>
            <a:r>
              <a:rPr lang="cs-CZ" dirty="0"/>
              <a:t>Studentská anketa</a:t>
            </a:r>
          </a:p>
          <a:p>
            <a:pPr lvl="1"/>
            <a:r>
              <a:rPr lang="cs-CZ" dirty="0"/>
              <a:t>Zapojení katedry, studentských spolků a skupin apod.</a:t>
            </a:r>
          </a:p>
          <a:p>
            <a:pPr lvl="1"/>
            <a:r>
              <a:rPr lang="cs-CZ" dirty="0"/>
              <a:t>Více personalizované maily s žádostí o vyplnění</a:t>
            </a:r>
          </a:p>
          <a:p>
            <a:pPr lvl="1"/>
            <a:r>
              <a:rPr lang="cs-CZ" dirty="0"/>
              <a:t>Zdůraznění toho, k čemu anketa povede a co se již změnilo</a:t>
            </a:r>
          </a:p>
          <a:p>
            <a:pPr lvl="1"/>
            <a:r>
              <a:rPr lang="cs-CZ" dirty="0"/>
              <a:t>Relevantní otázky pro různé předměty/vyučující</a:t>
            </a:r>
          </a:p>
          <a:p>
            <a:pPr lvl="1"/>
            <a:r>
              <a:rPr lang="cs-CZ" dirty="0"/>
              <a:t>Kratší verze ankety</a:t>
            </a:r>
          </a:p>
          <a:p>
            <a:pPr lvl="1"/>
            <a:r>
              <a:rPr lang="cs-CZ" dirty="0"/>
              <a:t>Loterie o MUNI předměty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A67C15-F275-4193-8051-FAFF910C0B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2" y="472441"/>
            <a:ext cx="4834754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A2480-A32F-4B41-A1DE-209733B5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78" y="442177"/>
            <a:ext cx="7729728" cy="1188720"/>
          </a:xfrm>
        </p:spPr>
        <p:txBody>
          <a:bodyPr/>
          <a:lstStyle/>
          <a:p>
            <a:r>
              <a:rPr lang="cs-CZ" dirty="0"/>
              <a:t>Reliabilita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51182-06F5-4571-B112-AC4DA1703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829" y="1905000"/>
            <a:ext cx="11179627" cy="4778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Rozdíl mezi škálou měřící latentní konstrukt a „indexem“</a:t>
            </a:r>
          </a:p>
          <a:p>
            <a:r>
              <a:rPr lang="cs-CZ" b="1" dirty="0"/>
              <a:t>Latentní konstrukt: charakteristika v pozadí, která je důvodem pro její projevy</a:t>
            </a:r>
          </a:p>
          <a:p>
            <a:pPr lvl="1"/>
            <a:r>
              <a:rPr lang="cs-CZ" dirty="0"/>
              <a:t>Extraverze se projevuje určitým chováním</a:t>
            </a:r>
          </a:p>
          <a:p>
            <a:pPr lvl="1"/>
            <a:r>
              <a:rPr lang="cs-CZ" dirty="0"/>
              <a:t>Proto její jednotlivé projevy spolu korelují – protože je nějaká proměnná X, která je důvodem pro hodnotu položek ve škále</a:t>
            </a:r>
          </a:p>
          <a:p>
            <a:r>
              <a:rPr lang="cs-CZ" b="1" dirty="0"/>
              <a:t>Index </a:t>
            </a:r>
            <a:r>
              <a:rPr lang="cs-CZ" dirty="0"/>
              <a:t>(často ale i ty jsou označované jako škály): v pozadí taková charakteristika není, ale jednotlivé indikátory tvoří soubor něčeho, co ovlivňuje další věci</a:t>
            </a:r>
          </a:p>
          <a:p>
            <a:pPr lvl="1"/>
            <a:r>
              <a:rPr lang="cs-CZ" dirty="0"/>
              <a:t>Škála na online viktimizaci: jednotlivé položky např:</a:t>
            </a:r>
          </a:p>
          <a:p>
            <a:pPr lvl="2"/>
            <a:r>
              <a:rPr lang="cs-CZ" i="1" dirty="0"/>
              <a:t>Někdo o tobě na internetu zveřejnil nebo sdílel něco ztrapňujícího nebo ošklivého</a:t>
            </a:r>
          </a:p>
          <a:p>
            <a:pPr lvl="2"/>
            <a:r>
              <a:rPr lang="cs-CZ" i="1" dirty="0"/>
              <a:t>Dostal/a jsi na internetu ošklivou nebo zraňující zprávu (např. emailem nebo v Messengeru)</a:t>
            </a:r>
          </a:p>
          <a:p>
            <a:pPr lvl="2"/>
            <a:r>
              <a:rPr lang="cs-CZ" i="1" dirty="0"/>
              <a:t>Někdo o tobě na internetu zveřejnil nebo sdílel ztrapňující fotku nebo video, které jsi nechtěl/a, aby viděli ostatní</a:t>
            </a:r>
          </a:p>
          <a:p>
            <a:pPr lvl="1"/>
            <a:r>
              <a:rPr lang="cs-CZ" dirty="0"/>
              <a:t>Neexistuje individuální charakteristika „</a:t>
            </a:r>
            <a:r>
              <a:rPr lang="cs-CZ" dirty="0" err="1"/>
              <a:t>viktimizovanost</a:t>
            </a:r>
            <a:r>
              <a:rPr lang="cs-CZ" dirty="0"/>
              <a:t>“, která by zapříčiňovala to, že se mi stanou </a:t>
            </a:r>
            <a:r>
              <a:rPr lang="cs-CZ" b="1" dirty="0"/>
              <a:t>všechny tyto věci</a:t>
            </a:r>
          </a:p>
          <a:p>
            <a:pPr lvl="1"/>
            <a:r>
              <a:rPr lang="cs-CZ" dirty="0"/>
              <a:t>Ale když se mi tyto věci stanou (a čím víc se mi dějí), tím víc to ovlivní moje sebehodnocení, úroveň stresu, … </a:t>
            </a:r>
          </a:p>
          <a:p>
            <a:pPr lvl="1"/>
            <a:r>
              <a:rPr lang="cs-CZ" b="1" dirty="0"/>
              <a:t>V takovém případě se může stát, že vnitřní konzistence bude nízká – není totiž teoretický předpoklad, proč by jednotlivé položky spolu musely korelovat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3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1BD58-4E6E-4E80-8A8C-6A06CAEB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A2B92-DE1D-4BDF-B517-57E817B859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16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Jak vybrat vhodnou </a:t>
            </a:r>
            <a:r>
              <a:rPr lang="cs-CZ" b="1" dirty="0" err="1"/>
              <a:t>measure</a:t>
            </a:r>
            <a:r>
              <a:rPr lang="cs-CZ" b="1" dirty="0"/>
              <a:t>, pokud pro můj konstrukt existuje víc nástrojů?</a:t>
            </a:r>
          </a:p>
          <a:p>
            <a:r>
              <a:rPr lang="cs-CZ" dirty="0"/>
              <a:t>Komplexní rozhodnutí, které zvažuje mnoho aspektů:</a:t>
            </a:r>
          </a:p>
          <a:p>
            <a:r>
              <a:rPr lang="cs-CZ" b="1" dirty="0"/>
              <a:t>Validita</a:t>
            </a:r>
            <a:r>
              <a:rPr lang="cs-CZ" dirty="0"/>
              <a:t> – existuje k nástroji </a:t>
            </a:r>
            <a:r>
              <a:rPr lang="cs-CZ" dirty="0" err="1"/>
              <a:t>validizační</a:t>
            </a:r>
            <a:r>
              <a:rPr lang="cs-CZ" dirty="0"/>
              <a:t> studie? Co víme o tom, jak funguje, co ve skutečnosti měří?</a:t>
            </a:r>
          </a:p>
          <a:p>
            <a:pPr lvl="1"/>
            <a:r>
              <a:rPr lang="cs-CZ" dirty="0"/>
              <a:t>Jak vypadají výsledky faktorové analýzy, jak vypadá vnitřní konzistence? </a:t>
            </a:r>
          </a:p>
          <a:p>
            <a:pPr lvl="1"/>
            <a:r>
              <a:rPr lang="cs-CZ" dirty="0"/>
              <a:t>Kdy studie/škála vznikla? Je i v dnešním světě relevantní? Není zastaralá?</a:t>
            </a:r>
          </a:p>
          <a:p>
            <a:r>
              <a:rPr lang="cs-CZ" b="1" dirty="0"/>
              <a:t>Reliabilita</a:t>
            </a:r>
            <a:r>
              <a:rPr lang="cs-CZ" dirty="0"/>
              <a:t> – jak vypadá reliabilita ve studiích, které škálu použily (ideálně na podobné populaci jako my)? </a:t>
            </a:r>
          </a:p>
          <a:p>
            <a:pPr lvl="1"/>
            <a:r>
              <a:rPr lang="cs-CZ" dirty="0"/>
              <a:t>Je dostatečná vzhledem k počtu položek?</a:t>
            </a:r>
            <a:endParaRPr lang="cs-CZ" b="1" dirty="0"/>
          </a:p>
          <a:p>
            <a:r>
              <a:rPr lang="cs-CZ" b="1" dirty="0"/>
              <a:t>Měří obsahově to, co zajímá mně v mém konkrétním výzkumu? </a:t>
            </a:r>
          </a:p>
          <a:p>
            <a:pPr lvl="1"/>
            <a:r>
              <a:rPr lang="cs-CZ" dirty="0"/>
              <a:t>„Face“ validita vzhledem k VO a teorii</a:t>
            </a:r>
          </a:p>
          <a:p>
            <a:pPr lvl="1"/>
            <a:r>
              <a:rPr lang="cs-CZ" dirty="0"/>
              <a:t>Někdy se pod názvem konstruktu skrývá něco jiného, než co chceme </a:t>
            </a:r>
          </a:p>
          <a:p>
            <a:r>
              <a:rPr lang="cs-CZ" b="1" dirty="0"/>
              <a:t>Povede k různým odpovědím u mé cílové populace?</a:t>
            </a:r>
          </a:p>
          <a:p>
            <a:pPr lvl="1"/>
            <a:r>
              <a:rPr lang="cs-CZ" dirty="0"/>
              <a:t>Rozptyl</a:t>
            </a:r>
          </a:p>
        </p:txBody>
      </p:sp>
    </p:spTree>
    <p:extLst>
      <p:ext uri="{BB962C8B-B14F-4D97-AF65-F5344CB8AC3E}">
        <p14:creationId xmlns:p14="http://schemas.microsoft.com/office/powerpoint/2010/main" val="28170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769E0-B356-4375-97C6-0730429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analytický cíl…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3333E-48B5-4DD0-800F-F9F382789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4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Když chceme zkoumat vztahy mezi konstrukty potřebujeme </a:t>
            </a:r>
            <a:r>
              <a:rPr lang="cs-CZ" b="1" dirty="0"/>
              <a:t>rozptyl</a:t>
            </a:r>
          </a:p>
          <a:p>
            <a:pPr lvl="1"/>
            <a:r>
              <a:rPr lang="cs-CZ" dirty="0"/>
              <a:t>Tj. potřebujeme, aby respondenti jako celek odpovídali různě</a:t>
            </a:r>
          </a:p>
          <a:p>
            <a:pPr lvl="1"/>
            <a:r>
              <a:rPr lang="cs-CZ" dirty="0"/>
              <a:t>„Proměnná“ – proměňuje se, variuje (</a:t>
            </a:r>
            <a:r>
              <a:rPr lang="cs-CZ" dirty="0" err="1"/>
              <a:t>variable</a:t>
            </a:r>
            <a:r>
              <a:rPr lang="cs-CZ" dirty="0"/>
              <a:t>), tj. není konstantní </a:t>
            </a:r>
          </a:p>
          <a:p>
            <a:pPr lvl="1"/>
            <a:r>
              <a:rPr lang="cs-CZ" dirty="0"/>
              <a:t>Bez rozptylu není co analyzovat</a:t>
            </a:r>
          </a:p>
          <a:p>
            <a:pPr lvl="1"/>
            <a:endParaRPr lang="cs-CZ" dirty="0"/>
          </a:p>
          <a:p>
            <a:r>
              <a:rPr lang="cs-CZ" dirty="0"/>
              <a:t>Jak často používáte internet? </a:t>
            </a:r>
          </a:p>
          <a:p>
            <a:pPr lvl="1"/>
            <a:r>
              <a:rPr lang="cs-CZ" dirty="0"/>
              <a:t>Nikdy</a:t>
            </a:r>
          </a:p>
          <a:p>
            <a:pPr lvl="1"/>
            <a:r>
              <a:rPr lang="cs-CZ" dirty="0"/>
              <a:t>Alespoň jednou měsíčně</a:t>
            </a:r>
          </a:p>
          <a:p>
            <a:pPr lvl="1"/>
            <a:r>
              <a:rPr lang="cs-CZ" dirty="0"/>
              <a:t>Párkrát za měsíc</a:t>
            </a:r>
          </a:p>
          <a:p>
            <a:pPr lvl="1"/>
            <a:r>
              <a:rPr lang="cs-CZ" dirty="0"/>
              <a:t>Alespoň jednou týdně</a:t>
            </a:r>
          </a:p>
          <a:p>
            <a:pPr lvl="1"/>
            <a:r>
              <a:rPr lang="cs-CZ" dirty="0"/>
              <a:t>Párkrát za týden</a:t>
            </a:r>
          </a:p>
          <a:p>
            <a:pPr lvl="1"/>
            <a:r>
              <a:rPr lang="cs-CZ" dirty="0"/>
              <a:t>Denně nebo skoro denně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5DBAEE-8BF8-4112-AD4C-0F8CDE79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93" y="4591193"/>
            <a:ext cx="2649018" cy="19832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F712BA-A188-4D7F-9C6A-D2CEEEF1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7" y="4591193"/>
            <a:ext cx="2644296" cy="19832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FE445-6F14-4059-A80A-B8B94D6C8F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0"/>
          <a:stretch/>
        </p:blipFill>
        <p:spPr>
          <a:xfrm>
            <a:off x="7976470" y="2367092"/>
            <a:ext cx="2123875" cy="20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9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769E0-B356-4375-97C6-07304294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analytický cíl…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3333E-48B5-4DD0-800F-F9F382789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Ideální rozložení je normální rozložení</a:t>
            </a:r>
          </a:p>
          <a:p>
            <a:r>
              <a:rPr lang="cs-CZ" dirty="0"/>
              <a:t>Pro některé analýzy je to nutný předpoklad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Není ale nezbytné – u hodně jevů není realistické</a:t>
            </a:r>
          </a:p>
          <a:p>
            <a:r>
              <a:rPr lang="cs-CZ" dirty="0"/>
              <a:t>Řídké jevy, extrémní jevy</a:t>
            </a:r>
          </a:p>
          <a:p>
            <a:r>
              <a:rPr lang="cs-CZ" dirty="0"/>
              <a:t>Škály na viktimizaci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Přesto – je potřeba přemýšlet nad tím, jestli vybrané měření má šanci u naší cílové populace rozptyl mít</a:t>
            </a:r>
          </a:p>
          <a:p>
            <a:r>
              <a:rPr lang="cs-CZ" dirty="0"/>
              <a:t>Efekt stropu a podlahy – měření, které vede k výrazným zešikmením (všichni skórují buď dole nebo nahoře)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C200B8-BB98-4C54-A436-DF8E0839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39" y="2583809"/>
            <a:ext cx="4059461" cy="22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1BD58-4E6E-4E80-8A8C-6A06CAEB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A2B92-DE1D-4BDF-B517-57E817B859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49150"/>
          </a:xfrm>
        </p:spPr>
        <p:txBody>
          <a:bodyPr>
            <a:normAutofit/>
          </a:bodyPr>
          <a:lstStyle/>
          <a:p>
            <a:r>
              <a:rPr lang="cs-CZ" b="1" dirty="0"/>
              <a:t>Délka a obtížnost položek vzhledem k mé populaci</a:t>
            </a:r>
          </a:p>
          <a:p>
            <a:pPr lvl="1"/>
            <a:r>
              <a:rPr lang="cs-CZ" dirty="0"/>
              <a:t>V případě dlouhého dotazníku nechcete mít škálu, která na jeden rys „spotřebuje“ 50 položek</a:t>
            </a:r>
          </a:p>
          <a:p>
            <a:pPr lvl="1"/>
            <a:r>
              <a:rPr lang="cs-CZ" dirty="0"/>
              <a:t>Zvažujte kognitivní náročnost položek – některé škály jsou jednoduché, jiné mají mnohem komplikovanější formulace. Zvážit hlavně s ohledem na váš vzorek – děti a dospívající, staří lidé…</a:t>
            </a:r>
          </a:p>
          <a:p>
            <a:r>
              <a:rPr lang="cs-CZ" b="1" dirty="0"/>
              <a:t>Je škála relevantní vzhledem ke kultuře</a:t>
            </a:r>
            <a:r>
              <a:rPr lang="cs-CZ" dirty="0"/>
              <a:t>? Používá pojmy, které jsou respondentům v daném sociokulturním kontextu srozumitelné?</a:t>
            </a:r>
          </a:p>
          <a:p>
            <a:r>
              <a:rPr lang="cs-CZ" b="1" dirty="0"/>
              <a:t>Je dostupné celé znění škály, </a:t>
            </a:r>
            <a:r>
              <a:rPr lang="cs-CZ" dirty="0"/>
              <a:t>případně poskytne mi ho autor? </a:t>
            </a:r>
          </a:p>
          <a:p>
            <a:pPr lvl="1"/>
            <a:r>
              <a:rPr lang="cs-CZ" dirty="0"/>
              <a:t>Některé škály jsou placené</a:t>
            </a:r>
          </a:p>
          <a:p>
            <a:r>
              <a:rPr lang="cs-CZ" b="1" dirty="0"/>
              <a:t>Dá se „dobře“ přeložit?</a:t>
            </a:r>
          </a:p>
          <a:p>
            <a:pPr lvl="1"/>
            <a:r>
              <a:rPr lang="cs-CZ" dirty="0"/>
              <a:t>Některé škály znějí skvěle v AJ, ale při pokusu o překlad do ČJ jsou najednou položky jaksi nefunkční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00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D00D7-91A0-441F-923E-8728A7EF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10024-7F29-4F9C-8041-DA209C6D63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Zásadní! Pokud chceme měřit totéž, co originální měření, musíme ho opravdu dobře převést do jazyka respondentů</a:t>
            </a:r>
          </a:p>
          <a:p>
            <a:endParaRPr lang="cs-CZ" dirty="0"/>
          </a:p>
          <a:p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Co to je? </a:t>
            </a:r>
          </a:p>
          <a:p>
            <a:pPr lvl="1"/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TRAPD - </a:t>
            </a:r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translation, review, adjudication, pre-testing and documentation</a:t>
            </a:r>
            <a:endParaRPr lang="cs-CZ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Metoda v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European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Survey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využitá např. i v EU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Kids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Online IV 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Dva základní principy: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1. dotazník/položky by měly být </a:t>
            </a:r>
            <a:r>
              <a:rPr lang="cs-CZ" b="1" i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adaptovány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než jen přeloženy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adaptace by měla probíhat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 týmu lidí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spíš než rozděleně po jednotlivcích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2A64-0EDD-400F-84A1-7F6C5724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TRAPD 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08A01-8074-4822-9633-1B227C135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469201"/>
            <a:ext cx="10363826" cy="3776151"/>
          </a:xfrm>
        </p:spPr>
        <p:txBody>
          <a:bodyPr>
            <a:normAutofit/>
          </a:bodyPr>
          <a:lstStyle/>
          <a:p>
            <a:r>
              <a:rPr lang="cs-CZ" b="1" dirty="0"/>
              <a:t>Překladatelé – min. 2</a:t>
            </a:r>
          </a:p>
          <a:p>
            <a:pPr lvl="1"/>
            <a:r>
              <a:rPr lang="cs-CZ" dirty="0"/>
              <a:t>Školeni v tvorbě položek</a:t>
            </a:r>
          </a:p>
          <a:p>
            <a:pPr lvl="1"/>
            <a:r>
              <a:rPr lang="cs-CZ" dirty="0"/>
              <a:t>Překládat by měli do mateřského jazyka</a:t>
            </a:r>
          </a:p>
          <a:p>
            <a:pPr lvl="1"/>
            <a:r>
              <a:rPr lang="cs-CZ" dirty="0"/>
              <a:t>Doporučuje se, aby aspoň jeden byl profesionální překladatel nebo lingvista</a:t>
            </a:r>
          </a:p>
          <a:p>
            <a:r>
              <a:rPr lang="cs-CZ" dirty="0"/>
              <a:t> </a:t>
            </a:r>
            <a:r>
              <a:rPr lang="cs-CZ" b="1" dirty="0" err="1"/>
              <a:t>Reviewer</a:t>
            </a:r>
            <a:endParaRPr lang="cs-CZ" b="1" dirty="0"/>
          </a:p>
          <a:p>
            <a:pPr lvl="1"/>
            <a:r>
              <a:rPr lang="cs-CZ" dirty="0"/>
              <a:t>Velmi zdatný v překladech a v dotaznících, citlivost na jazyk, zkušený odborník i na zkoumané téma</a:t>
            </a:r>
          </a:p>
          <a:p>
            <a:pPr lvl="1"/>
            <a:r>
              <a:rPr lang="cs-CZ" dirty="0"/>
              <a:t>Pokud není v jedné osobě, lze mít dva s různou expertízou</a:t>
            </a:r>
          </a:p>
          <a:p>
            <a:r>
              <a:rPr lang="cs-CZ" b="1" dirty="0"/>
              <a:t>Rozhodce</a:t>
            </a:r>
          </a:p>
          <a:p>
            <a:pPr lvl="1"/>
            <a:r>
              <a:rPr lang="cs-CZ" dirty="0"/>
              <a:t>Má finální slovo, rozhoduje o finál verzi položek, ale po diskuzi s </a:t>
            </a:r>
            <a:r>
              <a:rPr lang="cs-CZ" dirty="0" err="1"/>
              <a:t>reviewerem</a:t>
            </a:r>
            <a:r>
              <a:rPr lang="cs-CZ" dirty="0"/>
              <a:t> (a nejlépe i s překladateli)</a:t>
            </a:r>
          </a:p>
          <a:p>
            <a:pPr lvl="1"/>
            <a:r>
              <a:rPr lang="cs-CZ" dirty="0"/>
              <a:t>Musí rozumět tématu, metodologii a oběma jazykům </a:t>
            </a:r>
          </a:p>
        </p:txBody>
      </p:sp>
    </p:spTree>
    <p:extLst>
      <p:ext uri="{BB962C8B-B14F-4D97-AF65-F5344CB8AC3E}">
        <p14:creationId xmlns:p14="http://schemas.microsoft.com/office/powerpoint/2010/main" val="310625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8106-B89E-49A3-A412-DE220255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CB28E-9C3B-49FF-94EC-A8CBE2096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367092"/>
            <a:ext cx="10756392" cy="41525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Iterativní proces, všichni se ve všech fázích neustále vrací i k původnímu znění položek a pokud žádná verze položky není v pořádku, dochází k novým formulacím kdykoliv během procesu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1. T: </a:t>
            </a:r>
            <a:r>
              <a:rPr lang="cs-CZ" b="1" dirty="0"/>
              <a:t>Překladatelé</a:t>
            </a:r>
            <a:r>
              <a:rPr lang="cs-CZ" dirty="0"/>
              <a:t> nezávisle na sobě přeloží a adaptují položky tak, aby co nejvíce zachycovaly </a:t>
            </a:r>
            <a:r>
              <a:rPr lang="cs-CZ" b="1" dirty="0"/>
              <a:t>původní smysl položky</a:t>
            </a:r>
          </a:p>
          <a:p>
            <a:pPr lvl="1"/>
            <a:r>
              <a:rPr lang="cs-CZ" dirty="0"/>
              <a:t>Někdy mohou sami navrhnout více možných způsobů překladu položky</a:t>
            </a:r>
          </a:p>
          <a:p>
            <a:pPr lvl="1"/>
            <a:r>
              <a:rPr lang="cs-CZ" dirty="0"/>
              <a:t>Zároveň zaznamenávají, pokud mají sami o nějaké položce pochyby</a:t>
            </a:r>
          </a:p>
          <a:p>
            <a:pPr marL="0" indent="0">
              <a:buNone/>
            </a:pPr>
            <a:r>
              <a:rPr lang="cs-CZ" dirty="0"/>
              <a:t>2. R: Sejdou se s </a:t>
            </a:r>
            <a:r>
              <a:rPr lang="cs-CZ" b="1" dirty="0"/>
              <a:t>recenzentem</a:t>
            </a:r>
            <a:r>
              <a:rPr lang="cs-CZ" dirty="0"/>
              <a:t> a každou položku prodebatují a vyberou její optimální podobu</a:t>
            </a:r>
          </a:p>
          <a:p>
            <a:pPr lvl="1"/>
            <a:r>
              <a:rPr lang="cs-CZ" dirty="0"/>
              <a:t>Debaty se točí kolem důvodu, proč byla položka převedena tak, jak byla, co překladatelé zvažovali a proč…</a:t>
            </a:r>
          </a:p>
          <a:p>
            <a:pPr lvl="1"/>
            <a:r>
              <a:rPr lang="cs-CZ" dirty="0"/>
              <a:t>Někdy je už rovnou u této debaty rozhodce</a:t>
            </a:r>
          </a:p>
          <a:p>
            <a:pPr marL="0" indent="0">
              <a:buNone/>
            </a:pPr>
            <a:r>
              <a:rPr lang="cs-CZ" dirty="0"/>
              <a:t>3. A: </a:t>
            </a:r>
            <a:r>
              <a:rPr lang="cs-CZ" b="1" dirty="0"/>
              <a:t>Rozhodce</a:t>
            </a:r>
            <a:r>
              <a:rPr lang="cs-CZ" dirty="0"/>
              <a:t> se sejde a prodebatuje položky s recenzentem (optimálně za přítomnosti překladatelů)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FF92B4-492C-461E-AC2E-D2C343ED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23" y="2807208"/>
            <a:ext cx="4988538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67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8106-B89E-49A3-A412-DE220255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CB28E-9C3B-49FF-94EC-A8CBE2096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514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4. P: </a:t>
            </a:r>
            <a:r>
              <a:rPr lang="cs-CZ" b="1" dirty="0"/>
              <a:t>Testování položek na cílové populaci</a:t>
            </a:r>
            <a:r>
              <a:rPr lang="cs-CZ" dirty="0"/>
              <a:t>: kognitivní testování a pilotáž </a:t>
            </a:r>
          </a:p>
          <a:p>
            <a:pPr lvl="1"/>
            <a:r>
              <a:rPr lang="cs-CZ" i="1" dirty="0"/>
              <a:t>budeme řešit příště</a:t>
            </a:r>
          </a:p>
          <a:p>
            <a:pPr marL="0" indent="0">
              <a:buNone/>
            </a:pPr>
            <a:r>
              <a:rPr lang="cs-CZ" dirty="0"/>
              <a:t>5. D: </a:t>
            </a:r>
            <a:r>
              <a:rPr lang="cs-CZ" b="1" dirty="0"/>
              <a:t>Dokumentace</a:t>
            </a:r>
            <a:r>
              <a:rPr lang="cs-CZ" dirty="0"/>
              <a:t> procesu překladu a adaptace položek </a:t>
            </a:r>
          </a:p>
          <a:p>
            <a:pPr lvl="1"/>
            <a:r>
              <a:rPr lang="cs-CZ" dirty="0"/>
              <a:t>Dokument o procesu (např. do DP) by měl zahrnovat: jaký postup byl zvolen, jaké principy vedly překlad, pro adaptované položky explicitně uvedeny a odůvodněny změny</a:t>
            </a:r>
          </a:p>
          <a:p>
            <a:pPr lvl="2"/>
            <a:r>
              <a:rPr lang="cs-CZ" dirty="0"/>
              <a:t>„Adaptovaná položka“ – ta, kde došlo k výraznější úpravě (např. jiný příklad, opis obtížně srozumitelného slova)</a:t>
            </a:r>
          </a:p>
          <a:p>
            <a:pPr lvl="2"/>
            <a:r>
              <a:rPr lang="cs-CZ" dirty="0"/>
              <a:t>„Přeložená položka“ – položky, které jsou v podstatě skutečně jen přeložené a fungují (není potřeba nic odůvodňovat)</a:t>
            </a:r>
          </a:p>
          <a:p>
            <a:pPr lvl="3"/>
            <a:r>
              <a:rPr lang="cs-CZ" sz="1500" dirty="0" err="1"/>
              <a:t>How</a:t>
            </a:r>
            <a:r>
              <a:rPr lang="cs-CZ" sz="1500" dirty="0"/>
              <a:t> </a:t>
            </a:r>
            <a:r>
              <a:rPr lang="cs-CZ" sz="1500" dirty="0" err="1"/>
              <a:t>often</a:t>
            </a:r>
            <a:r>
              <a:rPr lang="cs-CZ" sz="1500" dirty="0"/>
              <a:t> </a:t>
            </a:r>
            <a:r>
              <a:rPr lang="cs-CZ" sz="1500" dirty="0" err="1"/>
              <a:t>you</a:t>
            </a:r>
            <a:r>
              <a:rPr lang="cs-CZ" sz="1500" dirty="0"/>
              <a:t> </a:t>
            </a:r>
            <a:r>
              <a:rPr lang="cs-CZ" sz="1500" dirty="0" err="1"/>
              <a:t>watch</a:t>
            </a:r>
            <a:r>
              <a:rPr lang="cs-CZ" sz="1500" dirty="0"/>
              <a:t> TV </a:t>
            </a:r>
            <a:r>
              <a:rPr lang="cs-CZ" sz="1500" dirty="0">
                <a:sym typeface="Wingdings" panose="05000000000000000000" pitchFamily="2" charset="2"/>
              </a:rPr>
              <a:t> Jak často se díváte na televizi? </a:t>
            </a:r>
            <a:endParaRPr lang="cs-CZ" sz="1500" dirty="0"/>
          </a:p>
          <a:p>
            <a:endParaRPr lang="cs-CZ" dirty="0"/>
          </a:p>
          <a:p>
            <a:r>
              <a:rPr lang="cs-CZ" dirty="0"/>
              <a:t>Cílem TRAPD je mít proces, do kterého je zapojeno víc lidí (víc perspektiv) a podpořit diskuzi aktérů nad různými verzemi položek</a:t>
            </a:r>
          </a:p>
          <a:p>
            <a:r>
              <a:rPr lang="cs-CZ" dirty="0"/>
              <a:t>Vede to ke kvalitnějším položkám</a:t>
            </a:r>
          </a:p>
        </p:txBody>
      </p:sp>
    </p:spTree>
    <p:extLst>
      <p:ext uri="{BB962C8B-B14F-4D97-AF65-F5344CB8AC3E}">
        <p14:creationId xmlns:p14="http://schemas.microsoft.com/office/powerpoint/2010/main" val="309450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F67AF-8624-4DCA-A859-51EFA149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překlad/adaptace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1C5FF-A5BD-4EB5-BA38-6458BCC07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303084"/>
            <a:ext cx="10719816" cy="441775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Obecně – dobrý překlad/adaptace položky znamená, že úspěšně přenesla smysl položky za využití prostředků jazyka cílových respondentů</a:t>
            </a:r>
          </a:p>
          <a:p>
            <a:r>
              <a:rPr lang="cs-CZ" b="1" dirty="0"/>
              <a:t>Bere v potaz cílovou populaci a její kognitivní schopnosti a znalosti</a:t>
            </a:r>
          </a:p>
          <a:p>
            <a:pPr lvl="1"/>
            <a:r>
              <a:rPr lang="cs-CZ" dirty="0"/>
              <a:t>Položkám mají rozumět i „krajní respondenti“  – nejmladší i nejstarší dítě, nejméně i nejvíce vzdělaný respondent</a:t>
            </a:r>
          </a:p>
          <a:p>
            <a:r>
              <a:rPr lang="cs-CZ" b="1" dirty="0"/>
              <a:t>Bere v potaz sociokulturní kontext a vývoj v čase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use </a:t>
            </a:r>
            <a:r>
              <a:rPr lang="cs-CZ" dirty="0" err="1"/>
              <a:t>social</a:t>
            </a:r>
            <a:r>
              <a:rPr lang="cs-CZ" dirty="0"/>
              <a:t> networking </a:t>
            </a:r>
            <a:r>
              <a:rPr lang="cs-CZ" dirty="0" err="1"/>
              <a:t>sites</a:t>
            </a:r>
            <a:r>
              <a:rPr lang="cs-CZ" dirty="0"/>
              <a:t>, such as C2U, Snapchat, Facebook?</a:t>
            </a:r>
          </a:p>
          <a:p>
            <a:pPr lvl="2"/>
            <a:r>
              <a:rPr lang="cs-CZ" dirty="0"/>
              <a:t>Jak často používáš sociální sítě, jako třeba Facebook, Instagram, </a:t>
            </a:r>
            <a:r>
              <a:rPr lang="cs-CZ" dirty="0" err="1"/>
              <a:t>TikTok</a:t>
            </a:r>
            <a:r>
              <a:rPr lang="cs-CZ" dirty="0"/>
              <a:t>?</a:t>
            </a:r>
          </a:p>
          <a:p>
            <a:pPr lvl="2"/>
            <a:r>
              <a:rPr lang="cs-CZ" dirty="0"/>
              <a:t>Otázka na SES s </a:t>
            </a:r>
            <a:r>
              <a:rPr lang="cs-CZ" b="1" dirty="0"/>
              <a:t>příkladem</a:t>
            </a:r>
            <a:r>
              <a:rPr lang="cs-CZ" dirty="0"/>
              <a:t> z Finska: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following</a:t>
            </a:r>
            <a:r>
              <a:rPr lang="cs-CZ" i="1" dirty="0"/>
              <a:t> </a:t>
            </a:r>
            <a:r>
              <a:rPr lang="cs-CZ" i="1" dirty="0" err="1"/>
              <a:t>best</a:t>
            </a:r>
            <a:r>
              <a:rPr lang="cs-CZ" i="1" dirty="0"/>
              <a:t> </a:t>
            </a:r>
            <a:r>
              <a:rPr lang="cs-CZ" i="1" dirty="0" err="1"/>
              <a:t>describes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</a:t>
            </a:r>
            <a:r>
              <a:rPr lang="cs-CZ" i="1" dirty="0" err="1"/>
              <a:t>situation</a:t>
            </a:r>
            <a:r>
              <a:rPr lang="cs-CZ" i="1" dirty="0"/>
              <a:t> and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whom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live?</a:t>
            </a:r>
          </a:p>
          <a:p>
            <a:pPr lvl="2"/>
            <a:r>
              <a:rPr lang="cs-CZ" i="1" dirty="0"/>
              <a:t>(a) </a:t>
            </a:r>
            <a:r>
              <a:rPr lang="cs-CZ" i="1" dirty="0" err="1"/>
              <a:t>We</a:t>
            </a:r>
            <a:r>
              <a:rPr lang="cs-CZ" i="1" dirty="0"/>
              <a:t> live very </a:t>
            </a:r>
            <a:r>
              <a:rPr lang="cs-CZ" i="1" dirty="0" err="1"/>
              <a:t>well</a:t>
            </a:r>
            <a:r>
              <a:rPr lang="cs-CZ" i="1" dirty="0"/>
              <a:t> –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purchase</a:t>
            </a:r>
            <a:r>
              <a:rPr lang="cs-CZ" i="1" dirty="0"/>
              <a:t> </a:t>
            </a:r>
            <a:r>
              <a:rPr lang="cs-CZ" i="1" dirty="0" err="1"/>
              <a:t>luxury</a:t>
            </a:r>
            <a:r>
              <a:rPr lang="cs-CZ" i="1" dirty="0"/>
              <a:t> </a:t>
            </a:r>
            <a:r>
              <a:rPr lang="cs-CZ" i="1" dirty="0" err="1"/>
              <a:t>items</a:t>
            </a:r>
            <a:r>
              <a:rPr lang="cs-CZ" i="1" dirty="0"/>
              <a:t> (</a:t>
            </a:r>
            <a:r>
              <a:rPr lang="cs-CZ" i="1" dirty="0" err="1"/>
              <a:t>e.g</a:t>
            </a:r>
            <a:r>
              <a:rPr lang="cs-CZ" i="1" dirty="0"/>
              <a:t>., long </a:t>
            </a:r>
            <a:r>
              <a:rPr lang="cs-CZ" i="1" dirty="0" err="1"/>
              <a:t>holidays</a:t>
            </a:r>
            <a:r>
              <a:rPr lang="cs-CZ" i="1" dirty="0"/>
              <a:t> </a:t>
            </a:r>
            <a:r>
              <a:rPr lang="cs-CZ" i="1" dirty="0" err="1"/>
              <a:t>abroad</a:t>
            </a:r>
            <a:r>
              <a:rPr lang="cs-CZ" i="1" dirty="0"/>
              <a:t>, </a:t>
            </a:r>
            <a:r>
              <a:rPr lang="cs-CZ" b="1" i="1" dirty="0"/>
              <a:t>big </a:t>
            </a:r>
            <a:r>
              <a:rPr lang="cs-CZ" b="1" i="1" dirty="0" err="1"/>
              <a:t>boat</a:t>
            </a:r>
            <a:r>
              <a:rPr lang="cs-CZ" i="1" dirty="0"/>
              <a:t>, </a:t>
            </a:r>
            <a:r>
              <a:rPr lang="cs-CZ" i="1" dirty="0" err="1"/>
              <a:t>expensive</a:t>
            </a:r>
            <a:r>
              <a:rPr lang="cs-CZ" i="1" dirty="0"/>
              <a:t> </a:t>
            </a:r>
            <a:r>
              <a:rPr lang="cs-CZ" i="1" dirty="0" err="1"/>
              <a:t>cars</a:t>
            </a:r>
            <a:r>
              <a:rPr lang="cs-CZ" i="1" dirty="0"/>
              <a:t>) and </a:t>
            </a:r>
            <a:r>
              <a:rPr lang="cs-CZ" i="1" dirty="0" err="1"/>
              <a:t>still</a:t>
            </a:r>
            <a:r>
              <a:rPr lang="cs-CZ" i="1" dirty="0"/>
              <a:t> </a:t>
            </a:r>
            <a:r>
              <a:rPr lang="cs-CZ" i="1" dirty="0" err="1"/>
              <a:t>have</a:t>
            </a:r>
            <a:r>
              <a:rPr lang="cs-CZ" i="1" dirty="0"/>
              <a:t> </a:t>
            </a:r>
            <a:r>
              <a:rPr lang="cs-CZ" i="1" dirty="0" err="1"/>
              <a:t>money</a:t>
            </a:r>
            <a:r>
              <a:rPr lang="cs-CZ" i="1" dirty="0"/>
              <a:t> </a:t>
            </a:r>
            <a:r>
              <a:rPr lang="cs-CZ" i="1" dirty="0" err="1"/>
              <a:t>left</a:t>
            </a:r>
            <a:r>
              <a:rPr lang="cs-CZ" i="1" dirty="0"/>
              <a:t> </a:t>
            </a:r>
            <a:r>
              <a:rPr lang="cs-CZ" i="1" dirty="0" err="1"/>
              <a:t>over</a:t>
            </a:r>
            <a:r>
              <a:rPr lang="cs-CZ" i="1" dirty="0"/>
              <a:t>.</a:t>
            </a:r>
          </a:p>
          <a:p>
            <a:pPr lvl="2"/>
            <a:r>
              <a:rPr lang="en-US" i="1" dirty="0"/>
              <a:t>I know when it is appropriate and when it is not appropriate to use emoticons (e.g., smileys, emojis), text speak (e.g., LOL, OMG), and capital letters. </a:t>
            </a:r>
            <a:endParaRPr lang="cs-CZ" i="1" dirty="0"/>
          </a:p>
          <a:p>
            <a:pPr lvl="2"/>
            <a:r>
              <a:rPr lang="cs-CZ" dirty="0"/>
              <a:t>děti v Portugalsku neznaly LOL, OMG - používaly španělské zkratky</a:t>
            </a:r>
          </a:p>
          <a:p>
            <a:r>
              <a:rPr lang="cs-CZ" b="1" dirty="0"/>
              <a:t>Měří to, co originální položka</a:t>
            </a:r>
          </a:p>
          <a:p>
            <a:pPr lvl="1"/>
            <a:r>
              <a:rPr lang="cs-CZ" dirty="0"/>
              <a:t>Pozor na správnou konotaci slov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posted</a:t>
            </a:r>
            <a:r>
              <a:rPr lang="cs-CZ" dirty="0"/>
              <a:t> </a:t>
            </a:r>
            <a:r>
              <a:rPr lang="cs-CZ" dirty="0" err="1"/>
              <a:t>nasty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on </a:t>
            </a:r>
            <a:r>
              <a:rPr lang="cs-CZ" dirty="0" err="1"/>
              <a:t>social</a:t>
            </a:r>
            <a:r>
              <a:rPr lang="cs-CZ" dirty="0"/>
              <a:t> media“</a:t>
            </a:r>
          </a:p>
          <a:p>
            <a:pPr lvl="1"/>
            <a:r>
              <a:rPr lang="cs-CZ" dirty="0"/>
              <a:t>„Někdo o tobě na sociálních sítích napsal ošklivé komentáře“ vs. „Někdo o tobě na sociálních sítích napsal opravdu hnusné komentáře“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B3296C-8B7E-4769-BBD7-E8786DFC813F}"/>
              </a:ext>
            </a:extLst>
          </p:cNvPr>
          <p:cNvSpPr txBox="1"/>
          <p:nvPr/>
        </p:nvSpPr>
        <p:spPr>
          <a:xfrm>
            <a:off x="9593834" y="2767280"/>
            <a:ext cx="259816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Platí nejen pro překlady, ale i pro využití škály v jazyce respondentů, která byla vyvinuta pro jinou cílovou populaci nebo je starší</a:t>
            </a:r>
          </a:p>
        </p:txBody>
      </p:sp>
    </p:spTree>
    <p:extLst>
      <p:ext uri="{BB962C8B-B14F-4D97-AF65-F5344CB8AC3E}">
        <p14:creationId xmlns:p14="http://schemas.microsoft.com/office/powerpoint/2010/main" val="344353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1BEB1EC-92AD-4E97-A5F7-1D872CB458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7" y="565151"/>
            <a:ext cx="4533900" cy="4533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23BCAF-54CF-4E8F-B498-722D15CD25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05" y="79848"/>
            <a:ext cx="2306241" cy="316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D6A70E8-F329-42F2-83D9-F5BB0258E8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86" y="79847"/>
            <a:ext cx="1930714" cy="316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83B1E5A-16AD-4200-AB50-28C6879202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05" y="3353998"/>
            <a:ext cx="2345964" cy="346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7A1929B-AAF4-4AD0-A7EB-FB0F670590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86" y="3353998"/>
            <a:ext cx="2531237" cy="346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241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F67AF-8624-4DCA-A859-51EFA149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Dobrá adaptace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1C5FF-A5BD-4EB5-BA38-6458BCC07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469201"/>
            <a:ext cx="10363826" cy="3794439"/>
          </a:xfrm>
        </p:spPr>
        <p:txBody>
          <a:bodyPr>
            <a:normAutofit/>
          </a:bodyPr>
          <a:lstStyle/>
          <a:p>
            <a:r>
              <a:rPr lang="cs-CZ" b="1" dirty="0"/>
              <a:t>Bere v potaz specifika jazyka – syntax, formální stavbu věty</a:t>
            </a:r>
          </a:p>
          <a:p>
            <a:pPr lvl="1"/>
            <a:r>
              <a:rPr lang="cs-CZ" dirty="0"/>
              <a:t>v AJ často obrácené pořadí než v ČJ a často na to při překladech zapomínáme</a:t>
            </a:r>
          </a:p>
          <a:p>
            <a:pPr lvl="2"/>
            <a:r>
              <a:rPr lang="cs-CZ" sz="1400" dirty="0"/>
              <a:t>„</a:t>
            </a:r>
            <a:r>
              <a:rPr lang="en-US" sz="1400" dirty="0"/>
              <a:t>All things considered, how satisfied are you with your life as a whole nowadays?</a:t>
            </a:r>
            <a:r>
              <a:rPr lang="cs-CZ" sz="1400" dirty="0"/>
              <a:t>“</a:t>
            </a:r>
          </a:p>
          <a:p>
            <a:pPr lvl="3"/>
            <a:r>
              <a:rPr lang="cs-CZ" sz="1400" dirty="0"/>
              <a:t>„Celkově, jak jste spokojený…“   vs. „Jak jste celkově spokojený…“</a:t>
            </a:r>
          </a:p>
          <a:p>
            <a:pPr lvl="2"/>
            <a:r>
              <a:rPr lang="cs-CZ" sz="1400" dirty="0"/>
              <a:t>„</a:t>
            </a:r>
            <a:r>
              <a:rPr lang="en-US" sz="1400" dirty="0"/>
              <a:t>I give into our child when the child causes a commotion about something.</a:t>
            </a:r>
            <a:r>
              <a:rPr lang="cs-CZ" sz="1400" dirty="0"/>
              <a:t>“</a:t>
            </a:r>
          </a:p>
          <a:p>
            <a:pPr lvl="3"/>
            <a:r>
              <a:rPr lang="cs-CZ" sz="1400" dirty="0"/>
              <a:t>„Vzdám to a vyhovím mu/jí, když kvůli něčemu udělá scénu“ vs. „Když kvůli něčemu udělá scénu, vzdám to a vyhovím mu/jí“</a:t>
            </a:r>
          </a:p>
          <a:p>
            <a:r>
              <a:rPr lang="cs-CZ" b="1" dirty="0"/>
              <a:t>Bere v potaz specifika jazyka – ne/používaná slova nebo sousloví v daném kontextu</a:t>
            </a:r>
          </a:p>
          <a:p>
            <a:pPr lvl="1"/>
            <a:r>
              <a:rPr lang="cs-CZ" sz="1600" dirty="0">
                <a:solidFill>
                  <a:srgbClr val="0070C0"/>
                </a:solidFill>
              </a:rPr>
              <a:t>Jak byste přeložili „H</a:t>
            </a:r>
            <a:r>
              <a:rPr lang="en-US" sz="1600" dirty="0">
                <a:solidFill>
                  <a:srgbClr val="0070C0"/>
                </a:solidFill>
              </a:rPr>
              <a:t>ow often do you meet socially with friends</a:t>
            </a:r>
            <a:r>
              <a:rPr lang="cs-CZ" sz="1600" dirty="0">
                <a:solidFill>
                  <a:srgbClr val="0070C0"/>
                </a:solidFill>
              </a:rPr>
              <a:t>?“</a:t>
            </a:r>
          </a:p>
          <a:p>
            <a:pPr lvl="1"/>
            <a:r>
              <a:rPr lang="cs-CZ" dirty="0"/>
              <a:t>Někdy může být obtížné přeložit i kotvy pro dlouhou </a:t>
            </a:r>
            <a:r>
              <a:rPr lang="cs-CZ" dirty="0" err="1"/>
              <a:t>odpověďovou</a:t>
            </a:r>
            <a:r>
              <a:rPr lang="cs-CZ" dirty="0"/>
              <a:t> škálu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EC7724-93DA-4A09-8496-33A0B2383822}"/>
              </a:ext>
            </a:extLst>
          </p:cNvPr>
          <p:cNvSpPr txBox="1"/>
          <p:nvPr/>
        </p:nvSpPr>
        <p:spPr>
          <a:xfrm>
            <a:off x="9427464" y="2666243"/>
            <a:ext cx="23942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Dobrý překlad nezní jako překlad!</a:t>
            </a:r>
          </a:p>
        </p:txBody>
      </p:sp>
    </p:spTree>
    <p:extLst>
      <p:ext uri="{BB962C8B-B14F-4D97-AF65-F5344CB8AC3E}">
        <p14:creationId xmlns:p14="http://schemas.microsoft.com/office/powerpoint/2010/main" val="136921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25F94-F98D-4CF9-87DF-6926F122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Dobrá adaptace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D7680-A6F5-41D6-9F6D-E2AA39B6C5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720276"/>
          </a:xfrm>
        </p:spPr>
        <p:txBody>
          <a:bodyPr>
            <a:normAutofit/>
          </a:bodyPr>
          <a:lstStyle/>
          <a:p>
            <a:r>
              <a:rPr lang="cs-CZ" b="1" dirty="0"/>
              <a:t>Používá jazyk, který je přirozený </a:t>
            </a:r>
            <a:r>
              <a:rPr lang="cs-CZ" dirty="0"/>
              <a:t>a bere v potaz formu sběru (tazatel, samostatné vyplňování)</a:t>
            </a:r>
          </a:p>
          <a:p>
            <a:pPr lvl="1"/>
            <a:r>
              <a:rPr lang="cs-CZ" dirty="0"/>
              <a:t>Pozor – psaný projev a mluvený projev se liší. Položky by přitom měly víc odpovídat tomu, jak by danou větu/otázku/tvrzení respondent reálně řekl</a:t>
            </a:r>
          </a:p>
          <a:p>
            <a:pPr lvl="1"/>
            <a:r>
              <a:rPr lang="cs-CZ" dirty="0"/>
              <a:t>Tzn. do nějaké míry hovorové, ale pořád gramaticky správné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9DC0417-6674-4E79-B513-1AC512C83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96193"/>
              </p:ext>
            </p:extLst>
          </p:nvPr>
        </p:nvGraphicFramePr>
        <p:xfrm>
          <a:off x="2028287" y="3895344"/>
          <a:ext cx="8134800" cy="269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7400">
                  <a:extLst>
                    <a:ext uri="{9D8B030D-6E8A-4147-A177-3AD203B41FA5}">
                      <a16:colId xmlns:a16="http://schemas.microsoft.com/office/drawing/2014/main" val="1508075280"/>
                    </a:ext>
                  </a:extLst>
                </a:gridCol>
                <a:gridCol w="4067400">
                  <a:extLst>
                    <a:ext uri="{9D8B030D-6E8A-4147-A177-3AD203B41FA5}">
                      <a16:colId xmlns:a16="http://schemas.microsoft.com/office/drawing/2014/main" val="3433237448"/>
                    </a:ext>
                  </a:extLst>
                </a:gridCol>
              </a:tblGrid>
              <a:tr h="3378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</a:rPr>
                        <a:t>Parental Support for Fighting - Aggressive solutions</a:t>
                      </a:r>
                      <a:endParaRPr lang="cs-CZ" sz="1600" dirty="0">
                        <a:highlight>
                          <a:srgbClr val="FFFF00"/>
                        </a:highlight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54391697"/>
                  </a:ext>
                </a:extLst>
              </a:tr>
              <a:tr h="33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1. If someone hits you, hit them back.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tě někdo uhodí, uhoď jej/ji zpátky</a:t>
                      </a:r>
                    </a:p>
                  </a:txBody>
                  <a:tcPr marL="72000" marR="4763" marT="4763" marB="0" anchor="b"/>
                </a:tc>
                <a:extLst>
                  <a:ext uri="{0D108BD9-81ED-4DB2-BD59-A6C34878D82A}">
                    <a16:rowId xmlns:a16="http://schemas.microsoft.com/office/drawing/2014/main" val="2298999531"/>
                  </a:ext>
                </a:extLst>
              </a:tr>
              <a:tr h="653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9. If you can’t solve the problem by talking, it is best to solve it through fighting.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nestačí slova, použij pěsti</a:t>
                      </a:r>
                    </a:p>
                  </a:txBody>
                  <a:tcPr marL="72000" marR="4763" marT="4763" marB="0" anchor="b"/>
                </a:tc>
                <a:extLst>
                  <a:ext uri="{0D108BD9-81ED-4DB2-BD59-A6C34878D82A}">
                    <a16:rowId xmlns:a16="http://schemas.microsoft.com/office/drawing/2014/main" val="3796148149"/>
                  </a:ext>
                </a:extLst>
              </a:tr>
              <a:tr h="531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3. If someone calls you names, call them names back.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ti někdo nadává, tak mu/jí to vrať</a:t>
                      </a:r>
                    </a:p>
                  </a:txBody>
                  <a:tcPr marL="72000" marR="4763" marT="4763" marB="0" anchor="b"/>
                </a:tc>
                <a:extLst>
                  <a:ext uri="{0D108BD9-81ED-4DB2-BD59-A6C34878D82A}">
                    <a16:rowId xmlns:a16="http://schemas.microsoft.com/office/drawing/2014/main" val="2745975163"/>
                  </a:ext>
                </a:extLst>
              </a:tr>
              <a:tr h="33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5. If someone asks you to fight, hit them first.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se někdo chce prát, zaútoč na něj/ni první</a:t>
                      </a:r>
                    </a:p>
                  </a:txBody>
                  <a:tcPr marL="72000" marR="4763" marT="4763" marB="0" anchor="b"/>
                </a:tc>
                <a:extLst>
                  <a:ext uri="{0D108BD9-81ED-4DB2-BD59-A6C34878D82A}">
                    <a16:rowId xmlns:a16="http://schemas.microsoft.com/office/drawing/2014/main" val="848314124"/>
                  </a:ext>
                </a:extLst>
              </a:tr>
              <a:tr h="33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2. If someone calls you names, hit them.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tě někdo urazí, jednu mu/jí vraz</a:t>
                      </a:r>
                    </a:p>
                  </a:txBody>
                  <a:tcPr marL="72000" marR="4763" marT="4763" marB="0" anchor="b"/>
                </a:tc>
                <a:extLst>
                  <a:ext uri="{0D108BD9-81ED-4DB2-BD59-A6C34878D82A}">
                    <a16:rowId xmlns:a16="http://schemas.microsoft.com/office/drawing/2014/main" val="72953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30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25F94-F98D-4CF9-87DF-6926F122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Dobrá adaptace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D7680-A6F5-41D6-9F6D-E2AA39B6C5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87404"/>
          </a:xfrm>
        </p:spPr>
        <p:txBody>
          <a:bodyPr>
            <a:normAutofit/>
          </a:bodyPr>
          <a:lstStyle/>
          <a:p>
            <a:r>
              <a:rPr lang="cs-CZ" b="1" dirty="0"/>
              <a:t>Neobsahuje položky, které by významem neodpovídaly původnímu významu</a:t>
            </a:r>
          </a:p>
          <a:p>
            <a:pPr lvl="1"/>
            <a:r>
              <a:rPr lang="cs-CZ" dirty="0"/>
              <a:t>Když překlad ani adaptace nefunguje – některá položka se může ukázat nepřevoditelná</a:t>
            </a:r>
          </a:p>
          <a:p>
            <a:pPr lvl="2"/>
            <a:r>
              <a:rPr lang="cs-CZ" dirty="0"/>
              <a:t>Na takovou ani nemá smysl se respondentů ptát</a:t>
            </a:r>
          </a:p>
          <a:p>
            <a:pPr lvl="2"/>
            <a:r>
              <a:rPr lang="cs-CZ" dirty="0"/>
              <a:t>Patrně ani v datech nebude fungovat dobře </a:t>
            </a:r>
          </a:p>
          <a:p>
            <a:pPr lvl="2"/>
            <a:r>
              <a:rPr lang="cs-CZ" dirty="0"/>
              <a:t>Zbytečné plýtvání času respondenta</a:t>
            </a:r>
          </a:p>
          <a:p>
            <a:pPr lvl="2"/>
            <a:r>
              <a:rPr lang="cs-CZ" dirty="0"/>
              <a:t>Smazat!</a:t>
            </a:r>
          </a:p>
          <a:p>
            <a:pPr lvl="1"/>
            <a:r>
              <a:rPr lang="cs-CZ" dirty="0"/>
              <a:t>Pokud byste si nebyli jistí – kognitivní testování a pilotáž na takovou položku upozorní</a:t>
            </a:r>
          </a:p>
        </p:txBody>
      </p:sp>
    </p:spTree>
    <p:extLst>
      <p:ext uri="{BB962C8B-B14F-4D97-AF65-F5344CB8AC3E}">
        <p14:creationId xmlns:p14="http://schemas.microsoft.com/office/powerpoint/2010/main" val="560484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3FA31-B2BF-4776-ADC4-DF723C9C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TRAPD?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9A75-4F12-44B4-8040-65323ED220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056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Kvalitativně lepší postup než jen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, který leží na dvou lidech, přičemž jen jeden má často odbornost v tématu nebo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</a:t>
            </a:r>
          </a:p>
          <a:p>
            <a:r>
              <a:rPr lang="cs-CZ" dirty="0"/>
              <a:t>Každý překladatel má blind </a:t>
            </a:r>
            <a:r>
              <a:rPr lang="cs-CZ" dirty="0" err="1"/>
              <a:t>spots</a:t>
            </a:r>
            <a:r>
              <a:rPr lang="cs-CZ" dirty="0"/>
              <a:t>, každý má svůj specifický styl a některé věci prostě nevidí</a:t>
            </a:r>
          </a:p>
          <a:p>
            <a:r>
              <a:rPr lang="cs-CZ" dirty="0"/>
              <a:t>Benefit z více zapojených lidí je pro kvalitu finálního překladu obrovský</a:t>
            </a:r>
          </a:p>
          <a:p>
            <a:endParaRPr lang="cs-CZ" dirty="0"/>
          </a:p>
          <a:p>
            <a:r>
              <a:rPr lang="cs-CZ" b="1" dirty="0"/>
              <a:t>Doporučujeme i pro DP</a:t>
            </a:r>
          </a:p>
          <a:p>
            <a:r>
              <a:rPr lang="cs-CZ" dirty="0"/>
              <a:t>Ale co obvykle stačí:</a:t>
            </a:r>
          </a:p>
          <a:p>
            <a:pPr lvl="1"/>
            <a:r>
              <a:rPr lang="cs-CZ" dirty="0"/>
              <a:t>Najít aspoň 1 člověka, který vašemu překladu udělá „</a:t>
            </a:r>
            <a:r>
              <a:rPr lang="cs-CZ" dirty="0" err="1"/>
              <a:t>reviewera</a:t>
            </a:r>
            <a:r>
              <a:rPr lang="cs-CZ" dirty="0"/>
              <a:t>“ – tzn. podívá se i na původní položky, bere v úvahu specifika cílové populace a aspoň trochu rozumí tématu (obvykle prostě kamarád student oboru)</a:t>
            </a:r>
          </a:p>
          <a:p>
            <a:pPr lvl="1"/>
            <a:r>
              <a:rPr lang="cs-CZ" dirty="0"/>
              <a:t>Pokud sami nemáte jazykový cit, najděte někoho, kdo ano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pPr lvl="1"/>
            <a:r>
              <a:rPr lang="cs-CZ" dirty="0"/>
              <a:t>To se nedá v DP označit jako „TRAPD“ ale pomůže vám to zlepšit kvalitu položek</a:t>
            </a:r>
          </a:p>
          <a:p>
            <a:pPr lvl="1"/>
            <a:r>
              <a:rPr lang="cs-CZ" dirty="0"/>
              <a:t>Kdy to nestačí – pokud se překlad nepovede</a:t>
            </a:r>
          </a:p>
        </p:txBody>
      </p:sp>
    </p:spTree>
    <p:extLst>
      <p:ext uri="{BB962C8B-B14F-4D97-AF65-F5344CB8AC3E}">
        <p14:creationId xmlns:p14="http://schemas.microsoft.com/office/powerpoint/2010/main" val="3101944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F205B-6310-48CB-82B9-6B561343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21812-96BE-4411-A8B5-9F83DF751E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423018" cy="3424107"/>
          </a:xfrm>
        </p:spPr>
        <p:txBody>
          <a:bodyPr>
            <a:normAutofit/>
          </a:bodyPr>
          <a:lstStyle/>
          <a:p>
            <a:r>
              <a:rPr lang="cs-CZ" dirty="0"/>
              <a:t>Individuálně: každý zkuste převést následující položky</a:t>
            </a:r>
          </a:p>
          <a:p>
            <a:pPr lvl="1"/>
            <a:r>
              <a:rPr lang="cs-CZ" dirty="0"/>
              <a:t>Slovenští studenti do slovenštiny</a:t>
            </a:r>
          </a:p>
          <a:p>
            <a:pPr lvl="1"/>
            <a:r>
              <a:rPr lang="cs-CZ" dirty="0"/>
              <a:t>Čeští do češtiny</a:t>
            </a:r>
          </a:p>
          <a:p>
            <a:r>
              <a:rPr lang="cs-CZ" dirty="0"/>
              <a:t>Cílovka dospívající 13-16 let</a:t>
            </a:r>
          </a:p>
          <a:p>
            <a:r>
              <a:rPr lang="cs-CZ" dirty="0" err="1"/>
              <a:t>Self-administred</a:t>
            </a:r>
            <a:r>
              <a:rPr lang="cs-CZ" dirty="0"/>
              <a:t> (online dotazník)</a:t>
            </a:r>
          </a:p>
          <a:p>
            <a:endParaRPr lang="cs-CZ" dirty="0"/>
          </a:p>
          <a:p>
            <a:r>
              <a:rPr lang="cs-CZ" dirty="0"/>
              <a:t>Následně vás ve skupinkách svoje překlady porovnejte a zvolte finální verzi</a:t>
            </a:r>
          </a:p>
          <a:p>
            <a:endParaRPr lang="cs-CZ" dirty="0">
              <a:highlight>
                <a:srgbClr val="FFFF00"/>
              </a:highlight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2744D70-80FE-4452-BC44-F1256EEB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84328"/>
              </p:ext>
            </p:extLst>
          </p:nvPr>
        </p:nvGraphicFramePr>
        <p:xfrm>
          <a:off x="6821424" y="2347600"/>
          <a:ext cx="4926584" cy="4033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6584">
                  <a:extLst>
                    <a:ext uri="{9D8B030D-6E8A-4147-A177-3AD203B41FA5}">
                      <a16:colId xmlns:a16="http://schemas.microsoft.com/office/drawing/2014/main" val="3289551387"/>
                    </a:ext>
                  </a:extLst>
                </a:gridCol>
              </a:tblGrid>
              <a:tr h="66306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VICTIM BLAMING ATTITUDES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763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39669"/>
                  </a:ext>
                </a:extLst>
              </a:tr>
              <a:tr h="721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If teens don’t want to be bullied, they should be more willing to fit in.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763" marB="0" anchor="b"/>
                </a:tc>
                <a:extLst>
                  <a:ext uri="{0D108BD9-81ED-4DB2-BD59-A6C34878D82A}">
                    <a16:rowId xmlns:a16="http://schemas.microsoft.com/office/drawing/2014/main" val="3837119470"/>
                  </a:ext>
                </a:extLst>
              </a:tr>
              <a:tr h="805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Students who allow people to bully them deserve it for not standing up for themselves.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763" marB="0" anchor="b"/>
                </a:tc>
                <a:extLst>
                  <a:ext uri="{0D108BD9-81ED-4DB2-BD59-A6C34878D82A}">
                    <a16:rowId xmlns:a16="http://schemas.microsoft.com/office/drawing/2014/main" val="1274476709"/>
                  </a:ext>
                </a:extLst>
              </a:tr>
              <a:tr h="1038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If teens would not place information on social networking sites, they would not be a victim of cyberbullying.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763" marB="0" anchor="b"/>
                </a:tc>
                <a:extLst>
                  <a:ext uri="{0D108BD9-81ED-4DB2-BD59-A6C34878D82A}">
                    <a16:rowId xmlns:a16="http://schemas.microsoft.com/office/drawing/2014/main" val="2652247739"/>
                  </a:ext>
                </a:extLst>
              </a:tr>
              <a:tr h="805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If teens who are bullied on and/or offline would just ignore it, the bullying would stop.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763" marB="0" anchor="b"/>
                </a:tc>
                <a:extLst>
                  <a:ext uri="{0D108BD9-81ED-4DB2-BD59-A6C34878D82A}">
                    <a16:rowId xmlns:a16="http://schemas.microsoft.com/office/drawing/2014/main" val="3729001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999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71AD8-4B0A-46A8-9325-88599114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44652"/>
            <a:ext cx="7729728" cy="1188720"/>
          </a:xfrm>
        </p:spPr>
        <p:txBody>
          <a:bodyPr/>
          <a:lstStyle/>
          <a:p>
            <a:r>
              <a:rPr lang="cs-CZ" dirty="0"/>
              <a:t>adaptace existujících měření nad rámec „překladové adaptace“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B057B-8C84-4792-992D-65943B121C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1175" y="2403668"/>
            <a:ext cx="10689649" cy="4161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Když chcete použít existující měření nějak jinak než jak bylo původně zamýšleno</a:t>
            </a:r>
          </a:p>
          <a:p>
            <a:pPr marL="0" indent="0">
              <a:buNone/>
            </a:pPr>
            <a:r>
              <a:rPr lang="cs-CZ" dirty="0"/>
              <a:t>Je možná, a</a:t>
            </a:r>
            <a:r>
              <a:rPr lang="cs-CZ" dirty="0">
                <a:sym typeface="Wingdings" panose="05000000000000000000" pitchFamily="2" charset="2"/>
              </a:rPr>
              <a:t>le musí být realistické, že škála bude fungovat</a:t>
            </a:r>
          </a:p>
          <a:p>
            <a:r>
              <a:rPr lang="cs-CZ" dirty="0">
                <a:sym typeface="Wingdings" panose="05000000000000000000" pitchFamily="2" charset="2"/>
              </a:rPr>
              <a:t>Je na to v textu potřeba explicitně upozornit a odůvodnit</a:t>
            </a:r>
          </a:p>
          <a:p>
            <a:pPr marL="0" indent="0">
              <a:buNone/>
            </a:pPr>
            <a:r>
              <a:rPr lang="cs-CZ" b="1" dirty="0"/>
              <a:t>Adaptace na jinou technologii/jiné prostředí</a:t>
            </a:r>
          </a:p>
          <a:p>
            <a:r>
              <a:rPr lang="cs-CZ" dirty="0"/>
              <a:t>„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time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on </a:t>
            </a:r>
            <a:r>
              <a:rPr lang="cs-CZ" i="1" dirty="0"/>
              <a:t>Facebook</a:t>
            </a:r>
            <a:r>
              <a:rPr lang="cs-CZ" dirty="0"/>
              <a:t> on a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weekday</a:t>
            </a:r>
            <a:r>
              <a:rPr lang="cs-CZ" dirty="0"/>
              <a:t>?“ </a:t>
            </a:r>
            <a:r>
              <a:rPr lang="cs-CZ" dirty="0">
                <a:sym typeface="Wingdings" panose="05000000000000000000" pitchFamily="2" charset="2"/>
              </a:rPr>
              <a:t> Kolik času strávíte na </a:t>
            </a:r>
            <a:r>
              <a:rPr lang="cs-CZ" i="1" dirty="0">
                <a:sym typeface="Wingdings" panose="05000000000000000000" pitchFamily="2" charset="2"/>
              </a:rPr>
              <a:t>Instagramu</a:t>
            </a:r>
            <a:r>
              <a:rPr lang="cs-CZ" dirty="0">
                <a:sym typeface="Wingdings" panose="05000000000000000000" pitchFamily="2" charset="2"/>
              </a:rPr>
              <a:t> během obvyklého pracovního dne?</a:t>
            </a:r>
          </a:p>
          <a:p>
            <a:r>
              <a:rPr lang="cs-CZ" dirty="0">
                <a:sym typeface="Wingdings" panose="05000000000000000000" pitchFamily="2" charset="2"/>
              </a:rPr>
              <a:t>Někdy je potřeba některé položky smazat, protože daná funkce v jiném prostředí neexistuje</a:t>
            </a:r>
          </a:p>
          <a:p>
            <a:pPr marL="0" indent="0">
              <a:buNone/>
            </a:pPr>
            <a:r>
              <a:rPr lang="cs-CZ" b="1" dirty="0"/>
              <a:t>Adaptace </a:t>
            </a:r>
            <a:r>
              <a:rPr lang="cs-CZ" b="1" dirty="0" err="1"/>
              <a:t>odpověďových</a:t>
            </a:r>
            <a:r>
              <a:rPr lang="cs-CZ" b="1" dirty="0"/>
              <a:t> škál </a:t>
            </a:r>
          </a:p>
          <a:p>
            <a:r>
              <a:rPr lang="cs-CZ" dirty="0"/>
              <a:t>Např. namísto originální 4bodové chceme 6bodovou nebo chceme změnit kotvy – změnit škálu z „jednou denně - jednou týdně…“ na „velmi často – často -…“</a:t>
            </a:r>
          </a:p>
          <a:p>
            <a:r>
              <a:rPr lang="cs-CZ" dirty="0"/>
              <a:t>Poměrně častá a neproblematická – v dotazníku může být pro respondenty příjemnější, kdy je napříč škálami stejná </a:t>
            </a:r>
            <a:r>
              <a:rPr lang="cs-CZ" dirty="0" err="1"/>
              <a:t>odpověďovka</a:t>
            </a:r>
            <a:endParaRPr lang="cs-CZ" dirty="0"/>
          </a:p>
          <a:p>
            <a:r>
              <a:rPr lang="cs-CZ" dirty="0"/>
              <a:t>Ale obvykle snaha ponechat smysl původních odpovědí (frekvence </a:t>
            </a:r>
            <a:r>
              <a:rPr lang="cs-CZ" dirty="0">
                <a:sym typeface="Wingdings" panose="05000000000000000000" pitchFamily="2" charset="2"/>
              </a:rPr>
              <a:t> frekvence, míra souhlasu  míra souhlasu)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2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71AD8-4B0A-46A8-9325-88599114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existujících měření nad rámec „překladové adaptace“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B057B-8C84-4792-992D-65943B121C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1175" y="2403668"/>
            <a:ext cx="10689649" cy="3814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Adaptace na jinou populaci</a:t>
            </a:r>
          </a:p>
          <a:p>
            <a:r>
              <a:rPr lang="cs-CZ" dirty="0"/>
              <a:t>„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spank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misbehave</a:t>
            </a:r>
            <a:r>
              <a:rPr lang="cs-CZ" dirty="0"/>
              <a:t>?“ – funguje u dětí, ale bude fungovat u dospívajících? </a:t>
            </a:r>
          </a:p>
          <a:p>
            <a:r>
              <a:rPr lang="cs-CZ" dirty="0"/>
              <a:t>Může být velmi těžká a nefunkční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Využití části položek a doplnění vlastními</a:t>
            </a:r>
          </a:p>
          <a:p>
            <a:r>
              <a:rPr lang="cs-CZ" dirty="0"/>
              <a:t>Od nějaké míry už bychom neoznačili jako „adaptaci“, ale spíš „inspirováno škálou…“</a:t>
            </a:r>
          </a:p>
          <a:p>
            <a:r>
              <a:rPr lang="cs-CZ" dirty="0"/>
              <a:t>Opět potřeba popsat a odůvodnit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Využití jen jedné dimenze z několika</a:t>
            </a:r>
          </a:p>
          <a:p>
            <a:r>
              <a:rPr lang="cs-CZ" dirty="0"/>
              <a:t>Velmi časté, obvykle to není žádný problém </a:t>
            </a:r>
          </a:p>
        </p:txBody>
      </p:sp>
    </p:spTree>
    <p:extLst>
      <p:ext uri="{BB962C8B-B14F-4D97-AF65-F5344CB8AC3E}">
        <p14:creationId xmlns:p14="http://schemas.microsoft.com/office/powerpoint/2010/main" val="2729375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8704B-93BD-49E0-84C4-07609A52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DP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455EE2-9543-429C-8B6E-65987DED1C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469201"/>
            <a:ext cx="10363826" cy="3424107"/>
          </a:xfrm>
        </p:spPr>
        <p:txBody>
          <a:bodyPr>
            <a:normAutofit fontScale="92500"/>
          </a:bodyPr>
          <a:lstStyle/>
          <a:p>
            <a:r>
              <a:rPr lang="cs-CZ" dirty="0"/>
              <a:t>Využijte existující škály, pokud jsou pro váš výzkum vhodné</a:t>
            </a:r>
          </a:p>
          <a:p>
            <a:r>
              <a:rPr lang="cs-CZ" dirty="0"/>
              <a:t>Nebojte se je „překladově adaptovat“ – to je vlastně nezbytné</a:t>
            </a:r>
          </a:p>
          <a:p>
            <a:r>
              <a:rPr lang="cs-CZ" dirty="0"/>
              <a:t>S obezřetností a pečlivostí se nemusíte bát ani adaptovat je výrazněji nebo tvořit zcela nová měření</a:t>
            </a:r>
          </a:p>
          <a:p>
            <a:endParaRPr lang="cs-CZ" dirty="0"/>
          </a:p>
          <a:p>
            <a:r>
              <a:rPr lang="cs-CZ" b="1" dirty="0"/>
              <a:t>Vaším cílem je použít takovou </a:t>
            </a:r>
            <a:r>
              <a:rPr lang="cs-CZ" b="1" dirty="0" err="1"/>
              <a:t>measure</a:t>
            </a:r>
            <a:r>
              <a:rPr lang="cs-CZ" b="1" dirty="0"/>
              <a:t>, která sedí vaší populaci, vašemu módu sběru dat, vaší VO</a:t>
            </a:r>
          </a:p>
          <a:p>
            <a:r>
              <a:rPr lang="cs-CZ" b="1" dirty="0"/>
              <a:t>Nemá smysl použít </a:t>
            </a:r>
            <a:r>
              <a:rPr lang="cs-CZ" b="1" dirty="0" err="1"/>
              <a:t>measure</a:t>
            </a:r>
            <a:r>
              <a:rPr lang="cs-CZ" b="1" dirty="0"/>
              <a:t>, která tomu neodpovídá</a:t>
            </a:r>
          </a:p>
          <a:p>
            <a:pPr lvl="1"/>
            <a:r>
              <a:rPr lang="cs-CZ" dirty="0"/>
              <a:t>Někdy lze ale zvažovat dílčí úpravu výzkumu tak, abyste existující měření využít mohli</a:t>
            </a:r>
          </a:p>
          <a:p>
            <a:pPr lvl="1"/>
            <a:endParaRPr lang="cs-CZ" dirty="0"/>
          </a:p>
          <a:p>
            <a:r>
              <a:rPr lang="cs-CZ" dirty="0"/>
              <a:t>Všechny úpravy je potřeba popsat v textu DP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00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E7194-F853-47C5-B46E-5CF08D81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8" y="271504"/>
            <a:ext cx="7729728" cy="1188720"/>
          </a:xfrm>
        </p:spPr>
        <p:txBody>
          <a:bodyPr/>
          <a:lstStyle/>
          <a:p>
            <a:r>
              <a:rPr lang="cs-CZ" dirty="0"/>
              <a:t>Úkol 5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EE7A4-16BD-4DC2-A26D-91DEC87EDC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889" y="1636889"/>
            <a:ext cx="6310489" cy="494679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Přeložit škálu </a:t>
            </a:r>
            <a:r>
              <a:rPr lang="en-US" b="1" dirty="0"/>
              <a:t>New Media Literacy Scale </a:t>
            </a:r>
            <a:r>
              <a:rPr lang="cs-CZ" dirty="0"/>
              <a:t>(Koc &amp; </a:t>
            </a:r>
            <a:r>
              <a:rPr lang="cs-CZ" dirty="0" err="1"/>
              <a:t>Barut</a:t>
            </a:r>
            <a:r>
              <a:rPr lang="cs-CZ" dirty="0"/>
              <a:t>, 2018) pomocí TRAPD</a:t>
            </a:r>
          </a:p>
          <a:p>
            <a:pPr lvl="1"/>
            <a:r>
              <a:rPr lang="cs-CZ" dirty="0"/>
              <a:t>35 položek ve 4 dimenzích</a:t>
            </a:r>
          </a:p>
          <a:p>
            <a:pPr lvl="1"/>
            <a:r>
              <a:rPr lang="cs-CZ" dirty="0"/>
              <a:t>Přečtěte si celý článek!</a:t>
            </a:r>
          </a:p>
          <a:p>
            <a:pPr lvl="1"/>
            <a:r>
              <a:rPr lang="cs-CZ" dirty="0"/>
              <a:t>Proveďte fáze TRA a D</a:t>
            </a:r>
          </a:p>
          <a:p>
            <a:r>
              <a:rPr lang="cs-CZ" dirty="0"/>
              <a:t>Cílová populace:  VŠ studenti</a:t>
            </a:r>
          </a:p>
          <a:p>
            <a:r>
              <a:rPr lang="cs-CZ" dirty="0"/>
              <a:t>Online dotazník</a:t>
            </a:r>
          </a:p>
          <a:p>
            <a:endParaRPr lang="cs-CZ" dirty="0"/>
          </a:p>
          <a:p>
            <a:r>
              <a:rPr lang="cs-CZ" b="1" dirty="0"/>
              <a:t>3 skupiny </a:t>
            </a:r>
          </a:p>
          <a:p>
            <a:pPr lvl="1"/>
            <a:r>
              <a:rPr lang="cs-CZ" dirty="0"/>
              <a:t>SK skupinka: </a:t>
            </a:r>
            <a:r>
              <a:rPr lang="cs-CZ" dirty="0" err="1"/>
              <a:t>Paulenová</a:t>
            </a:r>
            <a:r>
              <a:rPr lang="cs-CZ" dirty="0"/>
              <a:t>, Bieliková, Doubek</a:t>
            </a:r>
          </a:p>
          <a:p>
            <a:pPr lvl="1"/>
            <a:r>
              <a:rPr lang="cs-CZ" dirty="0"/>
              <a:t>Dvě CZ skupinky – jedna po 3, jedna po 4 – rozhoďte se sami</a:t>
            </a:r>
          </a:p>
          <a:p>
            <a:endParaRPr lang="cs-CZ" dirty="0"/>
          </a:p>
          <a:p>
            <a:r>
              <a:rPr lang="cs-CZ" b="1" dirty="0"/>
              <a:t>Odevzdaný úkol rovněž po skupinkách: </a:t>
            </a:r>
          </a:p>
          <a:p>
            <a:pPr lvl="1"/>
            <a:r>
              <a:rPr lang="cs-CZ" dirty="0"/>
              <a:t>Vložte tabulku (excel), kde budou i všechny návrhy překladatelů i finální verze</a:t>
            </a:r>
          </a:p>
          <a:p>
            <a:pPr lvl="1"/>
            <a:r>
              <a:rPr lang="cs-CZ" dirty="0"/>
              <a:t>Popište proces adaptace položek a odůvodněte rozhodnutí u položek, které vyžadovaly víc než prostý překlad</a:t>
            </a:r>
          </a:p>
          <a:p>
            <a:pPr lvl="1"/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55E8C8C-8F84-4590-996F-137B9E1CE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99714"/>
              </p:ext>
            </p:extLst>
          </p:nvPr>
        </p:nvGraphicFramePr>
        <p:xfrm>
          <a:off x="6793088" y="3765309"/>
          <a:ext cx="5029201" cy="2686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1">
                  <a:extLst>
                    <a:ext uri="{9D8B030D-6E8A-4147-A177-3AD203B41FA5}">
                      <a16:colId xmlns:a16="http://schemas.microsoft.com/office/drawing/2014/main" val="2469356415"/>
                    </a:ext>
                  </a:extLst>
                </a:gridCol>
                <a:gridCol w="843480">
                  <a:extLst>
                    <a:ext uri="{9D8B030D-6E8A-4147-A177-3AD203B41FA5}">
                      <a16:colId xmlns:a16="http://schemas.microsoft.com/office/drawing/2014/main" val="3864956938"/>
                    </a:ext>
                  </a:extLst>
                </a:gridCol>
                <a:gridCol w="871200">
                  <a:extLst>
                    <a:ext uri="{9D8B030D-6E8A-4147-A177-3AD203B41FA5}">
                      <a16:colId xmlns:a16="http://schemas.microsoft.com/office/drawing/2014/main" val="2500761977"/>
                    </a:ext>
                  </a:extLst>
                </a:gridCol>
                <a:gridCol w="848467">
                  <a:extLst>
                    <a:ext uri="{9D8B030D-6E8A-4147-A177-3AD203B41FA5}">
                      <a16:colId xmlns:a16="http://schemas.microsoft.com/office/drawing/2014/main" val="80974387"/>
                    </a:ext>
                  </a:extLst>
                </a:gridCol>
                <a:gridCol w="957293">
                  <a:extLst>
                    <a:ext uri="{9D8B030D-6E8A-4147-A177-3AD203B41FA5}">
                      <a16:colId xmlns:a16="http://schemas.microsoft.com/office/drawing/2014/main" val="1644260690"/>
                    </a:ext>
                  </a:extLst>
                </a:gridCol>
              </a:tblGrid>
              <a:tr h="4498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3 členná skupinka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překlad1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překlad2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reviewer</a:t>
                      </a:r>
                      <a:r>
                        <a:rPr lang="cs-CZ" sz="1100" u="none" strike="noStrike" dirty="0">
                          <a:effectLst/>
                        </a:rPr>
                        <a:t>/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 err="1">
                          <a:effectLst/>
                        </a:rPr>
                        <a:t>adjudicator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889942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075218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Osoba 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Osoba 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725057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2170075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53314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4 členná skupinka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překlad1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překlad2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reviewer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adjudicator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3481431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60054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013142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085634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část dotazniku 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Osoba 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Osoba 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359191"/>
                  </a:ext>
                </a:extLst>
              </a:tr>
            </a:tbl>
          </a:graphicData>
        </a:graphic>
      </p:graphicFrame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61A695-2653-4093-8281-34EB16749FA9}"/>
              </a:ext>
            </a:extLst>
          </p:cNvPr>
          <p:cNvSpPr txBox="1">
            <a:spLocks/>
          </p:cNvSpPr>
          <p:nvPr/>
        </p:nvSpPr>
        <p:spPr>
          <a:xfrm>
            <a:off x="6074038" y="2465657"/>
            <a:ext cx="6117962" cy="1299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Skupiny po 3</a:t>
            </a:r>
            <a:r>
              <a:rPr lang="cs-CZ" dirty="0"/>
              <a:t>: 2 překladatelé, 1 </a:t>
            </a:r>
            <a:r>
              <a:rPr lang="cs-CZ" dirty="0" err="1"/>
              <a:t>reviewer</a:t>
            </a:r>
            <a:r>
              <a:rPr lang="cs-CZ" dirty="0"/>
              <a:t> a </a:t>
            </a:r>
            <a:r>
              <a:rPr lang="cs-CZ" dirty="0" err="1"/>
              <a:t>adjudicator</a:t>
            </a:r>
            <a:r>
              <a:rPr lang="cs-CZ" dirty="0"/>
              <a:t> v jedné osobě</a:t>
            </a:r>
          </a:p>
          <a:p>
            <a:pPr lvl="1"/>
            <a:r>
              <a:rPr lang="cs-CZ" b="1" dirty="0"/>
              <a:t>Skupina po 4</a:t>
            </a:r>
            <a:r>
              <a:rPr lang="cs-CZ" dirty="0"/>
              <a:t>: 2 překladatelé, 1 </a:t>
            </a:r>
            <a:r>
              <a:rPr lang="cs-CZ" dirty="0" err="1"/>
              <a:t>reviewer</a:t>
            </a:r>
            <a:r>
              <a:rPr lang="cs-CZ" dirty="0"/>
              <a:t>, 1 </a:t>
            </a:r>
            <a:r>
              <a:rPr lang="cs-CZ" dirty="0" err="1"/>
              <a:t>adjudicator</a:t>
            </a:r>
            <a:endParaRPr lang="cs-CZ" dirty="0"/>
          </a:p>
          <a:p>
            <a:pPr lvl="1"/>
            <a:r>
              <a:rPr lang="cs-CZ" dirty="0"/>
              <a:t>ALE: rotujte! Ať si každý vyzkouší každou roli – rozdělte si položky</a:t>
            </a:r>
          </a:p>
        </p:txBody>
      </p:sp>
    </p:spTree>
    <p:extLst>
      <p:ext uri="{BB962C8B-B14F-4D97-AF65-F5344CB8AC3E}">
        <p14:creationId xmlns:p14="http://schemas.microsoft.com/office/powerpoint/2010/main" val="2322214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1778E-C17C-4862-A301-63BE6AD6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7B55E-33A1-4119-95FB-3E602B3C3C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Dorer</a:t>
            </a:r>
            <a:r>
              <a:rPr lang="cs-CZ" dirty="0"/>
              <a:t>, B. (2018).  ESS </a:t>
            </a:r>
            <a:r>
              <a:rPr lang="cs-CZ" dirty="0" err="1"/>
              <a:t>Round</a:t>
            </a:r>
            <a:r>
              <a:rPr lang="cs-CZ" dirty="0"/>
              <a:t> 9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. </a:t>
            </a:r>
            <a:r>
              <a:rPr lang="cs-CZ" dirty="0">
                <a:hlinkClick r:id="rId2"/>
              </a:rPr>
              <a:t>https://www.europeansocialsurvey.org/docs/round9/methods/ESS9_translation_guidelines.pdf</a:t>
            </a:r>
            <a:endParaRPr lang="cs-CZ" dirty="0"/>
          </a:p>
          <a:p>
            <a:r>
              <a:rPr lang="en-US" dirty="0"/>
              <a:t>Gideon, L. (Ed.). (2012). </a:t>
            </a:r>
            <a:r>
              <a:rPr lang="en-US" i="1" dirty="0"/>
              <a:t>Handbook of survey methodology for the social sciences</a:t>
            </a:r>
            <a:r>
              <a:rPr lang="en-US" dirty="0"/>
              <a:t>. New York: Springer.</a:t>
            </a:r>
            <a:endParaRPr lang="cs-CZ" dirty="0"/>
          </a:p>
          <a:p>
            <a:r>
              <a:rPr lang="en-US" dirty="0" err="1"/>
              <a:t>Koc</a:t>
            </a:r>
            <a:r>
              <a:rPr lang="en-US" dirty="0"/>
              <a:t>, M., &amp; Barut, E. (2016). Development and validation of New Media Literacy Scale (NMLS) for university students. </a:t>
            </a:r>
            <a:r>
              <a:rPr lang="en-US" i="1" dirty="0"/>
              <a:t>Computers in human behavior</a:t>
            </a:r>
            <a:r>
              <a:rPr lang="en-US" dirty="0"/>
              <a:t>, </a:t>
            </a:r>
            <a:r>
              <a:rPr lang="en-US" i="1" dirty="0"/>
              <a:t>63</a:t>
            </a:r>
            <a:r>
              <a:rPr lang="en-US" dirty="0"/>
              <a:t>, 834-843.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07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6905D-D998-4D63-800C-78267073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dotazníkového šetření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B046C1-35A1-4B8A-95EC-97CC1545557E}"/>
              </a:ext>
            </a:extLst>
          </p:cNvPr>
          <p:cNvGrpSpPr/>
          <p:nvPr/>
        </p:nvGrpSpPr>
        <p:grpSpPr>
          <a:xfrm>
            <a:off x="1421923" y="3097908"/>
            <a:ext cx="9546966" cy="2650013"/>
            <a:chOff x="1504116" y="3868470"/>
            <a:chExt cx="9546966" cy="265001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00A13EE-7375-447E-A3AF-9E5A25318803}"/>
                </a:ext>
              </a:extLst>
            </p:cNvPr>
            <p:cNvGrpSpPr/>
            <p:nvPr/>
          </p:nvGrpSpPr>
          <p:grpSpPr>
            <a:xfrm>
              <a:off x="1504116" y="3906954"/>
              <a:ext cx="9546966" cy="2611529"/>
              <a:chOff x="1504116" y="3906954"/>
              <a:chExt cx="9546966" cy="2611529"/>
            </a:xfrm>
          </p:grpSpPr>
          <p:pic>
            <p:nvPicPr>
              <p:cNvPr id="8" name="Grafický objekt 7" descr="Psací podložka s klipsou se souvislou výplní">
                <a:extLst>
                  <a:ext uri="{FF2B5EF4-FFF2-40B4-BE49-F238E27FC236}">
                    <a16:creationId xmlns:a16="http://schemas.microsoft.com/office/drawing/2014/main" id="{B1AA3C47-3908-4B54-AB6B-0FD26F508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69166" y="4190056"/>
                <a:ext cx="1806819" cy="1806819"/>
              </a:xfrm>
              <a:prstGeom prst="rect">
                <a:avLst/>
              </a:prstGeom>
              <a:effectLst>
                <a:glow rad="228600">
                  <a:srgbClr val="FFFF00">
                    <a:alpha val="40000"/>
                  </a:srgbClr>
                </a:glow>
              </a:effectLst>
            </p:spPr>
          </p:pic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57CC86E3-015C-4F2B-932B-61510EA348CC}"/>
                  </a:ext>
                </a:extLst>
              </p:cNvPr>
              <p:cNvGrpSpPr/>
              <p:nvPr/>
            </p:nvGrpSpPr>
            <p:grpSpPr>
              <a:xfrm>
                <a:off x="1504116" y="3934097"/>
                <a:ext cx="2229612" cy="2584386"/>
                <a:chOff x="1739344" y="3885316"/>
                <a:chExt cx="1643477" cy="1843079"/>
              </a:xfrm>
            </p:grpSpPr>
            <p:pic>
              <p:nvPicPr>
                <p:cNvPr id="24" name="Grafický objekt 23" descr="Knihy se souvislou výplní">
                  <a:extLst>
                    <a:ext uri="{FF2B5EF4-FFF2-40B4-BE49-F238E27FC236}">
                      <a16:creationId xmlns:a16="http://schemas.microsoft.com/office/drawing/2014/main" id="{0C56C3A3-8CFA-4E17-A9A9-0DD086EC1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21" y="481399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afický objekt 24" descr="Školačka obrys">
                  <a:extLst>
                    <a:ext uri="{FF2B5EF4-FFF2-40B4-BE49-F238E27FC236}">
                      <a16:creationId xmlns:a16="http://schemas.microsoft.com/office/drawing/2014/main" id="{C3BB65FC-EB55-400D-AD73-718FF9139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44" y="3885316"/>
                  <a:ext cx="1458155" cy="1458155"/>
                </a:xfrm>
                <a:prstGeom prst="rect">
                  <a:avLst/>
                </a:prstGeom>
              </p:spPr>
            </p:pic>
          </p:grpSp>
          <p:pic>
            <p:nvPicPr>
              <p:cNvPr id="10" name="Grafický objekt 9" descr="Skupina lidí  se souvislou výplní">
                <a:extLst>
                  <a:ext uri="{FF2B5EF4-FFF2-40B4-BE49-F238E27FC236}">
                    <a16:creationId xmlns:a16="http://schemas.microsoft.com/office/drawing/2014/main" id="{8C479097-E46C-435E-B7E3-4230DE24E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34453" y="3988308"/>
                <a:ext cx="2115312" cy="2115312"/>
              </a:xfrm>
              <a:prstGeom prst="rect">
                <a:avLst/>
              </a:prstGeom>
            </p:spPr>
          </p:pic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2963F428-1056-4A0B-8368-B37BFEDF7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141" y="4588802"/>
                <a:ext cx="186648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E171398-17D5-4056-AFD4-A6C6D8169D03}"/>
                  </a:ext>
                </a:extLst>
              </p:cNvPr>
              <p:cNvSpPr txBox="1"/>
              <p:nvPr/>
            </p:nvSpPr>
            <p:spPr>
              <a:xfrm>
                <a:off x="3145324" y="4216110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VO a tvorba dotazníku</a:t>
                </a:r>
              </a:p>
            </p:txBody>
          </p:sp>
          <p:cxnSp>
            <p:nvCxnSpPr>
              <p:cNvPr id="13" name="Přímá spojnice se šipkou 12">
                <a:extLst>
                  <a:ext uri="{FF2B5EF4-FFF2-40B4-BE49-F238E27FC236}">
                    <a16:creationId xmlns:a16="http://schemas.microsoft.com/office/drawing/2014/main" id="{E0DCFA0A-8842-4AB4-8601-865C36224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065" y="4484040"/>
                <a:ext cx="180655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2967ACD-4127-43EA-9F66-848177673FB3}"/>
                  </a:ext>
                </a:extLst>
              </p:cNvPr>
              <p:cNvSpPr txBox="1"/>
              <p:nvPr/>
            </p:nvSpPr>
            <p:spPr>
              <a:xfrm>
                <a:off x="7039491" y="3906954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Výběr respondentů a poslání pozvánky</a:t>
                </a:r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76BBAA3-26D9-4FEB-B91C-9ED1066D11ED}"/>
                  </a:ext>
                </a:extLst>
              </p:cNvPr>
              <p:cNvSpPr txBox="1"/>
              <p:nvPr/>
            </p:nvSpPr>
            <p:spPr>
              <a:xfrm>
                <a:off x="3733749" y="5909471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Odeslání dotazníku, zpracování dat</a:t>
                </a:r>
              </a:p>
            </p:txBody>
          </p: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B898F8C9-C4A6-43ED-BBD2-94BB7739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5386" y="5759724"/>
                <a:ext cx="1492667" cy="43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>
                <a:extLst>
                  <a:ext uri="{FF2B5EF4-FFF2-40B4-BE49-F238E27FC236}">
                    <a16:creationId xmlns:a16="http://schemas.microsoft.com/office/drawing/2014/main" id="{E2D8B6F3-7F32-4494-8C82-F398AE119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270" y="5703654"/>
                <a:ext cx="118235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112582A-F1BA-4545-A3C6-663DAD6254CB}"/>
                  </a:ext>
                </a:extLst>
              </p:cNvPr>
              <p:cNvSpPr txBox="1"/>
              <p:nvPr/>
            </p:nvSpPr>
            <p:spPr>
              <a:xfrm>
                <a:off x="6952526" y="5918627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Tvorba odpovědí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8478617-58CC-4976-903C-7275F26152D1}"/>
                  </a:ext>
                </a:extLst>
              </p:cNvPr>
              <p:cNvSpPr txBox="1"/>
              <p:nvPr/>
            </p:nvSpPr>
            <p:spPr>
              <a:xfrm rot="19070870">
                <a:off x="6520588" y="5552685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E30B011-FE6C-4227-A17D-B11628F484C4}"/>
                  </a:ext>
                </a:extLst>
              </p:cNvPr>
              <p:cNvSpPr txBox="1"/>
              <p:nvPr/>
            </p:nvSpPr>
            <p:spPr>
              <a:xfrm rot="19070870">
                <a:off x="8608237" y="4643728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00B050"/>
                    </a:solidFill>
                  </a:rPr>
                  <a:t>Non-response </a:t>
                </a:r>
                <a:r>
                  <a:rPr lang="cs-CZ" b="1" dirty="0" err="1">
                    <a:solidFill>
                      <a:srgbClr val="00B050"/>
                    </a:solidFill>
                  </a:rPr>
                  <a:t>error</a:t>
                </a:r>
                <a:endParaRPr lang="cs-CZ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8E1BB32-B3EB-4AD1-9B91-6C4BFF4B9C49}"/>
                  </a:ext>
                </a:extLst>
              </p:cNvPr>
              <p:cNvSpPr txBox="1"/>
              <p:nvPr/>
            </p:nvSpPr>
            <p:spPr>
              <a:xfrm rot="19070870">
                <a:off x="3474878" y="4068680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Validita měření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D35E51F-741C-44CD-96AA-1DF9FB38BC24}"/>
                  </a:ext>
                </a:extLst>
              </p:cNvPr>
              <p:cNvSpPr txBox="1"/>
              <p:nvPr/>
            </p:nvSpPr>
            <p:spPr>
              <a:xfrm rot="19070870">
                <a:off x="3383282" y="56263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Processing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9B52232-34F6-4923-B295-67079BAADAD0}"/>
                  </a:ext>
                </a:extLst>
              </p:cNvPr>
              <p:cNvSpPr txBox="1"/>
              <p:nvPr/>
            </p:nvSpPr>
            <p:spPr>
              <a:xfrm rot="19070870">
                <a:off x="2818294" y="39745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Specification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C1F1324-5754-4B99-8062-81F35CD6CEEC}"/>
                </a:ext>
              </a:extLst>
            </p:cNvPr>
            <p:cNvSpPr txBox="1"/>
            <p:nvPr/>
          </p:nvSpPr>
          <p:spPr>
            <a:xfrm rot="19070870">
              <a:off x="6447452" y="3868470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Coverage</a:t>
              </a:r>
              <a:r>
                <a:rPr lang="cs-CZ" b="1" dirty="0">
                  <a:solidFill>
                    <a:srgbClr val="00B050"/>
                  </a:solidFill>
                </a:rPr>
                <a:t> </a:t>
              </a:r>
              <a:r>
                <a:rPr lang="cs-CZ" b="1" dirty="0" err="1">
                  <a:solidFill>
                    <a:srgbClr val="00B050"/>
                  </a:solidFill>
                </a:rPr>
                <a:t>error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FFD252-1498-4A21-B041-3505E0592D22}"/>
                </a:ext>
              </a:extLst>
            </p:cNvPr>
            <p:cNvSpPr txBox="1"/>
            <p:nvPr/>
          </p:nvSpPr>
          <p:spPr>
            <a:xfrm rot="19070870">
              <a:off x="7379746" y="3874762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Sampling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00B050"/>
                  </a:solidFill>
                </a:rPr>
                <a:t>error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7" name="Ovál 26">
            <a:extLst>
              <a:ext uri="{FF2B5EF4-FFF2-40B4-BE49-F238E27FC236}">
                <a16:creationId xmlns:a16="http://schemas.microsoft.com/office/drawing/2014/main" id="{1C71BDF5-7F84-4E5A-AACF-83E688ACAF9F}"/>
              </a:ext>
            </a:extLst>
          </p:cNvPr>
          <p:cNvSpPr/>
          <p:nvPr/>
        </p:nvSpPr>
        <p:spPr>
          <a:xfrm>
            <a:off x="2202684" y="2355147"/>
            <a:ext cx="4046316" cy="229459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3A05005-8BE9-4C3B-AB4A-3DCDA8E323EE}"/>
              </a:ext>
            </a:extLst>
          </p:cNvPr>
          <p:cNvSpPr txBox="1"/>
          <p:nvPr/>
        </p:nvSpPr>
        <p:spPr>
          <a:xfrm>
            <a:off x="10041160" y="3999737"/>
            <a:ext cx="2284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Unit non-response</a:t>
            </a:r>
          </a:p>
          <a:p>
            <a:r>
              <a:rPr lang="cs-CZ" dirty="0" err="1">
                <a:solidFill>
                  <a:srgbClr val="FF0000"/>
                </a:solidFill>
              </a:rPr>
              <a:t>Item</a:t>
            </a:r>
            <a:r>
              <a:rPr lang="cs-CZ" dirty="0">
                <a:solidFill>
                  <a:srgbClr val="FF0000"/>
                </a:solidFill>
              </a:rPr>
              <a:t> non-response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383ED3D-4711-4ABE-901E-44CAD331DFD7}"/>
              </a:ext>
            </a:extLst>
          </p:cNvPr>
          <p:cNvSpPr/>
          <p:nvPr/>
        </p:nvSpPr>
        <p:spPr>
          <a:xfrm>
            <a:off x="5302861" y="4051534"/>
            <a:ext cx="4046316" cy="229459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08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CB12A-B7EB-4559-883B-4B405B56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B8455-D9A6-44F2-9BAB-248DE8AD88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Někdy také </a:t>
            </a:r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  <a:p>
            <a:pPr lvl="1"/>
            <a:r>
              <a:rPr lang="cs-CZ" dirty="0"/>
              <a:t>Část rozdílu mezi pravou hodnotou v populaci a statistikou v dotazníku, která vzniká kvůli rozdílu mezi pravou hodnotou jevu a odpovědí v dotazníku (tj. individuální úroveň)</a:t>
            </a:r>
          </a:p>
          <a:p>
            <a:pPr lvl="1"/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 = pokud je rozdíl nějak systematický – odpovědi v dotaznících na položky jsou systematicky pod/nadhodnocené</a:t>
            </a:r>
          </a:p>
          <a:p>
            <a:pPr lvl="2"/>
            <a:r>
              <a:rPr lang="cs-CZ" dirty="0"/>
              <a:t>Důsledkem </a:t>
            </a:r>
            <a:r>
              <a:rPr lang="cs-CZ" dirty="0" err="1"/>
              <a:t>bias</a:t>
            </a:r>
            <a:r>
              <a:rPr lang="cs-CZ" dirty="0"/>
              <a:t> bývá posun v rozložení (průměru, mediánu..), ale pokud je to systematicky stejný posun u všech respondentů, nemusí znamenat posun na úrovni síly a směru efektu vztahu dvou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27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4C41A-179A-4194-ABDE-BC68F524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dotazníku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0B41B-723E-481C-8F21-BE6715220D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je dotazník, který tím, jak vypadá, nevede ke zkreslením v odpovědích respondentů</a:t>
            </a:r>
          </a:p>
          <a:p>
            <a:pPr lvl="1"/>
            <a:r>
              <a:rPr lang="cs-CZ" dirty="0"/>
              <a:t>Např. (i neúmyslné) formulování položek tak, aby podporovaly hypotézy</a:t>
            </a:r>
          </a:p>
          <a:p>
            <a:pPr lvl="1"/>
            <a:r>
              <a:rPr lang="cs-CZ" dirty="0"/>
              <a:t>Nebo aby vyšly tak, jak chce sponzor</a:t>
            </a:r>
          </a:p>
          <a:p>
            <a:pPr lvl="1"/>
            <a:endParaRPr lang="cs-CZ" dirty="0"/>
          </a:p>
          <a:p>
            <a:r>
              <a:rPr lang="cs-CZ" dirty="0"/>
              <a:t>Základem je</a:t>
            </a:r>
          </a:p>
          <a:p>
            <a:pPr lvl="1"/>
            <a:r>
              <a:rPr lang="cs-CZ" dirty="0"/>
              <a:t>1. vědět, co chceme měřit</a:t>
            </a:r>
          </a:p>
          <a:p>
            <a:pPr lvl="2"/>
            <a:r>
              <a:rPr lang="cs-CZ" dirty="0"/>
              <a:t>Teorie</a:t>
            </a:r>
          </a:p>
          <a:p>
            <a:pPr lvl="2"/>
            <a:r>
              <a:rPr lang="cs-CZ" dirty="0"/>
              <a:t>Dobrá výzkumná otázka a testovatelné hypotézy</a:t>
            </a:r>
          </a:p>
          <a:p>
            <a:pPr lvl="1"/>
            <a:r>
              <a:rPr lang="cs-CZ" b="1" dirty="0"/>
              <a:t>2. vědět, jak to změřit tak, aby to skutečně (a dobře) měřilo, co chceme</a:t>
            </a:r>
          </a:p>
          <a:p>
            <a:pPr lvl="2"/>
            <a:r>
              <a:rPr lang="cs-CZ" dirty="0"/>
              <a:t>Validita, reliabilita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DBFB90-A491-4AE5-9429-37E9BC5D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10" y="3313652"/>
            <a:ext cx="3017218" cy="23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23" y="475488"/>
            <a:ext cx="7653529" cy="1188720"/>
          </a:xfrm>
        </p:spPr>
        <p:txBody>
          <a:bodyPr/>
          <a:lstStyle/>
          <a:p>
            <a:r>
              <a:rPr lang="cs-CZ" dirty="0"/>
              <a:t>Konstrukty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8571383" y="2423160"/>
            <a:ext cx="1057249" cy="361188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To, co chceme zjistit: mediální gramotnost, sledování zpravodajských stránek, socioekonomický status, viktimizace online agresí, online závislost, občanskou participaci…</a:t>
            </a:r>
          </a:p>
          <a:p>
            <a:pPr lvl="1"/>
            <a:r>
              <a:rPr lang="cs-CZ" dirty="0"/>
              <a:t>Proměnné, které chceme analyzovat</a:t>
            </a:r>
          </a:p>
          <a:p>
            <a:pPr lvl="1"/>
            <a:r>
              <a:rPr lang="cs-CZ" dirty="0"/>
              <a:t>Měly by jasně plynout z výzkumné otázky a položených hypotéz</a:t>
            </a:r>
          </a:p>
          <a:p>
            <a:pPr lvl="1"/>
            <a:endParaRPr lang="cs-CZ" dirty="0"/>
          </a:p>
          <a:p>
            <a:r>
              <a:rPr lang="cs-CZ" dirty="0"/>
              <a:t>Ale – často jsou v jejich „základní podobě“ neměřitelné, jsou to pojmenování pro nějakou charakteristiku, abstraktní</a:t>
            </a:r>
          </a:p>
          <a:p>
            <a:pPr lvl="1"/>
            <a:r>
              <a:rPr lang="cs-CZ" dirty="0"/>
              <a:t>Co se počítá do viktimizace online agresí?</a:t>
            </a:r>
          </a:p>
          <a:p>
            <a:pPr lvl="1"/>
            <a:r>
              <a:rPr lang="cs-CZ" dirty="0"/>
              <a:t>Kde začíná online závislost?</a:t>
            </a:r>
          </a:p>
          <a:p>
            <a:pPr lvl="1"/>
            <a:r>
              <a:rPr lang="cs-CZ" dirty="0"/>
              <a:t>Kdo je mediálně gramotný?</a:t>
            </a:r>
          </a:p>
          <a:p>
            <a:pPr lvl="1"/>
            <a:r>
              <a:rPr lang="cs-CZ" dirty="0"/>
              <a:t>Co se počítá jako „zpravodajská stránka“? Co je „sledování“ – když zprávu nedočtu/nedokoukám, je to pořád sledování zpravodajství?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3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58" y="435908"/>
            <a:ext cx="7653529" cy="1188720"/>
          </a:xfrm>
        </p:spPr>
        <p:txBody>
          <a:bodyPr/>
          <a:lstStyle/>
          <a:p>
            <a:r>
              <a:rPr lang="cs-CZ" dirty="0"/>
              <a:t>Měření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8534807" y="3067812"/>
            <a:ext cx="1057249" cy="361188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653529" cy="4636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Konstrukt </a:t>
            </a:r>
            <a:r>
              <a:rPr lang="cs-CZ" b="1" dirty="0"/>
              <a:t>operacionalizujeme</a:t>
            </a:r>
            <a:r>
              <a:rPr lang="cs-CZ" dirty="0"/>
              <a:t> – definujeme, co přesně jím myslíme v měřitelné podobě</a:t>
            </a:r>
          </a:p>
          <a:p>
            <a:r>
              <a:rPr lang="cs-CZ" dirty="0"/>
              <a:t>Sledování zpravodajských stránek</a:t>
            </a:r>
          </a:p>
          <a:p>
            <a:pPr lvl="1"/>
            <a:r>
              <a:rPr lang="cs-CZ" dirty="0"/>
              <a:t>množství času, které člověk stráví na zpravodajských serverech</a:t>
            </a:r>
          </a:p>
          <a:p>
            <a:pPr lvl="1"/>
            <a:r>
              <a:rPr lang="cs-CZ" dirty="0"/>
              <a:t>množství jednotlivých článků, které člověk přečte za vymezené časové období</a:t>
            </a:r>
          </a:p>
          <a:p>
            <a:pPr lvl="1"/>
            <a:r>
              <a:rPr lang="cs-CZ" dirty="0"/>
              <a:t>množství předplacených zpravodajských stránek</a:t>
            </a:r>
          </a:p>
          <a:p>
            <a:pPr lvl="1"/>
            <a:r>
              <a:rPr lang="cs-CZ" dirty="0"/>
              <a:t>míra zájmu o zpravodajské stránky</a:t>
            </a:r>
          </a:p>
          <a:p>
            <a:endParaRPr lang="cs-CZ" dirty="0"/>
          </a:p>
          <a:p>
            <a:r>
              <a:rPr lang="cs-CZ" b="1" dirty="0"/>
              <a:t>Měření musí co nejvíce reflektovat zamýšlený konstrukt a „sedět“ do teoretického rámce</a:t>
            </a:r>
            <a:r>
              <a:rPr lang="cs-CZ" dirty="0"/>
              <a:t>, kterým vysvětlujeme vztahy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Pokud chci testovat vztah mezi sledováním zpravodajských stránek a únavou očí, která operacionalizace bude nejlepší?</a:t>
            </a:r>
          </a:p>
          <a:p>
            <a:pPr lvl="1"/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 operacionalizaci řešíme </a:t>
            </a:r>
            <a:r>
              <a:rPr lang="cs-CZ" b="1" dirty="0">
                <a:solidFill>
                  <a:schemeClr val="tx1"/>
                </a:solidFill>
              </a:rPr>
              <a:t>konkrétní způsob měření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(Objektivní – log z ICT)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Subjektivní – položky v dotazníku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73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BEE27-C6D9-4E01-AE2A-2BB4E308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v dotazníku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A1D71-508B-4E97-8927-B22880B71A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Měření (</a:t>
            </a:r>
            <a:r>
              <a:rPr lang="cs-CZ" dirty="0" err="1"/>
              <a:t>measures</a:t>
            </a:r>
            <a:r>
              <a:rPr lang="cs-CZ" dirty="0"/>
              <a:t>) – jednotlivé položky nebo baterie položek (škály)</a:t>
            </a:r>
          </a:p>
          <a:p>
            <a:endParaRPr lang="cs-CZ" dirty="0"/>
          </a:p>
          <a:p>
            <a:r>
              <a:rPr lang="cs-CZ" b="1" dirty="0"/>
              <a:t>Existující měření</a:t>
            </a:r>
          </a:p>
          <a:p>
            <a:pPr lvl="1"/>
            <a:r>
              <a:rPr lang="cs-CZ" dirty="0"/>
              <a:t>Existuje pro náš konstrukt dobré měření, které sedí na naši teorii a populaci a můžeme ho využít?</a:t>
            </a:r>
          </a:p>
          <a:p>
            <a:pPr lvl="1"/>
            <a:r>
              <a:rPr lang="cs-CZ" dirty="0"/>
              <a:t>Cool! </a:t>
            </a:r>
          </a:p>
          <a:p>
            <a:pPr marL="228600" lvl="1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Nové měření</a:t>
            </a:r>
          </a:p>
          <a:p>
            <a:pPr lvl="1"/>
            <a:r>
              <a:rPr lang="cs-CZ" dirty="0"/>
              <a:t>Pokud neexistuje nebo jsou existující způsoby z různých důvodů nevyhovující</a:t>
            </a:r>
          </a:p>
          <a:p>
            <a:pPr lvl="1"/>
            <a:r>
              <a:rPr lang="cs-CZ" dirty="0"/>
              <a:t>(taky cool, ale víc práce)</a:t>
            </a:r>
          </a:p>
          <a:p>
            <a:pPr lvl="1"/>
            <a:endParaRPr lang="cs-CZ" dirty="0"/>
          </a:p>
        </p:txBody>
      </p:sp>
      <p:pic>
        <p:nvPicPr>
          <p:cNvPr id="5" name="Grafický objekt 4" descr="Obrys obličeje se slunečními brýlemi se souvislou výplní">
            <a:extLst>
              <a:ext uri="{FF2B5EF4-FFF2-40B4-BE49-F238E27FC236}">
                <a16:creationId xmlns:a16="http://schemas.microsoft.com/office/drawing/2014/main" id="{BA09744A-FEFF-460D-8B5C-8CDE4CF3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536" y="39593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05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3650</TotalTime>
  <Words>4327</Words>
  <Application>Microsoft Office PowerPoint</Application>
  <PresentationFormat>Širokoúhlá obrazovka</PresentationFormat>
  <Paragraphs>451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Gill Sans MT</vt:lpstr>
      <vt:lpstr>Parcel</vt:lpstr>
      <vt:lpstr>ZURn6311 Dotazníkový výzkum: validita, reliabilita, překlady</vt:lpstr>
      <vt:lpstr>ÚKOL 4</vt:lpstr>
      <vt:lpstr>Prezentace aplikace PowerPoint</vt:lpstr>
      <vt:lpstr>Proces dotazníkového šetření</vt:lpstr>
      <vt:lpstr>Measurement error</vt:lpstr>
      <vt:lpstr>Design dotazníku</vt:lpstr>
      <vt:lpstr>Konstrukty</vt:lpstr>
      <vt:lpstr>Měření</vt:lpstr>
      <vt:lpstr>Položky v dotazníku</vt:lpstr>
      <vt:lpstr>Výhody existujících measures</vt:lpstr>
      <vt:lpstr>Výhody existujících measures</vt:lpstr>
      <vt:lpstr>Nevýhody(?) existujících measures</vt:lpstr>
      <vt:lpstr>Psychometrické vlastnosti měření</vt:lpstr>
      <vt:lpstr>Reliabilita a validita</vt:lpstr>
      <vt:lpstr>Validita</vt:lpstr>
      <vt:lpstr>validita</vt:lpstr>
      <vt:lpstr>Reliabilita</vt:lpstr>
      <vt:lpstr>Reliabilita</vt:lpstr>
      <vt:lpstr>Reliabilita</vt:lpstr>
      <vt:lpstr>Reliabilita</vt:lpstr>
      <vt:lpstr>Výběr měření</vt:lpstr>
      <vt:lpstr>Pro analytický cíl…</vt:lpstr>
      <vt:lpstr>Pro analytický cíl…</vt:lpstr>
      <vt:lpstr>Výběr měření</vt:lpstr>
      <vt:lpstr>Překlady</vt:lpstr>
      <vt:lpstr>TRAPD tým</vt:lpstr>
      <vt:lpstr>Postup</vt:lpstr>
      <vt:lpstr>Postup</vt:lpstr>
      <vt:lpstr>Dobrý překlad/adaptace položek</vt:lpstr>
      <vt:lpstr>Dobrá adaptace položek</vt:lpstr>
      <vt:lpstr>Dobrá adaptace položek</vt:lpstr>
      <vt:lpstr>Dobrá adaptace položek</vt:lpstr>
      <vt:lpstr>Proč TRAPD?</vt:lpstr>
      <vt:lpstr>Cvičení</vt:lpstr>
      <vt:lpstr>adaptace existujících měření nad rámec „překladové adaptace“</vt:lpstr>
      <vt:lpstr>adaptace existujících měření nad rámec „překladové adaptace“</vt:lpstr>
      <vt:lpstr>Doporučení pro DP</vt:lpstr>
      <vt:lpstr>Úkol 5 </vt:lpstr>
      <vt:lpstr>Literatura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ZURn6311 Dotazníkový výzkum: úvod</dc:title>
  <dc:creator>lenka dedkova</dc:creator>
  <cp:lastModifiedBy>lenka dedkova</cp:lastModifiedBy>
  <cp:revision>257</cp:revision>
  <dcterms:created xsi:type="dcterms:W3CDTF">2021-01-22T08:55:11Z</dcterms:created>
  <dcterms:modified xsi:type="dcterms:W3CDTF">2021-04-16T08:59:00Z</dcterms:modified>
</cp:coreProperties>
</file>