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3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2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8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C6BFB2-D5C8-46FE-811D-B7A9CCA93841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E2374F-7D04-4846-8EB3-416C95440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5940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1462293"/>
          </a:xfrm>
        </p:spPr>
        <p:txBody>
          <a:bodyPr/>
          <a:lstStyle/>
          <a:p>
            <a:r>
              <a:rPr lang="en-US" dirty="0" smtClean="0"/>
              <a:t>Language and age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Robert </a:t>
            </a:r>
            <a:r>
              <a:rPr lang="en-US" dirty="0" err="1" smtClean="0"/>
              <a:t>helán</a:t>
            </a:r>
            <a:endParaRPr lang="en-US" dirty="0" smtClean="0"/>
          </a:p>
          <a:p>
            <a:r>
              <a:rPr lang="en-US" dirty="0" smtClean="0"/>
              <a:t>Department of media studies and journalism</a:t>
            </a:r>
            <a:endParaRPr lang="cs-CZ" dirty="0" smtClean="0"/>
          </a:p>
          <a:p>
            <a:r>
              <a:rPr lang="en-US" dirty="0" smtClean="0"/>
              <a:t>Faculty of social studies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6919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2C: </a:t>
            </a:r>
            <a:r>
              <a:rPr lang="en-US" dirty="0"/>
              <a:t>how language is used to talk about different age </a:t>
            </a:r>
            <a:r>
              <a:rPr lang="en-US" dirty="0" smtClean="0"/>
              <a:t>groups:</a:t>
            </a:r>
            <a:br>
              <a:rPr lang="en-US" dirty="0" smtClean="0"/>
            </a:br>
            <a:r>
              <a:rPr lang="en-US" b="1" dirty="0" smtClean="0"/>
              <a:t>DISCOURSE AND AGE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THE DISCOURSE THAT WE USE TO TALK ABOUT PEOPLE IN DIFFERENT AGE CATEGORIES OFTEN </a:t>
            </a:r>
            <a:r>
              <a:rPr lang="en-US" b="1" dirty="0" smtClean="0"/>
              <a:t>REFLECTS THE POWER </a:t>
            </a:r>
            <a:r>
              <a:rPr lang="en-US" dirty="0" smtClean="0"/>
              <a:t>THAT WE ASSIGN TO THEM</a:t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/>
              <a:t>TEXT ONLY </a:t>
            </a:r>
            <a:r>
              <a:rPr lang="en-US" dirty="0" smtClean="0"/>
              <a:t>(SPOKEN AND WRITTEN) DISCOURSE</a:t>
            </a:r>
          </a:p>
          <a:p>
            <a:r>
              <a:rPr lang="en-US" b="1" dirty="0" smtClean="0"/>
              <a:t>MULTIMODAL</a:t>
            </a:r>
            <a:r>
              <a:rPr lang="en-US" dirty="0" smtClean="0"/>
              <a:t> COMMUNICATION (TEXT + IMAGES)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297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2D: </a:t>
            </a:r>
            <a:r>
              <a:rPr lang="en-US" dirty="0"/>
              <a:t>how language is used to talk about different age </a:t>
            </a:r>
            <a:r>
              <a:rPr lang="en-US" dirty="0" smtClean="0"/>
              <a:t>groups:</a:t>
            </a:r>
            <a:br>
              <a:rPr lang="en-US" dirty="0" smtClean="0"/>
            </a:br>
            <a:r>
              <a:rPr lang="en-US" b="1" dirty="0" smtClean="0"/>
              <a:t>DISCOURSE AND AGE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b="1" dirty="0" smtClean="0"/>
              <a:t>ADVERTISING FOR CHILDREN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BRIGHT COLOURS</a:t>
            </a:r>
            <a:br>
              <a:rPr lang="en-US" dirty="0" smtClean="0"/>
            </a:br>
            <a:r>
              <a:rPr lang="en-US" dirty="0" smtClean="0"/>
              <a:t>CARTOON CHARACTERS</a:t>
            </a:r>
            <a:br>
              <a:rPr lang="en-US" dirty="0" smtClean="0"/>
            </a:br>
            <a:r>
              <a:rPr lang="en-US" dirty="0" smtClean="0"/>
              <a:t>CUTE, UPBEAT MUSIC</a:t>
            </a:r>
          </a:p>
          <a:p>
            <a:r>
              <a:rPr lang="en-US" b="1" dirty="0" smtClean="0"/>
              <a:t>ADVERTISING FOR PARENTS OF CHILDREN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TERMINOLOGY ABOUT	LEARNING</a:t>
            </a:r>
            <a:br>
              <a:rPr lang="en-US" dirty="0" smtClean="0"/>
            </a:br>
            <a:r>
              <a:rPr lang="en-US" dirty="0" smtClean="0"/>
              <a:t>			EDUCATION</a:t>
            </a:r>
            <a:br>
              <a:rPr lang="en-US" dirty="0" smtClean="0"/>
            </a:br>
            <a:r>
              <a:rPr lang="en-US" dirty="0" smtClean="0"/>
              <a:t>			DEVELOPMENT</a:t>
            </a:r>
          </a:p>
        </p:txBody>
      </p:sp>
    </p:spTree>
    <p:extLst>
      <p:ext uri="{BB962C8B-B14F-4D97-AF65-F5344CB8AC3E}">
        <p14:creationId xmlns:p14="http://schemas.microsoft.com/office/powerpoint/2010/main" val="20357125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2E: </a:t>
            </a:r>
            <a:r>
              <a:rPr lang="en-US" dirty="0"/>
              <a:t>how language is used to talk about different age </a:t>
            </a:r>
            <a:r>
              <a:rPr lang="en-US" dirty="0" smtClean="0"/>
              <a:t>groups:</a:t>
            </a:r>
            <a:br>
              <a:rPr lang="en-US" dirty="0" smtClean="0"/>
            </a:br>
            <a:r>
              <a:rPr lang="en-US" b="1" dirty="0" smtClean="0"/>
              <a:t>DISCOURSE AND AGE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b="1" dirty="0" smtClean="0"/>
              <a:t>DISCOURSE FOR TEENAGERS: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BEING CUTTING EDGE</a:t>
            </a:r>
            <a:br>
              <a:rPr lang="en-US" dirty="0" smtClean="0"/>
            </a:br>
            <a:r>
              <a:rPr lang="en-US" dirty="0" smtClean="0"/>
              <a:t>BEING TRENDY</a:t>
            </a:r>
            <a:br>
              <a:rPr lang="en-US" dirty="0" smtClean="0"/>
            </a:br>
            <a:r>
              <a:rPr lang="en-US" dirty="0" smtClean="0"/>
              <a:t>BEING FASHIONABLE</a:t>
            </a:r>
            <a:br>
              <a:rPr lang="en-US" dirty="0" smtClean="0"/>
            </a:br>
            <a:r>
              <a:rPr lang="en-US" dirty="0" smtClean="0"/>
              <a:t>HAVING THE LATEST GADGET</a:t>
            </a:r>
            <a:br>
              <a:rPr lang="en-US" dirty="0" smtClean="0"/>
            </a:br>
            <a:r>
              <a:rPr lang="en-US" dirty="0" smtClean="0"/>
              <a:t>KEEPING UP WITH EVERYBODY</a:t>
            </a:r>
            <a:br>
              <a:rPr lang="en-US" dirty="0" smtClean="0"/>
            </a:br>
            <a:r>
              <a:rPr lang="en-US" dirty="0" smtClean="0"/>
              <a:t>BEING IN THE KNOW</a:t>
            </a:r>
            <a:br>
              <a:rPr lang="en-US" dirty="0" smtClean="0"/>
            </a:br>
            <a:r>
              <a:rPr lang="en-US" dirty="0" smtClean="0"/>
              <a:t>BEING PART OF THE “COOL” GROUP</a:t>
            </a:r>
          </a:p>
        </p:txBody>
      </p:sp>
    </p:spTree>
    <p:extLst>
      <p:ext uri="{BB962C8B-B14F-4D97-AF65-F5344CB8AC3E}">
        <p14:creationId xmlns:p14="http://schemas.microsoft.com/office/powerpoint/2010/main" val="42537903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2F: </a:t>
            </a:r>
            <a:r>
              <a:rPr lang="en-US" dirty="0"/>
              <a:t>how language is used to talk about different age </a:t>
            </a:r>
            <a:r>
              <a:rPr lang="en-US" dirty="0" smtClean="0"/>
              <a:t>groups:</a:t>
            </a:r>
            <a:br>
              <a:rPr lang="en-US" dirty="0" smtClean="0"/>
            </a:br>
            <a:r>
              <a:rPr lang="en-US" b="1" dirty="0" smtClean="0"/>
              <a:t>DISCOURSE AND AGE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b="1" dirty="0" smtClean="0"/>
          </a:p>
          <a:p>
            <a:r>
              <a:rPr lang="en-US" b="1" dirty="0" smtClean="0"/>
              <a:t>DISCOURSE </a:t>
            </a:r>
            <a:r>
              <a:rPr lang="en-US" b="1" dirty="0"/>
              <a:t>FOR ADULTS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ADULT </a:t>
            </a:r>
            <a:r>
              <a:rPr lang="en-US" dirty="0" smtClean="0"/>
              <a:t>REPONSIBILITIES</a:t>
            </a:r>
            <a:br>
              <a:rPr lang="en-US" dirty="0" smtClean="0"/>
            </a:br>
            <a:r>
              <a:rPr lang="en-US" dirty="0" smtClean="0"/>
              <a:t>MORTGAGES</a:t>
            </a:r>
            <a:br>
              <a:rPr lang="en-US" dirty="0" smtClean="0"/>
            </a:br>
            <a:r>
              <a:rPr lang="en-US" dirty="0" smtClean="0"/>
              <a:t>BUYING CARS</a:t>
            </a:r>
            <a:br>
              <a:rPr lang="en-US" dirty="0" smtClean="0"/>
            </a:br>
            <a:r>
              <a:rPr lang="en-US" dirty="0" smtClean="0"/>
              <a:t>MAKING </a:t>
            </a:r>
            <a:r>
              <a:rPr lang="en-US" dirty="0"/>
              <a:t>SERIOUS PURCHASE </a:t>
            </a:r>
            <a:r>
              <a:rPr lang="en-US" dirty="0" smtClean="0"/>
              <a:t>DECISIONS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6051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2G: </a:t>
            </a:r>
            <a:r>
              <a:rPr lang="en-US" dirty="0"/>
              <a:t>how language is used to talk about different age </a:t>
            </a:r>
            <a:r>
              <a:rPr lang="en-US" dirty="0" smtClean="0"/>
              <a:t>groups:</a:t>
            </a:r>
            <a:br>
              <a:rPr lang="en-US" dirty="0" smtClean="0"/>
            </a:br>
            <a:r>
              <a:rPr lang="en-US" b="1" dirty="0" smtClean="0"/>
              <a:t>DISCOURSE AND AGE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b="1" dirty="0" smtClean="0"/>
          </a:p>
          <a:p>
            <a:r>
              <a:rPr lang="en-US" b="1" dirty="0" smtClean="0"/>
              <a:t>DISCOURSE FOR SENIORS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STAYING YOUNG</a:t>
            </a:r>
            <a:br>
              <a:rPr lang="en-US" dirty="0" smtClean="0"/>
            </a:br>
            <a:r>
              <a:rPr lang="en-US" dirty="0" smtClean="0"/>
              <a:t>HAVING LOTS OF ENERGY</a:t>
            </a:r>
            <a:br>
              <a:rPr lang="en-US" dirty="0" smtClean="0"/>
            </a:br>
            <a:r>
              <a:rPr lang="en-US" dirty="0" smtClean="0"/>
              <a:t>GETTING OUT AND DOING FUN THINGS</a:t>
            </a:r>
            <a:br>
              <a:rPr lang="en-US" dirty="0" smtClean="0"/>
            </a:br>
            <a:r>
              <a:rPr lang="en-US" dirty="0" smtClean="0"/>
              <a:t>STAYING HEALTHY</a:t>
            </a:r>
            <a:br>
              <a:rPr lang="en-US" dirty="0" smtClean="0"/>
            </a:br>
            <a:r>
              <a:rPr lang="en-US" dirty="0" smtClean="0"/>
              <a:t>STAYING ENGAGED</a:t>
            </a:r>
            <a:br>
              <a:rPr lang="en-US" dirty="0" smtClean="0"/>
            </a:br>
            <a:r>
              <a:rPr lang="en-US" dirty="0" smtClean="0"/>
              <a:t>JOKES</a:t>
            </a:r>
          </a:p>
        </p:txBody>
      </p:sp>
    </p:spTree>
    <p:extLst>
      <p:ext uri="{BB962C8B-B14F-4D97-AF65-F5344CB8AC3E}">
        <p14:creationId xmlns:p14="http://schemas.microsoft.com/office/powerpoint/2010/main" val="27898001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3A: HOW DIFFERENT AGE GROUPS USE LANGUAGE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b="1" dirty="0" smtClean="0"/>
              <a:t>LANGUAGE USE CHOICES </a:t>
            </a:r>
            <a:r>
              <a:rPr lang="en-US" dirty="0" smtClean="0"/>
              <a:t>DO WE MAKE THAT ARE INFLUENCED BY OUR AGE CATEGORY?</a:t>
            </a:r>
          </a:p>
          <a:p>
            <a:endParaRPr lang="en-US" dirty="0" smtClean="0"/>
          </a:p>
          <a:p>
            <a:r>
              <a:rPr lang="en-US" dirty="0" smtClean="0"/>
              <a:t>RESEARCH: </a:t>
            </a:r>
            <a:r>
              <a:rPr lang="en-US" b="1" dirty="0" smtClean="0"/>
              <a:t>SYNCHRONIC</a:t>
            </a:r>
            <a:r>
              <a:rPr lang="en-US" dirty="0" smtClean="0"/>
              <a:t> AND </a:t>
            </a:r>
            <a:r>
              <a:rPr lang="en-US" b="1" dirty="0" smtClean="0"/>
              <a:t>DIACHRONIC</a:t>
            </a:r>
            <a:r>
              <a:rPr lang="en-US" dirty="0" smtClean="0"/>
              <a:t> RESEARCH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SYNCHRONIC</a:t>
            </a:r>
            <a:r>
              <a:rPr lang="en-US" dirty="0" smtClean="0"/>
              <a:t> RESEARCH: CONDUCTED AT A SINGLE POINT IN TIME</a:t>
            </a:r>
            <a:br>
              <a:rPr lang="en-US" dirty="0" smtClean="0"/>
            </a:br>
            <a:r>
              <a:rPr lang="en-US" b="1" dirty="0" smtClean="0"/>
              <a:t>DIACHRONIC</a:t>
            </a:r>
            <a:r>
              <a:rPr lang="en-US" dirty="0" smtClean="0"/>
              <a:t> RESEARCH: LOOKS AT MULTIPLE TIME PERIODS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7887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3B: HOW DIFFERENT AGE GROUPS USE LANGUAGE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HOW </a:t>
            </a:r>
            <a:r>
              <a:rPr lang="en-US" b="1" dirty="0" smtClean="0"/>
              <a:t>CHILDREN</a:t>
            </a:r>
            <a:r>
              <a:rPr lang="en-US" dirty="0" smtClean="0"/>
              <a:t> USE LANGUAGE – THINGS THAT RESEARCHERS FOCUS ON: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DIFFERENT AGES AT WHICH CHILDREN MAKE </a:t>
            </a:r>
            <a:r>
              <a:rPr lang="en-US" b="1" dirty="0" smtClean="0"/>
              <a:t>NOTICEABLE JUMPS </a:t>
            </a:r>
            <a:r>
              <a:rPr lang="en-US" dirty="0" smtClean="0"/>
              <a:t>IN LANGUAGE PROFICIENCY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RATE AT WHICH CHILDREN ADD </a:t>
            </a:r>
            <a:r>
              <a:rPr lang="en-US" b="1" dirty="0" smtClean="0"/>
              <a:t>NEW VOCABULARY/WORDS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SOUND ACQUISITION </a:t>
            </a:r>
            <a:r>
              <a:rPr lang="en-US" dirty="0" smtClean="0"/>
              <a:t>(REFINEMENT OF PRONUNICATION)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5298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3C: HOW DIFFERENT AGE GROUPS USE LANGUAGE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HOW </a:t>
            </a:r>
            <a:r>
              <a:rPr lang="en-US" b="1" dirty="0" smtClean="0"/>
              <a:t>TEENAGERS</a:t>
            </a:r>
            <a:r>
              <a:rPr lang="en-US" dirty="0" smtClean="0"/>
              <a:t> USE LANGUAGE: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TEENAGERS ARE THE </a:t>
            </a:r>
            <a:r>
              <a:rPr lang="en-US" b="1" dirty="0" smtClean="0"/>
              <a:t>DRIVING FORCE </a:t>
            </a:r>
            <a:r>
              <a:rPr lang="en-US" dirty="0" smtClean="0"/>
              <a:t>BEHIND </a:t>
            </a:r>
            <a:r>
              <a:rPr lang="en-US" b="1" dirty="0" smtClean="0"/>
              <a:t>LANGUAGE CHANGE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INFORMAL LANGUAGE</a:t>
            </a:r>
            <a:br>
              <a:rPr lang="en-US" dirty="0" smtClean="0"/>
            </a:br>
            <a:r>
              <a:rPr lang="en-US" dirty="0" smtClean="0"/>
              <a:t>SLANG</a:t>
            </a:r>
            <a:br>
              <a:rPr lang="en-US" dirty="0" smtClean="0"/>
            </a:br>
            <a:r>
              <a:rPr lang="en-US" dirty="0" smtClean="0"/>
              <a:t>EXPERIMENTATION WITH NEW WORDS</a:t>
            </a:r>
            <a:br>
              <a:rPr lang="en-US" dirty="0" smtClean="0"/>
            </a:br>
            <a:r>
              <a:rPr lang="en-US" dirty="0" smtClean="0"/>
              <a:t>WORD 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8521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3D: HOW DIFFERENT AGE GROUPS USE LANGUAGE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HOW </a:t>
            </a:r>
            <a:r>
              <a:rPr lang="en-US" b="1" dirty="0" smtClean="0"/>
              <a:t>ADULTS</a:t>
            </a:r>
            <a:r>
              <a:rPr lang="en-US" dirty="0" smtClean="0"/>
              <a:t> USE LANGUAGE: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RESEARCHERS LOOK TO ADULTS TO STUDY </a:t>
            </a:r>
            <a:r>
              <a:rPr lang="en-US" b="1" dirty="0" smtClean="0"/>
              <a:t>STANDARD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GRAMMATICAL PATTERNS</a:t>
            </a:r>
            <a:br>
              <a:rPr lang="en-US" dirty="0" smtClean="0"/>
            </a:br>
            <a:r>
              <a:rPr lang="en-US" dirty="0" smtClean="0"/>
              <a:t>PRONUNCIATION PATTERNS</a:t>
            </a:r>
            <a:br>
              <a:rPr lang="en-US" dirty="0" smtClean="0"/>
            </a:br>
            <a:r>
              <a:rPr lang="en-US" dirty="0" smtClean="0"/>
              <a:t>VOCABULARY USAGE</a:t>
            </a:r>
            <a:br>
              <a:rPr lang="en-US" dirty="0" smtClean="0"/>
            </a:br>
            <a:r>
              <a:rPr lang="en-US" dirty="0" smtClean="0"/>
              <a:t>DISCOURSE USAGE</a:t>
            </a:r>
          </a:p>
        </p:txBody>
      </p:sp>
    </p:spTree>
    <p:extLst>
      <p:ext uri="{BB962C8B-B14F-4D97-AF65-F5344CB8AC3E}">
        <p14:creationId xmlns:p14="http://schemas.microsoft.com/office/powerpoint/2010/main" val="10836328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3e: HOW DIFFERENT AGE GROUPS USE LANGUAGE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HOW </a:t>
            </a:r>
            <a:r>
              <a:rPr lang="en-US" b="1" dirty="0" smtClean="0"/>
              <a:t>SENIORS</a:t>
            </a:r>
            <a:r>
              <a:rPr lang="en-US" dirty="0" smtClean="0"/>
              <a:t> USE LANGUAGE: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WHAT HAPPENS TO </a:t>
            </a:r>
            <a:r>
              <a:rPr lang="en-US" b="1" dirty="0" smtClean="0"/>
              <a:t>LANGUAGE</a:t>
            </a:r>
            <a:r>
              <a:rPr lang="en-US" dirty="0" smtClean="0"/>
              <a:t> USE AT THE SENIOR LEVEL, </a:t>
            </a:r>
            <a:r>
              <a:rPr lang="en-US" b="1" dirty="0" smtClean="0"/>
              <a:t>REFLECTS</a:t>
            </a:r>
            <a:r>
              <a:rPr lang="en-US" dirty="0" smtClean="0"/>
              <a:t> WHAT HAPPENS TO THE </a:t>
            </a:r>
            <a:r>
              <a:rPr lang="en-US" b="1" dirty="0" smtClean="0"/>
              <a:t>BRAIN</a:t>
            </a:r>
            <a:r>
              <a:rPr lang="en-US" dirty="0" smtClean="0"/>
              <a:t> AS IT AGES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HESITATION</a:t>
            </a:r>
            <a:br>
              <a:rPr lang="en-US" dirty="0" smtClean="0"/>
            </a:br>
            <a:r>
              <a:rPr lang="en-US" dirty="0" smtClean="0"/>
              <a:t>LESS VOLUME</a:t>
            </a:r>
            <a:br>
              <a:rPr lang="en-US" dirty="0" smtClean="0"/>
            </a:br>
            <a:r>
              <a:rPr lang="en-US" dirty="0" smtClean="0"/>
              <a:t>SLOWER SPEAKING SPEED</a:t>
            </a:r>
            <a:br>
              <a:rPr lang="en-US" dirty="0" smtClean="0"/>
            </a:br>
            <a:r>
              <a:rPr lang="en-US" dirty="0" smtClean="0"/>
              <a:t>MORE SEARCHING FOR WORDS</a:t>
            </a:r>
          </a:p>
        </p:txBody>
      </p:sp>
    </p:spTree>
    <p:extLst>
      <p:ext uri="{BB962C8B-B14F-4D97-AF65-F5344CB8AC3E}">
        <p14:creationId xmlns:p14="http://schemas.microsoft.com/office/powerpoint/2010/main" val="983523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agenda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 smtClean="0"/>
              <a:t>Age </a:t>
            </a:r>
            <a:r>
              <a:rPr lang="en-US" b="1" dirty="0" smtClean="0"/>
              <a:t>categories</a:t>
            </a:r>
          </a:p>
          <a:p>
            <a:pPr marL="457200" indent="-457200">
              <a:buAutoNum type="arabicPeriod"/>
            </a:pPr>
            <a:r>
              <a:rPr lang="en-US" dirty="0" smtClean="0"/>
              <a:t>How </a:t>
            </a:r>
            <a:r>
              <a:rPr lang="en-US" b="1" dirty="0" smtClean="0"/>
              <a:t>language</a:t>
            </a:r>
            <a:r>
              <a:rPr lang="en-US" dirty="0" smtClean="0"/>
              <a:t> is used to talk </a:t>
            </a:r>
            <a:r>
              <a:rPr lang="en-US" b="1" dirty="0" smtClean="0"/>
              <a:t>about</a:t>
            </a:r>
            <a:r>
              <a:rPr lang="en-US" dirty="0" smtClean="0"/>
              <a:t> different age groups</a:t>
            </a:r>
          </a:p>
          <a:p>
            <a:pPr marL="457200" indent="-457200">
              <a:buAutoNum type="arabicPeriod"/>
            </a:pPr>
            <a:r>
              <a:rPr lang="en-US" dirty="0" smtClean="0"/>
              <a:t>How </a:t>
            </a:r>
            <a:r>
              <a:rPr lang="en-US" b="1" dirty="0" smtClean="0"/>
              <a:t>different</a:t>
            </a:r>
            <a:r>
              <a:rPr lang="en-US" dirty="0" smtClean="0"/>
              <a:t> age groups </a:t>
            </a:r>
            <a:r>
              <a:rPr lang="en-US" b="1" dirty="0" smtClean="0"/>
              <a:t>use</a:t>
            </a:r>
            <a:r>
              <a:rPr lang="en-US" dirty="0" smtClean="0"/>
              <a:t> language</a:t>
            </a:r>
          </a:p>
          <a:p>
            <a:pPr marL="457200" indent="-457200">
              <a:buAutoNum type="arabicPeriod"/>
            </a:pPr>
            <a:r>
              <a:rPr lang="en-US" dirty="0" smtClean="0"/>
              <a:t>How </a:t>
            </a:r>
            <a:r>
              <a:rPr lang="en-US" b="1" dirty="0" smtClean="0"/>
              <a:t>language</a:t>
            </a:r>
            <a:r>
              <a:rPr lang="en-US" dirty="0" smtClean="0"/>
              <a:t> is used to talk </a:t>
            </a:r>
            <a:r>
              <a:rPr lang="en-US" b="1" dirty="0" smtClean="0"/>
              <a:t>to</a:t>
            </a:r>
            <a:r>
              <a:rPr lang="en-US" dirty="0" smtClean="0"/>
              <a:t> different age groups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8371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4A: HOW LANGUAGE IS USED TO TALK TO DIFFERENT AGE GROUPS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DOES THE </a:t>
            </a:r>
            <a:r>
              <a:rPr lang="en-US" b="1" dirty="0" smtClean="0"/>
              <a:t>LANGUAGE</a:t>
            </a:r>
            <a:r>
              <a:rPr lang="en-US" dirty="0" smtClean="0"/>
              <a:t> WE USE </a:t>
            </a:r>
            <a:r>
              <a:rPr lang="en-US" b="1" dirty="0" smtClean="0"/>
              <a:t>CHANGE</a:t>
            </a:r>
            <a:r>
              <a:rPr lang="en-US" dirty="0" smtClean="0"/>
              <a:t> WHEN WE’RE TALKING TO PEOPLE FROM </a:t>
            </a:r>
            <a:r>
              <a:rPr lang="en-US" b="1" dirty="0" smtClean="0"/>
              <a:t>DIFFERENT AGE GROUPS</a:t>
            </a:r>
            <a:r>
              <a:rPr lang="en-US" dirty="0" smtClean="0"/>
              <a:t>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20946806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4B: HOW LANGUAGE IS USED TO TALK TO DIFFERENT AGE GROUPS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490908"/>
          </a:xfrm>
        </p:spPr>
        <p:txBody>
          <a:bodyPr>
            <a:normAutofit/>
          </a:bodyPr>
          <a:lstStyle/>
          <a:p>
            <a:r>
              <a:rPr lang="en-US" dirty="0" smtClean="0"/>
              <a:t>HOW WE TALK TO </a:t>
            </a:r>
            <a:r>
              <a:rPr lang="en-US" b="1" dirty="0" smtClean="0"/>
              <a:t>CHILDREN</a:t>
            </a:r>
            <a:r>
              <a:rPr lang="en-US" dirty="0" smtClean="0"/>
              <a:t>: 	</a:t>
            </a:r>
            <a:r>
              <a:rPr lang="en-US" dirty="0"/>
              <a:t>	</a:t>
            </a:r>
            <a:r>
              <a:rPr lang="en-US" b="1" dirty="0" smtClean="0"/>
              <a:t>CHILD DIRECTED LANGUAGE (CDL)</a:t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HIGHER</a:t>
            </a:r>
            <a:r>
              <a:rPr lang="en-US" dirty="0" smtClean="0"/>
              <a:t> PITCH AND </a:t>
            </a:r>
            <a:r>
              <a:rPr lang="en-US" b="1" dirty="0" smtClean="0"/>
              <a:t>SLOWER</a:t>
            </a:r>
            <a:r>
              <a:rPr lang="en-US" dirty="0" smtClean="0"/>
              <a:t> SPEED</a:t>
            </a:r>
            <a:br>
              <a:rPr lang="en-US" dirty="0" smtClean="0"/>
            </a:br>
            <a:r>
              <a:rPr lang="en-US" b="1" dirty="0" smtClean="0"/>
              <a:t>SIMPLE</a:t>
            </a:r>
            <a:r>
              <a:rPr lang="en-US" dirty="0" smtClean="0"/>
              <a:t> GRAMMAR AND VOCABULARY</a:t>
            </a:r>
            <a:br>
              <a:rPr lang="en-US" dirty="0" smtClean="0"/>
            </a:br>
            <a:r>
              <a:rPr lang="en-US" b="1" dirty="0" smtClean="0"/>
              <a:t>SHORTER</a:t>
            </a:r>
            <a:r>
              <a:rPr lang="en-US" dirty="0" smtClean="0"/>
              <a:t> SENTENCES</a:t>
            </a:r>
            <a:br>
              <a:rPr lang="en-US" dirty="0" smtClean="0"/>
            </a:br>
            <a:r>
              <a:rPr lang="en-US" b="1" dirty="0" smtClean="0"/>
              <a:t>REPETITION</a:t>
            </a:r>
            <a:r>
              <a:rPr lang="en-US" dirty="0" smtClean="0"/>
              <a:t> AND </a:t>
            </a:r>
            <a:r>
              <a:rPr lang="en-US" b="1" dirty="0" smtClean="0"/>
              <a:t>PAUSES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USE OF </a:t>
            </a:r>
            <a:r>
              <a:rPr lang="en-US" b="1" dirty="0" smtClean="0"/>
              <a:t>NICKNAMES</a:t>
            </a:r>
            <a:r>
              <a:rPr lang="en-US" dirty="0" smtClean="0"/>
              <a:t> AND </a:t>
            </a:r>
            <a:r>
              <a:rPr lang="en-US" b="1" dirty="0" smtClean="0"/>
              <a:t>PET</a:t>
            </a:r>
            <a:r>
              <a:rPr lang="en-US" dirty="0" smtClean="0"/>
              <a:t> NAMES</a:t>
            </a:r>
            <a:br>
              <a:rPr lang="en-US" dirty="0" smtClean="0"/>
            </a:br>
            <a:r>
              <a:rPr lang="en-US" dirty="0" smtClean="0"/>
              <a:t>USE OF </a:t>
            </a:r>
            <a:r>
              <a:rPr lang="en-US" b="1" dirty="0" smtClean="0"/>
              <a:t>QUESTIONS</a:t>
            </a:r>
            <a:r>
              <a:rPr lang="en-US" dirty="0" smtClean="0"/>
              <a:t> AND QUESTION </a:t>
            </a:r>
            <a:r>
              <a:rPr lang="en-US" b="1" dirty="0" smtClean="0"/>
              <a:t>TAG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USE OF </a:t>
            </a:r>
            <a:r>
              <a:rPr lang="en-US" b="1" dirty="0" smtClean="0"/>
              <a:t>EXAGGERATED</a:t>
            </a:r>
            <a:r>
              <a:rPr lang="en-US" dirty="0" smtClean="0"/>
              <a:t> INTONATION</a:t>
            </a:r>
            <a:br>
              <a:rPr lang="en-US" dirty="0" smtClean="0"/>
            </a:br>
            <a:r>
              <a:rPr lang="en-US" dirty="0" smtClean="0"/>
              <a:t>USE OF </a:t>
            </a:r>
            <a:r>
              <a:rPr lang="en-US" b="1" dirty="0" smtClean="0"/>
              <a:t>CLEAR, DISTINCT </a:t>
            </a:r>
            <a:r>
              <a:rPr lang="en-US" dirty="0" smtClean="0"/>
              <a:t>PRONUNCIATION</a:t>
            </a:r>
            <a:br>
              <a:rPr lang="en-US" dirty="0" smtClean="0"/>
            </a:br>
            <a:r>
              <a:rPr lang="en-US" dirty="0" smtClean="0"/>
              <a:t>EXPAND UPON AND </a:t>
            </a:r>
            <a:r>
              <a:rPr lang="en-US" b="1" dirty="0" smtClean="0"/>
              <a:t>EXPLAIN</a:t>
            </a:r>
            <a:r>
              <a:rPr lang="en-US" dirty="0" smtClean="0"/>
              <a:t> THINGS</a:t>
            </a:r>
          </a:p>
        </p:txBody>
      </p:sp>
    </p:spTree>
    <p:extLst>
      <p:ext uri="{BB962C8B-B14F-4D97-AF65-F5344CB8AC3E}">
        <p14:creationId xmlns:p14="http://schemas.microsoft.com/office/powerpoint/2010/main" val="34388283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4C: HOW LANGUAGE IS USED TO TALK TO DIFFERENT AGE GROUPS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490908"/>
          </a:xfrm>
        </p:spPr>
        <p:txBody>
          <a:bodyPr>
            <a:normAutofit/>
          </a:bodyPr>
          <a:lstStyle/>
          <a:p>
            <a:r>
              <a:rPr lang="en-US" dirty="0" smtClean="0"/>
              <a:t>HOW WE TALK TO </a:t>
            </a:r>
            <a:r>
              <a:rPr lang="en-US" b="1" dirty="0" smtClean="0"/>
              <a:t>CHILDREN</a:t>
            </a:r>
            <a:r>
              <a:rPr lang="en-US" dirty="0" smtClean="0"/>
              <a:t>:</a:t>
            </a:r>
            <a:r>
              <a:rPr lang="en-US" b="1" dirty="0" smtClean="0"/>
              <a:t> 		“BABY-TALK”</a:t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EXAGGERATED</a:t>
            </a:r>
            <a:r>
              <a:rPr lang="en-US" dirty="0" smtClean="0"/>
              <a:t> INTONATION AND PRONUNCIATION</a:t>
            </a:r>
            <a:br>
              <a:rPr lang="en-US" dirty="0" smtClean="0"/>
            </a:br>
            <a:r>
              <a:rPr lang="en-US" dirty="0" smtClean="0"/>
              <a:t>USE OF </a:t>
            </a:r>
            <a:r>
              <a:rPr lang="en-US" b="1" dirty="0" smtClean="0"/>
              <a:t>NONSENSE</a:t>
            </a:r>
            <a:r>
              <a:rPr lang="en-US" dirty="0" smtClean="0"/>
              <a:t> WORDS</a:t>
            </a:r>
            <a:br>
              <a:rPr lang="en-US" dirty="0" smtClean="0"/>
            </a:br>
            <a:r>
              <a:rPr lang="en-US" b="1" dirty="0" smtClean="0"/>
              <a:t>MIMICKING</a:t>
            </a:r>
            <a:r>
              <a:rPr lang="en-US" dirty="0" smtClean="0"/>
              <a:t> SOUNDS THAT THE BABY MAKES</a:t>
            </a:r>
          </a:p>
        </p:txBody>
      </p:sp>
    </p:spTree>
    <p:extLst>
      <p:ext uri="{BB962C8B-B14F-4D97-AF65-F5344CB8AC3E}">
        <p14:creationId xmlns:p14="http://schemas.microsoft.com/office/powerpoint/2010/main" val="34574494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4D: HOW LANGUAGE IS USED TO TALK TO DIFFERENT AGE GROUPS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490908"/>
          </a:xfrm>
        </p:spPr>
        <p:txBody>
          <a:bodyPr>
            <a:normAutofit/>
          </a:bodyPr>
          <a:lstStyle/>
          <a:p>
            <a:r>
              <a:rPr lang="en-US" b="1" dirty="0" smtClean="0"/>
              <a:t>RESEARCH</a:t>
            </a:r>
            <a:r>
              <a:rPr lang="en-US" dirty="0" smtClean="0"/>
              <a:t> HAS IDENTIFIED THAT: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CHILD’S ATTEMPT TO INITIATE A NEW TOPIC IS OFTEN </a:t>
            </a:r>
            <a:r>
              <a:rPr lang="en-US" b="1" dirty="0" smtClean="0"/>
              <a:t>IGNORED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CHILDREN ARE </a:t>
            </a:r>
            <a:r>
              <a:rPr lang="en-US" b="1" dirty="0" smtClean="0"/>
              <a:t>INTERRUPTED</a:t>
            </a:r>
            <a:r>
              <a:rPr lang="en-US" dirty="0" smtClean="0"/>
              <a:t> MORE</a:t>
            </a:r>
            <a:br>
              <a:rPr lang="en-US" dirty="0" smtClean="0"/>
            </a:br>
            <a:r>
              <a:rPr lang="en-US" dirty="0" smtClean="0"/>
              <a:t>WE TALK ABOUT CHILDREN IN THEIR </a:t>
            </a:r>
            <a:r>
              <a:rPr lang="en-US" b="1" dirty="0" smtClean="0"/>
              <a:t>PRESENCE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WE USE </a:t>
            </a:r>
            <a:r>
              <a:rPr lang="en-US" b="1" dirty="0" smtClean="0"/>
              <a:t>DIRECTIVE/INSTRUCTIVE</a:t>
            </a:r>
            <a:r>
              <a:rPr lang="en-US" dirty="0" smtClean="0"/>
              <a:t> LANGUAGE WHEN TALKING TO CHILDREN</a:t>
            </a:r>
          </a:p>
        </p:txBody>
      </p:sp>
    </p:spTree>
    <p:extLst>
      <p:ext uri="{BB962C8B-B14F-4D97-AF65-F5344CB8AC3E}">
        <p14:creationId xmlns:p14="http://schemas.microsoft.com/office/powerpoint/2010/main" val="26159357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4E: HOW LANGUAGE IS USED TO TALK TO DIFFERENT AGE GROUPS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99258" y="2367092"/>
            <a:ext cx="11587942" cy="4490908"/>
          </a:xfrm>
        </p:spPr>
        <p:txBody>
          <a:bodyPr>
            <a:normAutofit/>
          </a:bodyPr>
          <a:lstStyle/>
          <a:p>
            <a:r>
              <a:rPr lang="en-US" b="1" dirty="0" smtClean="0"/>
              <a:t>WHY</a:t>
            </a:r>
            <a:r>
              <a:rPr lang="en-US" dirty="0" smtClean="0"/>
              <a:t> </a:t>
            </a:r>
            <a:r>
              <a:rPr lang="en-US" b="1" dirty="0" smtClean="0"/>
              <a:t>DOES cdl (CHILD-DIRECTED LANGUAGE) EXIST</a:t>
            </a:r>
            <a:r>
              <a:rPr lang="en-US" dirty="0" smtClean="0"/>
              <a:t>? (ASSUMPTIONS)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CHILDREN ARE “</a:t>
            </a:r>
            <a:r>
              <a:rPr lang="en-US" b="1" dirty="0" smtClean="0"/>
              <a:t>INCOMPLETE</a:t>
            </a:r>
            <a:r>
              <a:rPr lang="en-US" dirty="0" smtClean="0"/>
              <a:t> SPEAKERS”</a:t>
            </a:r>
            <a:br>
              <a:rPr lang="en-US" dirty="0" smtClean="0"/>
            </a:br>
            <a:r>
              <a:rPr lang="en-US" dirty="0" smtClean="0"/>
              <a:t>OUR ROLE, WHEN SPEAKING TO CHILDREN, IS TO HELP THEM </a:t>
            </a:r>
            <a:r>
              <a:rPr lang="en-US" b="1" dirty="0" smtClean="0"/>
              <a:t>DEVELOP</a:t>
            </a:r>
            <a:r>
              <a:rPr lang="en-US" dirty="0" smtClean="0"/>
              <a:t> THEIR LANGUAGE</a:t>
            </a:r>
            <a:br>
              <a:rPr lang="en-US" dirty="0" smtClean="0"/>
            </a:br>
            <a:r>
              <a:rPr lang="en-US" dirty="0" smtClean="0"/>
              <a:t>THERE IS A </a:t>
            </a:r>
            <a:r>
              <a:rPr lang="en-US" b="1" dirty="0" smtClean="0"/>
              <a:t>POWER</a:t>
            </a:r>
            <a:r>
              <a:rPr lang="en-US" dirty="0" smtClean="0"/>
              <a:t> DIFFERENCE BETWEEN ADULTS AND CHILDREN</a:t>
            </a:r>
            <a:br>
              <a:rPr lang="en-US" dirty="0" smtClean="0"/>
            </a:br>
            <a:r>
              <a:rPr lang="en-US" dirty="0" smtClean="0"/>
              <a:t>SOME USE OF cdl IS TO DEMONSTRATE </a:t>
            </a:r>
            <a:r>
              <a:rPr lang="en-US" b="1" dirty="0" smtClean="0"/>
              <a:t>CARING</a:t>
            </a:r>
            <a:r>
              <a:rPr lang="en-US" dirty="0" smtClean="0"/>
              <a:t> TO CHILDREN, AS THEY ARE A VULNERABLE AGE GROUP</a:t>
            </a:r>
            <a:br>
              <a:rPr lang="en-US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398794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4F: HOW LANGUAGE IS USED TO TALK TO DIFFERENT AGE GROUPS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99258" y="2367092"/>
            <a:ext cx="10470342" cy="4490908"/>
          </a:xfrm>
        </p:spPr>
        <p:txBody>
          <a:bodyPr>
            <a:normAutofit/>
          </a:bodyPr>
          <a:lstStyle/>
          <a:p>
            <a:r>
              <a:rPr lang="en-US" dirty="0" smtClean="0"/>
              <a:t>HOW WE TALK TO </a:t>
            </a:r>
            <a:r>
              <a:rPr lang="en-US" b="1" dirty="0" smtClean="0"/>
              <a:t>TEENAGERS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LANGUAGE WE USE TO TALK TO TEENAGERS </a:t>
            </a:r>
            <a:r>
              <a:rPr lang="en-US" b="1" dirty="0" smtClean="0"/>
              <a:t>ALTERNATES</a:t>
            </a:r>
            <a:r>
              <a:rPr lang="en-US" dirty="0" smtClean="0"/>
              <a:t> BETWEEN HOW WE TALK TO </a:t>
            </a:r>
            <a:r>
              <a:rPr lang="en-US" b="1" dirty="0" smtClean="0"/>
              <a:t>CHILDREN</a:t>
            </a:r>
            <a:r>
              <a:rPr lang="en-US" dirty="0" smtClean="0"/>
              <a:t> AND HOW WE TALK TO </a:t>
            </a:r>
            <a:r>
              <a:rPr lang="en-US" b="1" dirty="0" smtClean="0"/>
              <a:t>ADULTS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LANGUAGE WE USE TO TALK TO TEENAGERS REFLECTS THE </a:t>
            </a:r>
            <a:r>
              <a:rPr lang="en-US" b="1" dirty="0" smtClean="0"/>
              <a:t>POWER</a:t>
            </a:r>
            <a:r>
              <a:rPr lang="en-US" dirty="0" smtClean="0"/>
              <a:t> OR </a:t>
            </a:r>
            <a:r>
              <a:rPr lang="en-US" b="1" dirty="0" smtClean="0"/>
              <a:t>CONTROL</a:t>
            </a:r>
            <a:r>
              <a:rPr lang="en-US" dirty="0" smtClean="0"/>
              <a:t> </a:t>
            </a:r>
            <a:r>
              <a:rPr lang="en-US" b="1" dirty="0" smtClean="0"/>
              <a:t>STRUGGLE</a:t>
            </a:r>
            <a:r>
              <a:rPr lang="en-US" dirty="0" smtClean="0"/>
              <a:t> THAT GOES ON WITH THIS AGE GROUP</a:t>
            </a:r>
          </a:p>
        </p:txBody>
      </p:sp>
    </p:spTree>
    <p:extLst>
      <p:ext uri="{BB962C8B-B14F-4D97-AF65-F5344CB8AC3E}">
        <p14:creationId xmlns:p14="http://schemas.microsoft.com/office/powerpoint/2010/main" val="8236785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4G: HOW LANGUAGE IS USED TO TALK TO DIFFERENT AGE GROUPS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99258" y="2827866"/>
            <a:ext cx="10470342" cy="4030133"/>
          </a:xfrm>
        </p:spPr>
        <p:txBody>
          <a:bodyPr>
            <a:normAutofit/>
          </a:bodyPr>
          <a:lstStyle/>
          <a:p>
            <a:r>
              <a:rPr lang="en-US" dirty="0" smtClean="0"/>
              <a:t>HOW WE TALK TO </a:t>
            </a:r>
            <a:r>
              <a:rPr lang="en-US" b="1" dirty="0" smtClean="0"/>
              <a:t>ADULTS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HOW WE TALK ABOUT AND TO ADULTS IS CONSIDERED </a:t>
            </a:r>
            <a:r>
              <a:rPr lang="en-US" b="1" dirty="0" smtClean="0"/>
              <a:t>STANDARD LANGUAGE USAGE</a:t>
            </a:r>
          </a:p>
        </p:txBody>
      </p:sp>
    </p:spTree>
    <p:extLst>
      <p:ext uri="{BB962C8B-B14F-4D97-AF65-F5344CB8AC3E}">
        <p14:creationId xmlns:p14="http://schemas.microsoft.com/office/powerpoint/2010/main" val="17873790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4H: HOW LANGUAGE IS USED TO TALK TO DIFFERENT AGE GROUPS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99258" y="2214694"/>
            <a:ext cx="10470342" cy="4643305"/>
          </a:xfrm>
        </p:spPr>
        <p:txBody>
          <a:bodyPr>
            <a:normAutofit/>
          </a:bodyPr>
          <a:lstStyle/>
          <a:p>
            <a:r>
              <a:rPr lang="en-US" dirty="0" smtClean="0"/>
              <a:t>HOW WE TALK TO </a:t>
            </a:r>
            <a:r>
              <a:rPr lang="en-US" b="1" dirty="0" smtClean="0"/>
              <a:t>SENIORS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RESEARCH ON HOW WE TALK TO SENIORS IS </a:t>
            </a:r>
            <a:r>
              <a:rPr lang="en-US" b="1" dirty="0" smtClean="0"/>
              <a:t>SIMILAR</a:t>
            </a:r>
            <a:r>
              <a:rPr lang="en-US" dirty="0" smtClean="0"/>
              <a:t> TO RESEARCH DONE ON CDL – IT’S CALLED </a:t>
            </a:r>
            <a:r>
              <a:rPr lang="en-US" b="1" dirty="0" smtClean="0"/>
              <a:t>ELDER DIRECTED LANGUAGE (EDL)</a:t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SLOWER</a:t>
            </a:r>
            <a:r>
              <a:rPr lang="en-US" dirty="0" smtClean="0"/>
              <a:t> PACE AND </a:t>
            </a:r>
            <a:r>
              <a:rPr lang="en-US" b="1" dirty="0" smtClean="0"/>
              <a:t>HIGHER</a:t>
            </a:r>
            <a:r>
              <a:rPr lang="en-US" dirty="0" smtClean="0"/>
              <a:t> VOLUME</a:t>
            </a:r>
            <a:br>
              <a:rPr lang="en-US" dirty="0" smtClean="0"/>
            </a:br>
            <a:r>
              <a:rPr lang="en-US" b="1" dirty="0" smtClean="0"/>
              <a:t>SIMPLER</a:t>
            </a:r>
            <a:r>
              <a:rPr lang="en-US" dirty="0" smtClean="0"/>
              <a:t> VOCABULARY AND GRAMMAR</a:t>
            </a:r>
            <a:br>
              <a:rPr lang="en-US" dirty="0" smtClean="0"/>
            </a:br>
            <a:r>
              <a:rPr lang="en-US" b="1" dirty="0" smtClean="0"/>
              <a:t>SHORTER</a:t>
            </a:r>
            <a:r>
              <a:rPr lang="en-US" dirty="0" smtClean="0"/>
              <a:t> SENTENCES AND REPETITION</a:t>
            </a:r>
            <a:br>
              <a:rPr lang="en-US" dirty="0" smtClean="0"/>
            </a:br>
            <a:r>
              <a:rPr lang="en-US" b="1" dirty="0" smtClean="0"/>
              <a:t>NO</a:t>
            </a:r>
            <a:r>
              <a:rPr lang="en-US" dirty="0" smtClean="0"/>
              <a:t> QUICK TOPIC </a:t>
            </a:r>
            <a:r>
              <a:rPr lang="en-US" b="1" dirty="0" smtClean="0"/>
              <a:t>CHANGES</a:t>
            </a:r>
          </a:p>
        </p:txBody>
      </p:sp>
    </p:spTree>
    <p:extLst>
      <p:ext uri="{BB962C8B-B14F-4D97-AF65-F5344CB8AC3E}">
        <p14:creationId xmlns:p14="http://schemas.microsoft.com/office/powerpoint/2010/main" val="39333807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75" y="237067"/>
            <a:ext cx="10364451" cy="1676401"/>
          </a:xfrm>
        </p:spPr>
        <p:txBody>
          <a:bodyPr/>
          <a:lstStyle/>
          <a:p>
            <a:r>
              <a:rPr lang="en-US" dirty="0" smtClean="0"/>
              <a:t>4I: HOW LANGUAGE IS USED TO TALK TO DIFFERENT AGE GROUPS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99258" y="1540933"/>
            <a:ext cx="10470342" cy="5317067"/>
          </a:xfrm>
        </p:spPr>
        <p:txBody>
          <a:bodyPr>
            <a:normAutofit/>
          </a:bodyPr>
          <a:lstStyle/>
          <a:p>
            <a:r>
              <a:rPr lang="en-US" dirty="0" smtClean="0"/>
              <a:t>HOW WE TALK TO </a:t>
            </a:r>
            <a:r>
              <a:rPr lang="en-US" b="1" dirty="0" smtClean="0"/>
              <a:t>SENIORS</a:t>
            </a:r>
            <a:r>
              <a:rPr lang="en-US" dirty="0"/>
              <a:t>: </a:t>
            </a:r>
            <a:r>
              <a:rPr lang="en-US" dirty="0" smtClean="0"/>
              <a:t>		</a:t>
            </a:r>
            <a:r>
              <a:rPr lang="en-US" b="1" dirty="0" smtClean="0"/>
              <a:t>ELDER </a:t>
            </a:r>
            <a:r>
              <a:rPr lang="en-US" b="1" dirty="0"/>
              <a:t>DIRECTED LANGUAGE (EDL)</a:t>
            </a:r>
            <a:br>
              <a:rPr lang="en-US" b="1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USE OF </a:t>
            </a:r>
            <a:r>
              <a:rPr lang="en-US" b="1" dirty="0" smtClean="0"/>
              <a:t>PET</a:t>
            </a:r>
            <a:r>
              <a:rPr lang="en-US" dirty="0" smtClean="0"/>
              <a:t> NAMES AND </a:t>
            </a:r>
            <a:r>
              <a:rPr lang="en-US" b="1" dirty="0" smtClean="0"/>
              <a:t>NICKNAMES</a:t>
            </a:r>
            <a:r>
              <a:rPr lang="en-US" dirty="0" smtClean="0"/>
              <a:t> (</a:t>
            </a:r>
            <a:r>
              <a:rPr lang="en-US" i="1" dirty="0" smtClean="0"/>
              <a:t>SWEETIE, HONEY, DEARIE)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USE OF </a:t>
            </a:r>
            <a:r>
              <a:rPr lang="en-US" b="1" dirty="0" smtClean="0"/>
              <a:t>HONORIFICS</a:t>
            </a:r>
            <a:r>
              <a:rPr lang="en-US" dirty="0" smtClean="0"/>
              <a:t>: PLACING THEM IN AN HONOURED POSITION DUE TO THEIR AGE</a:t>
            </a:r>
            <a:br>
              <a:rPr lang="en-US" dirty="0" smtClean="0"/>
            </a:br>
            <a:r>
              <a:rPr lang="en-US" dirty="0" smtClean="0"/>
              <a:t>USE OF PRONOUN </a:t>
            </a:r>
            <a:r>
              <a:rPr lang="en-US" b="1" dirty="0" smtClean="0"/>
              <a:t>“WE” </a:t>
            </a:r>
            <a:r>
              <a:rPr lang="en-US" dirty="0" smtClean="0"/>
              <a:t>INSTEAD OF “YOU”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 smtClean="0"/>
              <a:t>answering questions </a:t>
            </a:r>
            <a:r>
              <a:rPr lang="en-US" dirty="0" smtClean="0"/>
              <a:t>for them</a:t>
            </a:r>
          </a:p>
        </p:txBody>
      </p:sp>
    </p:spTree>
    <p:extLst>
      <p:ext uri="{BB962C8B-B14F-4D97-AF65-F5344CB8AC3E}">
        <p14:creationId xmlns:p14="http://schemas.microsoft.com/office/powerpoint/2010/main" val="15656845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75" y="237067"/>
            <a:ext cx="10364451" cy="1676401"/>
          </a:xfrm>
        </p:spPr>
        <p:txBody>
          <a:bodyPr/>
          <a:lstStyle/>
          <a:p>
            <a:r>
              <a:rPr lang="en-US" dirty="0" smtClean="0"/>
              <a:t>4j: HOW LANGUAGE IS USED TO TALK TO DIFFERENT AGE GROUPS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99258" y="1540933"/>
            <a:ext cx="10470342" cy="5317067"/>
          </a:xfrm>
        </p:spPr>
        <p:txBody>
          <a:bodyPr>
            <a:normAutofit/>
          </a:bodyPr>
          <a:lstStyle/>
          <a:p>
            <a:r>
              <a:rPr lang="en-US" dirty="0" smtClean="0"/>
              <a:t>HOW WE TALK TO </a:t>
            </a:r>
            <a:r>
              <a:rPr lang="en-US" b="1" dirty="0"/>
              <a:t>SENIORS</a:t>
            </a:r>
            <a:r>
              <a:rPr lang="en-US" dirty="0"/>
              <a:t>: </a:t>
            </a:r>
            <a:r>
              <a:rPr lang="en-US" dirty="0" smtClean="0"/>
              <a:t>		</a:t>
            </a:r>
            <a:r>
              <a:rPr lang="en-US" b="1" dirty="0" smtClean="0"/>
              <a:t>ELDER </a:t>
            </a:r>
            <a:r>
              <a:rPr lang="en-US" b="1" dirty="0"/>
              <a:t>DIRECTED LANGUAGE (EDL</a:t>
            </a:r>
            <a:r>
              <a:rPr lang="en-US" b="1" dirty="0" smtClean="0"/>
              <a:t>) </a:t>
            </a:r>
            <a:r>
              <a:rPr lang="en-US" dirty="0" smtClean="0"/>
              <a:t>– continued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senior’s attempt to initiate a new topic is often </a:t>
            </a:r>
            <a:r>
              <a:rPr lang="en-US" b="1" dirty="0" smtClean="0"/>
              <a:t>ignored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seniors are </a:t>
            </a:r>
            <a:r>
              <a:rPr lang="en-US" b="1" dirty="0" smtClean="0"/>
              <a:t>interrupted</a:t>
            </a:r>
            <a:r>
              <a:rPr lang="en-US" dirty="0" smtClean="0"/>
              <a:t> more</a:t>
            </a:r>
            <a:br>
              <a:rPr lang="en-US" dirty="0" smtClean="0"/>
            </a:br>
            <a:r>
              <a:rPr lang="en-US" dirty="0" smtClean="0"/>
              <a:t>we talk about seniors in their </a:t>
            </a:r>
            <a:r>
              <a:rPr lang="en-US" b="1" dirty="0" smtClean="0"/>
              <a:t>presence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we use </a:t>
            </a:r>
            <a:r>
              <a:rPr lang="en-US" b="1" dirty="0" smtClean="0"/>
              <a:t>directive</a:t>
            </a:r>
            <a:r>
              <a:rPr lang="en-US" dirty="0" smtClean="0"/>
              <a:t> language when talking to seniors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00192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1a: Age categories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b="1" dirty="0" smtClean="0"/>
              <a:t>Children</a:t>
            </a:r>
            <a:r>
              <a:rPr lang="en-US" dirty="0" smtClean="0"/>
              <a:t> (12 and under)</a:t>
            </a:r>
          </a:p>
          <a:p>
            <a:r>
              <a:rPr lang="en-US" b="1" dirty="0" smtClean="0"/>
              <a:t>Teenagers</a:t>
            </a:r>
            <a:r>
              <a:rPr lang="en-US" dirty="0" smtClean="0"/>
              <a:t> (13-19)</a:t>
            </a:r>
          </a:p>
          <a:p>
            <a:r>
              <a:rPr lang="en-US" b="1" dirty="0" smtClean="0"/>
              <a:t>Adults</a:t>
            </a:r>
            <a:r>
              <a:rPr lang="en-US" dirty="0" smtClean="0"/>
              <a:t> (20+)</a:t>
            </a:r>
          </a:p>
          <a:p>
            <a:r>
              <a:rPr lang="en-US" b="1" dirty="0" smtClean="0"/>
              <a:t>Seniors</a:t>
            </a:r>
            <a:r>
              <a:rPr lang="en-US" dirty="0" smtClean="0"/>
              <a:t> (60+)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3858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75" y="237067"/>
            <a:ext cx="10364451" cy="1676401"/>
          </a:xfrm>
        </p:spPr>
        <p:txBody>
          <a:bodyPr/>
          <a:lstStyle/>
          <a:p>
            <a:r>
              <a:rPr lang="en-US" dirty="0" smtClean="0"/>
              <a:t>4k: HOW LANGUAGE IS USED TO TALK TO DIFFERENT AGE GROUPS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99258" y="1913468"/>
            <a:ext cx="10470342" cy="4944532"/>
          </a:xfrm>
        </p:spPr>
        <p:txBody>
          <a:bodyPr>
            <a:normAutofit/>
          </a:bodyPr>
          <a:lstStyle/>
          <a:p>
            <a:r>
              <a:rPr lang="en-US" b="1" dirty="0" smtClean="0"/>
              <a:t>Why does </a:t>
            </a:r>
            <a:r>
              <a:rPr lang="en-US" b="1" dirty="0" err="1" smtClean="0"/>
              <a:t>edl</a:t>
            </a:r>
            <a:r>
              <a:rPr lang="en-US" b="1" dirty="0" smtClean="0"/>
              <a:t> (elderly-directed language) exist? </a:t>
            </a:r>
            <a:r>
              <a:rPr lang="en-US" dirty="0" smtClean="0"/>
              <a:t>(assumptions)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seniors are </a:t>
            </a:r>
            <a:r>
              <a:rPr lang="en-US" b="1" dirty="0" smtClean="0"/>
              <a:t>frail</a:t>
            </a:r>
            <a:r>
              <a:rPr lang="en-US" dirty="0" smtClean="0"/>
              <a:t>, not in good health and </a:t>
            </a:r>
            <a:r>
              <a:rPr lang="en-US" b="1" dirty="0" smtClean="0"/>
              <a:t>vulnerable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seniors have many interesting </a:t>
            </a:r>
            <a:r>
              <a:rPr lang="en-US" b="1" dirty="0" smtClean="0"/>
              <a:t>life experiences </a:t>
            </a:r>
            <a:r>
              <a:rPr lang="en-US" dirty="0" smtClean="0"/>
              <a:t>and stories</a:t>
            </a:r>
            <a:br>
              <a:rPr lang="en-US" dirty="0" smtClean="0"/>
            </a:br>
            <a:r>
              <a:rPr lang="en-US" b="1" dirty="0" smtClean="0"/>
              <a:t>health issues </a:t>
            </a:r>
            <a:r>
              <a:rPr lang="en-US" dirty="0" smtClean="0"/>
              <a:t>make communication difficult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slightly younger and fitter adult has </a:t>
            </a:r>
            <a:r>
              <a:rPr lang="en-US" b="1" dirty="0" smtClean="0"/>
              <a:t>more power </a:t>
            </a:r>
            <a:r>
              <a:rPr lang="en-US" dirty="0" smtClean="0"/>
              <a:t>than a senior</a:t>
            </a:r>
            <a:br>
              <a:rPr lang="en-US" dirty="0" smtClean="0"/>
            </a:br>
            <a:r>
              <a:rPr lang="en-US" dirty="0" smtClean="0"/>
              <a:t>					</a:t>
            </a:r>
            <a:r>
              <a:rPr lang="en-US" b="1" dirty="0" smtClean="0"/>
              <a:t>versus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we use </a:t>
            </a:r>
            <a:r>
              <a:rPr lang="en-US" dirty="0" err="1" smtClean="0"/>
              <a:t>edl</a:t>
            </a:r>
            <a:r>
              <a:rPr lang="en-US" dirty="0" smtClean="0"/>
              <a:t> to demonstrate that we </a:t>
            </a:r>
            <a:r>
              <a:rPr lang="en-US" b="1" dirty="0" smtClean="0"/>
              <a:t>care</a:t>
            </a:r>
            <a:r>
              <a:rPr lang="en-US" dirty="0" smtClean="0"/>
              <a:t> about and </a:t>
            </a:r>
            <a:r>
              <a:rPr lang="en-US" b="1" dirty="0" smtClean="0"/>
              <a:t>respect</a:t>
            </a:r>
            <a:r>
              <a:rPr lang="en-US" dirty="0" smtClean="0"/>
              <a:t> seniors</a:t>
            </a:r>
            <a:br>
              <a:rPr lang="en-US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237978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75" y="237067"/>
            <a:ext cx="10364451" cy="1676401"/>
          </a:xfrm>
        </p:spPr>
        <p:txBody>
          <a:bodyPr/>
          <a:lstStyle/>
          <a:p>
            <a:r>
              <a:rPr lang="en-US" dirty="0" smtClean="0"/>
              <a:t>4l: HOW LANGUAGE IS USED TO TALK TO DIFFERENT AGE GROUPS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99258" y="1913468"/>
            <a:ext cx="10470342" cy="4944532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Cdl</a:t>
            </a:r>
            <a:r>
              <a:rPr lang="en-US" b="1" dirty="0" smtClean="0"/>
              <a:t> vs. </a:t>
            </a:r>
            <a:r>
              <a:rPr lang="en-US" b="1" dirty="0" err="1" smtClean="0"/>
              <a:t>edl</a:t>
            </a:r>
            <a:r>
              <a:rPr lang="en-US" b="1" dirty="0"/>
              <a:t/>
            </a:r>
            <a:br>
              <a:rPr lang="en-US" b="1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are cdl and </a:t>
            </a:r>
            <a:r>
              <a:rPr lang="en-US" dirty="0" err="1" smtClean="0"/>
              <a:t>edl</a:t>
            </a:r>
            <a:r>
              <a:rPr lang="en-US" dirty="0" smtClean="0"/>
              <a:t> the </a:t>
            </a:r>
            <a:r>
              <a:rPr lang="en-US" b="1" dirty="0" smtClean="0"/>
              <a:t>same</a:t>
            </a:r>
            <a:r>
              <a:rPr lang="en-US" dirty="0" smtClean="0"/>
              <a:t> thing?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Slower</a:t>
            </a:r>
            <a:r>
              <a:rPr lang="en-US" dirty="0" smtClean="0"/>
              <a:t> pacing</a:t>
            </a:r>
            <a:br>
              <a:rPr lang="en-US" dirty="0" smtClean="0"/>
            </a:br>
            <a:r>
              <a:rPr lang="en-US" b="1" dirty="0" smtClean="0"/>
              <a:t>higher</a:t>
            </a:r>
            <a:r>
              <a:rPr lang="en-US" dirty="0" smtClean="0"/>
              <a:t> volume</a:t>
            </a:r>
            <a:br>
              <a:rPr lang="en-US" dirty="0" smtClean="0"/>
            </a:br>
            <a:r>
              <a:rPr lang="en-US" b="1" dirty="0" smtClean="0"/>
              <a:t>simpler</a:t>
            </a:r>
            <a:r>
              <a:rPr lang="en-US" dirty="0" smtClean="0"/>
              <a:t> vocabulary and grammar</a:t>
            </a:r>
            <a:br>
              <a:rPr lang="en-US" dirty="0" smtClean="0"/>
            </a:br>
            <a:r>
              <a:rPr lang="en-US" dirty="0" smtClean="0"/>
              <a:t>similar conversational </a:t>
            </a:r>
            <a:r>
              <a:rPr lang="en-US" b="1" dirty="0" smtClean="0"/>
              <a:t>dynamics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being </a:t>
            </a:r>
            <a:r>
              <a:rPr lang="en-US" b="1" dirty="0" smtClean="0"/>
              <a:t>ignored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being </a:t>
            </a:r>
            <a:r>
              <a:rPr lang="en-US" b="1" dirty="0" smtClean="0"/>
              <a:t>interrupted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use of </a:t>
            </a:r>
            <a:r>
              <a:rPr lang="en-US" b="1" dirty="0" smtClean="0"/>
              <a:t>directive</a:t>
            </a:r>
            <a:r>
              <a:rPr lang="en-US" dirty="0" smtClean="0"/>
              <a:t> language</a:t>
            </a:r>
          </a:p>
        </p:txBody>
      </p:sp>
    </p:spTree>
    <p:extLst>
      <p:ext uri="{BB962C8B-B14F-4D97-AF65-F5344CB8AC3E}">
        <p14:creationId xmlns:p14="http://schemas.microsoft.com/office/powerpoint/2010/main" val="530235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75" y="237067"/>
            <a:ext cx="10364451" cy="1676401"/>
          </a:xfrm>
        </p:spPr>
        <p:txBody>
          <a:bodyPr/>
          <a:lstStyle/>
          <a:p>
            <a:r>
              <a:rPr lang="en-US" dirty="0" smtClean="0"/>
              <a:t>4m: HOW LANGUAGE IS USED TO TALK TO DIFFERENT AGE GROUPS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99258" y="1693333"/>
            <a:ext cx="10470342" cy="5164667"/>
          </a:xfrm>
        </p:spPr>
        <p:txBody>
          <a:bodyPr>
            <a:normAutofit/>
          </a:bodyPr>
          <a:lstStyle/>
          <a:p>
            <a:r>
              <a:rPr lang="en-US" dirty="0" smtClean="0"/>
              <a:t>Researchers: there are a lot of </a:t>
            </a:r>
            <a:r>
              <a:rPr lang="en-US" b="1" dirty="0" smtClean="0"/>
              <a:t>similarities between cdl and </a:t>
            </a:r>
            <a:r>
              <a:rPr lang="en-US" b="1" dirty="0" err="1" smtClean="0"/>
              <a:t>edl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why?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b="1" dirty="0" smtClean="0"/>
              <a:t>power</a:t>
            </a:r>
            <a:r>
              <a:rPr lang="en-US" dirty="0" smtClean="0"/>
              <a:t> differential</a:t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b="1" dirty="0" smtClean="0"/>
              <a:t>caring</a:t>
            </a:r>
            <a:r>
              <a:rPr lang="en-US" dirty="0" smtClean="0"/>
              <a:t> factor</a:t>
            </a:r>
            <a:br>
              <a:rPr lang="en-US" dirty="0" smtClean="0"/>
            </a:br>
            <a:r>
              <a:rPr lang="en-US" dirty="0" smtClean="0"/>
              <a:t>both groups are </a:t>
            </a:r>
            <a:r>
              <a:rPr lang="en-US" b="1" dirty="0" smtClean="0"/>
              <a:t>vulnerable</a:t>
            </a:r>
            <a:br>
              <a:rPr lang="en-US" b="1" dirty="0" smtClean="0"/>
            </a:br>
            <a:endParaRPr lang="en-US" b="1" dirty="0" smtClean="0"/>
          </a:p>
          <a:p>
            <a:r>
              <a:rPr lang="en-US" dirty="0"/>
              <a:t>There is </a:t>
            </a:r>
            <a:r>
              <a:rPr lang="en-US" b="1" dirty="0"/>
              <a:t>one difference </a:t>
            </a:r>
            <a:r>
              <a:rPr lang="en-US" dirty="0"/>
              <a:t>between cdl and </a:t>
            </a:r>
            <a:r>
              <a:rPr lang="en-US" dirty="0" err="1"/>
              <a:t>edl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cdl</a:t>
            </a:r>
            <a:r>
              <a:rPr lang="en-US" dirty="0"/>
              <a:t>: a child is still trying to develop his/her first language so there is an </a:t>
            </a:r>
            <a:r>
              <a:rPr lang="en-US" b="1" dirty="0"/>
              <a:t>instructive</a:t>
            </a:r>
            <a:r>
              <a:rPr lang="en-US" dirty="0"/>
              <a:t> element</a:t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132992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75" y="237067"/>
            <a:ext cx="10364451" cy="1676401"/>
          </a:xfrm>
        </p:spPr>
        <p:txBody>
          <a:bodyPr/>
          <a:lstStyle/>
          <a:p>
            <a:r>
              <a:rPr lang="en-US" dirty="0" smtClean="0"/>
              <a:t>Language and age - summary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99258" y="2235200"/>
            <a:ext cx="10470342" cy="4622800"/>
          </a:xfrm>
        </p:spPr>
        <p:txBody>
          <a:bodyPr>
            <a:normAutofit/>
          </a:bodyPr>
          <a:lstStyle/>
          <a:p>
            <a:r>
              <a:rPr lang="en-US" dirty="0" smtClean="0"/>
              <a:t>Take a moment to </a:t>
            </a:r>
            <a:r>
              <a:rPr lang="en-US" b="1" dirty="0" smtClean="0"/>
              <a:t>reflect</a:t>
            </a:r>
            <a:r>
              <a:rPr lang="en-US" dirty="0" smtClean="0"/>
              <a:t> on the following </a:t>
            </a:r>
            <a:r>
              <a:rPr lang="en-US" b="1" dirty="0" smtClean="0"/>
              <a:t>questions</a:t>
            </a:r>
            <a:r>
              <a:rPr lang="en-US" dirty="0" smtClean="0"/>
              <a:t> (in the discussion forum):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does our language use reflect how our </a:t>
            </a:r>
            <a:r>
              <a:rPr lang="en-US" b="1" u="sng" dirty="0" smtClean="0"/>
              <a:t>society</a:t>
            </a:r>
            <a:r>
              <a:rPr lang="en-US" b="1" dirty="0" smtClean="0"/>
              <a:t> views people in the specific age groups?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Does our language use reflect the </a:t>
            </a:r>
            <a:r>
              <a:rPr lang="en-US" b="1" u="sng" dirty="0" smtClean="0"/>
              <a:t>power</a:t>
            </a:r>
            <a:r>
              <a:rPr lang="en-US" b="1" dirty="0" smtClean="0"/>
              <a:t> of the people in the specific age groups?</a:t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65082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1b: </a:t>
            </a:r>
            <a:r>
              <a:rPr lang="en-US" dirty="0"/>
              <a:t>Age categories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b="1" dirty="0" smtClean="0"/>
              <a:t>Which age groups controls what is standard language use?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>Adults (= the keepers of the language)</a:t>
            </a:r>
          </a:p>
          <a:p>
            <a:endParaRPr lang="en-US" dirty="0" smtClean="0"/>
          </a:p>
          <a:p>
            <a:r>
              <a:rPr lang="en-US" b="1" dirty="0" smtClean="0"/>
              <a:t>Which age group pushes language change?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>Teenagers (=the drivers of language change)</a:t>
            </a:r>
          </a:p>
        </p:txBody>
      </p:sp>
    </p:spTree>
    <p:extLst>
      <p:ext uri="{BB962C8B-B14F-4D97-AF65-F5344CB8AC3E}">
        <p14:creationId xmlns:p14="http://schemas.microsoft.com/office/powerpoint/2010/main" val="3690083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1c: </a:t>
            </a:r>
            <a:r>
              <a:rPr lang="en-US" dirty="0"/>
              <a:t>Age categories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How </a:t>
            </a:r>
            <a:r>
              <a:rPr lang="en-US" b="1" dirty="0" smtClean="0"/>
              <a:t>language</a:t>
            </a:r>
            <a:r>
              <a:rPr lang="en-US" dirty="0" smtClean="0"/>
              <a:t> is used to talk </a:t>
            </a:r>
            <a:r>
              <a:rPr lang="en-US" b="1" dirty="0" smtClean="0"/>
              <a:t>about</a:t>
            </a:r>
            <a:r>
              <a:rPr lang="en-US" dirty="0" smtClean="0"/>
              <a:t> different age groups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How </a:t>
            </a:r>
            <a:r>
              <a:rPr lang="en-US" b="1" dirty="0" smtClean="0"/>
              <a:t>different</a:t>
            </a:r>
            <a:r>
              <a:rPr lang="en-US" dirty="0" smtClean="0"/>
              <a:t> age groups </a:t>
            </a:r>
            <a:r>
              <a:rPr lang="en-US" b="1" dirty="0" smtClean="0"/>
              <a:t>use</a:t>
            </a:r>
            <a:r>
              <a:rPr lang="en-US" dirty="0" smtClean="0"/>
              <a:t> language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How </a:t>
            </a:r>
            <a:r>
              <a:rPr lang="en-US" b="1" dirty="0" smtClean="0"/>
              <a:t>language</a:t>
            </a:r>
            <a:r>
              <a:rPr lang="en-US" dirty="0" smtClean="0"/>
              <a:t> is used to talk </a:t>
            </a:r>
            <a:r>
              <a:rPr lang="en-US" b="1" dirty="0" smtClean="0"/>
              <a:t>to</a:t>
            </a:r>
            <a:r>
              <a:rPr lang="en-US" dirty="0" smtClean="0"/>
              <a:t> different age groups</a:t>
            </a:r>
          </a:p>
        </p:txBody>
      </p:sp>
    </p:spTree>
    <p:extLst>
      <p:ext uri="{BB962C8B-B14F-4D97-AF65-F5344CB8AC3E}">
        <p14:creationId xmlns:p14="http://schemas.microsoft.com/office/powerpoint/2010/main" val="1279607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2a: how language is used to talk about different age groups: </a:t>
            </a:r>
            <a:br>
              <a:rPr lang="en-US" dirty="0" smtClean="0"/>
            </a:br>
            <a:r>
              <a:rPr lang="en-US" b="1" dirty="0" smtClean="0"/>
              <a:t>VOCABULARY AND AGE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b="1" dirty="0" smtClean="0"/>
              <a:t>1.what are some words that you use to talk about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children</a:t>
            </a:r>
            <a:br>
              <a:rPr lang="en-US" dirty="0" smtClean="0"/>
            </a:br>
            <a:r>
              <a:rPr lang="en-US" dirty="0" smtClean="0"/>
              <a:t>teenagers</a:t>
            </a:r>
            <a:br>
              <a:rPr lang="en-US" dirty="0" smtClean="0"/>
            </a:br>
            <a:r>
              <a:rPr lang="en-US" dirty="0" smtClean="0"/>
              <a:t>adults</a:t>
            </a:r>
            <a:br>
              <a:rPr lang="en-US" dirty="0" smtClean="0"/>
            </a:br>
            <a:r>
              <a:rPr lang="en-US" dirty="0" smtClean="0"/>
              <a:t>seniors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2. </a:t>
            </a:r>
            <a:r>
              <a:rPr lang="en-US" b="1" dirty="0" smtClean="0"/>
              <a:t>are these words positive or negative?</a:t>
            </a:r>
          </a:p>
        </p:txBody>
      </p:sp>
    </p:spTree>
    <p:extLst>
      <p:ext uri="{BB962C8B-B14F-4D97-AF65-F5344CB8AC3E}">
        <p14:creationId xmlns:p14="http://schemas.microsoft.com/office/powerpoint/2010/main" val="2383030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2174" y="0"/>
            <a:ext cx="8562109" cy="6730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016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2B: how language is used to talk about different age groups:</a:t>
            </a:r>
            <a:br>
              <a:rPr lang="en-US" dirty="0" smtClean="0"/>
            </a:br>
            <a:r>
              <a:rPr lang="en-US" b="1" dirty="0" smtClean="0"/>
              <a:t>VOCABULARY AND AGE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b="1" u="sng" dirty="0" smtClean="0"/>
              <a:t>Children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b="1" dirty="0" smtClean="0"/>
              <a:t>formal/neutral: </a:t>
            </a:r>
            <a:r>
              <a:rPr lang="en-US" dirty="0" smtClean="0"/>
              <a:t>		</a:t>
            </a:r>
            <a:r>
              <a:rPr lang="en-US" i="1" dirty="0" smtClean="0"/>
              <a:t>children, infant, baby</a:t>
            </a:r>
            <a:br>
              <a:rPr lang="en-US" i="1" dirty="0" smtClean="0"/>
            </a:b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b="1" dirty="0" smtClean="0"/>
              <a:t>positive/affectionate:</a:t>
            </a:r>
            <a:r>
              <a:rPr lang="en-US" dirty="0" smtClean="0"/>
              <a:t>	</a:t>
            </a:r>
            <a:r>
              <a:rPr lang="en-US" i="1" dirty="0" smtClean="0"/>
              <a:t>youngster, tyke, little one, cutie pie</a:t>
            </a:r>
            <a:br>
              <a:rPr lang="en-US" i="1" dirty="0" smtClean="0"/>
            </a:b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b="1" dirty="0" smtClean="0"/>
              <a:t>NEGATIVE:</a:t>
            </a:r>
            <a:r>
              <a:rPr lang="en-US" dirty="0" smtClean="0"/>
              <a:t>			</a:t>
            </a:r>
            <a:r>
              <a:rPr lang="en-US" i="1" dirty="0" smtClean="0"/>
              <a:t>CRANKY, WHINY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740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31" y="1246909"/>
            <a:ext cx="12170748" cy="4638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828340"/>
      </p:ext>
    </p:extLst>
  </p:cSld>
  <p:clrMapOvr>
    <a:masterClrMapping/>
  </p:clrMapOvr>
</p:sld>
</file>

<file path=ppt/theme/theme1.xml><?xml version="1.0" encoding="utf-8"?>
<a:theme xmlns:a="http://schemas.openxmlformats.org/drawingml/2006/main" name="Kapk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TM04033925[[fn=Kapka]]</Template>
  <TotalTime>141</TotalTime>
  <Words>1557</Words>
  <Application>Microsoft Office PowerPoint</Application>
  <PresentationFormat>Širokoúhlá obrazovka</PresentationFormat>
  <Paragraphs>83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7" baseType="lpstr">
      <vt:lpstr>Arial</vt:lpstr>
      <vt:lpstr>Calibri</vt:lpstr>
      <vt:lpstr>Tw Cen MT</vt:lpstr>
      <vt:lpstr>Kapka</vt:lpstr>
      <vt:lpstr>Language and age</vt:lpstr>
      <vt:lpstr>Session agenda</vt:lpstr>
      <vt:lpstr>1a: Age categories</vt:lpstr>
      <vt:lpstr>1b: Age categories</vt:lpstr>
      <vt:lpstr>1c: Age categories</vt:lpstr>
      <vt:lpstr>2a: how language is used to talk about different age groups:  VOCABULARY AND AGE</vt:lpstr>
      <vt:lpstr>Prezentace aplikace PowerPoint</vt:lpstr>
      <vt:lpstr>2B: how language is used to talk about different age groups: VOCABULARY AND AGE</vt:lpstr>
      <vt:lpstr>Prezentace aplikace PowerPoint</vt:lpstr>
      <vt:lpstr>2C: how language is used to talk about different age groups: DISCOURSE AND AGE</vt:lpstr>
      <vt:lpstr>2D: how language is used to talk about different age groups: DISCOURSE AND AGE</vt:lpstr>
      <vt:lpstr>2E: how language is used to talk about different age groups: DISCOURSE AND AGE</vt:lpstr>
      <vt:lpstr>2F: how language is used to talk about different age groups: DISCOURSE AND AGE</vt:lpstr>
      <vt:lpstr>2G: how language is used to talk about different age groups: DISCOURSE AND AGE</vt:lpstr>
      <vt:lpstr>3A: HOW DIFFERENT AGE GROUPS USE LANGUAGE </vt:lpstr>
      <vt:lpstr>3B: HOW DIFFERENT AGE GROUPS USE LANGUAGE </vt:lpstr>
      <vt:lpstr>3C: HOW DIFFERENT AGE GROUPS USE LANGUAGE </vt:lpstr>
      <vt:lpstr>3D: HOW DIFFERENT AGE GROUPS USE LANGUAGE </vt:lpstr>
      <vt:lpstr>3e: HOW DIFFERENT AGE GROUPS USE LANGUAGE </vt:lpstr>
      <vt:lpstr>4A: HOW LANGUAGE IS USED TO TALK TO DIFFERENT AGE GROUPS</vt:lpstr>
      <vt:lpstr>4B: HOW LANGUAGE IS USED TO TALK TO DIFFERENT AGE GROUPS</vt:lpstr>
      <vt:lpstr>4C: HOW LANGUAGE IS USED TO TALK TO DIFFERENT AGE GROUPS</vt:lpstr>
      <vt:lpstr>4D: HOW LANGUAGE IS USED TO TALK TO DIFFERENT AGE GROUPS</vt:lpstr>
      <vt:lpstr>4E: HOW LANGUAGE IS USED TO TALK TO DIFFERENT AGE GROUPS</vt:lpstr>
      <vt:lpstr>4F: HOW LANGUAGE IS USED TO TALK TO DIFFERENT AGE GROUPS</vt:lpstr>
      <vt:lpstr>4G: HOW LANGUAGE IS USED TO TALK TO DIFFERENT AGE GROUPS</vt:lpstr>
      <vt:lpstr>4H: HOW LANGUAGE IS USED TO TALK TO DIFFERENT AGE GROUPS</vt:lpstr>
      <vt:lpstr>4I: HOW LANGUAGE IS USED TO TALK TO DIFFERENT AGE GROUPS</vt:lpstr>
      <vt:lpstr>4j: HOW LANGUAGE IS USED TO TALK TO DIFFERENT AGE GROUPS</vt:lpstr>
      <vt:lpstr>4k: HOW LANGUAGE IS USED TO TALK TO DIFFERENT AGE GROUPS</vt:lpstr>
      <vt:lpstr>4l: HOW LANGUAGE IS USED TO TALK TO DIFFERENT AGE GROUPS</vt:lpstr>
      <vt:lpstr>4m: HOW LANGUAGE IS USED TO TALK TO DIFFERENT AGE GROUPS</vt:lpstr>
      <vt:lpstr>Language and age - 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Language and age</dc:title>
  <dc:creator>Helán Robert</dc:creator>
  <cp:lastModifiedBy>Helán Robert</cp:lastModifiedBy>
  <cp:revision>16</cp:revision>
  <dcterms:created xsi:type="dcterms:W3CDTF">2021-04-22T12:10:36Z</dcterms:created>
  <dcterms:modified xsi:type="dcterms:W3CDTF">2021-04-22T14:31:45Z</dcterms:modified>
</cp:coreProperties>
</file>