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62" r:id="rId5"/>
    <p:sldId id="268" r:id="rId6"/>
    <p:sldId id="263" r:id="rId7"/>
    <p:sldId id="260" r:id="rId8"/>
    <p:sldId id="264" r:id="rId9"/>
    <p:sldId id="266" r:id="rId10"/>
    <p:sldId id="269" r:id="rId11"/>
    <p:sldId id="267" r:id="rId12"/>
    <p:sldId id="258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23" autoAdjust="0"/>
    <p:restoredTop sz="94660"/>
  </p:normalViewPr>
  <p:slideViewPr>
    <p:cSldViewPr snapToGrid="0">
      <p:cViewPr varScale="1">
        <p:scale>
          <a:sx n="94" d="100"/>
          <a:sy n="94" d="100"/>
        </p:scale>
        <p:origin x="5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603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579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123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008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420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77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843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126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363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5920D87-2C91-405F-B3C7-063DC8B230BC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49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044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5920D87-2C91-405F-B3C7-063DC8B230BC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14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BSSb1194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Complex societies and their collapse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/>
              <a:t>Jakub </a:t>
            </a:r>
            <a:r>
              <a:rPr lang="en-US" dirty="0" err="1"/>
              <a:t>Drmola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036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8FB66-CFD4-4749-AF16-B1096B67D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 shocks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48F94-4281-44CE-8DD9-1896B6A83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425757"/>
          </a:xfrm>
        </p:spPr>
        <p:txBody>
          <a:bodyPr>
            <a:normAutofit/>
          </a:bodyPr>
          <a:lstStyle/>
          <a:p>
            <a:endParaRPr lang="en-GB" sz="2800" dirty="0"/>
          </a:p>
          <a:p>
            <a:r>
              <a:rPr lang="en-GB" sz="2800" dirty="0"/>
              <a:t>- natural shocks are common triggers</a:t>
            </a:r>
          </a:p>
          <a:p>
            <a:pPr lvl="1"/>
            <a:r>
              <a:rPr lang="en-GB" sz="2600" dirty="0"/>
              <a:t>famines, earthquakes, disease</a:t>
            </a:r>
          </a:p>
          <a:p>
            <a:pPr lvl="1"/>
            <a:endParaRPr lang="en-GB" sz="2600" dirty="0"/>
          </a:p>
          <a:p>
            <a:r>
              <a:rPr lang="en-GB" sz="2800" dirty="0"/>
              <a:t>- but “unnatural”, i.e. man-made, accidents</a:t>
            </a:r>
          </a:p>
          <a:p>
            <a:pPr lvl="1"/>
            <a:r>
              <a:rPr lang="en-GB" sz="2600" dirty="0"/>
              <a:t>unintentional consequences of intentional actions</a:t>
            </a:r>
          </a:p>
          <a:p>
            <a:pPr lvl="1"/>
            <a:r>
              <a:rPr lang="en-GB" sz="2600" dirty="0"/>
              <a:t>most commonly industrial disasters </a:t>
            </a:r>
          </a:p>
          <a:p>
            <a:pPr lvl="2"/>
            <a:r>
              <a:rPr lang="en-GB" sz="2200" dirty="0"/>
              <a:t>like Chernobyl or Bhopal</a:t>
            </a:r>
          </a:p>
          <a:p>
            <a:pPr lvl="1"/>
            <a:endParaRPr lang="en-GB" sz="2600" dirty="0"/>
          </a:p>
          <a:p>
            <a:pPr lvl="1"/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583423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4640" y="286604"/>
            <a:ext cx="8666480" cy="1450757"/>
          </a:xfrm>
        </p:spPr>
        <p:txBody>
          <a:bodyPr/>
          <a:lstStyle/>
          <a:p>
            <a:r>
              <a:rPr lang="en-US" dirty="0"/>
              <a:t>Note on “self-propagating systems”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54482"/>
          </a:xfrm>
        </p:spPr>
        <p:txBody>
          <a:bodyPr>
            <a:normAutofit lnSpcReduction="10000"/>
          </a:bodyPr>
          <a:lstStyle/>
          <a:p>
            <a:endParaRPr lang="en-US" sz="2800" dirty="0"/>
          </a:p>
          <a:p>
            <a:r>
              <a:rPr lang="en-US" sz="2800" dirty="0"/>
              <a:t>- any system that grows or multiplies with success (</a:t>
            </a:r>
            <a:r>
              <a:rPr lang="en-US" sz="2800" dirty="0" err="1"/>
              <a:t>ie</a:t>
            </a:r>
            <a:r>
              <a:rPr lang="en-US" sz="2800" dirty="0"/>
              <a:t> society/nation/empire …) </a:t>
            </a:r>
          </a:p>
          <a:p>
            <a:r>
              <a:rPr lang="en-US" sz="2800" dirty="0"/>
              <a:t>- competition among systems (for resources, etc.)</a:t>
            </a:r>
          </a:p>
          <a:p>
            <a:r>
              <a:rPr lang="en-US" sz="2800" dirty="0"/>
              <a:t>- winner grows and multiplies, loser withers</a:t>
            </a:r>
          </a:p>
          <a:p>
            <a:endParaRPr lang="en-US" sz="2800" dirty="0"/>
          </a:p>
          <a:p>
            <a:r>
              <a:rPr lang="en-US" sz="2800" dirty="0"/>
              <a:t>- basically a Darwinian perspective:			 natural selection among social systems</a:t>
            </a:r>
          </a:p>
          <a:p>
            <a:r>
              <a:rPr lang="en-US" sz="2800" dirty="0"/>
              <a:t>- prioritizes short-term gains over long-term risks</a:t>
            </a:r>
          </a:p>
        </p:txBody>
      </p:sp>
    </p:spTree>
    <p:extLst>
      <p:ext uri="{BB962C8B-B14F-4D97-AF65-F5344CB8AC3E}">
        <p14:creationId xmlns:p14="http://schemas.microsoft.com/office/powerpoint/2010/main" val="115653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Great Filter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- Drake equation</a:t>
            </a:r>
          </a:p>
          <a:p>
            <a:pPr lvl="1"/>
            <a:r>
              <a:rPr lang="pt-BR" sz="2600" b="1" dirty="0"/>
              <a:t>N</a:t>
            </a:r>
            <a:r>
              <a:rPr lang="pt-BR" sz="2600" dirty="0"/>
              <a:t> = </a:t>
            </a:r>
            <a:r>
              <a:rPr lang="pt-BR" sz="2600" b="1" dirty="0"/>
              <a:t>R</a:t>
            </a:r>
            <a:r>
              <a:rPr lang="pt-BR" sz="2600" dirty="0"/>
              <a:t> * </a:t>
            </a:r>
            <a:r>
              <a:rPr lang="pt-BR" sz="2600" b="1" dirty="0"/>
              <a:t>f</a:t>
            </a:r>
            <a:r>
              <a:rPr lang="pt-BR" sz="2600" b="1" baseline="-25000" dirty="0"/>
              <a:t>p</a:t>
            </a:r>
            <a:r>
              <a:rPr lang="pt-BR" sz="2600" dirty="0"/>
              <a:t> * </a:t>
            </a:r>
            <a:r>
              <a:rPr lang="pt-BR" sz="2600" b="1" dirty="0"/>
              <a:t>n</a:t>
            </a:r>
            <a:r>
              <a:rPr lang="pt-BR" sz="2600" b="1" baseline="-25000" dirty="0"/>
              <a:t>e</a:t>
            </a:r>
            <a:r>
              <a:rPr lang="pt-BR" sz="2600" dirty="0"/>
              <a:t> * </a:t>
            </a:r>
            <a:r>
              <a:rPr lang="pt-BR" sz="2600" b="1" dirty="0"/>
              <a:t>f</a:t>
            </a:r>
            <a:r>
              <a:rPr lang="pt-BR" sz="2600" b="1" baseline="-25000" dirty="0"/>
              <a:t>l</a:t>
            </a:r>
            <a:r>
              <a:rPr lang="pt-BR" sz="2600" dirty="0"/>
              <a:t> * </a:t>
            </a:r>
            <a:r>
              <a:rPr lang="pt-BR" sz="2600" b="1" dirty="0"/>
              <a:t>f</a:t>
            </a:r>
            <a:r>
              <a:rPr lang="pt-BR" sz="2600" b="1" baseline="-25000" dirty="0"/>
              <a:t>i</a:t>
            </a:r>
            <a:r>
              <a:rPr lang="pt-BR" sz="2600" dirty="0"/>
              <a:t> * </a:t>
            </a:r>
            <a:r>
              <a:rPr lang="pt-BR" sz="2600" b="1" dirty="0"/>
              <a:t>f</a:t>
            </a:r>
            <a:r>
              <a:rPr lang="pt-BR" sz="2600" b="1" baseline="-25000" dirty="0"/>
              <a:t>c</a:t>
            </a:r>
            <a:r>
              <a:rPr lang="pt-BR" sz="2600" dirty="0"/>
              <a:t> * </a:t>
            </a:r>
            <a:r>
              <a:rPr lang="pt-BR" sz="2600" b="1" dirty="0"/>
              <a:t>L</a:t>
            </a:r>
          </a:p>
          <a:p>
            <a:pPr lvl="1"/>
            <a:endParaRPr lang="en-US" sz="2600" dirty="0"/>
          </a:p>
          <a:p>
            <a:r>
              <a:rPr lang="en-US" sz="2800" dirty="0"/>
              <a:t>- Fermi paradox</a:t>
            </a:r>
          </a:p>
          <a:p>
            <a:pPr lvl="1"/>
            <a:r>
              <a:rPr lang="en-US" sz="2600" dirty="0"/>
              <a:t>“where are all the ETs?”</a:t>
            </a:r>
          </a:p>
          <a:p>
            <a:endParaRPr lang="en-US" sz="2800" dirty="0"/>
          </a:p>
          <a:p>
            <a:r>
              <a:rPr lang="en-US" sz="2800" dirty="0"/>
              <a:t>- Great Filter?</a:t>
            </a:r>
          </a:p>
          <a:p>
            <a:pPr lvl="1"/>
            <a:r>
              <a:rPr lang="en-US" sz="2600" dirty="0"/>
              <a:t>something stops intelligent life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89972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- can we collapse?</a:t>
            </a:r>
          </a:p>
          <a:p>
            <a:r>
              <a:rPr lang="en-US" sz="2800" dirty="0"/>
              <a:t>- what would it take?</a:t>
            </a:r>
          </a:p>
          <a:p>
            <a:r>
              <a:rPr lang="en-US" sz="2800" dirty="0"/>
              <a:t>- what would it look like?</a:t>
            </a:r>
          </a:p>
          <a:p>
            <a:r>
              <a:rPr lang="en-US" sz="2800" dirty="0"/>
              <a:t>- are you prepared?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6225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complex societies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3767329" cy="4481914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en-US" sz="2800" dirty="0"/>
              <a:t> what is their purpose?</a:t>
            </a:r>
          </a:p>
          <a:p>
            <a:pPr>
              <a:buFontTx/>
              <a:buChar char="-"/>
            </a:pPr>
            <a:endParaRPr lang="en-US" sz="2800" dirty="0"/>
          </a:p>
          <a:p>
            <a:pPr>
              <a:buFontTx/>
              <a:buChar char="-"/>
            </a:pPr>
            <a:r>
              <a:rPr lang="en-US" sz="2800" dirty="0"/>
              <a:t> why were early civilizations where they were and not somewhere else?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Tx/>
              <a:buChar char="-"/>
            </a:pPr>
            <a:r>
              <a:rPr lang="en-US" sz="2800" dirty="0"/>
              <a:t> what do they need?</a:t>
            </a:r>
          </a:p>
          <a:p>
            <a:pPr lvl="1">
              <a:buFontTx/>
              <a:buChar char="-"/>
            </a:pPr>
            <a:r>
              <a:rPr lang="en-US" sz="2600" dirty="0"/>
              <a:t> acceptable climate</a:t>
            </a:r>
          </a:p>
          <a:p>
            <a:pPr lvl="1">
              <a:buFontTx/>
              <a:buChar char="-"/>
            </a:pPr>
            <a:r>
              <a:rPr lang="en-US" sz="2600" dirty="0"/>
              <a:t> water, food</a:t>
            </a:r>
          </a:p>
          <a:p>
            <a:pPr lvl="1">
              <a:buFontTx/>
              <a:buChar char="-"/>
            </a:pPr>
            <a:r>
              <a:rPr lang="en-US" sz="2600" dirty="0"/>
              <a:t> natural resources</a:t>
            </a:r>
          </a:p>
          <a:p>
            <a:pPr>
              <a:buFontTx/>
              <a:buChar char="-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1026" name="Picture 2" descr="Image result for ancient vill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267" y="1935887"/>
            <a:ext cx="4707733" cy="3344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70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Agriculture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- ability to feed people is dependent on local crops</a:t>
            </a:r>
          </a:p>
          <a:p>
            <a:r>
              <a:rPr lang="en-US" sz="2800" dirty="0"/>
              <a:t>- it must be efficient to allow for specialization</a:t>
            </a:r>
          </a:p>
          <a:p>
            <a:r>
              <a:rPr lang="en-US" sz="2800" dirty="0"/>
              <a:t>- crops are not equal</a:t>
            </a:r>
          </a:p>
          <a:p>
            <a:pPr lvl="1"/>
            <a:r>
              <a:rPr lang="en-US" sz="2600" dirty="0"/>
              <a:t>wheat and rice are ideal</a:t>
            </a:r>
          </a:p>
          <a:p>
            <a:pPr marL="201168" lvl="1" indent="0">
              <a:buNone/>
            </a:pPr>
            <a:endParaRPr lang="en-US" sz="2600" dirty="0"/>
          </a:p>
          <a:p>
            <a:pPr marL="0">
              <a:buNone/>
            </a:pPr>
            <a:r>
              <a:rPr lang="en-US" sz="2800" dirty="0"/>
              <a:t>- it is difficult to spread crops to different latitude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7531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Livestock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3"/>
            <a:ext cx="8089221" cy="4336126"/>
          </a:xfrm>
        </p:spPr>
        <p:txBody>
          <a:bodyPr>
            <a:normAutofit/>
          </a:bodyPr>
          <a:lstStyle/>
          <a:p>
            <a:r>
              <a:rPr lang="en-US" sz="2800" dirty="0"/>
              <a:t>- domestication of animals is also crucial</a:t>
            </a:r>
          </a:p>
          <a:p>
            <a:pPr lvl="1"/>
            <a:r>
              <a:rPr lang="en-US" sz="2600" dirty="0"/>
              <a:t>for both meat and physical power</a:t>
            </a:r>
          </a:p>
          <a:p>
            <a:pPr lvl="1"/>
            <a:endParaRPr lang="en-US" sz="2600" dirty="0"/>
          </a:p>
          <a:p>
            <a:r>
              <a:rPr lang="en-US" sz="2800" dirty="0"/>
              <a:t>- animals are not equal either</a:t>
            </a:r>
          </a:p>
          <a:p>
            <a:pPr lvl="1"/>
            <a:r>
              <a:rPr lang="en-US" sz="2600" dirty="0"/>
              <a:t>some are much harder to domesticate than others</a:t>
            </a:r>
          </a:p>
          <a:p>
            <a:pPr lvl="1"/>
            <a:r>
              <a:rPr lang="en-US" sz="2600" dirty="0"/>
              <a:t>diet, growth and breeding, temperament, sociability, etc.</a:t>
            </a:r>
          </a:p>
          <a:p>
            <a:pPr lvl="1"/>
            <a:endParaRPr lang="en-US" sz="2600" dirty="0"/>
          </a:p>
          <a:p>
            <a:r>
              <a:rPr lang="en-US" sz="2800" dirty="0"/>
              <a:t>- can also have trouble migrating to different latitudes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14031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world map physic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3402" cy="593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206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resources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sz="2800" dirty="0"/>
              <a:t>- societies need fuel</a:t>
            </a:r>
          </a:p>
          <a:p>
            <a:pPr lvl="1"/>
            <a:r>
              <a:rPr lang="en-US" sz="2600" dirty="0"/>
              <a:t>wood, coal, oil, …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- and structural materials</a:t>
            </a:r>
          </a:p>
          <a:p>
            <a:pPr lvl="1"/>
            <a:r>
              <a:rPr lang="en-US" sz="2600" dirty="0"/>
              <a:t>wood, metals, etc.</a:t>
            </a:r>
            <a:endParaRPr lang="cs-CZ" sz="2600" dirty="0"/>
          </a:p>
        </p:txBody>
      </p:sp>
      <p:pic>
        <p:nvPicPr>
          <p:cNvPr id="2050" name="Picture 2" descr="Image result for ancient metal m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43" y="2846539"/>
            <a:ext cx="6576164" cy="4011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758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collapse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141707"/>
          </a:xfrm>
        </p:spPr>
        <p:txBody>
          <a:bodyPr>
            <a:normAutofit/>
          </a:bodyPr>
          <a:lstStyle/>
          <a:p>
            <a:r>
              <a:rPr lang="en-US" sz="2800" dirty="0"/>
              <a:t>- societies grow more complex to solve problems</a:t>
            </a:r>
          </a:p>
          <a:p>
            <a:r>
              <a:rPr lang="en-US" sz="2800" dirty="0"/>
              <a:t>- complexity “costs energy”</a:t>
            </a:r>
          </a:p>
          <a:p>
            <a:r>
              <a:rPr lang="en-US" sz="2800" dirty="0"/>
              <a:t>- increasing complexity has diminishing returns</a:t>
            </a:r>
          </a:p>
          <a:p>
            <a:pPr lvl="1"/>
            <a:r>
              <a:rPr lang="en-US" sz="2600" dirty="0"/>
              <a:t>can be recovered by innovation and technology</a:t>
            </a:r>
          </a:p>
          <a:p>
            <a:r>
              <a:rPr lang="en-US" sz="2800" dirty="0"/>
              <a:t>- complexity tends to lead to specialization</a:t>
            </a:r>
          </a:p>
          <a:p>
            <a:r>
              <a:rPr lang="en-US" sz="2800" dirty="0"/>
              <a:t>- specialization tends to lower adaptability</a:t>
            </a:r>
          </a:p>
          <a:p>
            <a:r>
              <a:rPr lang="en-US" sz="2800" dirty="0"/>
              <a:t>- adaptability is needed to respond to shocks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5292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collapse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7690105" cy="4683082"/>
          </a:xfrm>
        </p:spPr>
        <p:txBody>
          <a:bodyPr>
            <a:normAutofit/>
          </a:bodyPr>
          <a:lstStyle/>
          <a:p>
            <a:r>
              <a:rPr lang="en-US" sz="2800" dirty="0"/>
              <a:t>- collapse = forced loss of complexity</a:t>
            </a:r>
          </a:p>
          <a:p>
            <a:pPr lvl="1"/>
            <a:r>
              <a:rPr lang="en-US" sz="2600" dirty="0"/>
              <a:t>when a society cannot “afford” itself anymore</a:t>
            </a:r>
          </a:p>
          <a:p>
            <a:pPr lvl="1"/>
            <a:r>
              <a:rPr lang="en-US" sz="2600" dirty="0"/>
              <a:t>can overshoot carrying capacity or diminish it</a:t>
            </a:r>
          </a:p>
          <a:p>
            <a:endParaRPr lang="en-US" sz="2800" dirty="0"/>
          </a:p>
          <a:p>
            <a:r>
              <a:rPr lang="en-US" sz="2800" dirty="0"/>
              <a:t>- dependent on neighboring societies</a:t>
            </a:r>
          </a:p>
          <a:p>
            <a:pPr lvl="1"/>
            <a:r>
              <a:rPr lang="en-US" sz="2600" dirty="0"/>
              <a:t>lack there of, trade, takeover – W vs. E Roman Empire</a:t>
            </a:r>
          </a:p>
          <a:p>
            <a:pPr lvl="1"/>
            <a:endParaRPr lang="en-US" sz="2600" dirty="0"/>
          </a:p>
          <a:p>
            <a:r>
              <a:rPr lang="en-US" sz="2800" dirty="0"/>
              <a:t>- most collapses from combination of causes, but not always, single shock can be enough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81462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Resilience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- ability of a (social) system to maintain its function during some crisis or restore it afterwards</a:t>
            </a:r>
          </a:p>
          <a:p>
            <a:endParaRPr lang="en-US" sz="2800" dirty="0"/>
          </a:p>
          <a:p>
            <a:r>
              <a:rPr lang="en-US" sz="2800" dirty="0"/>
              <a:t>- specialization and optimizing for efficiency decrease resilience</a:t>
            </a:r>
          </a:p>
          <a:p>
            <a:pPr lvl="1"/>
            <a:r>
              <a:rPr lang="en-US" sz="2600" dirty="0"/>
              <a:t>for example on-time supply chains</a:t>
            </a:r>
          </a:p>
          <a:p>
            <a:pPr lvl="1"/>
            <a:r>
              <a:rPr lang="en-US" sz="2600" dirty="0"/>
              <a:t>or lacking redundancies</a:t>
            </a:r>
          </a:p>
        </p:txBody>
      </p:sp>
    </p:spTree>
    <p:extLst>
      <p:ext uri="{BB962C8B-B14F-4D97-AF65-F5344CB8AC3E}">
        <p14:creationId xmlns:p14="http://schemas.microsoft.com/office/powerpoint/2010/main" val="32112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757</TotalTime>
  <Words>486</Words>
  <Application>Microsoft Office PowerPoint</Application>
  <PresentationFormat>On-screen Show (4:3)</PresentationFormat>
  <Paragraphs>94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Calibri Light</vt:lpstr>
      <vt:lpstr>Retrospektiva</vt:lpstr>
      <vt:lpstr>BSSb1194  Complex societies and their collapse</vt:lpstr>
      <vt:lpstr>Early complex societies</vt:lpstr>
      <vt:lpstr>Agriculture</vt:lpstr>
      <vt:lpstr>Livestock</vt:lpstr>
      <vt:lpstr>PowerPoint Presentation</vt:lpstr>
      <vt:lpstr>Natural resources</vt:lpstr>
      <vt:lpstr>Causes of collapse</vt:lpstr>
      <vt:lpstr>Causes of collapse</vt:lpstr>
      <vt:lpstr>Resilience</vt:lpstr>
      <vt:lpstr>On shocks</vt:lpstr>
      <vt:lpstr>Note on “self-propagating systems”</vt:lpstr>
      <vt:lpstr>The Great Filter</vt:lpstr>
      <vt:lpstr>Questions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BSS194  Introduction to security, threats and unintended consequences</dc:title>
  <dc:creator>171810</dc:creator>
  <cp:lastModifiedBy>Jakub Drmola</cp:lastModifiedBy>
  <cp:revision>46</cp:revision>
  <dcterms:created xsi:type="dcterms:W3CDTF">2018-02-26T09:40:03Z</dcterms:created>
  <dcterms:modified xsi:type="dcterms:W3CDTF">2022-04-05T14:01:43Z</dcterms:modified>
</cp:coreProperties>
</file>