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7" r:id="rId4"/>
    <p:sldId id="264" r:id="rId5"/>
    <p:sldId id="265" r:id="rId6"/>
    <p:sldId id="262" r:id="rId7"/>
    <p:sldId id="258" r:id="rId8"/>
    <p:sldId id="268" r:id="rId9"/>
    <p:sldId id="270" r:id="rId10"/>
    <p:sldId id="271" r:id="rId11"/>
    <p:sldId id="272" r:id="rId12"/>
    <p:sldId id="269" r:id="rId13"/>
    <p:sldId id="273" r:id="rId14"/>
    <p:sldId id="266" r:id="rId15"/>
    <p:sldId id="259" r:id="rId16"/>
    <p:sldId id="274" r:id="rId17"/>
    <p:sldId id="260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23" autoAdjust="0"/>
    <p:restoredTop sz="94660"/>
  </p:normalViewPr>
  <p:slideViewPr>
    <p:cSldViewPr snapToGrid="0">
      <p:cViewPr varScale="1">
        <p:scale>
          <a:sx n="94" d="100"/>
          <a:sy n="94" d="100"/>
        </p:scale>
        <p:origin x="5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20D87-2C91-405F-B3C7-063DC8B230BC}" type="datetimeFigureOut">
              <a:rPr lang="cs-CZ" smtClean="0"/>
              <a:t>22.03.2022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49A74-03F1-49ED-A828-ADE56F6CA482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603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20D87-2C91-405F-B3C7-063DC8B230BC}" type="datetimeFigureOut">
              <a:rPr lang="cs-CZ" smtClean="0"/>
              <a:t>22.03.2022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49A74-03F1-49ED-A828-ADE56F6CA4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3579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20D87-2C91-405F-B3C7-063DC8B230BC}" type="datetimeFigureOut">
              <a:rPr lang="cs-CZ" smtClean="0"/>
              <a:t>22.03.2022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49A74-03F1-49ED-A828-ADE56F6CA4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1123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20D87-2C91-405F-B3C7-063DC8B230BC}" type="datetimeFigureOut">
              <a:rPr lang="cs-CZ" smtClean="0"/>
              <a:t>22.03.2022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49A74-03F1-49ED-A828-ADE56F6CA4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1008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20D87-2C91-405F-B3C7-063DC8B230BC}" type="datetimeFigureOut">
              <a:rPr lang="cs-CZ" smtClean="0"/>
              <a:t>22.03.2022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49A74-03F1-49ED-A828-ADE56F6CA482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42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20D87-2C91-405F-B3C7-063DC8B230BC}" type="datetimeFigureOut">
              <a:rPr lang="cs-CZ" smtClean="0"/>
              <a:t>22.03.2022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49A74-03F1-49ED-A828-ADE56F6CA4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779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20D87-2C91-405F-B3C7-063DC8B230BC}" type="datetimeFigureOut">
              <a:rPr lang="cs-CZ" smtClean="0"/>
              <a:t>22.03.2022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49A74-03F1-49ED-A828-ADE56F6CA4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3843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20D87-2C91-405F-B3C7-063DC8B230BC}" type="datetimeFigureOut">
              <a:rPr lang="cs-CZ" smtClean="0"/>
              <a:t>22.03.2022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49A74-03F1-49ED-A828-ADE56F6CA4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5126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20D87-2C91-405F-B3C7-063DC8B230BC}" type="datetimeFigureOut">
              <a:rPr lang="cs-CZ" smtClean="0"/>
              <a:t>22.03.2022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49A74-03F1-49ED-A828-ADE56F6CA4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0363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E5920D87-2C91-405F-B3C7-063DC8B230BC}" type="datetimeFigureOut">
              <a:rPr lang="cs-CZ" smtClean="0"/>
              <a:t>22.03.2022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849A74-03F1-49ED-A828-ADE56F6CA4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4493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20D87-2C91-405F-B3C7-063DC8B230BC}" type="datetimeFigureOut">
              <a:rPr lang="cs-CZ" smtClean="0"/>
              <a:t>22.03.2022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49A74-03F1-49ED-A828-ADE56F6CA4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3044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5920D87-2C91-405F-B3C7-063DC8B230BC}" type="datetimeFigureOut">
              <a:rPr lang="cs-CZ" smtClean="0"/>
              <a:t>22.03.2022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B849A74-03F1-49ED-A828-ADE56F6CA482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14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/>
              <a:t>BSSb1194</a:t>
            </a:r>
            <a:r>
              <a:rPr lang="en-US" dirty="0"/>
              <a:t> </a:t>
            </a:r>
            <a:br>
              <a:rPr lang="en-US" dirty="0"/>
            </a:br>
            <a:r>
              <a:rPr lang="en-US" sz="10700" dirty="0"/>
              <a:t>Food, water and weather</a:t>
            </a:r>
            <a:endParaRPr lang="cs-CZ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/>
              <a:t>Jakub Drmola</a:t>
            </a:r>
          </a:p>
        </p:txBody>
      </p:sp>
    </p:spTree>
    <p:extLst>
      <p:ext uri="{BB962C8B-B14F-4D97-AF65-F5344CB8AC3E}">
        <p14:creationId xmlns:p14="http://schemas.microsoft.com/office/powerpoint/2010/main" val="623036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Image result for praha povoden 2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0291"/>
            <a:ext cx="9135650" cy="513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986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https://upload.wikimedia.org/wikipedia/commons/thumb/e/e5/Pisek_povoden.jpg/1280px-Pisek_povod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768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Non-natural floods?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8" y="1845734"/>
            <a:ext cx="8220833" cy="4023360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800" dirty="0"/>
              <a:t>- dams can fail</a:t>
            </a:r>
          </a:p>
          <a:p>
            <a:pPr lvl="1"/>
            <a:r>
              <a:rPr lang="en-US" sz="2400" dirty="0" err="1"/>
              <a:t>Vajont</a:t>
            </a:r>
            <a:r>
              <a:rPr lang="en-US" sz="2400" dirty="0"/>
              <a:t>, Italy (1963) – erosion and landslide, 2000 dead</a:t>
            </a:r>
          </a:p>
          <a:p>
            <a:pPr lvl="1"/>
            <a:r>
              <a:rPr lang="en-US" sz="2600" dirty="0"/>
              <a:t>Ru, China (1975) – extreme rainfall, 2 dams, 200 000 dead</a:t>
            </a:r>
          </a:p>
          <a:p>
            <a:pPr lvl="1"/>
            <a:endParaRPr lang="en-US" sz="2600" dirty="0"/>
          </a:p>
          <a:p>
            <a:r>
              <a:rPr lang="en-US" sz="2800" dirty="0"/>
              <a:t>- or be destroyed intentionally</a:t>
            </a:r>
          </a:p>
          <a:p>
            <a:pPr lvl="1"/>
            <a:r>
              <a:rPr lang="en-US" sz="2600" dirty="0"/>
              <a:t>Operation Chastise (1943), RAF bombing German dams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31754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Image result for vajont d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77947" cy="613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600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845734"/>
            <a:ext cx="7907682" cy="4342124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- deadliest hurricanes are SE Asia</a:t>
            </a:r>
          </a:p>
          <a:p>
            <a:pPr lvl="1"/>
            <a:r>
              <a:rPr lang="en-US" sz="2600" dirty="0"/>
              <a:t>1839, 1881, 1970, 1975, 2008 (hundreds of thousands)</a:t>
            </a:r>
          </a:p>
          <a:p>
            <a:r>
              <a:rPr lang="en-US" sz="2800" dirty="0"/>
              <a:t>- costliest hurricanes are in mid-Atlantic/Gulf coast</a:t>
            </a:r>
          </a:p>
          <a:p>
            <a:pPr lvl="1"/>
            <a:r>
              <a:rPr lang="en-US" sz="2600" dirty="0"/>
              <a:t>1992, 2005, 2008, 2012, 2017 (up to over $100 billions)</a:t>
            </a:r>
          </a:p>
          <a:p>
            <a:endParaRPr lang="en-US" sz="2800" dirty="0"/>
          </a:p>
          <a:p>
            <a:r>
              <a:rPr lang="en-US" sz="2800" dirty="0"/>
              <a:t>- tornados are not so bad, comparatively</a:t>
            </a:r>
          </a:p>
          <a:p>
            <a:pPr lvl="1"/>
            <a:endParaRPr lang="en-US" sz="2600" dirty="0"/>
          </a:p>
          <a:p>
            <a:r>
              <a:rPr lang="en-US" sz="2800" dirty="0"/>
              <a:t>- lightning strikes – around 0.1 </a:t>
            </a:r>
            <a:r>
              <a:rPr lang="en-US" sz="2800" dirty="0" err="1"/>
              <a:t>micromort</a:t>
            </a:r>
            <a:endParaRPr lang="en-US" sz="2800" dirty="0"/>
          </a:p>
          <a:p>
            <a:pPr lvl="1"/>
            <a:r>
              <a:rPr lang="en-US" sz="2600" dirty="0"/>
              <a:t>depends where you live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175025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 of species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429806"/>
          </a:xfrm>
        </p:spPr>
        <p:txBody>
          <a:bodyPr>
            <a:normAutofit/>
          </a:bodyPr>
          <a:lstStyle/>
          <a:p>
            <a:r>
              <a:rPr lang="en-US" sz="2800" dirty="0"/>
              <a:t>- bees</a:t>
            </a:r>
          </a:p>
          <a:p>
            <a:pPr lvl="1"/>
            <a:r>
              <a:rPr lang="en-US" sz="2600" dirty="0"/>
              <a:t>“colony collapse disorder”</a:t>
            </a:r>
          </a:p>
          <a:p>
            <a:pPr lvl="1"/>
            <a:r>
              <a:rPr lang="en-US" sz="2600" dirty="0"/>
              <a:t>important pollinators, up to 10% of crops </a:t>
            </a:r>
          </a:p>
          <a:p>
            <a:r>
              <a:rPr lang="en-US" sz="2800" dirty="0"/>
              <a:t>- fisheries</a:t>
            </a:r>
          </a:p>
          <a:p>
            <a:pPr lvl="1"/>
            <a:r>
              <a:rPr lang="en-US" sz="2600" dirty="0"/>
              <a:t>depletion by overfishing</a:t>
            </a:r>
          </a:p>
          <a:p>
            <a:r>
              <a:rPr lang="en-US" sz="2800" dirty="0"/>
              <a:t>- corals</a:t>
            </a:r>
          </a:p>
          <a:p>
            <a:pPr lvl="1"/>
            <a:r>
              <a:rPr lang="en-US" sz="2600" dirty="0"/>
              <a:t>coastline protection and fish breeding</a:t>
            </a:r>
          </a:p>
          <a:p>
            <a:r>
              <a:rPr lang="en-US" sz="2800" dirty="0"/>
              <a:t>- loss of medical research opportunities</a:t>
            </a:r>
          </a:p>
          <a:p>
            <a:pPr lvl="1"/>
            <a:r>
              <a:rPr lang="en-US" sz="2600" dirty="0"/>
              <a:t>any plants, fungi, animals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4474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2279737" cy="1478071"/>
          </a:xfrm>
        </p:spPr>
        <p:txBody>
          <a:bodyPr/>
          <a:lstStyle/>
          <a:p>
            <a:r>
              <a:rPr lang="en-US" dirty="0"/>
              <a:t>Climate change?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" y="1803748"/>
            <a:ext cx="3757808" cy="5050569"/>
          </a:xfrm>
        </p:spPr>
        <p:txBody>
          <a:bodyPr>
            <a:normAutofit/>
          </a:bodyPr>
          <a:lstStyle/>
          <a:p>
            <a:r>
              <a:rPr lang="en-US" sz="2800" dirty="0"/>
              <a:t>- makes everything above worse and more frequent</a:t>
            </a:r>
          </a:p>
          <a:p>
            <a:r>
              <a:rPr lang="en-US" sz="2800" dirty="0"/>
              <a:t>- instability and unpredictability of the environment increases</a:t>
            </a:r>
          </a:p>
          <a:p>
            <a:pPr lvl="1"/>
            <a:r>
              <a:rPr lang="en-US" sz="2600" dirty="0"/>
              <a:t>which is bad for us</a:t>
            </a:r>
          </a:p>
          <a:p>
            <a:endParaRPr lang="en-US" sz="2800" dirty="0"/>
          </a:p>
          <a:p>
            <a:r>
              <a:rPr lang="en-US" sz="2800" dirty="0"/>
              <a:t>- some areas are more vulnerable than others</a:t>
            </a:r>
            <a:endParaRPr lang="cs-CZ" sz="2800" dirty="0"/>
          </a:p>
        </p:txBody>
      </p:sp>
      <p:pic>
        <p:nvPicPr>
          <p:cNvPr id="7170" name="Picture 2" descr="http://blogs.reading.ac.uk/climate-lab-book/files/2016/05/spiral_optimize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620" y="-1"/>
            <a:ext cx="5390380" cy="579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0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to be learned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454858"/>
          </a:xfrm>
        </p:spPr>
        <p:txBody>
          <a:bodyPr>
            <a:normAutofit/>
          </a:bodyPr>
          <a:lstStyle/>
          <a:p>
            <a:r>
              <a:rPr lang="en-US" sz="2800" dirty="0"/>
              <a:t>- collapse or conflict often preceded by population boom, which then meets drop in productivity</a:t>
            </a:r>
          </a:p>
          <a:p>
            <a:pPr lvl="1"/>
            <a:r>
              <a:rPr lang="en-US" sz="2600" dirty="0"/>
              <a:t>but also cuts the other way</a:t>
            </a:r>
          </a:p>
          <a:p>
            <a:r>
              <a:rPr lang="en-US" sz="2800" dirty="0"/>
              <a:t>- human societies fail at understanding and mitigating consequences distant in time and space from their causes</a:t>
            </a:r>
          </a:p>
          <a:p>
            <a:r>
              <a:rPr lang="en-US" sz="2800" dirty="0"/>
              <a:t>- dependent on speed and direction of feedback (positive/negative)</a:t>
            </a:r>
          </a:p>
          <a:p>
            <a:r>
              <a:rPr lang="en-US" sz="2800" dirty="0"/>
              <a:t>- tragedy of commons</a:t>
            </a:r>
          </a:p>
        </p:txBody>
      </p:sp>
    </p:spTree>
    <p:extLst>
      <p:ext uri="{BB962C8B-B14F-4D97-AF65-F5344CB8AC3E}">
        <p14:creationId xmlns:p14="http://schemas.microsoft.com/office/powerpoint/2010/main" val="123648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Easter Island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845734"/>
            <a:ext cx="5565315" cy="4023360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800" dirty="0"/>
              <a:t>- relatively advanced, isolated society</a:t>
            </a:r>
          </a:p>
          <a:p>
            <a:r>
              <a:rPr lang="en-US" sz="2800" dirty="0"/>
              <a:t>- became unsustainable</a:t>
            </a:r>
          </a:p>
          <a:p>
            <a:r>
              <a:rPr lang="en-US" sz="2800" dirty="0"/>
              <a:t>- last tree cut down around 1650</a:t>
            </a:r>
          </a:p>
          <a:p>
            <a:r>
              <a:rPr lang="en-US" sz="2800" dirty="0"/>
              <a:t>- collapse from 12000 to &lt;100 people</a:t>
            </a:r>
          </a:p>
          <a:p>
            <a:pPr lvl="1"/>
            <a:r>
              <a:rPr lang="en-US" sz="2600" dirty="0"/>
              <a:t>food, building material, rats</a:t>
            </a:r>
          </a:p>
          <a:p>
            <a:pPr lvl="1"/>
            <a:r>
              <a:rPr lang="en-US" sz="2600" dirty="0"/>
              <a:t>wars, disease, slavery, …</a:t>
            </a:r>
          </a:p>
          <a:p>
            <a:pPr lvl="1"/>
            <a:endParaRPr lang="cs-CZ" sz="2600" dirty="0"/>
          </a:p>
        </p:txBody>
      </p:sp>
      <p:pic>
        <p:nvPicPr>
          <p:cNvPr id="1026" name="Picture 2" descr="Image result for moa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05" r="2689"/>
          <a:stretch/>
        </p:blipFill>
        <p:spPr bwMode="auto">
          <a:xfrm>
            <a:off x="6388274" y="1011982"/>
            <a:ext cx="2755726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56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642748"/>
          </a:xfrm>
        </p:spPr>
        <p:txBody>
          <a:bodyPr>
            <a:normAutofit/>
          </a:bodyPr>
          <a:lstStyle/>
          <a:p>
            <a:r>
              <a:rPr lang="en-US" sz="2800" dirty="0"/>
              <a:t>- often caused by combination of causes:</a:t>
            </a:r>
          </a:p>
          <a:p>
            <a:pPr lvl="1"/>
            <a:r>
              <a:rPr lang="en-US" sz="2600" dirty="0"/>
              <a:t>droughts, diseases, pests, overpopulation</a:t>
            </a:r>
          </a:p>
          <a:p>
            <a:pPr lvl="1"/>
            <a:r>
              <a:rPr lang="en-US" sz="2600" dirty="0"/>
              <a:t>almost always mismanagement</a:t>
            </a:r>
          </a:p>
          <a:p>
            <a:pPr lvl="1"/>
            <a:endParaRPr lang="en-US" sz="2600" dirty="0"/>
          </a:p>
          <a:p>
            <a:r>
              <a:rPr lang="en-US" sz="2800" dirty="0"/>
              <a:t>Irish Potato Famine (1845)</a:t>
            </a:r>
          </a:p>
          <a:p>
            <a:pPr lvl="1"/>
            <a:r>
              <a:rPr lang="en-US" sz="2400" dirty="0"/>
              <a:t>primarily caused by blight + overspecialization</a:t>
            </a:r>
          </a:p>
          <a:p>
            <a:pPr lvl="1"/>
            <a:r>
              <a:rPr lang="en-US" sz="2400" dirty="0"/>
              <a:t>1 million dead + emigration wave</a:t>
            </a:r>
          </a:p>
          <a:p>
            <a:r>
              <a:rPr lang="en-US" sz="2800" dirty="0"/>
              <a:t>Great Leap Forward (1960)</a:t>
            </a:r>
          </a:p>
          <a:p>
            <a:pPr lvl="1"/>
            <a:r>
              <a:rPr lang="en-US" sz="2400" dirty="0"/>
              <a:t>primarily caused by policy + poor weather</a:t>
            </a:r>
          </a:p>
          <a:p>
            <a:pPr lvl="1"/>
            <a:r>
              <a:rPr lang="en-US" sz="2400" dirty="0"/>
              <a:t>30-60 million dead</a:t>
            </a:r>
          </a:p>
          <a:p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102763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(mostly) famines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845733"/>
            <a:ext cx="7543801" cy="4454859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800" dirty="0"/>
              <a:t>- multiple famines with up to 10 million dead</a:t>
            </a:r>
          </a:p>
          <a:p>
            <a:pPr lvl="1"/>
            <a:r>
              <a:rPr lang="en-US" sz="2600" dirty="0"/>
              <a:t>India 1770, 1783, 1790, 1877, 1943 </a:t>
            </a:r>
          </a:p>
          <a:p>
            <a:pPr lvl="1"/>
            <a:r>
              <a:rPr lang="en-US" sz="2600" dirty="0"/>
              <a:t>China 1860s, 1876, 1907, 1929, 1936</a:t>
            </a:r>
          </a:p>
          <a:p>
            <a:pPr lvl="1"/>
            <a:r>
              <a:rPr lang="en-US" sz="2600" dirty="0"/>
              <a:t>France 1693</a:t>
            </a:r>
          </a:p>
          <a:p>
            <a:pPr lvl="1"/>
            <a:r>
              <a:rPr lang="en-US" sz="2600" dirty="0"/>
              <a:t>Iran 1917</a:t>
            </a:r>
          </a:p>
          <a:p>
            <a:pPr lvl="1"/>
            <a:endParaRPr lang="en-US" sz="2600" dirty="0"/>
          </a:p>
          <a:p>
            <a:pPr marL="201168" lvl="1" indent="0">
              <a:buNone/>
            </a:pPr>
            <a:r>
              <a:rPr lang="en-US" sz="2800" dirty="0"/>
              <a:t>Maya civilization in 11</a:t>
            </a:r>
            <a:r>
              <a:rPr lang="en-US" sz="2800" baseline="30000" dirty="0"/>
              <a:t>th</a:t>
            </a:r>
            <a:r>
              <a:rPr lang="en-US" sz="2800" dirty="0"/>
              <a:t> century?</a:t>
            </a:r>
          </a:p>
          <a:p>
            <a:pPr lvl="1"/>
            <a:r>
              <a:rPr lang="en-US" sz="2600" dirty="0"/>
              <a:t>deforestation and drought</a:t>
            </a:r>
          </a:p>
        </p:txBody>
      </p:sp>
    </p:spTree>
    <p:extLst>
      <p:ext uri="{BB962C8B-B14F-4D97-AF65-F5344CB8AC3E}">
        <p14:creationId xmlns:p14="http://schemas.microsoft.com/office/powerpoint/2010/main" val="124806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Intentional famines?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Holodomor (1932)</a:t>
            </a:r>
          </a:p>
          <a:p>
            <a:pPr lvl="1"/>
            <a:r>
              <a:rPr lang="en-US" sz="2600" dirty="0"/>
              <a:t>caused by collectivization policies a repression</a:t>
            </a:r>
          </a:p>
          <a:p>
            <a:pPr lvl="1"/>
            <a:r>
              <a:rPr lang="en-US" sz="2600" dirty="0"/>
              <a:t>4-5 million dead, possibly genocide</a:t>
            </a:r>
          </a:p>
          <a:p>
            <a:endParaRPr lang="en-US" sz="2800" dirty="0"/>
          </a:p>
          <a:p>
            <a:r>
              <a:rPr lang="en-US" sz="2800" dirty="0"/>
              <a:t>Yemen (2016-)</a:t>
            </a:r>
          </a:p>
          <a:p>
            <a:pPr lvl="1"/>
            <a:r>
              <a:rPr lang="en-US" sz="2600" dirty="0"/>
              <a:t>primarily caused by blockade and bombing</a:t>
            </a:r>
          </a:p>
          <a:p>
            <a:pPr lvl="1"/>
            <a:r>
              <a:rPr lang="en-US" sz="2600" dirty="0"/>
              <a:t>combined with cholera + </a:t>
            </a:r>
            <a:r>
              <a:rPr lang="en-US" sz="2600" dirty="0" err="1"/>
              <a:t>khat</a:t>
            </a:r>
            <a:r>
              <a:rPr lang="en-US" sz="2600" dirty="0"/>
              <a:t> farming</a:t>
            </a:r>
          </a:p>
          <a:p>
            <a:pPr lvl="1"/>
            <a:r>
              <a:rPr lang="en-US" sz="2600" dirty="0"/>
              <a:t>ongoing, death toll unknown</a:t>
            </a:r>
            <a:endParaRPr lang="cs-CZ" sz="2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133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 conflict triggers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392228"/>
          </a:xfrm>
        </p:spPr>
        <p:txBody>
          <a:bodyPr>
            <a:normAutofit/>
          </a:bodyPr>
          <a:lstStyle/>
          <a:p>
            <a:r>
              <a:rPr lang="en-US" sz="2800" dirty="0"/>
              <a:t>- adverse natural conditions can trigger conflicts</a:t>
            </a:r>
          </a:p>
          <a:p>
            <a:r>
              <a:rPr lang="en-US" sz="2800" dirty="0"/>
              <a:t>- Somalia</a:t>
            </a:r>
          </a:p>
          <a:p>
            <a:pPr lvl="1"/>
            <a:r>
              <a:rPr lang="en-US" sz="2600" dirty="0"/>
              <a:t>escalating cycle of droughts and mismanagement</a:t>
            </a:r>
          </a:p>
          <a:p>
            <a:pPr lvl="1"/>
            <a:r>
              <a:rPr lang="en-US" sz="2600" dirty="0"/>
              <a:t>failure of the state lead to collapse of fishing too</a:t>
            </a:r>
          </a:p>
          <a:p>
            <a:pPr lvl="1"/>
            <a:endParaRPr lang="en-US" sz="2600" dirty="0"/>
          </a:p>
          <a:p>
            <a:r>
              <a:rPr lang="en-US" sz="2800" dirty="0"/>
              <a:t>- Syria</a:t>
            </a:r>
          </a:p>
          <a:p>
            <a:pPr lvl="1"/>
            <a:r>
              <a:rPr lang="en-US" sz="2600" dirty="0"/>
              <a:t>population explosion and urbanization</a:t>
            </a:r>
          </a:p>
          <a:p>
            <a:pPr lvl="1"/>
            <a:r>
              <a:rPr lang="en-US" sz="2600" dirty="0"/>
              <a:t>droughts, poor harvest, unemployment, rising prices</a:t>
            </a:r>
          </a:p>
          <a:p>
            <a:pPr lvl="1"/>
            <a:r>
              <a:rPr lang="en-US" sz="2600" dirty="0"/>
              <a:t>lots of angry, young men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285907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845733"/>
            <a:ext cx="7543801" cy="4191811"/>
          </a:xfrm>
        </p:spPr>
        <p:txBody>
          <a:bodyPr>
            <a:normAutofit/>
          </a:bodyPr>
          <a:lstStyle/>
          <a:p>
            <a:r>
              <a:rPr lang="en-US" sz="2800" dirty="0"/>
              <a:t>- caused by abnormal weather</a:t>
            </a:r>
          </a:p>
          <a:p>
            <a:pPr lvl="1"/>
            <a:r>
              <a:rPr lang="en-US" sz="2600" dirty="0"/>
              <a:t>too much snow melting or too much rain</a:t>
            </a:r>
          </a:p>
          <a:p>
            <a:pPr lvl="1"/>
            <a:r>
              <a:rPr lang="en-US" sz="2600" dirty="0"/>
              <a:t>complicated by poor policies, infrastructure, deforestation, intensive farming, etc.</a:t>
            </a:r>
          </a:p>
          <a:p>
            <a:r>
              <a:rPr lang="en-US" sz="2800" dirty="0"/>
              <a:t>- secondary effects:</a:t>
            </a:r>
          </a:p>
          <a:p>
            <a:pPr lvl="1"/>
            <a:r>
              <a:rPr lang="en-US" sz="2600" dirty="0"/>
              <a:t>crop failures, spread of disease, damaged buildings</a:t>
            </a:r>
          </a:p>
          <a:p>
            <a:r>
              <a:rPr lang="en-US" sz="2800" dirty="0"/>
              <a:t>- Huang He floods (1887, 1931, 1938) 5 mil. dead</a:t>
            </a:r>
          </a:p>
          <a:p>
            <a:r>
              <a:rPr lang="en-US" sz="2800" dirty="0"/>
              <a:t>- Czech floods (worst in 2002)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07493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upload.wikimedia.org/wikipedia/commons/thumb/a/a8/NASA_Elbe_flood_2002_before_after.jpg/1024px-NASA_Elbe_flood_2002_before_af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829" y="538"/>
            <a:ext cx="6526060" cy="685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594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Image result for praha povoden 2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3657"/>
            <a:ext cx="9144000" cy="514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69713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1592</TotalTime>
  <Words>553</Words>
  <Application>Microsoft Office PowerPoint</Application>
  <PresentationFormat>On-screen Show (4:3)</PresentationFormat>
  <Paragraphs>98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Calibri</vt:lpstr>
      <vt:lpstr>Calibri Light</vt:lpstr>
      <vt:lpstr>Retrospektiva</vt:lpstr>
      <vt:lpstr>BSSb1194  Food, water and weather</vt:lpstr>
      <vt:lpstr>Easter Island</vt:lpstr>
      <vt:lpstr>Famine</vt:lpstr>
      <vt:lpstr>Natural (mostly) famines</vt:lpstr>
      <vt:lpstr>Intentional famines?</vt:lpstr>
      <vt:lpstr>As conflict triggers</vt:lpstr>
      <vt:lpstr>Floods</vt:lpstr>
      <vt:lpstr>PowerPoint Presentation</vt:lpstr>
      <vt:lpstr>PowerPoint Presentation</vt:lpstr>
      <vt:lpstr>PowerPoint Presentation</vt:lpstr>
      <vt:lpstr>PowerPoint Presentation</vt:lpstr>
      <vt:lpstr>Non-natural floods?</vt:lpstr>
      <vt:lpstr>PowerPoint Presentation</vt:lpstr>
      <vt:lpstr>Weather…</vt:lpstr>
      <vt:lpstr>Loss of species</vt:lpstr>
      <vt:lpstr>Climate change?</vt:lpstr>
      <vt:lpstr>Lessons to be learned</vt:lpstr>
    </vt:vector>
  </TitlesOfParts>
  <Company>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BSS194  Introduction to security, threats and unintended consequences</dc:title>
  <dc:creator>171810</dc:creator>
  <cp:lastModifiedBy>Jakub Drmola</cp:lastModifiedBy>
  <cp:revision>81</cp:revision>
  <dcterms:created xsi:type="dcterms:W3CDTF">2018-02-26T09:40:03Z</dcterms:created>
  <dcterms:modified xsi:type="dcterms:W3CDTF">2022-03-22T15:03:31Z</dcterms:modified>
</cp:coreProperties>
</file>