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63" r:id="rId4"/>
    <p:sldId id="273" r:id="rId5"/>
    <p:sldId id="258" r:id="rId6"/>
    <p:sldId id="272" r:id="rId7"/>
    <p:sldId id="267" r:id="rId8"/>
    <p:sldId id="269" r:id="rId9"/>
    <p:sldId id="259" r:id="rId10"/>
    <p:sldId id="270" r:id="rId11"/>
    <p:sldId id="265" r:id="rId12"/>
    <p:sldId id="262" r:id="rId13"/>
    <p:sldId id="266" r:id="rId14"/>
    <p:sldId id="261" r:id="rId15"/>
    <p:sldId id="264" r:id="rId16"/>
    <p:sldId id="268" r:id="rId17"/>
    <p:sldId id="257" r:id="rId18"/>
    <p:sldId id="260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23" autoAdjust="0"/>
    <p:restoredTop sz="94660"/>
  </p:normalViewPr>
  <p:slideViewPr>
    <p:cSldViewPr snapToGrid="0">
      <p:cViewPr varScale="1">
        <p:scale>
          <a:sx n="94" d="100"/>
          <a:sy n="94" d="100"/>
        </p:scale>
        <p:origin x="5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0D87-2C91-405F-B3C7-063DC8B230BC}" type="datetimeFigureOut">
              <a:rPr lang="cs-CZ" smtClean="0"/>
              <a:t>29.03.2022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A74-03F1-49ED-A828-ADE56F6CA482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603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0D87-2C91-405F-B3C7-063DC8B230BC}" type="datetimeFigureOut">
              <a:rPr lang="cs-CZ" smtClean="0"/>
              <a:t>29.03.2022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A74-03F1-49ED-A828-ADE56F6CA4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3579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0D87-2C91-405F-B3C7-063DC8B230BC}" type="datetimeFigureOut">
              <a:rPr lang="cs-CZ" smtClean="0"/>
              <a:t>29.03.2022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A74-03F1-49ED-A828-ADE56F6CA4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123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0D87-2C91-405F-B3C7-063DC8B230BC}" type="datetimeFigureOut">
              <a:rPr lang="cs-CZ" smtClean="0"/>
              <a:t>29.03.2022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A74-03F1-49ED-A828-ADE56F6CA4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100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0D87-2C91-405F-B3C7-063DC8B230BC}" type="datetimeFigureOut">
              <a:rPr lang="cs-CZ" smtClean="0"/>
              <a:t>29.03.2022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A74-03F1-49ED-A828-ADE56F6CA482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42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0D87-2C91-405F-B3C7-063DC8B230BC}" type="datetimeFigureOut">
              <a:rPr lang="cs-CZ" smtClean="0"/>
              <a:t>29.03.2022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A74-03F1-49ED-A828-ADE56F6CA4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779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0D87-2C91-405F-B3C7-063DC8B230BC}" type="datetimeFigureOut">
              <a:rPr lang="cs-CZ" smtClean="0"/>
              <a:t>29.03.2022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A74-03F1-49ED-A828-ADE56F6CA4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384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0D87-2C91-405F-B3C7-063DC8B230BC}" type="datetimeFigureOut">
              <a:rPr lang="cs-CZ" smtClean="0"/>
              <a:t>29.03.2022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A74-03F1-49ED-A828-ADE56F6CA4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12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0D87-2C91-405F-B3C7-063DC8B230BC}" type="datetimeFigureOut">
              <a:rPr lang="cs-CZ" smtClean="0"/>
              <a:t>29.03.2022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A74-03F1-49ED-A828-ADE56F6CA4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363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5920D87-2C91-405F-B3C7-063DC8B230BC}" type="datetimeFigureOut">
              <a:rPr lang="cs-CZ" smtClean="0"/>
              <a:t>29.03.2022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849A74-03F1-49ED-A828-ADE56F6CA4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449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0D87-2C91-405F-B3C7-063DC8B230BC}" type="datetimeFigureOut">
              <a:rPr lang="cs-CZ" smtClean="0"/>
              <a:t>29.03.2022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49A74-03F1-49ED-A828-ADE56F6CA4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3044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5920D87-2C91-405F-B3C7-063DC8B230BC}" type="datetimeFigureOut">
              <a:rPr lang="cs-CZ" smtClean="0"/>
              <a:t>29.03.2022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B849A74-03F1-49ED-A828-ADE56F6CA482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14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ybsSqcB7m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BSS</a:t>
            </a:r>
            <a:r>
              <a:rPr lang="en-150" sz="2200" dirty="0"/>
              <a:t>b1</a:t>
            </a:r>
            <a:r>
              <a:rPr lang="en-US" sz="2200" dirty="0"/>
              <a:t>194</a:t>
            </a:r>
            <a:r>
              <a:rPr lang="en-US" dirty="0"/>
              <a:t> </a:t>
            </a:r>
            <a:br>
              <a:rPr lang="en-US" dirty="0"/>
            </a:br>
            <a:r>
              <a:rPr lang="en-US" sz="10700" dirty="0"/>
              <a:t>Life kills life</a:t>
            </a:r>
            <a:endParaRPr lang="cs-CZ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/>
              <a:t>Jakub Drmola</a:t>
            </a:r>
          </a:p>
        </p:txBody>
      </p:sp>
    </p:spTree>
    <p:extLst>
      <p:ext uri="{BB962C8B-B14F-4D97-AF65-F5344CB8AC3E}">
        <p14:creationId xmlns:p14="http://schemas.microsoft.com/office/powerpoint/2010/main" val="623036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Image result for spanish fl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264" cy="602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866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Smallpox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1845734"/>
            <a:ext cx="4124821" cy="4023360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- vaccine in 1796</a:t>
            </a:r>
          </a:p>
          <a:p>
            <a:r>
              <a:rPr lang="en-US" sz="2800" dirty="0"/>
              <a:t>- campaigns since 19</a:t>
            </a:r>
            <a:r>
              <a:rPr lang="en-US" sz="2800" baseline="30000" dirty="0"/>
              <a:t>th</a:t>
            </a:r>
            <a:r>
              <a:rPr lang="en-US" sz="2800" dirty="0"/>
              <a:t> cent.</a:t>
            </a:r>
          </a:p>
          <a:p>
            <a:r>
              <a:rPr lang="en-US" sz="2800" dirty="0"/>
              <a:t>- 2 million deaths per year in 20</a:t>
            </a:r>
            <a:r>
              <a:rPr lang="en-US" sz="2800" baseline="30000" dirty="0"/>
              <a:t>th</a:t>
            </a:r>
            <a:r>
              <a:rPr lang="en-US" sz="2800" dirty="0"/>
              <a:t> century</a:t>
            </a:r>
          </a:p>
          <a:p>
            <a:r>
              <a:rPr lang="en-US" sz="2800" dirty="0"/>
              <a:t>- eradicated in 1977</a:t>
            </a:r>
          </a:p>
          <a:p>
            <a:r>
              <a:rPr lang="en-US" sz="2800" dirty="0"/>
              <a:t>- samples retained</a:t>
            </a:r>
            <a:endParaRPr lang="cs-CZ" sz="2800" dirty="0"/>
          </a:p>
        </p:txBody>
      </p:sp>
      <p:pic>
        <p:nvPicPr>
          <p:cNvPr id="6146" name="Picture 2" descr="Image result for petite verole ou vari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753" y="513567"/>
            <a:ext cx="4045247" cy="5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27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Intentional use?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4233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- during sieges</a:t>
            </a:r>
          </a:p>
          <a:p>
            <a:r>
              <a:rPr lang="en-US" sz="2800" dirty="0"/>
              <a:t>- </a:t>
            </a:r>
            <a:r>
              <a:rPr lang="en-US" sz="2600" dirty="0"/>
              <a:t>Native Americans</a:t>
            </a:r>
          </a:p>
          <a:p>
            <a:pPr lvl="1"/>
            <a:r>
              <a:rPr lang="en-US" sz="2600" dirty="0"/>
              <a:t>the infamous blankets…</a:t>
            </a:r>
          </a:p>
          <a:p>
            <a:r>
              <a:rPr lang="en-US" sz="2800" dirty="0"/>
              <a:t>- 20</a:t>
            </a:r>
            <a:r>
              <a:rPr lang="en-US" sz="2800" baseline="30000" dirty="0"/>
              <a:t>th</a:t>
            </a:r>
            <a:r>
              <a:rPr lang="en-US" sz="2800" dirty="0"/>
              <a:t> century</a:t>
            </a:r>
          </a:p>
          <a:p>
            <a:pPr lvl="1"/>
            <a:r>
              <a:rPr lang="en-US" sz="2600" dirty="0"/>
              <a:t>use against animals</a:t>
            </a:r>
          </a:p>
          <a:p>
            <a:pPr lvl="1"/>
            <a:r>
              <a:rPr lang="en-US" sz="2600" dirty="0"/>
              <a:t>use in China</a:t>
            </a:r>
          </a:p>
          <a:p>
            <a:pPr lvl="1"/>
            <a:endParaRPr lang="en-US" sz="2600" dirty="0"/>
          </a:p>
          <a:p>
            <a:r>
              <a:rPr lang="en-US" sz="2800" dirty="0"/>
              <a:t>- some terrorism attempts</a:t>
            </a:r>
          </a:p>
          <a:p>
            <a:r>
              <a:rPr lang="en-US" sz="2800" dirty="0"/>
              <a:t>- quite ineffective and hard to control</a:t>
            </a:r>
          </a:p>
        </p:txBody>
      </p:sp>
    </p:spTree>
    <p:extLst>
      <p:ext uri="{BB962C8B-B14F-4D97-AF65-F5344CB8AC3E}">
        <p14:creationId xmlns:p14="http://schemas.microsoft.com/office/powerpoint/2010/main" val="233574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pandemics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17280"/>
          </a:xfrm>
        </p:spPr>
        <p:txBody>
          <a:bodyPr>
            <a:normAutofit/>
          </a:bodyPr>
          <a:lstStyle/>
          <a:p>
            <a:r>
              <a:rPr lang="en-US" sz="2800" dirty="0"/>
              <a:t>Malaria</a:t>
            </a:r>
          </a:p>
          <a:p>
            <a:pPr lvl="1"/>
            <a:r>
              <a:rPr lang="en-US" sz="2600" dirty="0"/>
              <a:t>0.5-1 million deaths per year</a:t>
            </a:r>
          </a:p>
          <a:p>
            <a:pPr lvl="1"/>
            <a:r>
              <a:rPr lang="en-US" sz="2600" dirty="0"/>
              <a:t>sickle red blood cells adaptation</a:t>
            </a:r>
          </a:p>
          <a:p>
            <a:r>
              <a:rPr lang="en-US" sz="2800" dirty="0"/>
              <a:t>HIV</a:t>
            </a:r>
          </a:p>
          <a:p>
            <a:pPr lvl="1"/>
            <a:r>
              <a:rPr lang="en-US" sz="2600" dirty="0"/>
              <a:t>1 million deaths per year (via AIDS)</a:t>
            </a:r>
          </a:p>
          <a:p>
            <a:pPr lvl="1"/>
            <a:r>
              <a:rPr lang="en-US" sz="2600" dirty="0"/>
              <a:t>zoonosis from SIV</a:t>
            </a:r>
          </a:p>
          <a:p>
            <a:pPr marL="0" indent="0">
              <a:buNone/>
            </a:pPr>
            <a:r>
              <a:rPr lang="en-150" sz="2800" dirty="0"/>
              <a:t>covid-19</a:t>
            </a:r>
            <a:endParaRPr lang="en-US" sz="2800" dirty="0"/>
          </a:p>
          <a:p>
            <a:pPr lvl="1"/>
            <a:r>
              <a:rPr lang="en-US" sz="2600" dirty="0"/>
              <a:t>6+</a:t>
            </a:r>
            <a:r>
              <a:rPr lang="en-150" sz="2600" dirty="0"/>
              <a:t> million dead so far</a:t>
            </a:r>
            <a:endParaRPr lang="en-US" sz="26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25685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Recently 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- SARS (2003) – 1000 dead, zoonosis from bats</a:t>
            </a:r>
          </a:p>
          <a:p>
            <a:r>
              <a:rPr lang="en-US" sz="2800" dirty="0"/>
              <a:t>- H1N1 “swine” flu (2009) – 100 000 dead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zika</a:t>
            </a:r>
            <a:r>
              <a:rPr lang="en-US" sz="2800" dirty="0"/>
              <a:t> (2015-2016) - microcephaly</a:t>
            </a:r>
          </a:p>
          <a:p>
            <a:r>
              <a:rPr lang="en-US" sz="2800" dirty="0"/>
              <a:t>- seasonal flus – 3-500 000 dead</a:t>
            </a:r>
          </a:p>
          <a:p>
            <a:r>
              <a:rPr lang="en-US" sz="2800" dirty="0"/>
              <a:t>- Ebola – avg. 50% mortality, 12 000 dead during the 2013-2016 outbreak</a:t>
            </a:r>
            <a:endParaRPr lang="en-150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4943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and complications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  <a:p>
            <a:r>
              <a:rPr lang="en-US" sz="3200" dirty="0"/>
              <a:t>- large concentrated populations</a:t>
            </a:r>
          </a:p>
          <a:p>
            <a:r>
              <a:rPr lang="en-US" sz="3200" dirty="0"/>
              <a:t>- fast travel between populations</a:t>
            </a:r>
          </a:p>
          <a:p>
            <a:r>
              <a:rPr lang="en-US" sz="3200" dirty="0"/>
              <a:t>- living in proximity with animals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80686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- Sewall Wright</a:t>
            </a:r>
            <a:endParaRPr lang="cs-CZ" sz="2800" dirty="0"/>
          </a:p>
        </p:txBody>
      </p:sp>
      <p:pic>
        <p:nvPicPr>
          <p:cNvPr id="3074" name="Picture 2" descr="Image result for monkey socie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0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337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Antibiotic resistance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hlinkClick r:id="rId2"/>
              </a:rPr>
              <a:t>https://www.youtube.com/watch?v=yybsSqcB7mE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- antibiotic misuse and overuse</a:t>
            </a:r>
          </a:p>
          <a:p>
            <a:r>
              <a:rPr lang="en-US" sz="2800" dirty="0"/>
              <a:t>- deaths probably already in millions, will get worse</a:t>
            </a:r>
          </a:p>
          <a:p>
            <a:endParaRPr lang="en-US" sz="2800" dirty="0"/>
          </a:p>
          <a:p>
            <a:r>
              <a:rPr lang="en-US" sz="2800" dirty="0"/>
              <a:t>- bacteriophages as solution?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53648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Zombies?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cordyceps</a:t>
            </a:r>
            <a:endParaRPr lang="en-US" sz="2800" dirty="0"/>
          </a:p>
          <a:p>
            <a:pPr lvl="1"/>
            <a:r>
              <a:rPr lang="en-US" sz="2600" dirty="0"/>
              <a:t>fungi spores</a:t>
            </a:r>
          </a:p>
          <a:p>
            <a:pPr lvl="1"/>
            <a:r>
              <a:rPr lang="en-US" sz="2600" dirty="0"/>
              <a:t>arthropod parasites (insects, arachnids, etc.)</a:t>
            </a:r>
          </a:p>
          <a:p>
            <a:r>
              <a:rPr lang="en-US" sz="2800" dirty="0"/>
              <a:t>- horsehair worms</a:t>
            </a:r>
          </a:p>
          <a:p>
            <a:pPr lvl="1"/>
            <a:r>
              <a:rPr lang="en-US" sz="2600" dirty="0"/>
              <a:t>silent, thirsty crickets</a:t>
            </a:r>
          </a:p>
          <a:p>
            <a:r>
              <a:rPr lang="en-US" sz="2800" dirty="0"/>
              <a:t>- rabies</a:t>
            </a:r>
          </a:p>
          <a:p>
            <a:pPr lvl="1"/>
            <a:r>
              <a:rPr lang="en-US" sz="2600" dirty="0"/>
              <a:t>change in behavior</a:t>
            </a:r>
            <a:endParaRPr lang="cs-CZ" sz="2600" dirty="0"/>
          </a:p>
          <a:p>
            <a:r>
              <a:rPr lang="en-US" sz="2800" dirty="0"/>
              <a:t>- toxoplasmosis</a:t>
            </a:r>
          </a:p>
          <a:p>
            <a:pPr lvl="1"/>
            <a:r>
              <a:rPr lang="en-US" sz="2600" dirty="0"/>
              <a:t>around 1/3 of humans</a:t>
            </a:r>
          </a:p>
          <a:p>
            <a:pPr lvl="1"/>
            <a:r>
              <a:rPr lang="en-US" sz="2600" dirty="0"/>
              <a:t>risky behavior?</a:t>
            </a: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625" y="3754677"/>
            <a:ext cx="4271375" cy="320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60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3E88E-F33D-4BD2-9925-2C1288586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Theres more…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5C43E-F333-4269-B7BF-197BE9698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Ug99 - </a:t>
            </a:r>
            <a:r>
              <a:rPr lang="it-IT" i="1" dirty="0"/>
              <a:t>Puccinia graminis</a:t>
            </a:r>
            <a:r>
              <a:rPr lang="it-IT" dirty="0"/>
              <a:t> f. sp. </a:t>
            </a:r>
            <a:r>
              <a:rPr lang="it-IT" i="1" dirty="0"/>
              <a:t>Tritici</a:t>
            </a:r>
          </a:p>
          <a:p>
            <a:endParaRPr lang="it-IT" i="1" dirty="0"/>
          </a:p>
          <a:p>
            <a:endParaRPr lang="it-IT" i="1" dirty="0"/>
          </a:p>
          <a:p>
            <a:endParaRPr lang="it-IT" i="1" dirty="0"/>
          </a:p>
          <a:p>
            <a:endParaRPr lang="it-IT" i="1" dirty="0"/>
          </a:p>
          <a:p>
            <a:endParaRPr lang="it-IT" i="1" dirty="0"/>
          </a:p>
          <a:p>
            <a:r>
              <a:rPr lang="it-IT" dirty="0"/>
              <a:t>Nipah - </a:t>
            </a:r>
            <a:r>
              <a:rPr lang="cs-CZ" i="1" dirty="0" err="1"/>
              <a:t>Nipah</a:t>
            </a:r>
            <a:r>
              <a:rPr lang="cs-CZ" i="1" dirty="0"/>
              <a:t> </a:t>
            </a:r>
            <a:r>
              <a:rPr lang="cs-CZ" i="1" dirty="0" err="1"/>
              <a:t>henipavirus</a:t>
            </a:r>
            <a:r>
              <a:rPr lang="en-US" i="1" dirty="0"/>
              <a:t> (</a:t>
            </a:r>
            <a:r>
              <a:rPr lang="en-US" i="1" dirty="0" err="1"/>
              <a:t>NiV</a:t>
            </a:r>
            <a:r>
              <a:rPr lang="en-US" i="1" dirty="0"/>
              <a:t>)</a:t>
            </a:r>
            <a:endParaRPr lang="it-IT" dirty="0"/>
          </a:p>
          <a:p>
            <a:endParaRPr lang="cs-CZ" dirty="0"/>
          </a:p>
        </p:txBody>
      </p:sp>
      <p:pic>
        <p:nvPicPr>
          <p:cNvPr id="1026" name="Picture 2" descr="https://ars.els-cdn.com/content/image/3-s2.0-B9780444525123000048-f00004-01-9780444525123.jpg">
            <a:extLst>
              <a:ext uri="{FF2B5EF4-FFF2-40B4-BE49-F238E27FC236}">
                <a16:creationId xmlns:a16="http://schemas.microsoft.com/office/drawing/2014/main" id="{95659515-FA8A-4A2C-831A-4F6BABBB3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2181014"/>
            <a:ext cx="67722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ipah Virus — The Jenner Institute">
            <a:extLst>
              <a:ext uri="{FF2B5EF4-FFF2-40B4-BE49-F238E27FC236}">
                <a16:creationId xmlns:a16="http://schemas.microsoft.com/office/drawing/2014/main" id="{D1F4BA87-EB5D-4911-BB7A-E8171E41C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960" y="4365244"/>
            <a:ext cx="3561080" cy="249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316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544" cy="655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183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cases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1737361"/>
            <a:ext cx="7669688" cy="5012266"/>
          </a:xfrm>
        </p:spPr>
        <p:txBody>
          <a:bodyPr>
            <a:normAutofit/>
          </a:bodyPr>
          <a:lstStyle/>
          <a:p>
            <a:r>
              <a:rPr lang="en-US" sz="2800" dirty="0"/>
              <a:t>- mostly flu, smallpox, cholera and plague</a:t>
            </a:r>
          </a:p>
          <a:p>
            <a:r>
              <a:rPr lang="en-US" sz="2800" dirty="0"/>
              <a:t>- ancient pandemics</a:t>
            </a:r>
          </a:p>
          <a:p>
            <a:pPr lvl="1"/>
            <a:r>
              <a:rPr lang="en-US" sz="2800" dirty="0"/>
              <a:t>166 – smallpox, thousands of Romans dying daily</a:t>
            </a:r>
          </a:p>
          <a:p>
            <a:pPr lvl="1"/>
            <a:r>
              <a:rPr lang="en-US" sz="2800" dirty="0"/>
              <a:t>250 -  flu, half the population dead in some places, Roman Empire nearly collapsed</a:t>
            </a:r>
          </a:p>
          <a:p>
            <a:pPr lvl="1"/>
            <a:r>
              <a:rPr lang="en-US" sz="2800" dirty="0"/>
              <a:t>541 – “Justinian plague” across Mediterranean,                  up to 100 million dead and 50% mortality</a:t>
            </a:r>
          </a:p>
          <a:p>
            <a:pPr lvl="1"/>
            <a:endParaRPr lang="en-US" sz="2800" dirty="0"/>
          </a:p>
          <a:p>
            <a:r>
              <a:rPr lang="en-US" sz="3000" dirty="0"/>
              <a:t>There were many more, but the ones in Mediterranean are best documented.</a:t>
            </a:r>
          </a:p>
          <a:p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15362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Plague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- bacteria </a:t>
            </a:r>
            <a:r>
              <a:rPr lang="en-US" sz="2400" i="1" dirty="0"/>
              <a:t>Yersinia </a:t>
            </a:r>
            <a:r>
              <a:rPr lang="en-US" sz="2400" i="1" dirty="0" err="1"/>
              <a:t>pestis</a:t>
            </a:r>
            <a:endParaRPr lang="en-US" sz="2400" i="1" dirty="0"/>
          </a:p>
          <a:p>
            <a:r>
              <a:rPr lang="en-US" sz="2400" i="1" dirty="0"/>
              <a:t>- </a:t>
            </a:r>
            <a:r>
              <a:rPr lang="en-US" sz="2400" dirty="0"/>
              <a:t>often spread by fleas, sometimes through air</a:t>
            </a:r>
          </a:p>
          <a:p>
            <a:r>
              <a:rPr lang="en-US" sz="2400" dirty="0"/>
              <a:t>- 3 variants by progression:</a:t>
            </a:r>
          </a:p>
          <a:p>
            <a:pPr lvl="1"/>
            <a:r>
              <a:rPr lang="en-US" sz="2200" dirty="0"/>
              <a:t>1) bubonic plague (through lymphatic nodes, swelling)</a:t>
            </a:r>
          </a:p>
          <a:p>
            <a:pPr lvl="1"/>
            <a:r>
              <a:rPr lang="en-US" sz="2200" dirty="0"/>
              <a:t>2) septicemic plague (through blood, leads to surface necrosis)</a:t>
            </a:r>
          </a:p>
          <a:p>
            <a:pPr lvl="1"/>
            <a:r>
              <a:rPr lang="en-US" sz="2200" dirty="0"/>
              <a:t>3) pneumonic plague (lung infection, highest mortality)</a:t>
            </a:r>
          </a:p>
          <a:p>
            <a:pPr lvl="1"/>
            <a:endParaRPr lang="en-US" sz="2200" dirty="0"/>
          </a:p>
          <a:p>
            <a:r>
              <a:rPr lang="en-US" sz="2400" dirty="0"/>
              <a:t>- it still exists</a:t>
            </a:r>
          </a:p>
        </p:txBody>
      </p:sp>
    </p:spTree>
    <p:extLst>
      <p:ext uri="{BB962C8B-B14F-4D97-AF65-F5344CB8AC3E}">
        <p14:creationId xmlns:p14="http://schemas.microsoft.com/office/powerpoint/2010/main" val="25700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25" y="1737360"/>
            <a:ext cx="3524275" cy="455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Death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4926488" cy="4354650"/>
          </a:xfrm>
        </p:spPr>
        <p:txBody>
          <a:bodyPr>
            <a:normAutofit/>
          </a:bodyPr>
          <a:lstStyle/>
          <a:p>
            <a:r>
              <a:rPr lang="en-US" sz="2800" dirty="0"/>
              <a:t>- plague</a:t>
            </a:r>
            <a:endParaRPr lang="en-US" sz="2800" i="1" dirty="0"/>
          </a:p>
          <a:p>
            <a:r>
              <a:rPr lang="en-US" sz="2800" dirty="0"/>
              <a:t>- brought by Tartars through Crimea in 1346 (-1353)</a:t>
            </a:r>
          </a:p>
          <a:p>
            <a:r>
              <a:rPr lang="en-US" sz="2800" dirty="0"/>
              <a:t>- 100-300 million dead</a:t>
            </a:r>
          </a:p>
          <a:p>
            <a:r>
              <a:rPr lang="en-US" sz="2800" dirty="0"/>
              <a:t>- approx. half of Europe died out</a:t>
            </a:r>
          </a:p>
          <a:p>
            <a:r>
              <a:rPr lang="en-US" sz="2800" dirty="0"/>
              <a:t>- corpses piled up in streets with no one to bury them</a:t>
            </a:r>
          </a:p>
          <a:p>
            <a:r>
              <a:rPr lang="en-US" sz="2800" dirty="0"/>
              <a:t>- societal collapse, labor shortage</a:t>
            </a:r>
          </a:p>
          <a:p>
            <a:endParaRPr lang="en-US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1776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2" y="0"/>
            <a:ext cx="8065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647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737361"/>
            <a:ext cx="7543801" cy="5120639"/>
          </a:xfrm>
        </p:spPr>
        <p:txBody>
          <a:bodyPr>
            <a:normAutofit/>
          </a:bodyPr>
          <a:lstStyle/>
          <a:p>
            <a:r>
              <a:rPr lang="en-US" sz="2800" dirty="0"/>
              <a:t>-  Aztec empire (pop. of 25 million)</a:t>
            </a:r>
          </a:p>
          <a:p>
            <a:pPr lvl="1"/>
            <a:r>
              <a:rPr lang="en-US" sz="2600" dirty="0"/>
              <a:t>Spaniards arrived 1517</a:t>
            </a:r>
          </a:p>
          <a:p>
            <a:pPr lvl="1"/>
            <a:r>
              <a:rPr lang="en-US" sz="2600" dirty="0"/>
              <a:t>1520 – smallpox and drought, 8 million dead</a:t>
            </a:r>
          </a:p>
          <a:p>
            <a:pPr lvl="1"/>
            <a:r>
              <a:rPr lang="en-US" sz="2600" dirty="0"/>
              <a:t>1521 – conquest complete</a:t>
            </a:r>
          </a:p>
          <a:p>
            <a:pPr lvl="1"/>
            <a:r>
              <a:rPr lang="en-US" sz="2600" dirty="0"/>
              <a:t>1545 – </a:t>
            </a:r>
            <a:r>
              <a:rPr lang="en-US" sz="2600" i="1" dirty="0" err="1"/>
              <a:t>cocoliztli</a:t>
            </a:r>
            <a:r>
              <a:rPr lang="en-US" sz="2600" dirty="0"/>
              <a:t> (</a:t>
            </a:r>
            <a:r>
              <a:rPr lang="en-US" sz="2400" dirty="0"/>
              <a:t>typhoid fever</a:t>
            </a:r>
            <a:r>
              <a:rPr lang="en-US" sz="2600" dirty="0"/>
              <a:t>), 14 million dead</a:t>
            </a:r>
          </a:p>
          <a:p>
            <a:r>
              <a:rPr lang="en-US" sz="2800" dirty="0"/>
              <a:t>- Inca Empire (pop. of 17 million)</a:t>
            </a:r>
          </a:p>
          <a:p>
            <a:pPr lvl="1"/>
            <a:r>
              <a:rPr lang="en-US" sz="2600" dirty="0"/>
              <a:t>1520s – smallpox arrived (up to 50% died)</a:t>
            </a:r>
          </a:p>
          <a:p>
            <a:pPr lvl="1"/>
            <a:r>
              <a:rPr lang="en-US" sz="2600" dirty="0"/>
              <a:t>1526 – first contact with Spaniards</a:t>
            </a:r>
          </a:p>
          <a:p>
            <a:pPr lvl="1"/>
            <a:r>
              <a:rPr lang="en-US" sz="2600" dirty="0"/>
              <a:t>1532 – conquest mostly complete</a:t>
            </a:r>
          </a:p>
          <a:p>
            <a:r>
              <a:rPr lang="en-US" sz="2800" dirty="0"/>
              <a:t>50-90% of Native Americans killed by infections…</a:t>
            </a:r>
          </a:p>
          <a:p>
            <a:pPr lvl="1"/>
            <a:endParaRPr lang="en-US" sz="2600" dirty="0"/>
          </a:p>
          <a:p>
            <a:pPr lvl="1"/>
            <a:endParaRPr lang="en-US" sz="2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2829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Image result for spanish fl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5" y="0"/>
            <a:ext cx="88793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090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Spanish flu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dirty="0"/>
              <a:t>1918-1919</a:t>
            </a:r>
          </a:p>
          <a:p>
            <a:pPr marL="457200" lvl="0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dirty="0"/>
              <a:t>global population </a:t>
            </a:r>
            <a:r>
              <a:rPr lang="cs" sz="2800" dirty="0"/>
              <a:t>1.75 bil.</a:t>
            </a:r>
          </a:p>
          <a:p>
            <a:pPr marL="457200" lvl="0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dirty="0"/>
              <a:t>WW1</a:t>
            </a:r>
            <a:r>
              <a:rPr lang="cs" sz="2800" dirty="0"/>
              <a:t>: 15-</a:t>
            </a:r>
            <a:r>
              <a:rPr lang="en-US" sz="2800" dirty="0"/>
              <a:t>20</a:t>
            </a:r>
            <a:r>
              <a:rPr lang="cs" sz="2800" dirty="0"/>
              <a:t> mil. </a:t>
            </a:r>
            <a:r>
              <a:rPr lang="en-US" sz="2800" dirty="0"/>
              <a:t>dead</a:t>
            </a:r>
            <a:endParaRPr lang="cs" sz="2800" dirty="0"/>
          </a:p>
          <a:p>
            <a:pPr marL="457200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dirty="0"/>
              <a:t>WW2</a:t>
            </a:r>
            <a:r>
              <a:rPr lang="cs" sz="2800" dirty="0"/>
              <a:t>: </a:t>
            </a:r>
            <a:r>
              <a:rPr lang="en-US" sz="2800" dirty="0"/>
              <a:t>20</a:t>
            </a:r>
            <a:r>
              <a:rPr lang="cs" sz="2800" dirty="0"/>
              <a:t>-</a:t>
            </a:r>
            <a:r>
              <a:rPr lang="en-US" sz="2800" dirty="0"/>
              <a:t>5</a:t>
            </a:r>
            <a:r>
              <a:rPr lang="cs" sz="2800" dirty="0"/>
              <a:t>0 mil. </a:t>
            </a:r>
            <a:r>
              <a:rPr lang="en-US" sz="2800" dirty="0"/>
              <a:t>dead</a:t>
            </a:r>
            <a:endParaRPr lang="cs" sz="2800" dirty="0"/>
          </a:p>
          <a:p>
            <a:pPr marL="457200" lvl="0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dirty="0"/>
              <a:t>Spanish Flu</a:t>
            </a:r>
            <a:r>
              <a:rPr lang="cs" sz="2800" dirty="0"/>
              <a:t>: </a:t>
            </a:r>
            <a:r>
              <a:rPr lang="en-US" sz="2800" dirty="0"/>
              <a:t>50</a:t>
            </a:r>
            <a:r>
              <a:rPr lang="cs" sz="2800" dirty="0"/>
              <a:t>-100 mil. </a:t>
            </a:r>
            <a:r>
              <a:rPr lang="en-US" sz="2800" dirty="0"/>
              <a:t>dead</a:t>
            </a:r>
          </a:p>
          <a:p>
            <a:pPr marL="457200" lvl="0" indent="-228600">
              <a:spcBef>
                <a:spcPts val="0"/>
              </a:spcBef>
              <a:buFont typeface="Arial" pitchFamily="34" charset="0"/>
              <a:buChar char="•"/>
            </a:pPr>
            <a:endParaRPr lang="en-US" sz="2800" dirty="0"/>
          </a:p>
          <a:p>
            <a:pPr marL="457200" lvl="0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dirty="0"/>
              <a:t>up to 20% mortality of deadly second wave</a:t>
            </a:r>
          </a:p>
          <a:p>
            <a:pPr marL="457200" lvl="0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dirty="0"/>
              <a:t>(post)WW1 had perfect conditions</a:t>
            </a:r>
          </a:p>
          <a:p>
            <a:pPr marL="457200" lvl="0" indent="-228600">
              <a:spcBef>
                <a:spcPts val="0"/>
              </a:spcBef>
              <a:buFont typeface="Arial" pitchFamily="34" charset="0"/>
              <a:buChar char="•"/>
            </a:pPr>
            <a:endParaRPr lang="cs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37938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2414</TotalTime>
  <Words>574</Words>
  <Application>Microsoft Office PowerPoint</Application>
  <PresentationFormat>On-screen Show (4:3)</PresentationFormat>
  <Paragraphs>114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Retrospektiva</vt:lpstr>
      <vt:lpstr>BSSb1194  Life kills life</vt:lpstr>
      <vt:lpstr>PowerPoint Presentation</vt:lpstr>
      <vt:lpstr>Historical cases</vt:lpstr>
      <vt:lpstr>Plague</vt:lpstr>
      <vt:lpstr>Black Death</vt:lpstr>
      <vt:lpstr>PowerPoint Presentation</vt:lpstr>
      <vt:lpstr>Americas</vt:lpstr>
      <vt:lpstr>PowerPoint Presentation</vt:lpstr>
      <vt:lpstr>Spanish flu</vt:lpstr>
      <vt:lpstr>PowerPoint Presentation</vt:lpstr>
      <vt:lpstr>Smallpox</vt:lpstr>
      <vt:lpstr>Intentional use?</vt:lpstr>
      <vt:lpstr>Ongoing pandemics</vt:lpstr>
      <vt:lpstr>Recently …</vt:lpstr>
      <vt:lpstr>Causes and complications</vt:lpstr>
      <vt:lpstr>Adaptation</vt:lpstr>
      <vt:lpstr>Antibiotic resistance</vt:lpstr>
      <vt:lpstr>Zombies?</vt:lpstr>
      <vt:lpstr>Theres more…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BSS194  Introduction to security, threats and unintended consequences</dc:title>
  <dc:creator>171810</dc:creator>
  <cp:lastModifiedBy>Jakub Drmola</cp:lastModifiedBy>
  <cp:revision>124</cp:revision>
  <dcterms:created xsi:type="dcterms:W3CDTF">2018-02-26T09:40:03Z</dcterms:created>
  <dcterms:modified xsi:type="dcterms:W3CDTF">2022-03-29T14:00:31Z</dcterms:modified>
</cp:coreProperties>
</file>