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3" autoAdjust="0"/>
    <p:restoredTop sz="94660"/>
  </p:normalViewPr>
  <p:slideViewPr>
    <p:cSldViewPr snapToGrid="0">
      <p:cViewPr varScale="1">
        <p:scale>
          <a:sx n="94" d="100"/>
          <a:sy n="94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0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7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12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0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42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4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12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36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9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4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920D87-2C91-405F-B3C7-063DC8B230B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BSSb1194</a:t>
            </a:r>
            <a:r>
              <a:rPr lang="en-US" dirty="0"/>
              <a:t> </a:t>
            </a:r>
            <a:br>
              <a:rPr lang="en-US" dirty="0"/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security, threats, risk, and unintended consequences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Jakub </a:t>
            </a:r>
            <a:r>
              <a:rPr lang="en-US" dirty="0" err="1"/>
              <a:t>Drmola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3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of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60785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Do we care about </a:t>
            </a:r>
            <a:r>
              <a:rPr lang="en-US" sz="2800" dirty="0" err="1"/>
              <a:t>micromorts</a:t>
            </a:r>
            <a:r>
              <a:rPr lang="en-US" sz="2800" dirty="0"/>
              <a:t>? Should we?</a:t>
            </a:r>
          </a:p>
          <a:p>
            <a:r>
              <a:rPr lang="en-US" sz="2800" dirty="0"/>
              <a:t>What are impacts of wrong perceptions of risk?</a:t>
            </a:r>
          </a:p>
          <a:p>
            <a:r>
              <a:rPr lang="en-US" sz="2800" dirty="0"/>
              <a:t>If perceptions are wrong, how do we fix them?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2642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“security”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 traditional Cold War era</a:t>
            </a:r>
            <a:endParaRPr lang="en-US" sz="2600" dirty="0"/>
          </a:p>
          <a:p>
            <a:r>
              <a:rPr lang="en-US" sz="2800" dirty="0"/>
              <a:t>- after the end of Cold War movement towards including other types of security</a:t>
            </a:r>
          </a:p>
          <a:p>
            <a:pPr lvl="1"/>
            <a:r>
              <a:rPr lang="en-US" sz="2400" dirty="0"/>
              <a:t>economic, energy, political, etc.</a:t>
            </a:r>
          </a:p>
          <a:p>
            <a:r>
              <a:rPr lang="en-US" sz="2800" dirty="0"/>
              <a:t>- subjective/objective interpretations</a:t>
            </a:r>
          </a:p>
          <a:p>
            <a:r>
              <a:rPr lang="en-US" sz="2800" dirty="0"/>
              <a:t>- primarily concerned with organized violence, intentional threats and nation-states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023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intentional threats</a:t>
            </a:r>
          </a:p>
          <a:p>
            <a:r>
              <a:rPr lang="en-US" sz="2800" dirty="0"/>
              <a:t>- threats lacking intention</a:t>
            </a:r>
          </a:p>
          <a:p>
            <a:endParaRPr lang="cs-CZ" sz="2800" dirty="0"/>
          </a:p>
          <a:p>
            <a:r>
              <a:rPr lang="en-US" sz="2800" dirty="0"/>
              <a:t>- threats as unintentional consequences of intended actions</a:t>
            </a:r>
          </a:p>
        </p:txBody>
      </p:sp>
    </p:spTree>
    <p:extLst>
      <p:ext uri="{BB962C8B-B14F-4D97-AF65-F5344CB8AC3E}">
        <p14:creationId xmlns:p14="http://schemas.microsoft.com/office/powerpoint/2010/main" val="39138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Equations?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50761" y="2469823"/>
                <a:ext cx="8088197" cy="353124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𝑟𝑖𝑠𝑘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𝑐𝑎𝑝𝑎𝑏𝑖𝑙𝑖𝑡𝑦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𝑚𝑜𝑡𝑖𝑣𝑎𝑡𝑖𝑜𝑛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𝑣𝑢𝑙𝑛𝑒𝑟𝑎𝑏𝑖𝑙𝑖𝑡𝑦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𝑐𝑜𝑢𝑛𝑡𝑒𝑟𝑚𝑒𝑎𝑠𝑢𝑟𝑒𝑠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𝑢𝑛𝑖𝑛𝑡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𝑟𝑖𝑠𝑘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𝑠𝑒𝑣𝑒𝑟𝑖𝑡𝑦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𝑝𝑟𝑜𝑏𝑎𝑏𝑖𝑙𝑖𝑡𝑦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𝑣𝑢𝑙𝑛𝑒𝑟𝑎𝑏𝑖𝑙𝑖𝑡𝑦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𝑐𝑜𝑢𝑛𝑡𝑒𝑟𝑚𝑒𝑎𝑠𝑢𝑟𝑒𝑠</m:t>
                        </m:r>
                        <m:r>
                          <m:rPr>
                            <m:nor/>
                          </m:rPr>
                          <a:rPr lang="cs-CZ" sz="2800" dirty="0"/>
                          <m:t> </m:t>
                        </m:r>
                      </m:den>
                    </m:f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61" y="2469823"/>
                <a:ext cx="8088197" cy="353124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77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Perceptions of “security”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Which type is most dangerous?</a:t>
            </a:r>
          </a:p>
          <a:p>
            <a:r>
              <a:rPr lang="en-US" sz="2800" dirty="0"/>
              <a:t>Which do/should we pay most attention to?</a:t>
            </a:r>
          </a:p>
          <a:p>
            <a:r>
              <a:rPr lang="en-US" sz="2800" dirty="0"/>
              <a:t>Which should we try to prevent?</a:t>
            </a:r>
          </a:p>
          <a:p>
            <a:r>
              <a:rPr lang="en-US" sz="2800" dirty="0"/>
              <a:t>Is perception more important than reality?</a:t>
            </a:r>
          </a:p>
          <a:p>
            <a:r>
              <a:rPr lang="en-US" sz="2800" dirty="0"/>
              <a:t>Do we know how dangerous some threats are?</a:t>
            </a:r>
          </a:p>
          <a:p>
            <a:r>
              <a:rPr lang="en-US" sz="2800" dirty="0"/>
              <a:t>How should we compare them?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5631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atic.guim.co.uk/sys-images/Guardian/Pix/pictures/2011/10/28/Factfile_deaths_lar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005" y="-61727"/>
            <a:ext cx="6137230" cy="691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00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risk?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7670592" cy="447022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err="1"/>
              <a:t>micromorts</a:t>
            </a:r>
            <a:r>
              <a:rPr lang="en-US" sz="2800" dirty="0"/>
              <a:t>: one in million chance of sudden death</a:t>
            </a:r>
          </a:p>
          <a:p>
            <a:pPr>
              <a:buFontTx/>
              <a:buChar char="-"/>
            </a:pPr>
            <a:r>
              <a:rPr lang="en-US" sz="2800" dirty="0"/>
              <a:t> examples: 11km on a motorbike, walking 32km, biking 42km, driving 483km, 12070km on a plane or train</a:t>
            </a:r>
          </a:p>
          <a:p>
            <a:pPr>
              <a:buFontTx/>
              <a:buChar char="-"/>
            </a:pPr>
            <a:r>
              <a:rPr lang="en-US" sz="2800" dirty="0"/>
              <a:t> hobbies: scuba diving 5 </a:t>
            </a:r>
            <a:r>
              <a:rPr lang="en-US" sz="2800" dirty="0" err="1"/>
              <a:t>micromorts</a:t>
            </a:r>
            <a:r>
              <a:rPr lang="en-US" sz="2800" dirty="0"/>
              <a:t>, parachuting 10 </a:t>
            </a:r>
            <a:r>
              <a:rPr lang="en-US" sz="2800" dirty="0" err="1"/>
              <a:t>micromorts</a:t>
            </a:r>
            <a:r>
              <a:rPr lang="en-US" sz="2800" dirty="0"/>
              <a:t>, skiing or </a:t>
            </a:r>
            <a:r>
              <a:rPr lang="en-US" sz="2800" dirty="0" err="1"/>
              <a:t>horseriding</a:t>
            </a:r>
            <a:r>
              <a:rPr lang="en-US" sz="2800" dirty="0"/>
              <a:t> 0.5 </a:t>
            </a:r>
            <a:r>
              <a:rPr lang="en-US" sz="2800" dirty="0" err="1"/>
              <a:t>micromort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one day as soldier in Afghanistan: 47 </a:t>
            </a:r>
            <a:r>
              <a:rPr lang="en-US" sz="2800" dirty="0" err="1"/>
              <a:t>micromorts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bomber missions during WW2: 25 000 </a:t>
            </a:r>
            <a:r>
              <a:rPr lang="en-US" sz="2800" dirty="0" err="1"/>
              <a:t>micromorts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terrorism in France: 0.1 </a:t>
            </a:r>
            <a:r>
              <a:rPr lang="en-US" sz="2800" dirty="0" err="1"/>
              <a:t>micromorts</a:t>
            </a:r>
            <a:r>
              <a:rPr lang="en-US" sz="2800" dirty="0"/>
              <a:t>/week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99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risk?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811994" cy="40233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err="1"/>
              <a:t>microlives</a:t>
            </a:r>
            <a:r>
              <a:rPr lang="en-US" sz="2800" dirty="0"/>
              <a:t>: loss of one millionth of your lifespan</a:t>
            </a:r>
          </a:p>
          <a:p>
            <a:pPr>
              <a:buFontTx/>
              <a:buChar char="-"/>
            </a:pPr>
            <a:r>
              <a:rPr lang="en-US" sz="2800" dirty="0"/>
              <a:t> examples: 2 hours watching TV, smoking 2 cigarettes, 2 beers, a day of being 5kg overweight</a:t>
            </a:r>
          </a:p>
          <a:p>
            <a:pPr>
              <a:buFontTx/>
              <a:buChar char="-"/>
            </a:pPr>
            <a:r>
              <a:rPr lang="en-US" sz="2800" dirty="0"/>
              <a:t> we “use up” 48 </a:t>
            </a:r>
            <a:r>
              <a:rPr lang="en-US" sz="2800" dirty="0" err="1"/>
              <a:t>microlives</a:t>
            </a:r>
            <a:r>
              <a:rPr lang="en-US" sz="2800" dirty="0"/>
              <a:t> every day just by living</a:t>
            </a:r>
          </a:p>
          <a:p>
            <a:pPr>
              <a:buFontTx/>
              <a:buChar char="-"/>
            </a:pPr>
            <a:r>
              <a:rPr lang="en-US" sz="2800" dirty="0"/>
              <a:t> but we can recover some by diet, exercise etc.</a:t>
            </a:r>
          </a:p>
          <a:p>
            <a:pPr>
              <a:buFontTx/>
              <a:buChar char="-"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activities can impact both </a:t>
            </a:r>
            <a:r>
              <a:rPr lang="en-US" sz="2800" dirty="0" err="1"/>
              <a:t>microlives</a:t>
            </a:r>
            <a:r>
              <a:rPr lang="en-US" sz="2800" dirty="0"/>
              <a:t> and </a:t>
            </a:r>
            <a:r>
              <a:rPr lang="en-US" sz="2800" dirty="0" err="1"/>
              <a:t>micromorts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663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of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60785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we are very bad at estimating and understanding risks</a:t>
            </a:r>
          </a:p>
          <a:p>
            <a:r>
              <a:rPr lang="en-US" sz="2800" dirty="0"/>
              <a:t>- we fear more what is: new, hard to understand, outside of our control, violent, intentional</a:t>
            </a:r>
          </a:p>
          <a:p>
            <a:r>
              <a:rPr lang="en-US" sz="2800" dirty="0"/>
              <a:t>- we fear less when we: get used to it, feel in control, understand how it works, consider it rare</a:t>
            </a:r>
          </a:p>
          <a:p>
            <a:r>
              <a:rPr lang="en-US" sz="2800" dirty="0"/>
              <a:t>- perceptions are </a:t>
            </a:r>
            <a:r>
              <a:rPr lang="en-US" sz="2800" b="1" dirty="0"/>
              <a:t>easily</a:t>
            </a:r>
            <a:r>
              <a:rPr lang="en-US" sz="2800" dirty="0"/>
              <a:t> distorted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710115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597</TotalTime>
  <Words>387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Cambria Math</vt:lpstr>
      <vt:lpstr>Times New Roman</vt:lpstr>
      <vt:lpstr>Retrospektiva</vt:lpstr>
      <vt:lpstr>BSSb1194  Introduction to security, threats, risk, and unintended consequences</vt:lpstr>
      <vt:lpstr>Studying “security”</vt:lpstr>
      <vt:lpstr>Intentionality</vt:lpstr>
      <vt:lpstr>Equations?</vt:lpstr>
      <vt:lpstr>Perceptions of “security”</vt:lpstr>
      <vt:lpstr>PowerPoint Presentation</vt:lpstr>
      <vt:lpstr>How to measure risk?</vt:lpstr>
      <vt:lpstr>How to measure risk?</vt:lpstr>
      <vt:lpstr>Perception of risk</vt:lpstr>
      <vt:lpstr>Perception of risk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BSS194  Introduction to security, threats and unintended consequences</dc:title>
  <dc:creator>171810</dc:creator>
  <cp:lastModifiedBy>Jakub Drmola</cp:lastModifiedBy>
  <cp:revision>29</cp:revision>
  <dcterms:created xsi:type="dcterms:W3CDTF">2018-02-26T09:40:03Z</dcterms:created>
  <dcterms:modified xsi:type="dcterms:W3CDTF">2022-02-22T14:50:44Z</dcterms:modified>
</cp:coreProperties>
</file>