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8" r:id="rId21"/>
    <p:sldId id="279" r:id="rId22"/>
    <p:sldId id="280" r:id="rId23"/>
    <p:sldId id="281" r:id="rId24"/>
    <p:sldId id="282" r:id="rId25"/>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1"/>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C79DE-BC29-854C-AF75-126075F5F0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C795C-8EEA-0A44-87C2-D60AB0145F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CABA17-0215-E946-8A1A-A3ACEE64E728}"/>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5" name="Footer Placeholder 4">
            <a:extLst>
              <a:ext uri="{FF2B5EF4-FFF2-40B4-BE49-F238E27FC236}">
                <a16:creationId xmlns:a16="http://schemas.microsoft.com/office/drawing/2014/main" id="{2C691316-EEDD-0948-A2FC-BCF4B3F53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D9837-1423-1244-9FCB-340EB21E24D0}"/>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83015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27F5-782B-EA48-AE8F-BABD25F74B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EE30D2-76FF-4649-B35D-55E69718E1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43273A-7123-E340-8C13-430A51893A75}"/>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5" name="Footer Placeholder 4">
            <a:extLst>
              <a:ext uri="{FF2B5EF4-FFF2-40B4-BE49-F238E27FC236}">
                <a16:creationId xmlns:a16="http://schemas.microsoft.com/office/drawing/2014/main" id="{5BCB2F88-5970-7C4D-A9CD-1788A09EF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6B18F-4668-B343-AD20-CA6E779E527D}"/>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60813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843117-420C-A241-BEA3-C20DF75F27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65AE19-ED46-0B4B-AA28-7E37BE04EF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D66110-4AD0-B24D-88B3-8DCF78AD44B8}"/>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5" name="Footer Placeholder 4">
            <a:extLst>
              <a:ext uri="{FF2B5EF4-FFF2-40B4-BE49-F238E27FC236}">
                <a16:creationId xmlns:a16="http://schemas.microsoft.com/office/drawing/2014/main" id="{4382F37D-A53A-AF41-8836-24BB4FFB4D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CA3AD4-62E0-F34F-9873-6A7A2B23B4E2}"/>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44020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0CE3-0A88-1140-826D-093416278E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C4AEC4-672F-7F48-A1F4-CFD63BE6C0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FD89B-20F5-8741-8E55-C3E739488C91}"/>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5" name="Footer Placeholder 4">
            <a:extLst>
              <a:ext uri="{FF2B5EF4-FFF2-40B4-BE49-F238E27FC236}">
                <a16:creationId xmlns:a16="http://schemas.microsoft.com/office/drawing/2014/main" id="{2B798E93-AA7D-104C-BCC7-916FCC2CF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0FFA75-99F6-A44B-AF3C-71636F148F81}"/>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208334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9AF2-457C-AA4C-B4BF-33DEDCE6C0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5C8F2E-88DB-8343-9C73-CB0E14D873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8494E69-4B5C-594A-80FD-7E3795CF61ED}"/>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5" name="Footer Placeholder 4">
            <a:extLst>
              <a:ext uri="{FF2B5EF4-FFF2-40B4-BE49-F238E27FC236}">
                <a16:creationId xmlns:a16="http://schemas.microsoft.com/office/drawing/2014/main" id="{415DFF9A-8B9F-6140-A1CE-1C15CA967F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CE3081-A2C3-9B4D-AF92-86A9B5AF640E}"/>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43242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05EC-2673-0347-9C5C-AA859FF765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CD8314-29DC-1541-8B64-52933369A5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B19170-5038-494E-A89C-C71D438CCD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5648D2-9FE0-6948-997E-01DF34D487F5}"/>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6" name="Footer Placeholder 5">
            <a:extLst>
              <a:ext uri="{FF2B5EF4-FFF2-40B4-BE49-F238E27FC236}">
                <a16:creationId xmlns:a16="http://schemas.microsoft.com/office/drawing/2014/main" id="{DD761A83-6AE7-FA43-9CFC-6F1F950EB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AA49CC-DEDB-6545-B18F-A32A35C137EA}"/>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811859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7F0E-E7A4-8041-9CB4-245E4CA485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4DE0EE-97E7-2044-984E-FC728721DC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83C757-E401-5646-A9FF-660C706EF4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102D56-54E4-C042-A7C1-DB8BF3994E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DE3081F-6C5C-514B-89DE-13A6FF3E738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F283B1-5A02-E24C-9E85-3860758C5CD2}"/>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8" name="Footer Placeholder 7">
            <a:extLst>
              <a:ext uri="{FF2B5EF4-FFF2-40B4-BE49-F238E27FC236}">
                <a16:creationId xmlns:a16="http://schemas.microsoft.com/office/drawing/2014/main" id="{18E7A5C7-DD72-844A-A65B-E4CED2E1E4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6FC8C3-115B-4B47-B8CF-8EA286179D16}"/>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37650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3AF5B-F244-DF4C-8BB5-57487E13C1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B4E80F-39FB-0643-9E2F-955DC265F288}"/>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4" name="Footer Placeholder 3">
            <a:extLst>
              <a:ext uri="{FF2B5EF4-FFF2-40B4-BE49-F238E27FC236}">
                <a16:creationId xmlns:a16="http://schemas.microsoft.com/office/drawing/2014/main" id="{F0C85F7B-8BE9-2F4D-BFBB-2B87E76F89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5F7CB8-B9D7-F742-9BD4-28957B903215}"/>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85128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CAEAE7-76B1-C945-96C4-40DE25826677}"/>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3" name="Footer Placeholder 2">
            <a:extLst>
              <a:ext uri="{FF2B5EF4-FFF2-40B4-BE49-F238E27FC236}">
                <a16:creationId xmlns:a16="http://schemas.microsoft.com/office/drawing/2014/main" id="{FB533504-DC92-7944-B067-771D904368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2C8C58-B861-504E-982A-905462E24E40}"/>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43311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77E39-6BC4-EB4F-8154-C8F854514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CA3B4D-FA8D-3947-8FE7-3E31A831D2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F396E5-AD36-EF4A-8EC1-7E50041129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CC40B7-F54F-2C4B-A2BB-46F789A4B953}"/>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6" name="Footer Placeholder 5">
            <a:extLst>
              <a:ext uri="{FF2B5EF4-FFF2-40B4-BE49-F238E27FC236}">
                <a16:creationId xmlns:a16="http://schemas.microsoft.com/office/drawing/2014/main" id="{20C6D714-E822-4041-BD42-D75141B338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A8A225-CD00-8243-A82E-BEF19610417F}"/>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350694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B7EB-690F-BC49-B904-D56E3A5D34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ED8D2D-1672-BD45-98A9-5217763E37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BDD239-4657-1D40-8D84-0D203DF11C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943078-10D4-4B4C-ABCF-710E6AF72717}"/>
              </a:ext>
            </a:extLst>
          </p:cNvPr>
          <p:cNvSpPr>
            <a:spLocks noGrp="1"/>
          </p:cNvSpPr>
          <p:nvPr>
            <p:ph type="dt" sz="half" idx="10"/>
          </p:nvPr>
        </p:nvSpPr>
        <p:spPr/>
        <p:txBody>
          <a:bodyPr/>
          <a:lstStyle/>
          <a:p>
            <a:fld id="{5AF5907F-2C76-9048-AD12-AE05D93B9D2A}" type="datetimeFigureOut">
              <a:rPr lang="en-US" smtClean="0"/>
              <a:t>3/14/22</a:t>
            </a:fld>
            <a:endParaRPr lang="en-US"/>
          </a:p>
        </p:txBody>
      </p:sp>
      <p:sp>
        <p:nvSpPr>
          <p:cNvPr id="6" name="Footer Placeholder 5">
            <a:extLst>
              <a:ext uri="{FF2B5EF4-FFF2-40B4-BE49-F238E27FC236}">
                <a16:creationId xmlns:a16="http://schemas.microsoft.com/office/drawing/2014/main" id="{8FBB766D-DFA2-A241-9584-64C3E15D4B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46C8B0-01DE-A14C-98FC-8B5C8E9ED303}"/>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380589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33487-282B-CA48-B826-9772621C17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153E04-1B96-F842-9F55-5FFBCD66E1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62086C-41DC-A94B-898B-3C7975EC9D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5907F-2C76-9048-AD12-AE05D93B9D2A}" type="datetimeFigureOut">
              <a:rPr lang="en-US" smtClean="0"/>
              <a:t>3/14/22</a:t>
            </a:fld>
            <a:endParaRPr lang="en-US"/>
          </a:p>
        </p:txBody>
      </p:sp>
      <p:sp>
        <p:nvSpPr>
          <p:cNvPr id="5" name="Footer Placeholder 4">
            <a:extLst>
              <a:ext uri="{FF2B5EF4-FFF2-40B4-BE49-F238E27FC236}">
                <a16:creationId xmlns:a16="http://schemas.microsoft.com/office/drawing/2014/main" id="{C9AF3D57-3EE1-4041-B209-B789F40CFB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EBAC37-C407-9D45-8401-363790D383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2FCA1-F575-EC4D-AF27-5BC33CCDA5E3}" type="slidenum">
              <a:rPr lang="en-US" smtClean="0"/>
              <a:t>‹#›</a:t>
            </a:fld>
            <a:endParaRPr lang="en-US"/>
          </a:p>
        </p:txBody>
      </p:sp>
    </p:spTree>
    <p:extLst>
      <p:ext uri="{BB962C8B-B14F-4D97-AF65-F5344CB8AC3E}">
        <p14:creationId xmlns:p14="http://schemas.microsoft.com/office/powerpoint/2010/main" val="1499547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AF09-D51E-404D-8DA6-1B533CF1FABB}"/>
              </a:ext>
            </a:extLst>
          </p:cNvPr>
          <p:cNvSpPr>
            <a:spLocks noGrp="1"/>
          </p:cNvSpPr>
          <p:nvPr>
            <p:ph type="ctrTitle"/>
          </p:nvPr>
        </p:nvSpPr>
        <p:spPr/>
        <p:txBody>
          <a:bodyPr/>
          <a:lstStyle/>
          <a:p>
            <a:r>
              <a:rPr lang="en-US" b="1" dirty="0"/>
              <a:t>Causes of Civil War</a:t>
            </a:r>
            <a:r>
              <a:rPr lang="sk-SK" dirty="0">
                <a:effectLst/>
              </a:rPr>
              <a:t> </a:t>
            </a:r>
            <a:endParaRPr lang="en-US" dirty="0"/>
          </a:p>
        </p:txBody>
      </p:sp>
      <p:sp>
        <p:nvSpPr>
          <p:cNvPr id="3" name="Subtitle 2">
            <a:extLst>
              <a:ext uri="{FF2B5EF4-FFF2-40B4-BE49-F238E27FC236}">
                <a16:creationId xmlns:a16="http://schemas.microsoft.com/office/drawing/2014/main" id="{2F116DB3-B59C-8648-A7DC-0FA314CB7A60}"/>
              </a:ext>
            </a:extLst>
          </p:cNvPr>
          <p:cNvSpPr>
            <a:spLocks noGrp="1"/>
          </p:cNvSpPr>
          <p:nvPr>
            <p:ph type="subTitle" idx="1"/>
          </p:nvPr>
        </p:nvSpPr>
        <p:spPr/>
        <p:txBody>
          <a:bodyPr/>
          <a:lstStyle/>
          <a:p>
            <a:r>
              <a:rPr lang="en-US" dirty="0"/>
              <a:t>Political </a:t>
            </a:r>
            <a:r>
              <a:rPr lang="en-US"/>
              <a:t>Violence CDSn4002</a:t>
            </a:r>
            <a:endParaRPr lang="en-US" dirty="0"/>
          </a:p>
          <a:p>
            <a:r>
              <a:rPr lang="en-US" dirty="0"/>
              <a:t>Spring 2022</a:t>
            </a:r>
          </a:p>
          <a:p>
            <a:r>
              <a:rPr lang="en-US" dirty="0"/>
              <a:t>Dr. Marek </a:t>
            </a:r>
            <a:r>
              <a:rPr lang="en-US" dirty="0" err="1"/>
              <a:t>Rybář</a:t>
            </a:r>
            <a:endParaRPr lang="en-US" dirty="0"/>
          </a:p>
        </p:txBody>
      </p:sp>
    </p:spTree>
    <p:extLst>
      <p:ext uri="{BB962C8B-B14F-4D97-AF65-F5344CB8AC3E}">
        <p14:creationId xmlns:p14="http://schemas.microsoft.com/office/powerpoint/2010/main" val="3866716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8C7EE-8C2C-984D-BF81-61C2721AEEF7}"/>
              </a:ext>
            </a:extLst>
          </p:cNvPr>
          <p:cNvSpPr>
            <a:spLocks noGrp="1"/>
          </p:cNvSpPr>
          <p:nvPr>
            <p:ph type="title"/>
          </p:nvPr>
        </p:nvSpPr>
        <p:spPr/>
        <p:txBody>
          <a:bodyPr/>
          <a:lstStyle/>
          <a:p>
            <a:pPr algn="ctr"/>
            <a:r>
              <a:rPr lang="en-US" b="1" dirty="0"/>
              <a:t>Fearon and </a:t>
            </a:r>
            <a:r>
              <a:rPr lang="en-US" b="1" dirty="0" err="1"/>
              <a:t>Laitin</a:t>
            </a:r>
            <a:r>
              <a:rPr lang="en-US" b="1" dirty="0"/>
              <a:t> (2003)</a:t>
            </a:r>
            <a:r>
              <a:rPr lang="en-US" dirty="0"/>
              <a:t> </a:t>
            </a:r>
          </a:p>
        </p:txBody>
      </p:sp>
      <p:sp>
        <p:nvSpPr>
          <p:cNvPr id="3" name="Content Placeholder 2">
            <a:extLst>
              <a:ext uri="{FF2B5EF4-FFF2-40B4-BE49-F238E27FC236}">
                <a16:creationId xmlns:a16="http://schemas.microsoft.com/office/drawing/2014/main" id="{06AEAD78-92BF-3840-9C84-2FC8BBC9BC49}"/>
              </a:ext>
            </a:extLst>
          </p:cNvPr>
          <p:cNvSpPr>
            <a:spLocks noGrp="1"/>
          </p:cNvSpPr>
          <p:nvPr>
            <p:ph idx="1"/>
          </p:nvPr>
        </p:nvSpPr>
        <p:spPr/>
        <p:txBody>
          <a:bodyPr/>
          <a:lstStyle/>
          <a:p>
            <a:pPr algn="just"/>
            <a:r>
              <a:rPr lang="en-US" dirty="0"/>
              <a:t>most conflicts in the 1990s are the results of an accumulation of protracted conflicts since the 1950s</a:t>
            </a:r>
            <a:r>
              <a:rPr lang="en-US" dirty="0">
                <a:effectLst/>
              </a:rPr>
              <a:t> </a:t>
            </a:r>
          </a:p>
          <a:p>
            <a:pPr algn="just"/>
            <a:r>
              <a:rPr lang="en-US" b="1" dirty="0"/>
              <a:t>a structural weakness</a:t>
            </a:r>
            <a:r>
              <a:rPr lang="en-US" dirty="0"/>
              <a:t>: decolonization resulted in a large number of weak states (financially, bureaucratically and militarily) that have been at risk of civil violence throughout the whole period</a:t>
            </a:r>
            <a:r>
              <a:rPr lang="en-US" dirty="0">
                <a:effectLst/>
              </a:rPr>
              <a:t> </a:t>
            </a:r>
          </a:p>
          <a:p>
            <a:pPr algn="just"/>
            <a:r>
              <a:rPr lang="en-US" dirty="0"/>
              <a:t>insurgency (rural guerrilla warfare) is a mode of military practice that can be used for a promotion of various political agendas</a:t>
            </a:r>
            <a:r>
              <a:rPr lang="en-US" dirty="0">
                <a:effectLst/>
              </a:rPr>
              <a:t> </a:t>
            </a:r>
          </a:p>
          <a:p>
            <a:pPr algn="just"/>
            <a:r>
              <a:rPr lang="en-US" dirty="0"/>
              <a:t>insurgency is favored by specific conditions (</a:t>
            </a:r>
            <a:r>
              <a:rPr lang="en-US" b="1" dirty="0"/>
              <a:t>opportunities</a:t>
            </a:r>
            <a:r>
              <a:rPr lang="en-US" dirty="0"/>
              <a:t>) - state weakness, poverty, a large population and instability</a:t>
            </a:r>
            <a:r>
              <a:rPr lang="en-US" dirty="0">
                <a:effectLst/>
              </a:rPr>
              <a:t> </a:t>
            </a:r>
            <a:endParaRPr lang="en-US" dirty="0"/>
          </a:p>
        </p:txBody>
      </p:sp>
    </p:spTree>
    <p:extLst>
      <p:ext uri="{BB962C8B-B14F-4D97-AF65-F5344CB8AC3E}">
        <p14:creationId xmlns:p14="http://schemas.microsoft.com/office/powerpoint/2010/main" val="39801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0EE1-C682-AC44-834D-77EF528FE180}"/>
              </a:ext>
            </a:extLst>
          </p:cNvPr>
          <p:cNvSpPr>
            <a:spLocks noGrp="1"/>
          </p:cNvSpPr>
          <p:nvPr>
            <p:ph type="title"/>
          </p:nvPr>
        </p:nvSpPr>
        <p:spPr/>
        <p:txBody>
          <a:bodyPr/>
          <a:lstStyle/>
          <a:p>
            <a:pPr algn="ctr"/>
            <a:r>
              <a:rPr lang="en-US" b="1" dirty="0"/>
              <a:t>Fearon and </a:t>
            </a:r>
            <a:r>
              <a:rPr lang="en-US" b="1" dirty="0" err="1"/>
              <a:t>Laitin</a:t>
            </a:r>
            <a:r>
              <a:rPr lang="en-US" b="1" dirty="0"/>
              <a:t> (2003)</a:t>
            </a:r>
            <a:r>
              <a:rPr lang="en-US" dirty="0"/>
              <a:t> </a:t>
            </a:r>
          </a:p>
        </p:txBody>
      </p:sp>
      <p:sp>
        <p:nvSpPr>
          <p:cNvPr id="3" name="Content Placeholder 2">
            <a:extLst>
              <a:ext uri="{FF2B5EF4-FFF2-40B4-BE49-F238E27FC236}">
                <a16:creationId xmlns:a16="http://schemas.microsoft.com/office/drawing/2014/main" id="{39150F75-49E9-B248-A9A6-DF6CEEA8338F}"/>
              </a:ext>
            </a:extLst>
          </p:cNvPr>
          <p:cNvSpPr>
            <a:spLocks noGrp="1"/>
          </p:cNvSpPr>
          <p:nvPr>
            <p:ph idx="1"/>
          </p:nvPr>
        </p:nvSpPr>
        <p:spPr>
          <a:xfrm>
            <a:off x="838200" y="1500771"/>
            <a:ext cx="10515600" cy="5128629"/>
          </a:xfrm>
        </p:spPr>
        <p:txBody>
          <a:bodyPr>
            <a:noAutofit/>
          </a:bodyPr>
          <a:lstStyle/>
          <a:p>
            <a:pPr algn="just"/>
            <a:r>
              <a:rPr lang="en-US" sz="2700" dirty="0"/>
              <a:t>these factors are better at predicting the outbreak of civil wars than are indicators of ethnic and religious diversity or measures of grievances such as economic inequality, lack of democracy and civil liberties, or systematic discrimination against minorities</a:t>
            </a:r>
            <a:endParaRPr lang="sk-SK" sz="2700" dirty="0"/>
          </a:p>
          <a:p>
            <a:pPr algn="just"/>
            <a:r>
              <a:rPr lang="en-US" sz="2700" dirty="0"/>
              <a:t>grievance may favor rebellion by providing local support by nonactive rebels to help in hiding the active rebels</a:t>
            </a:r>
            <a:endParaRPr lang="sk-SK" sz="2700" dirty="0"/>
          </a:p>
          <a:p>
            <a:pPr algn="just"/>
            <a:r>
              <a:rPr lang="en-US" sz="2700" dirty="0"/>
              <a:t>but all the guerillas really need is superior local knowledge</a:t>
            </a:r>
          </a:p>
          <a:p>
            <a:pPr algn="just"/>
            <a:r>
              <a:rPr lang="en-US" sz="2700" dirty="0"/>
              <a:t>under the right </a:t>
            </a:r>
            <a:r>
              <a:rPr lang="en-US" sz="2700" b="1" dirty="0"/>
              <a:t>environmental conditions</a:t>
            </a:r>
            <a:r>
              <a:rPr lang="en-US" sz="2700" dirty="0"/>
              <a:t>, just 500 to 2,000 active guerrillas can make for a long-lasting destructive internal war </a:t>
            </a:r>
          </a:p>
          <a:p>
            <a:pPr algn="just"/>
            <a:r>
              <a:rPr lang="en-US" sz="2700" dirty="0"/>
              <a:t>the average level of grievance in a group may not matter that much</a:t>
            </a:r>
            <a:endParaRPr lang="sk-SK" sz="2700" dirty="0"/>
          </a:p>
          <a:p>
            <a:pPr algn="just"/>
            <a:r>
              <a:rPr lang="en-US" sz="2700" dirty="0"/>
              <a:t>in fact, intense grievances </a:t>
            </a:r>
            <a:r>
              <a:rPr lang="en-US" sz="2700" i="1" dirty="0"/>
              <a:t>are produced by</a:t>
            </a:r>
            <a:r>
              <a:rPr lang="en-US" sz="2700" dirty="0"/>
              <a:t> civil war, and it is often a central objective of rebel strategy</a:t>
            </a:r>
            <a:endParaRPr lang="sk-SK" sz="2700" dirty="0"/>
          </a:p>
        </p:txBody>
      </p:sp>
    </p:spTree>
    <p:extLst>
      <p:ext uri="{BB962C8B-B14F-4D97-AF65-F5344CB8AC3E}">
        <p14:creationId xmlns:p14="http://schemas.microsoft.com/office/powerpoint/2010/main" val="271663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6B0B-2AF4-DB46-9ED0-9569B483E242}"/>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23FC9CA3-6F5F-2941-B0D9-4539BE47E0D0}"/>
              </a:ext>
            </a:extLst>
          </p:cNvPr>
          <p:cNvSpPr>
            <a:spLocks noGrp="1"/>
          </p:cNvSpPr>
          <p:nvPr>
            <p:ph idx="1"/>
          </p:nvPr>
        </p:nvSpPr>
        <p:spPr>
          <a:xfrm>
            <a:off x="838200" y="1825625"/>
            <a:ext cx="10515600" cy="4611270"/>
          </a:xfrm>
        </p:spPr>
        <p:txBody>
          <a:bodyPr>
            <a:normAutofit lnSpcReduction="10000"/>
          </a:bodyPr>
          <a:lstStyle/>
          <a:p>
            <a:pPr algn="just"/>
            <a:r>
              <a:rPr lang="en-US" dirty="0"/>
              <a:t>disagree with the general dismissal of the role of political and economic grievances as causes of civil wars</a:t>
            </a:r>
            <a:r>
              <a:rPr lang="en-US" dirty="0">
                <a:effectLst/>
              </a:rPr>
              <a:t> </a:t>
            </a:r>
          </a:p>
          <a:p>
            <a:pPr algn="just"/>
            <a:r>
              <a:rPr lang="en-US" dirty="0"/>
              <a:t>it is based on problematic theoretical and empirical grounds</a:t>
            </a:r>
            <a:r>
              <a:rPr lang="en-US" dirty="0">
                <a:effectLst/>
              </a:rPr>
              <a:t> </a:t>
            </a:r>
          </a:p>
          <a:p>
            <a:pPr algn="just"/>
            <a:r>
              <a:rPr lang="en-US" dirty="0"/>
              <a:t>focus should be on horizontal (inter-group) inequalities, not on examining primarily the relationship between </a:t>
            </a:r>
            <a:r>
              <a:rPr lang="en-US" i="1" dirty="0"/>
              <a:t>individual</a:t>
            </a:r>
            <a:r>
              <a:rPr lang="en-US" dirty="0"/>
              <a:t> inequality and conflict</a:t>
            </a:r>
          </a:p>
          <a:p>
            <a:pPr algn="just"/>
            <a:r>
              <a:rPr lang="en-US" dirty="0"/>
              <a:t>such horizontal inequalities between politically relevant ethnic groups can promote ethnonationalist conflict</a:t>
            </a:r>
          </a:p>
          <a:p>
            <a:pPr algn="just"/>
            <a:r>
              <a:rPr lang="en-US" dirty="0"/>
              <a:t>case studies reach the conclusion that inter-group horizontal inequalities are responsible for violence, however it is very difficult to study them in large-N research designs</a:t>
            </a:r>
          </a:p>
        </p:txBody>
      </p:sp>
    </p:spTree>
    <p:extLst>
      <p:ext uri="{BB962C8B-B14F-4D97-AF65-F5344CB8AC3E}">
        <p14:creationId xmlns:p14="http://schemas.microsoft.com/office/powerpoint/2010/main" val="359224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23F95-88CE-624E-AAAC-3C58921E01AD}"/>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C6C11EAF-0307-4046-8CB5-6110FB8BD70F}"/>
              </a:ext>
            </a:extLst>
          </p:cNvPr>
          <p:cNvSpPr>
            <a:spLocks noGrp="1"/>
          </p:cNvSpPr>
          <p:nvPr>
            <p:ph idx="1"/>
          </p:nvPr>
        </p:nvSpPr>
        <p:spPr/>
        <p:txBody>
          <a:bodyPr/>
          <a:lstStyle/>
          <a:p>
            <a:pPr algn="just"/>
            <a:r>
              <a:rPr lang="en-US" dirty="0"/>
              <a:t>advanced AND backward ethnic groups are more likely to experience involvement in conflicts than groups with wealth closer to the national average</a:t>
            </a:r>
            <a:r>
              <a:rPr lang="sk-SK" dirty="0">
                <a:effectLst/>
              </a:rPr>
              <a:t> (</a:t>
            </a:r>
            <a:r>
              <a:rPr lang="en-US" dirty="0"/>
              <a:t>controlling for access to political power)</a:t>
            </a:r>
          </a:p>
          <a:p>
            <a:pPr algn="just"/>
            <a:r>
              <a:rPr lang="en-US" dirty="0"/>
              <a:t> moreover, political and economic inequalities contribute to civil war</a:t>
            </a:r>
          </a:p>
          <a:p>
            <a:pPr algn="just"/>
            <a:r>
              <a:rPr lang="en-US" dirty="0"/>
              <a:t>conflict-inducing inequality cannot be reduced to household-level measures of income distribution, </a:t>
            </a:r>
          </a:p>
          <a:p>
            <a:pPr algn="just"/>
            <a:r>
              <a:rPr lang="en-US" dirty="0"/>
              <a:t>ethnic and secessionist wars should/could be driven more by group-based inequality than by interpersonal inequality</a:t>
            </a:r>
            <a:endParaRPr lang="sk-SK" dirty="0"/>
          </a:p>
          <a:p>
            <a:pPr algn="just"/>
            <a:endParaRPr lang="en-US" dirty="0"/>
          </a:p>
        </p:txBody>
      </p:sp>
    </p:spTree>
    <p:extLst>
      <p:ext uri="{BB962C8B-B14F-4D97-AF65-F5344CB8AC3E}">
        <p14:creationId xmlns:p14="http://schemas.microsoft.com/office/powerpoint/2010/main" val="3580909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F136-48C8-3D45-BE8E-8FC2DA38A6C2}"/>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41877418-D262-1740-96D8-0C235AAF5618}"/>
              </a:ext>
            </a:extLst>
          </p:cNvPr>
          <p:cNvSpPr>
            <a:spLocks noGrp="1"/>
          </p:cNvSpPr>
          <p:nvPr>
            <p:ph idx="1"/>
          </p:nvPr>
        </p:nvSpPr>
        <p:spPr/>
        <p:txBody>
          <a:bodyPr/>
          <a:lstStyle/>
          <a:p>
            <a:pPr algn="just"/>
            <a:r>
              <a:rPr lang="en-US" dirty="0"/>
              <a:t>examples of horizontal inequalities:</a:t>
            </a:r>
          </a:p>
          <a:p>
            <a:pPr algn="just"/>
            <a:r>
              <a:rPr lang="en-US" dirty="0"/>
              <a:t>political inequalities: blocked or limited access to central decision-making authority within the state</a:t>
            </a:r>
            <a:r>
              <a:rPr lang="sk-SK" dirty="0">
                <a:effectLst/>
              </a:rPr>
              <a:t> </a:t>
            </a:r>
          </a:p>
          <a:p>
            <a:pPr algn="just"/>
            <a:r>
              <a:rPr lang="en-US" dirty="0"/>
              <a:t>economic inequalities: distribution of wealth among households</a:t>
            </a:r>
            <a:endParaRPr lang="sk-SK" dirty="0"/>
          </a:p>
          <a:p>
            <a:pPr algn="just"/>
            <a:r>
              <a:rPr lang="en-US" dirty="0"/>
              <a:t>social inequalities: groups uneven social access to (e.g.) education</a:t>
            </a:r>
            <a:endParaRPr lang="sk-SK" dirty="0"/>
          </a:p>
          <a:p>
            <a:pPr algn="just"/>
            <a:r>
              <a:rPr lang="en-US" dirty="0"/>
              <a:t>cultural inequalities: inequalities with respect to cultural policies and symbols, including national holidays and religious rights</a:t>
            </a:r>
            <a:endParaRPr lang="sk-SK" dirty="0"/>
          </a:p>
          <a:p>
            <a:pPr algn="just"/>
            <a:endParaRPr lang="en-US" dirty="0"/>
          </a:p>
        </p:txBody>
      </p:sp>
    </p:spTree>
    <p:extLst>
      <p:ext uri="{BB962C8B-B14F-4D97-AF65-F5344CB8AC3E}">
        <p14:creationId xmlns:p14="http://schemas.microsoft.com/office/powerpoint/2010/main" val="987181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F253-E819-8447-AB9B-9327CCCC0871}"/>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A2781056-AF5F-9D49-AE4C-41772D5B1C41}"/>
              </a:ext>
            </a:extLst>
          </p:cNvPr>
          <p:cNvSpPr>
            <a:spLocks noGrp="1"/>
          </p:cNvSpPr>
          <p:nvPr>
            <p:ph idx="1"/>
          </p:nvPr>
        </p:nvSpPr>
        <p:spPr>
          <a:xfrm>
            <a:off x="838200" y="1690688"/>
            <a:ext cx="10515600" cy="4661986"/>
          </a:xfrm>
        </p:spPr>
        <p:txBody>
          <a:bodyPr>
            <a:normAutofit lnSpcReduction="10000"/>
          </a:bodyPr>
          <a:lstStyle/>
          <a:p>
            <a:pPr algn="just"/>
            <a:r>
              <a:rPr lang="en-US" dirty="0"/>
              <a:t>the mechanism that links horizontal inequalities to civil war:</a:t>
            </a:r>
          </a:p>
          <a:p>
            <a:pPr algn="just"/>
            <a:r>
              <a:rPr lang="sk-SK" dirty="0">
                <a:effectLst/>
              </a:rPr>
              <a:t> </a:t>
            </a:r>
            <a:r>
              <a:rPr lang="en-US" dirty="0"/>
              <a:t>1. objective political or economic asymmetries can be transformed into grievances through a process of group comparison driven by collective emotions</a:t>
            </a:r>
            <a:endParaRPr lang="sk-SK" dirty="0"/>
          </a:p>
          <a:p>
            <a:pPr algn="just"/>
            <a:r>
              <a:rPr lang="en-US" dirty="0"/>
              <a:t>2. such grievances trigger violent collective action through a process of group mobilization</a:t>
            </a:r>
          </a:p>
          <a:p>
            <a:pPr algn="just"/>
            <a:r>
              <a:rPr lang="en-US" dirty="0"/>
              <a:t>resentment based on intergroup comparisons involving horizontal inequalities often provokes ethnic mobilization </a:t>
            </a:r>
          </a:p>
          <a:p>
            <a:pPr algn="just"/>
            <a:r>
              <a:rPr lang="en-US" dirty="0"/>
              <a:t>the authors focus on political and economic inequalities </a:t>
            </a:r>
          </a:p>
          <a:p>
            <a:pPr algn="just"/>
            <a:r>
              <a:rPr lang="en-US" dirty="0"/>
              <a:t>the </a:t>
            </a:r>
            <a:r>
              <a:rPr lang="en-US" b="1" dirty="0"/>
              <a:t>frustration driving ethnonationalist mobilization and violence cannot be separated </a:t>
            </a:r>
            <a:r>
              <a:rPr lang="en-US" dirty="0"/>
              <a:t>from economic factors</a:t>
            </a:r>
            <a:r>
              <a:rPr lang="sk-SK" dirty="0">
                <a:effectLst/>
              </a:rPr>
              <a:t> </a:t>
            </a:r>
            <a:endParaRPr lang="sk-SK" dirty="0"/>
          </a:p>
          <a:p>
            <a:pPr algn="just"/>
            <a:endParaRPr lang="en-US" dirty="0"/>
          </a:p>
        </p:txBody>
      </p:sp>
    </p:spTree>
    <p:extLst>
      <p:ext uri="{BB962C8B-B14F-4D97-AF65-F5344CB8AC3E}">
        <p14:creationId xmlns:p14="http://schemas.microsoft.com/office/powerpoint/2010/main" val="2578652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70B1-0C78-F94D-ABE3-7805F86E3509}"/>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2A212D25-4330-2F4F-8E28-DB12AE13BDDC}"/>
              </a:ext>
            </a:extLst>
          </p:cNvPr>
          <p:cNvSpPr>
            <a:spLocks noGrp="1"/>
          </p:cNvSpPr>
          <p:nvPr>
            <p:ph idx="1"/>
          </p:nvPr>
        </p:nvSpPr>
        <p:spPr/>
        <p:txBody>
          <a:bodyPr/>
          <a:lstStyle/>
          <a:p>
            <a:pPr algn="just"/>
            <a:r>
              <a:rPr lang="en-US" dirty="0"/>
              <a:t>their study is based on a strong assumption of the importance/existence of collective ethnic groups as reified social phenomena</a:t>
            </a:r>
          </a:p>
          <a:p>
            <a:pPr algn="just"/>
            <a:r>
              <a:rPr lang="en-US" dirty="0"/>
              <a:t>however, whole ethnic groups cannot participate in war conflicts</a:t>
            </a:r>
            <a:endParaRPr lang="sk-SK" dirty="0"/>
          </a:p>
          <a:p>
            <a:pPr algn="just"/>
            <a:r>
              <a:rPr lang="en-US" dirty="0"/>
              <a:t>a difficult theoretical decision about ethnic belonging of warring groups must be made:</a:t>
            </a:r>
          </a:p>
          <a:p>
            <a:pPr algn="just"/>
            <a:r>
              <a:rPr lang="en-US" dirty="0"/>
              <a:t>sharing name and goals of the ethnic group by "its" rebel units AND </a:t>
            </a:r>
          </a:p>
          <a:p>
            <a:pPr algn="just"/>
            <a:r>
              <a:rPr lang="en-US" dirty="0"/>
              <a:t>a participation of a significant share of the ethnic population in the conflict</a:t>
            </a:r>
            <a:endParaRPr lang="sk-SK" dirty="0"/>
          </a:p>
          <a:p>
            <a:pPr algn="just"/>
            <a:endParaRPr lang="en-US" dirty="0"/>
          </a:p>
        </p:txBody>
      </p:sp>
    </p:spTree>
    <p:extLst>
      <p:ext uri="{BB962C8B-B14F-4D97-AF65-F5344CB8AC3E}">
        <p14:creationId xmlns:p14="http://schemas.microsoft.com/office/powerpoint/2010/main" val="3782854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5786-4250-DA40-9A90-8AD392D2D58B}"/>
              </a:ext>
            </a:extLst>
          </p:cNvPr>
          <p:cNvSpPr>
            <a:spLocks noGrp="1"/>
          </p:cNvSpPr>
          <p:nvPr>
            <p:ph type="title"/>
          </p:nvPr>
        </p:nvSpPr>
        <p:spPr/>
        <p:txBody>
          <a:bodyPr/>
          <a:lstStyle/>
          <a:p>
            <a:pPr algn="ctr"/>
            <a:r>
              <a:rPr lang="en-US" b="1" dirty="0"/>
              <a:t>Beyond Greed and Grievances</a:t>
            </a:r>
          </a:p>
        </p:txBody>
      </p:sp>
      <p:sp>
        <p:nvSpPr>
          <p:cNvPr id="3" name="Content Placeholder 2">
            <a:extLst>
              <a:ext uri="{FF2B5EF4-FFF2-40B4-BE49-F238E27FC236}">
                <a16:creationId xmlns:a16="http://schemas.microsoft.com/office/drawing/2014/main" id="{26F0EC8D-25C8-6D4B-8311-21CF8C883572}"/>
              </a:ext>
            </a:extLst>
          </p:cNvPr>
          <p:cNvSpPr>
            <a:spLocks noGrp="1"/>
          </p:cNvSpPr>
          <p:nvPr>
            <p:ph idx="1"/>
          </p:nvPr>
        </p:nvSpPr>
        <p:spPr/>
        <p:txBody>
          <a:bodyPr/>
          <a:lstStyle/>
          <a:p>
            <a:pPr algn="just"/>
            <a:r>
              <a:rPr lang="en-US" dirty="0"/>
              <a:t>claims about identity and action in civil wars may be self-serving and information may be instrumentally manipulated by various actors</a:t>
            </a:r>
            <a:r>
              <a:rPr lang="sk-SK" dirty="0">
                <a:effectLst/>
              </a:rPr>
              <a:t> </a:t>
            </a:r>
          </a:p>
          <a:p>
            <a:pPr algn="just"/>
            <a:r>
              <a:rPr lang="en-US" dirty="0"/>
              <a:t>the two competing interpretive frames, greed and grievance, rest on different and competing ontologies</a:t>
            </a:r>
            <a:r>
              <a:rPr lang="sk-SK" dirty="0">
                <a:effectLst/>
              </a:rPr>
              <a:t> (</a:t>
            </a:r>
            <a:r>
              <a:rPr lang="sk-SK" dirty="0" err="1">
                <a:effectLst/>
              </a:rPr>
              <a:t>Kalyvas</a:t>
            </a:r>
            <a:r>
              <a:rPr lang="sk-SK" dirty="0">
                <a:effectLst/>
              </a:rPr>
              <a:t>, 2003):</a:t>
            </a:r>
          </a:p>
          <a:p>
            <a:pPr algn="just"/>
            <a:r>
              <a:rPr lang="en-US" b="1" dirty="0"/>
              <a:t>greed (opportunity)</a:t>
            </a:r>
            <a:r>
              <a:rPr lang="en-US" dirty="0"/>
              <a:t>: breakdown of authority and subsequent anarchy encourage the privatization of violence, bringing all sorts of motivations in what is a war of all against all</a:t>
            </a:r>
          </a:p>
          <a:p>
            <a:pPr algn="just"/>
            <a:r>
              <a:rPr lang="en-US" b="1" dirty="0"/>
              <a:t>grievance</a:t>
            </a:r>
            <a:r>
              <a:rPr lang="en-US" dirty="0"/>
              <a:t>: an ontology of civil wars based on abstract group loyalties and beliefs</a:t>
            </a:r>
          </a:p>
          <a:p>
            <a:pPr marL="0" indent="0" algn="just">
              <a:buNone/>
            </a:pPr>
            <a:endParaRPr lang="sk-SK" dirty="0">
              <a:effectLst/>
            </a:endParaRPr>
          </a:p>
          <a:p>
            <a:pPr algn="just"/>
            <a:endParaRPr lang="en-US" dirty="0"/>
          </a:p>
        </p:txBody>
      </p:sp>
    </p:spTree>
    <p:extLst>
      <p:ext uri="{BB962C8B-B14F-4D97-AF65-F5344CB8AC3E}">
        <p14:creationId xmlns:p14="http://schemas.microsoft.com/office/powerpoint/2010/main" val="1803797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24505-A3B4-C041-A488-B8EF282B04CF}"/>
              </a:ext>
            </a:extLst>
          </p:cNvPr>
          <p:cNvSpPr>
            <a:spLocks noGrp="1"/>
          </p:cNvSpPr>
          <p:nvPr>
            <p:ph type="title"/>
          </p:nvPr>
        </p:nvSpPr>
        <p:spPr/>
        <p:txBody>
          <a:bodyPr/>
          <a:lstStyle/>
          <a:p>
            <a:pPr algn="ctr"/>
            <a:r>
              <a:rPr lang="en-US" b="1" dirty="0"/>
              <a:t>Beyond Greed and Grievances</a:t>
            </a:r>
            <a:endParaRPr lang="en-US" dirty="0"/>
          </a:p>
        </p:txBody>
      </p:sp>
      <p:sp>
        <p:nvSpPr>
          <p:cNvPr id="3" name="Content Placeholder 2">
            <a:extLst>
              <a:ext uri="{FF2B5EF4-FFF2-40B4-BE49-F238E27FC236}">
                <a16:creationId xmlns:a16="http://schemas.microsoft.com/office/drawing/2014/main" id="{22C5B992-A4B1-364B-94C8-3C57C0550FC5}"/>
              </a:ext>
            </a:extLst>
          </p:cNvPr>
          <p:cNvSpPr>
            <a:spLocks noGrp="1"/>
          </p:cNvSpPr>
          <p:nvPr>
            <p:ph idx="1"/>
          </p:nvPr>
        </p:nvSpPr>
        <p:spPr>
          <a:xfrm>
            <a:off x="838200" y="1825624"/>
            <a:ext cx="10515600" cy="4791743"/>
          </a:xfrm>
        </p:spPr>
        <p:txBody>
          <a:bodyPr>
            <a:normAutofit lnSpcReduction="10000"/>
          </a:bodyPr>
          <a:lstStyle/>
          <a:p>
            <a:pPr algn="just"/>
            <a:r>
              <a:rPr lang="en-US" dirty="0" err="1"/>
              <a:t>Kalyvas</a:t>
            </a:r>
            <a:r>
              <a:rPr lang="en-US" dirty="0"/>
              <a:t> points to the interaction between political and private identities and actions</a:t>
            </a:r>
            <a:endParaRPr lang="sk-SK" dirty="0"/>
          </a:p>
          <a:p>
            <a:pPr algn="just"/>
            <a:r>
              <a:rPr lang="en-US" dirty="0"/>
              <a:t>civil wars are not binary conflicts but complex and ambiguous processes that foster a mix of identities and actions</a:t>
            </a:r>
          </a:p>
          <a:p>
            <a:pPr algn="just"/>
            <a:r>
              <a:rPr lang="en-US" dirty="0"/>
              <a:t>there usually is a disjunction between identities and actions at the central or elite level, on the one hand, and the local or mass level, on the other</a:t>
            </a:r>
          </a:p>
          <a:p>
            <a:pPr algn="just"/>
            <a:r>
              <a:rPr lang="en-US" dirty="0"/>
              <a:t>1. actions "on the ground" often seem more related to local or private issues than to the war's driving (or "master") cleavage</a:t>
            </a:r>
          </a:p>
          <a:p>
            <a:pPr algn="just"/>
            <a:r>
              <a:rPr lang="en-US" dirty="0"/>
              <a:t>individual and local actors take advantage of the war to settle local or private conflicts often bearing little or no relation to the causes of the war or the goals of the belligerents</a:t>
            </a:r>
            <a:endParaRPr lang="sk-SK" dirty="0"/>
          </a:p>
        </p:txBody>
      </p:sp>
    </p:spTree>
    <p:extLst>
      <p:ext uri="{BB962C8B-B14F-4D97-AF65-F5344CB8AC3E}">
        <p14:creationId xmlns:p14="http://schemas.microsoft.com/office/powerpoint/2010/main" val="3997760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95F97-CE7D-5D46-8179-E9529833A5D5}"/>
              </a:ext>
            </a:extLst>
          </p:cNvPr>
          <p:cNvSpPr>
            <a:spLocks noGrp="1"/>
          </p:cNvSpPr>
          <p:nvPr>
            <p:ph type="title"/>
          </p:nvPr>
        </p:nvSpPr>
        <p:spPr/>
        <p:txBody>
          <a:bodyPr/>
          <a:lstStyle/>
          <a:p>
            <a:pPr algn="ctr"/>
            <a:r>
              <a:rPr lang="en-US" b="1" dirty="0"/>
              <a:t>Alliance of central and local forces</a:t>
            </a:r>
            <a:endParaRPr lang="en-US" dirty="0"/>
          </a:p>
        </p:txBody>
      </p:sp>
      <p:sp>
        <p:nvSpPr>
          <p:cNvPr id="3" name="Content Placeholder 2">
            <a:extLst>
              <a:ext uri="{FF2B5EF4-FFF2-40B4-BE49-F238E27FC236}">
                <a16:creationId xmlns:a16="http://schemas.microsoft.com/office/drawing/2014/main" id="{DB991963-9980-2D4C-ABA7-35E204F648FE}"/>
              </a:ext>
            </a:extLst>
          </p:cNvPr>
          <p:cNvSpPr>
            <a:spLocks noGrp="1"/>
          </p:cNvSpPr>
          <p:nvPr>
            <p:ph idx="1"/>
          </p:nvPr>
        </p:nvSpPr>
        <p:spPr/>
        <p:txBody>
          <a:bodyPr/>
          <a:lstStyle/>
          <a:p>
            <a:pPr algn="just"/>
            <a:r>
              <a:rPr lang="en-US" dirty="0" err="1"/>
              <a:t>Kalyvas</a:t>
            </a:r>
            <a:r>
              <a:rPr lang="en-US" dirty="0"/>
              <a:t> introduces a </a:t>
            </a:r>
            <a:r>
              <a:rPr lang="en-US" i="1" dirty="0" err="1"/>
              <a:t>microfoundation</a:t>
            </a:r>
            <a:r>
              <a:rPr lang="en-US" dirty="0"/>
              <a:t> linking the top and the bottom: “</a:t>
            </a:r>
            <a:r>
              <a:rPr lang="en-US" b="1" dirty="0"/>
              <a:t>alliance”</a:t>
            </a:r>
            <a:r>
              <a:rPr lang="sk-SK" dirty="0">
                <a:effectLst/>
              </a:rPr>
              <a:t> </a:t>
            </a:r>
          </a:p>
          <a:p>
            <a:pPr algn="just"/>
            <a:r>
              <a:rPr lang="en-US" dirty="0"/>
              <a:t>it allows for multiple rather than unitary actors, agency located in both center and periphery rather than only in either one, and a variety of preferences and identities as opposed to a common and overarching one</a:t>
            </a:r>
            <a:endParaRPr lang="sk-SK" dirty="0"/>
          </a:p>
          <a:p>
            <a:pPr algn="just"/>
            <a:r>
              <a:rPr lang="en-US" dirty="0"/>
              <a:t>a great deal of action in civil war is simultaneously decentralized and linked to the wider conflict</a:t>
            </a:r>
          </a:p>
          <a:p>
            <a:pPr algn="just"/>
            <a:r>
              <a:rPr lang="en-US" dirty="0"/>
              <a:t>this includes violence which can be both political and private at the same time</a:t>
            </a:r>
            <a:r>
              <a:rPr lang="sk-SK" dirty="0">
                <a:effectLst/>
              </a:rPr>
              <a:t> </a:t>
            </a:r>
            <a:endParaRPr lang="en-US" dirty="0"/>
          </a:p>
        </p:txBody>
      </p:sp>
    </p:spTree>
    <p:extLst>
      <p:ext uri="{BB962C8B-B14F-4D97-AF65-F5344CB8AC3E}">
        <p14:creationId xmlns:p14="http://schemas.microsoft.com/office/powerpoint/2010/main" val="186684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C6C19-56B8-5047-99B6-9CD6CCA8ABAE}"/>
              </a:ext>
            </a:extLst>
          </p:cNvPr>
          <p:cNvSpPr>
            <a:spLocks noGrp="1"/>
          </p:cNvSpPr>
          <p:nvPr>
            <p:ph type="title"/>
          </p:nvPr>
        </p:nvSpPr>
        <p:spPr/>
        <p:txBody>
          <a:bodyPr/>
          <a:lstStyle/>
          <a:p>
            <a:pPr algn="ctr"/>
            <a:r>
              <a:rPr lang="en-US" b="1" dirty="0"/>
              <a:t>Multiple causal explanations of civil war</a:t>
            </a:r>
          </a:p>
        </p:txBody>
      </p:sp>
      <p:sp>
        <p:nvSpPr>
          <p:cNvPr id="3" name="Content Placeholder 2">
            <a:extLst>
              <a:ext uri="{FF2B5EF4-FFF2-40B4-BE49-F238E27FC236}">
                <a16:creationId xmlns:a16="http://schemas.microsoft.com/office/drawing/2014/main" id="{2E162EB6-FF71-624C-8DC9-FA0005036A29}"/>
              </a:ext>
            </a:extLst>
          </p:cNvPr>
          <p:cNvSpPr>
            <a:spLocks noGrp="1"/>
          </p:cNvSpPr>
          <p:nvPr>
            <p:ph idx="1"/>
          </p:nvPr>
        </p:nvSpPr>
        <p:spPr/>
        <p:txBody>
          <a:bodyPr/>
          <a:lstStyle/>
          <a:p>
            <a:r>
              <a:rPr lang="en-US" dirty="0"/>
              <a:t>Does ethnic hatred/ nationalism/national identity cause civil war?</a:t>
            </a:r>
          </a:p>
          <a:p>
            <a:r>
              <a:rPr lang="en-US" dirty="0"/>
              <a:t>Do natural resources cause civil war?</a:t>
            </a:r>
          </a:p>
          <a:p>
            <a:pPr marL="0" indent="0">
              <a:buNone/>
            </a:pPr>
            <a:r>
              <a:rPr lang="en-US" dirty="0"/>
              <a:t>   --------------------------</a:t>
            </a:r>
          </a:p>
          <a:p>
            <a:r>
              <a:rPr lang="en-US" dirty="0"/>
              <a:t>Does climate change cause civil war?</a:t>
            </a:r>
          </a:p>
          <a:p>
            <a:r>
              <a:rPr lang="en-US" dirty="0"/>
              <a:t>Does gender inequality cause civil war? </a:t>
            </a:r>
          </a:p>
        </p:txBody>
      </p:sp>
    </p:spTree>
    <p:extLst>
      <p:ext uri="{BB962C8B-B14F-4D97-AF65-F5344CB8AC3E}">
        <p14:creationId xmlns:p14="http://schemas.microsoft.com/office/powerpoint/2010/main" val="2875940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75232-F766-1D45-B8FF-BF9B6A5DDE31}"/>
              </a:ext>
            </a:extLst>
          </p:cNvPr>
          <p:cNvSpPr>
            <a:spLocks noGrp="1"/>
          </p:cNvSpPr>
          <p:nvPr>
            <p:ph type="title"/>
          </p:nvPr>
        </p:nvSpPr>
        <p:spPr/>
        <p:txBody>
          <a:bodyPr/>
          <a:lstStyle/>
          <a:p>
            <a:pPr algn="ctr"/>
            <a:r>
              <a:rPr lang="en-US" b="1" dirty="0"/>
              <a:t>Does climate change cause civil war?</a:t>
            </a:r>
          </a:p>
        </p:txBody>
      </p:sp>
      <p:sp>
        <p:nvSpPr>
          <p:cNvPr id="3" name="Content Placeholder 2">
            <a:extLst>
              <a:ext uri="{FF2B5EF4-FFF2-40B4-BE49-F238E27FC236}">
                <a16:creationId xmlns:a16="http://schemas.microsoft.com/office/drawing/2014/main" id="{4C761330-4C28-E14B-90EA-1DEB5DEA9B70}"/>
              </a:ext>
            </a:extLst>
          </p:cNvPr>
          <p:cNvSpPr>
            <a:spLocks noGrp="1"/>
          </p:cNvSpPr>
          <p:nvPr>
            <p:ph idx="1"/>
          </p:nvPr>
        </p:nvSpPr>
        <p:spPr/>
        <p:txBody>
          <a:bodyPr>
            <a:normAutofit lnSpcReduction="10000"/>
          </a:bodyPr>
          <a:lstStyle/>
          <a:p>
            <a:pPr algn="just"/>
            <a:r>
              <a:rPr lang="en-US" dirty="0"/>
              <a:t>a new research agenda (two decades) </a:t>
            </a:r>
          </a:p>
          <a:p>
            <a:pPr algn="just"/>
            <a:r>
              <a:rPr lang="en-US" dirty="0"/>
              <a:t>the link between climate and conflict is contested</a:t>
            </a:r>
          </a:p>
          <a:p>
            <a:pPr algn="just"/>
            <a:r>
              <a:rPr lang="en-US" dirty="0"/>
              <a:t>several causal explanations have been suggested, emphasizing indirect links, for example: </a:t>
            </a:r>
            <a:r>
              <a:rPr lang="en-US" b="1" dirty="0"/>
              <a:t>climate change </a:t>
            </a:r>
            <a:r>
              <a:rPr lang="en-GB" b="1" dirty="0">
                <a:sym typeface="Wingdings" pitchFamily="2" charset="2"/>
              </a:rPr>
              <a:t> </a:t>
            </a:r>
            <a:endParaRPr lang="en-US" b="1" dirty="0"/>
          </a:p>
          <a:p>
            <a:pPr algn="just"/>
            <a:r>
              <a:rPr lang="en-GB" b="1" dirty="0">
                <a:sym typeface="Wingdings" pitchFamily="2" charset="2"/>
              </a:rPr>
              <a:t> </a:t>
            </a:r>
            <a:r>
              <a:rPr lang="en-GB" dirty="0">
                <a:sym typeface="Wingdings" pitchFamily="2" charset="2"/>
              </a:rPr>
              <a:t>affects</a:t>
            </a:r>
            <a:r>
              <a:rPr lang="en-US" dirty="0"/>
              <a:t> </a:t>
            </a:r>
            <a:r>
              <a:rPr lang="en-GB" dirty="0"/>
              <a:t>agriculture and food prices </a:t>
            </a:r>
            <a:r>
              <a:rPr lang="en-GB" b="1" dirty="0">
                <a:sym typeface="Wingdings" pitchFamily="2" charset="2"/>
              </a:rPr>
              <a:t> </a:t>
            </a:r>
            <a:r>
              <a:rPr lang="en-GB" i="1" dirty="0"/>
              <a:t>depressed agricultural production</a:t>
            </a:r>
            <a:r>
              <a:rPr lang="en-GB" dirty="0"/>
              <a:t> can lower the opportunity costs of rebellion, and higher food prices might serve as a source of grievance for consumers</a:t>
            </a:r>
          </a:p>
          <a:p>
            <a:pPr algn="just"/>
            <a:r>
              <a:rPr lang="en-GB" b="1" dirty="0">
                <a:sym typeface="Wingdings" pitchFamily="2" charset="2"/>
              </a:rPr>
              <a:t> </a:t>
            </a:r>
            <a:r>
              <a:rPr lang="en-GB" dirty="0"/>
              <a:t>depress economic growth </a:t>
            </a:r>
            <a:r>
              <a:rPr lang="en-GB" b="1" dirty="0">
                <a:sym typeface="Wingdings" pitchFamily="2" charset="2"/>
              </a:rPr>
              <a:t> </a:t>
            </a:r>
            <a:r>
              <a:rPr lang="en-GB" dirty="0"/>
              <a:t>lowering the opportunity costs of rebellion and </a:t>
            </a:r>
            <a:r>
              <a:rPr lang="en-GB" b="1" dirty="0">
                <a:sym typeface="Wingdings" pitchFamily="2" charset="2"/>
              </a:rPr>
              <a:t> </a:t>
            </a:r>
            <a:r>
              <a:rPr lang="en-GB" dirty="0"/>
              <a:t>undermining state capacity to suppress violence and provide services</a:t>
            </a:r>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1147058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3DB21-FFC4-E648-BB3C-051FA9144517}"/>
              </a:ext>
            </a:extLst>
          </p:cNvPr>
          <p:cNvSpPr>
            <a:spLocks noGrp="1"/>
          </p:cNvSpPr>
          <p:nvPr>
            <p:ph type="title"/>
          </p:nvPr>
        </p:nvSpPr>
        <p:spPr/>
        <p:txBody>
          <a:bodyPr/>
          <a:lstStyle/>
          <a:p>
            <a:pPr algn="ctr"/>
            <a:r>
              <a:rPr lang="en-US" b="1" dirty="0"/>
              <a:t>Does climate change cause civil war?</a:t>
            </a:r>
            <a:endParaRPr lang="en-US" dirty="0"/>
          </a:p>
        </p:txBody>
      </p:sp>
      <p:sp>
        <p:nvSpPr>
          <p:cNvPr id="3" name="Content Placeholder 2">
            <a:extLst>
              <a:ext uri="{FF2B5EF4-FFF2-40B4-BE49-F238E27FC236}">
                <a16:creationId xmlns:a16="http://schemas.microsoft.com/office/drawing/2014/main" id="{C6302A99-8797-0242-9DA0-1C1EE087C01C}"/>
              </a:ext>
            </a:extLst>
          </p:cNvPr>
          <p:cNvSpPr>
            <a:spLocks noGrp="1"/>
          </p:cNvSpPr>
          <p:nvPr>
            <p:ph idx="1"/>
          </p:nvPr>
        </p:nvSpPr>
        <p:spPr/>
        <p:txBody>
          <a:bodyPr/>
          <a:lstStyle/>
          <a:p>
            <a:r>
              <a:rPr lang="en-US" b="1" dirty="0"/>
              <a:t>climate change </a:t>
            </a:r>
            <a:r>
              <a:rPr lang="en-GB" b="1" dirty="0">
                <a:sym typeface="Wingdings" pitchFamily="2" charset="2"/>
              </a:rPr>
              <a:t> natural disasters </a:t>
            </a:r>
            <a:r>
              <a:rPr lang="en-GB" dirty="0"/>
              <a:t>may lead to conflict through the effects on economic growth </a:t>
            </a:r>
          </a:p>
          <a:p>
            <a:r>
              <a:rPr lang="en-GB" dirty="0"/>
              <a:t>or where failed disaster response leads to grievances by affected populations</a:t>
            </a:r>
          </a:p>
          <a:p>
            <a:r>
              <a:rPr lang="en-GB" dirty="0"/>
              <a:t>furthermore, the human costs on populations and the diversion of military capacity for response are security threats in their own right  </a:t>
            </a:r>
          </a:p>
          <a:p>
            <a:endParaRPr lang="en-US" dirty="0"/>
          </a:p>
        </p:txBody>
      </p:sp>
    </p:spTree>
    <p:extLst>
      <p:ext uri="{BB962C8B-B14F-4D97-AF65-F5344CB8AC3E}">
        <p14:creationId xmlns:p14="http://schemas.microsoft.com/office/powerpoint/2010/main" val="166252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5CA2D-D6C9-5F47-B6F8-AF443A08FF11}"/>
              </a:ext>
            </a:extLst>
          </p:cNvPr>
          <p:cNvSpPr>
            <a:spLocks noGrp="1"/>
          </p:cNvSpPr>
          <p:nvPr>
            <p:ph type="title"/>
          </p:nvPr>
        </p:nvSpPr>
        <p:spPr/>
        <p:txBody>
          <a:bodyPr/>
          <a:lstStyle/>
          <a:p>
            <a:pPr algn="ctr"/>
            <a:r>
              <a:rPr lang="en-US" b="1" dirty="0"/>
              <a:t>Does gender inequality cause civil war?</a:t>
            </a:r>
          </a:p>
        </p:txBody>
      </p:sp>
      <p:sp>
        <p:nvSpPr>
          <p:cNvPr id="3" name="Content Placeholder 2">
            <a:extLst>
              <a:ext uri="{FF2B5EF4-FFF2-40B4-BE49-F238E27FC236}">
                <a16:creationId xmlns:a16="http://schemas.microsoft.com/office/drawing/2014/main" id="{B9073162-28D2-2643-8B75-C5C68FB54C81}"/>
              </a:ext>
            </a:extLst>
          </p:cNvPr>
          <p:cNvSpPr>
            <a:spLocks noGrp="1"/>
          </p:cNvSpPr>
          <p:nvPr>
            <p:ph idx="1"/>
          </p:nvPr>
        </p:nvSpPr>
        <p:spPr/>
        <p:txBody>
          <a:bodyPr/>
          <a:lstStyle/>
          <a:p>
            <a:pPr algn="just"/>
            <a:r>
              <a:rPr lang="en-US" dirty="0"/>
              <a:t>Prior research has found robust support for a relationship between gender inequality and civil war. </a:t>
            </a:r>
          </a:p>
          <a:p>
            <a:pPr algn="just"/>
            <a:r>
              <a:rPr lang="en-US" dirty="0"/>
              <a:t>(incidence</a:t>
            </a:r>
            <a:r>
              <a:rPr lang="en-US" dirty="0">
                <a:sym typeface="Wingdings" pitchFamily="2" charset="2"/>
              </a:rPr>
              <a:t>:) </a:t>
            </a:r>
            <a:r>
              <a:rPr lang="en-US" dirty="0"/>
              <a:t>Countries with lower levels of gender equality are more likely to become involved in civil conflict, and </a:t>
            </a:r>
          </a:p>
          <a:p>
            <a:pPr algn="just"/>
            <a:r>
              <a:rPr lang="en-US" dirty="0"/>
              <a:t>(severity</a:t>
            </a:r>
            <a:r>
              <a:rPr lang="en-US" dirty="0">
                <a:sym typeface="Wingdings" pitchFamily="2" charset="2"/>
              </a:rPr>
              <a:t>:) </a:t>
            </a:r>
            <a:r>
              <a:rPr lang="en-US" dirty="0"/>
              <a:t>violence is likely to be even more severe, than in countries where women have a higher status</a:t>
            </a:r>
          </a:p>
          <a:p>
            <a:pPr algn="just"/>
            <a:r>
              <a:rPr lang="en-US" dirty="0"/>
              <a:t>Dimensions of gender inequality: access to political power, access to material resources, and the value given to individuals depending on their sex</a:t>
            </a:r>
          </a:p>
        </p:txBody>
      </p:sp>
    </p:spTree>
    <p:extLst>
      <p:ext uri="{BB962C8B-B14F-4D97-AF65-F5344CB8AC3E}">
        <p14:creationId xmlns:p14="http://schemas.microsoft.com/office/powerpoint/2010/main" val="95626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85005-29ED-BD4C-B43F-A4CBB4CCAA98}"/>
              </a:ext>
            </a:extLst>
          </p:cNvPr>
          <p:cNvSpPr>
            <a:spLocks noGrp="1"/>
          </p:cNvSpPr>
          <p:nvPr>
            <p:ph type="title"/>
          </p:nvPr>
        </p:nvSpPr>
        <p:spPr/>
        <p:txBody>
          <a:bodyPr/>
          <a:lstStyle/>
          <a:p>
            <a:pPr algn="ctr"/>
            <a:r>
              <a:rPr lang="en-US" b="1" dirty="0"/>
              <a:t>HOW does gender inequality cause civil war?</a:t>
            </a:r>
            <a:endParaRPr lang="en-US" dirty="0"/>
          </a:p>
        </p:txBody>
      </p:sp>
      <p:sp>
        <p:nvSpPr>
          <p:cNvPr id="3" name="Content Placeholder 2">
            <a:extLst>
              <a:ext uri="{FF2B5EF4-FFF2-40B4-BE49-F238E27FC236}">
                <a16:creationId xmlns:a16="http://schemas.microsoft.com/office/drawing/2014/main" id="{953B1E68-5F4B-8541-8289-2CB15BC98570}"/>
              </a:ext>
            </a:extLst>
          </p:cNvPr>
          <p:cNvSpPr>
            <a:spLocks noGrp="1"/>
          </p:cNvSpPr>
          <p:nvPr>
            <p:ph idx="1"/>
          </p:nvPr>
        </p:nvSpPr>
        <p:spPr/>
        <p:txBody>
          <a:bodyPr>
            <a:normAutofit fontScale="92500"/>
          </a:bodyPr>
          <a:lstStyle/>
          <a:p>
            <a:pPr algn="just"/>
            <a:r>
              <a:rPr lang="en-US" dirty="0"/>
              <a:t>A. gender inequality may be associated with an increased risk for intrastate armed conflict:</a:t>
            </a:r>
          </a:p>
          <a:p>
            <a:pPr algn="just"/>
            <a:r>
              <a:rPr lang="en-US" dirty="0"/>
              <a:t>A1: a masculinized political culture may lower the threshold for violence </a:t>
            </a:r>
          </a:p>
          <a:p>
            <a:pPr algn="just"/>
            <a:r>
              <a:rPr lang="en-US" dirty="0"/>
              <a:t>dominant norms of gender inequality may be seen as one form of intolerance, where some groups consider it legitimate to oppress and dominate over other groups (women, minorities, political opposition)</a:t>
            </a:r>
          </a:p>
          <a:p>
            <a:pPr algn="just"/>
            <a:r>
              <a:rPr lang="en-US" dirty="0"/>
              <a:t>A2: a society characterized by gender inequality end up with a large male surplus</a:t>
            </a:r>
          </a:p>
          <a:p>
            <a:pPr algn="just"/>
            <a:r>
              <a:rPr lang="en-US" dirty="0"/>
              <a:t>there is a high “supply” of men who are easy to mobilize for political violence</a:t>
            </a:r>
          </a:p>
        </p:txBody>
      </p:sp>
    </p:spTree>
    <p:extLst>
      <p:ext uri="{BB962C8B-B14F-4D97-AF65-F5344CB8AC3E}">
        <p14:creationId xmlns:p14="http://schemas.microsoft.com/office/powerpoint/2010/main" val="1797221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A2294-D930-9C44-8FFA-92984B1F39E9}"/>
              </a:ext>
            </a:extLst>
          </p:cNvPr>
          <p:cNvSpPr>
            <a:spLocks noGrp="1"/>
          </p:cNvSpPr>
          <p:nvPr>
            <p:ph type="title"/>
          </p:nvPr>
        </p:nvSpPr>
        <p:spPr/>
        <p:txBody>
          <a:bodyPr/>
          <a:lstStyle/>
          <a:p>
            <a:pPr algn="ctr"/>
            <a:r>
              <a:rPr lang="en-US" b="1" dirty="0"/>
              <a:t>HOW does gender inequality cause civil war?</a:t>
            </a:r>
            <a:endParaRPr lang="en-US" dirty="0"/>
          </a:p>
        </p:txBody>
      </p:sp>
      <p:sp>
        <p:nvSpPr>
          <p:cNvPr id="3" name="Content Placeholder 2">
            <a:extLst>
              <a:ext uri="{FF2B5EF4-FFF2-40B4-BE49-F238E27FC236}">
                <a16:creationId xmlns:a16="http://schemas.microsoft.com/office/drawing/2014/main" id="{59505F17-E163-684B-99E8-728506DD4F74}"/>
              </a:ext>
            </a:extLst>
          </p:cNvPr>
          <p:cNvSpPr>
            <a:spLocks noGrp="1"/>
          </p:cNvSpPr>
          <p:nvPr>
            <p:ph idx="1"/>
          </p:nvPr>
        </p:nvSpPr>
        <p:spPr/>
        <p:txBody>
          <a:bodyPr>
            <a:normAutofit/>
          </a:bodyPr>
          <a:lstStyle/>
          <a:p>
            <a:pPr algn="just"/>
            <a:r>
              <a:rPr lang="en-US" dirty="0"/>
              <a:t>B. gender equality may contribute to resolving a conflict without violence</a:t>
            </a:r>
          </a:p>
          <a:p>
            <a:pPr algn="just"/>
            <a:r>
              <a:rPr lang="en-US" dirty="0"/>
              <a:t>more equal states may be dominated by norms more prone to nonviolent forms of handling grievances (respect and resolution of conflict without violence)</a:t>
            </a:r>
          </a:p>
          <a:p>
            <a:pPr algn="just"/>
            <a:r>
              <a:rPr lang="en-US" dirty="0"/>
              <a:t>higher levels of investment in women and their higher access to more resources result in higher ability to create and maintain networks across societies</a:t>
            </a:r>
          </a:p>
          <a:p>
            <a:pPr algn="just"/>
            <a:r>
              <a:rPr lang="en-US" dirty="0"/>
              <a:t>these capacities can be used to forward peace and create other means to resolve conflict</a:t>
            </a:r>
          </a:p>
          <a:p>
            <a:pPr algn="just"/>
            <a:endParaRPr lang="en-US" dirty="0"/>
          </a:p>
        </p:txBody>
      </p:sp>
    </p:spTree>
    <p:extLst>
      <p:ext uri="{BB962C8B-B14F-4D97-AF65-F5344CB8AC3E}">
        <p14:creationId xmlns:p14="http://schemas.microsoft.com/office/powerpoint/2010/main" val="2176468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320F-DDE4-C541-BDB3-7878EE0FF393}"/>
              </a:ext>
            </a:extLst>
          </p:cNvPr>
          <p:cNvSpPr>
            <a:spLocks noGrp="1"/>
          </p:cNvSpPr>
          <p:nvPr>
            <p:ph type="title"/>
          </p:nvPr>
        </p:nvSpPr>
        <p:spPr/>
        <p:txBody>
          <a:bodyPr/>
          <a:lstStyle/>
          <a:p>
            <a:pPr algn="ctr"/>
            <a:r>
              <a:rPr lang="en-US" b="1" dirty="0"/>
              <a:t>Motive and Opportunity</a:t>
            </a:r>
          </a:p>
        </p:txBody>
      </p:sp>
      <p:sp>
        <p:nvSpPr>
          <p:cNvPr id="3" name="Content Placeholder 2">
            <a:extLst>
              <a:ext uri="{FF2B5EF4-FFF2-40B4-BE49-F238E27FC236}">
                <a16:creationId xmlns:a16="http://schemas.microsoft.com/office/drawing/2014/main" id="{D0B07A61-0053-5C4D-AF5B-1615D54334A3}"/>
              </a:ext>
            </a:extLst>
          </p:cNvPr>
          <p:cNvSpPr>
            <a:spLocks noGrp="1"/>
          </p:cNvSpPr>
          <p:nvPr>
            <p:ph idx="1"/>
          </p:nvPr>
        </p:nvSpPr>
        <p:spPr/>
        <p:txBody>
          <a:bodyPr>
            <a:normAutofit/>
          </a:bodyPr>
          <a:lstStyle/>
          <a:p>
            <a:pPr algn="just"/>
            <a:r>
              <a:rPr lang="en-US" dirty="0"/>
              <a:t>what are the circumstances that lead to the outbreak of civil wars?</a:t>
            </a:r>
            <a:r>
              <a:rPr lang="sk-SK" dirty="0">
                <a:effectLst/>
              </a:rPr>
              <a:t> </a:t>
            </a:r>
          </a:p>
          <a:p>
            <a:pPr algn="just"/>
            <a:r>
              <a:rPr lang="en-US" dirty="0"/>
              <a:t>both </a:t>
            </a:r>
            <a:r>
              <a:rPr lang="en-US" b="1" dirty="0"/>
              <a:t>motive</a:t>
            </a:r>
            <a:r>
              <a:rPr lang="en-US" dirty="0"/>
              <a:t> and </a:t>
            </a:r>
            <a:r>
              <a:rPr lang="en-US" b="1" dirty="0"/>
              <a:t>opportunity</a:t>
            </a:r>
            <a:r>
              <a:rPr lang="en-US" dirty="0"/>
              <a:t> need to be considered</a:t>
            </a:r>
            <a:r>
              <a:rPr lang="sk-SK" dirty="0">
                <a:effectLst/>
              </a:rPr>
              <a:t> </a:t>
            </a:r>
          </a:p>
          <a:p>
            <a:pPr algn="just"/>
            <a:r>
              <a:rPr lang="en-US" dirty="0"/>
              <a:t>explanations that emphasize </a:t>
            </a:r>
            <a:r>
              <a:rPr lang="en-US" b="1" dirty="0"/>
              <a:t>motive</a:t>
            </a:r>
            <a:r>
              <a:rPr lang="en-US" dirty="0"/>
              <a:t> argue that rebellion occurs when </a:t>
            </a:r>
            <a:r>
              <a:rPr lang="en-US" b="1" dirty="0"/>
              <a:t>grievances</a:t>
            </a:r>
            <a:r>
              <a:rPr lang="en-US" dirty="0"/>
              <a:t> are sufficiently acute that people "want" to engage in violent protest</a:t>
            </a:r>
          </a:p>
          <a:p>
            <a:pPr algn="just"/>
            <a:r>
              <a:rPr lang="en-US" i="1" dirty="0"/>
              <a:t>ethnic or religious hatred</a:t>
            </a:r>
            <a:endParaRPr lang="en-US" dirty="0"/>
          </a:p>
          <a:p>
            <a:pPr algn="just"/>
            <a:r>
              <a:rPr lang="en-US" i="1" dirty="0"/>
              <a:t>political repression</a:t>
            </a:r>
            <a:endParaRPr lang="en-US" dirty="0"/>
          </a:p>
          <a:p>
            <a:pPr algn="just"/>
            <a:r>
              <a:rPr lang="en-US" i="1" dirty="0"/>
              <a:t>political exclusion,</a:t>
            </a:r>
            <a:r>
              <a:rPr lang="en-US" dirty="0"/>
              <a:t> and </a:t>
            </a:r>
          </a:p>
          <a:p>
            <a:pPr algn="just"/>
            <a:r>
              <a:rPr lang="en-US" i="1" dirty="0"/>
              <a:t>economic inequality</a:t>
            </a:r>
            <a:r>
              <a:rPr lang="en-US" dirty="0"/>
              <a:t> </a:t>
            </a:r>
          </a:p>
          <a:p>
            <a:pPr algn="just"/>
            <a:endParaRPr lang="sk-SK" dirty="0"/>
          </a:p>
          <a:p>
            <a:pPr algn="just"/>
            <a:endParaRPr lang="en-US" dirty="0"/>
          </a:p>
        </p:txBody>
      </p:sp>
    </p:spTree>
    <p:extLst>
      <p:ext uri="{BB962C8B-B14F-4D97-AF65-F5344CB8AC3E}">
        <p14:creationId xmlns:p14="http://schemas.microsoft.com/office/powerpoint/2010/main" val="1593847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B76E8-80DC-B641-80BC-680D25961900}"/>
              </a:ext>
            </a:extLst>
          </p:cNvPr>
          <p:cNvSpPr>
            <a:spLocks noGrp="1"/>
          </p:cNvSpPr>
          <p:nvPr>
            <p:ph type="title"/>
          </p:nvPr>
        </p:nvSpPr>
        <p:spPr/>
        <p:txBody>
          <a:bodyPr/>
          <a:lstStyle/>
          <a:p>
            <a:pPr algn="ctr"/>
            <a:r>
              <a:rPr lang="en-US" b="1" dirty="0"/>
              <a:t>Motive/Grievances</a:t>
            </a:r>
          </a:p>
        </p:txBody>
      </p:sp>
      <p:sp>
        <p:nvSpPr>
          <p:cNvPr id="3" name="Content Placeholder 2">
            <a:extLst>
              <a:ext uri="{FF2B5EF4-FFF2-40B4-BE49-F238E27FC236}">
                <a16:creationId xmlns:a16="http://schemas.microsoft.com/office/drawing/2014/main" id="{91A6FA3F-FD58-8047-B65D-BD2AE94D313F}"/>
              </a:ext>
            </a:extLst>
          </p:cNvPr>
          <p:cNvSpPr>
            <a:spLocks noGrp="1"/>
          </p:cNvSpPr>
          <p:nvPr>
            <p:ph idx="1"/>
          </p:nvPr>
        </p:nvSpPr>
        <p:spPr/>
        <p:txBody>
          <a:bodyPr/>
          <a:lstStyle/>
          <a:p>
            <a:pPr algn="just"/>
            <a:r>
              <a:rPr lang="en-US" dirty="0"/>
              <a:t>inequality plays a central role in classical theories of conflict</a:t>
            </a:r>
            <a:r>
              <a:rPr lang="sk-SK" dirty="0">
                <a:effectLst/>
              </a:rPr>
              <a:t> </a:t>
            </a:r>
          </a:p>
          <a:p>
            <a:pPr algn="just"/>
            <a:r>
              <a:rPr lang="en-US" dirty="0"/>
              <a:t>revolutions were theorized to take place when there is a gap between individual expectations and actual economic status</a:t>
            </a:r>
            <a:r>
              <a:rPr lang="sk-SK" dirty="0">
                <a:effectLst/>
              </a:rPr>
              <a:t> </a:t>
            </a:r>
          </a:p>
          <a:p>
            <a:pPr algn="just"/>
            <a:r>
              <a:rPr lang="en-US" dirty="0"/>
              <a:t>the relative deprivation theory:</a:t>
            </a:r>
          </a:p>
          <a:p>
            <a:pPr algn="just"/>
            <a:r>
              <a:rPr lang="en-US" dirty="0"/>
              <a:t>various types of inequality increase the risk of violent conflicts through frustrated expectations: </a:t>
            </a:r>
            <a:r>
              <a:rPr lang="en-US" b="1" dirty="0"/>
              <a:t>HOW?</a:t>
            </a:r>
            <a:r>
              <a:rPr lang="en-US" dirty="0"/>
              <a:t> </a:t>
            </a:r>
          </a:p>
          <a:p>
            <a:pPr algn="just"/>
            <a:r>
              <a:rPr lang="sk-SK" dirty="0" err="1"/>
              <a:t>Gurr</a:t>
            </a:r>
            <a:r>
              <a:rPr lang="sk-SK" dirty="0"/>
              <a:t>: </a:t>
            </a:r>
            <a:r>
              <a:rPr lang="en-US" dirty="0"/>
              <a:t>ethnic grievances </a:t>
            </a:r>
            <a:r>
              <a:rPr lang="en-US" dirty="0">
                <a:sym typeface="Wingdings" pitchFamily="2" charset="2"/>
              </a:rPr>
              <a:t></a:t>
            </a:r>
            <a:r>
              <a:rPr lang="en-US" dirty="0"/>
              <a:t> ethnic mobilization</a:t>
            </a:r>
            <a:r>
              <a:rPr lang="sk-SK" dirty="0">
                <a:effectLst/>
              </a:rPr>
              <a:t> </a:t>
            </a:r>
            <a:r>
              <a:rPr lang="en-US" dirty="0"/>
              <a:t>-</a:t>
            </a:r>
            <a:r>
              <a:rPr lang="en-US" dirty="0">
                <a:sym typeface="Wingdings" pitchFamily="2" charset="2"/>
              </a:rPr>
              <a:t></a:t>
            </a:r>
            <a:r>
              <a:rPr lang="en-US" dirty="0"/>
              <a:t> collective violence</a:t>
            </a:r>
            <a:endParaRPr lang="sk-SK" dirty="0"/>
          </a:p>
          <a:p>
            <a:pPr algn="just"/>
            <a:endParaRPr lang="en-US" dirty="0"/>
          </a:p>
        </p:txBody>
      </p:sp>
    </p:spTree>
    <p:extLst>
      <p:ext uri="{BB962C8B-B14F-4D97-AF65-F5344CB8AC3E}">
        <p14:creationId xmlns:p14="http://schemas.microsoft.com/office/powerpoint/2010/main" val="343981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0068-7019-0842-ACBB-C28C11627E30}"/>
              </a:ext>
            </a:extLst>
          </p:cNvPr>
          <p:cNvSpPr>
            <a:spLocks noGrp="1"/>
          </p:cNvSpPr>
          <p:nvPr>
            <p:ph type="title"/>
          </p:nvPr>
        </p:nvSpPr>
        <p:spPr/>
        <p:txBody>
          <a:bodyPr/>
          <a:lstStyle/>
          <a:p>
            <a:pPr algn="ctr"/>
            <a:r>
              <a:rPr lang="en-US" b="1" dirty="0"/>
              <a:t>Opportunity/”Greed”</a:t>
            </a:r>
          </a:p>
        </p:txBody>
      </p:sp>
      <p:sp>
        <p:nvSpPr>
          <p:cNvPr id="3" name="Content Placeholder 2">
            <a:extLst>
              <a:ext uri="{FF2B5EF4-FFF2-40B4-BE49-F238E27FC236}">
                <a16:creationId xmlns:a16="http://schemas.microsoft.com/office/drawing/2014/main" id="{5BD12C9C-C6AD-6A49-A1D4-59009EE894F1}"/>
              </a:ext>
            </a:extLst>
          </p:cNvPr>
          <p:cNvSpPr>
            <a:spLocks noGrp="1"/>
          </p:cNvSpPr>
          <p:nvPr>
            <p:ph idx="1"/>
          </p:nvPr>
        </p:nvSpPr>
        <p:spPr/>
        <p:txBody>
          <a:bodyPr/>
          <a:lstStyle/>
          <a:p>
            <a:pPr algn="just"/>
            <a:r>
              <a:rPr lang="en-US" dirty="0"/>
              <a:t>points to the ubiquity of frustration around the world</a:t>
            </a:r>
          </a:p>
          <a:p>
            <a:pPr algn="just"/>
            <a:r>
              <a:rPr lang="en-US" dirty="0"/>
              <a:t>assert that this very fact deprives the theory of any explanatory value</a:t>
            </a:r>
          </a:p>
          <a:p>
            <a:pPr algn="just"/>
            <a:r>
              <a:rPr lang="en-US" dirty="0"/>
              <a:t>"all societies may have groups with exaggerated grievances, i.e. motive would not explain the incidence of rebellion”</a:t>
            </a:r>
          </a:p>
          <a:p>
            <a:pPr algn="just"/>
            <a:r>
              <a:rPr lang="en-US" dirty="0"/>
              <a:t>it is the context, i.e. the availability of valuable resources and other favorable circumstances that lead to the outbreak of civil wars</a:t>
            </a:r>
          </a:p>
          <a:p>
            <a:pPr algn="just"/>
            <a:endParaRPr lang="en-US" dirty="0"/>
          </a:p>
        </p:txBody>
      </p:sp>
    </p:spTree>
    <p:extLst>
      <p:ext uri="{BB962C8B-B14F-4D97-AF65-F5344CB8AC3E}">
        <p14:creationId xmlns:p14="http://schemas.microsoft.com/office/powerpoint/2010/main" val="163287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F370C-59B5-084B-A00A-FC28DD25FB48}"/>
              </a:ext>
            </a:extLst>
          </p:cNvPr>
          <p:cNvSpPr>
            <a:spLocks noGrp="1"/>
          </p:cNvSpPr>
          <p:nvPr>
            <p:ph type="title"/>
          </p:nvPr>
        </p:nvSpPr>
        <p:spPr/>
        <p:txBody>
          <a:bodyPr/>
          <a:lstStyle/>
          <a:p>
            <a:pPr algn="ctr"/>
            <a:r>
              <a:rPr lang="en-US" b="1" dirty="0"/>
              <a:t>Collier and </a:t>
            </a:r>
            <a:r>
              <a:rPr lang="en-US" b="1" dirty="0" err="1"/>
              <a:t>Hoeffler</a:t>
            </a:r>
            <a:r>
              <a:rPr lang="en-US" dirty="0"/>
              <a:t> (2004)</a:t>
            </a:r>
          </a:p>
        </p:txBody>
      </p:sp>
      <p:sp>
        <p:nvSpPr>
          <p:cNvPr id="3" name="Content Placeholder 2">
            <a:extLst>
              <a:ext uri="{FF2B5EF4-FFF2-40B4-BE49-F238E27FC236}">
                <a16:creationId xmlns:a16="http://schemas.microsoft.com/office/drawing/2014/main" id="{9973249D-8781-884F-8A3A-07AAE0822513}"/>
              </a:ext>
            </a:extLst>
          </p:cNvPr>
          <p:cNvSpPr>
            <a:spLocks noGrp="1"/>
          </p:cNvSpPr>
          <p:nvPr>
            <p:ph idx="1"/>
          </p:nvPr>
        </p:nvSpPr>
        <p:spPr/>
        <p:txBody>
          <a:bodyPr/>
          <a:lstStyle/>
          <a:p>
            <a:pPr algn="just"/>
            <a:r>
              <a:rPr lang="en-US" dirty="0"/>
              <a:t>an empirical assessment of the greed (opportunity) and grievance (motive) explanations</a:t>
            </a:r>
            <a:endParaRPr lang="sk-SK" dirty="0"/>
          </a:p>
          <a:p>
            <a:pPr algn="just"/>
            <a:r>
              <a:rPr lang="en-US" dirty="0"/>
              <a:t>"a model that focuses on the opportunities for rebellion performs well, whereas objective indicators of grievance add little explanatory power"</a:t>
            </a:r>
            <a:endParaRPr lang="sk-SK" dirty="0"/>
          </a:p>
          <a:p>
            <a:pPr algn="just"/>
            <a:r>
              <a:rPr lang="en-US" dirty="0"/>
              <a:t>they find three opportunity-related indicators linked to the outbreak of civil wars:</a:t>
            </a:r>
          </a:p>
          <a:p>
            <a:pPr algn="just"/>
            <a:r>
              <a:rPr lang="en-US" b="1" dirty="0"/>
              <a:t>a. the availability of finance</a:t>
            </a:r>
            <a:r>
              <a:rPr lang="en-US" dirty="0"/>
              <a:t> (through primary commodity exports) makes rebellion feasible and perhaps even attractive (greed)</a:t>
            </a:r>
            <a:endParaRPr lang="sk-SK" dirty="0"/>
          </a:p>
          <a:p>
            <a:pPr algn="just"/>
            <a:endParaRPr lang="en-US" dirty="0"/>
          </a:p>
        </p:txBody>
      </p:sp>
    </p:spTree>
    <p:extLst>
      <p:ext uri="{BB962C8B-B14F-4D97-AF65-F5344CB8AC3E}">
        <p14:creationId xmlns:p14="http://schemas.microsoft.com/office/powerpoint/2010/main" val="281715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676E3-E523-5446-B117-8DFE4AA5BF6B}"/>
              </a:ext>
            </a:extLst>
          </p:cNvPr>
          <p:cNvSpPr>
            <a:spLocks noGrp="1"/>
          </p:cNvSpPr>
          <p:nvPr>
            <p:ph type="title"/>
          </p:nvPr>
        </p:nvSpPr>
        <p:spPr/>
        <p:txBody>
          <a:bodyPr/>
          <a:lstStyle/>
          <a:p>
            <a:pPr algn="ctr"/>
            <a:r>
              <a:rPr lang="en-US" b="1" dirty="0"/>
              <a:t>Collier and </a:t>
            </a:r>
            <a:r>
              <a:rPr lang="en-US" b="1" dirty="0" err="1"/>
              <a:t>Hoeffler</a:t>
            </a:r>
            <a:r>
              <a:rPr lang="en-US" dirty="0"/>
              <a:t> (2004)</a:t>
            </a:r>
          </a:p>
        </p:txBody>
      </p:sp>
      <p:sp>
        <p:nvSpPr>
          <p:cNvPr id="3" name="Content Placeholder 2">
            <a:extLst>
              <a:ext uri="{FF2B5EF4-FFF2-40B4-BE49-F238E27FC236}">
                <a16:creationId xmlns:a16="http://schemas.microsoft.com/office/drawing/2014/main" id="{26FA8060-A5F8-604B-B69C-AB31DD0122B0}"/>
              </a:ext>
            </a:extLst>
          </p:cNvPr>
          <p:cNvSpPr>
            <a:spLocks noGrp="1"/>
          </p:cNvSpPr>
          <p:nvPr>
            <p:ph idx="1"/>
          </p:nvPr>
        </p:nvSpPr>
        <p:spPr/>
        <p:txBody>
          <a:bodyPr/>
          <a:lstStyle/>
          <a:p>
            <a:pPr algn="just"/>
            <a:r>
              <a:rPr lang="en-US" b="1" dirty="0"/>
              <a:t>b. the (low) cost of rebellion</a:t>
            </a:r>
            <a:r>
              <a:rPr lang="en-US" dirty="0"/>
              <a:t>: if forgone earnings are low, the likelihood of conflict increases </a:t>
            </a:r>
          </a:p>
          <a:p>
            <a:pPr algn="just"/>
            <a:r>
              <a:rPr lang="en-US" dirty="0"/>
              <a:t>(male secondary education enrollment, per capita income, and the growth rate are used as proxies and have all statistically significant and substantial effects that reduce conflict risk)</a:t>
            </a:r>
            <a:endParaRPr lang="sk-SK" dirty="0"/>
          </a:p>
          <a:p>
            <a:pPr algn="just"/>
            <a:r>
              <a:rPr lang="en-US" b="1" dirty="0"/>
              <a:t>c. military advantage</a:t>
            </a:r>
            <a:r>
              <a:rPr lang="en-US" dirty="0"/>
              <a:t>: a dispersed population increases the risk of conflict</a:t>
            </a:r>
          </a:p>
          <a:p>
            <a:pPr algn="just"/>
            <a:r>
              <a:rPr lang="en-US" dirty="0"/>
              <a:t>they find that most proxies for grievance are insignificant</a:t>
            </a:r>
            <a:endParaRPr lang="sk-SK" dirty="0"/>
          </a:p>
          <a:p>
            <a:pPr algn="just"/>
            <a:endParaRPr lang="en-US" dirty="0"/>
          </a:p>
        </p:txBody>
      </p:sp>
    </p:spTree>
    <p:extLst>
      <p:ext uri="{BB962C8B-B14F-4D97-AF65-F5344CB8AC3E}">
        <p14:creationId xmlns:p14="http://schemas.microsoft.com/office/powerpoint/2010/main" val="150087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D02B6-5B0B-4147-A89D-BEC7E9B6A421}"/>
              </a:ext>
            </a:extLst>
          </p:cNvPr>
          <p:cNvSpPr>
            <a:spLocks noGrp="1"/>
          </p:cNvSpPr>
          <p:nvPr>
            <p:ph type="title"/>
          </p:nvPr>
        </p:nvSpPr>
        <p:spPr/>
        <p:txBody>
          <a:bodyPr/>
          <a:lstStyle/>
          <a:p>
            <a:pPr algn="ctr"/>
            <a:r>
              <a:rPr lang="en-US" b="1" dirty="0"/>
              <a:t>Collier and </a:t>
            </a:r>
            <a:r>
              <a:rPr lang="en-US" b="1" dirty="0" err="1"/>
              <a:t>Hoeffler</a:t>
            </a:r>
            <a:r>
              <a:rPr lang="en-US" dirty="0"/>
              <a:t> (2004)</a:t>
            </a:r>
          </a:p>
        </p:txBody>
      </p:sp>
      <p:sp>
        <p:nvSpPr>
          <p:cNvPr id="3" name="Content Placeholder 2">
            <a:extLst>
              <a:ext uri="{FF2B5EF4-FFF2-40B4-BE49-F238E27FC236}">
                <a16:creationId xmlns:a16="http://schemas.microsoft.com/office/drawing/2014/main" id="{762A1857-5DB6-8240-A21C-907C8380AC6B}"/>
              </a:ext>
            </a:extLst>
          </p:cNvPr>
          <p:cNvSpPr>
            <a:spLocks noGrp="1"/>
          </p:cNvSpPr>
          <p:nvPr>
            <p:ph idx="1"/>
          </p:nvPr>
        </p:nvSpPr>
        <p:spPr/>
        <p:txBody>
          <a:bodyPr>
            <a:normAutofit fontScale="92500" lnSpcReduction="20000"/>
          </a:bodyPr>
          <a:lstStyle/>
          <a:p>
            <a:pPr algn="just"/>
            <a:r>
              <a:rPr lang="en-US" dirty="0"/>
              <a:t>most proxies for grievance are insignificant in their empirical test:</a:t>
            </a:r>
            <a:endParaRPr lang="sk-SK" dirty="0"/>
          </a:p>
          <a:p>
            <a:pPr algn="just"/>
            <a:r>
              <a:rPr lang="en-US" dirty="0"/>
              <a:t>ethnic or religious hatred (measured as ethnic and religious diversity)</a:t>
            </a:r>
          </a:p>
          <a:p>
            <a:pPr algn="just"/>
            <a:r>
              <a:rPr lang="en-US" dirty="0"/>
              <a:t>political repression and political exclusion (the levels of political repression and political rights)</a:t>
            </a:r>
            <a:r>
              <a:rPr lang="sk-SK" dirty="0">
                <a:effectLst/>
              </a:rPr>
              <a:t> </a:t>
            </a:r>
          </a:p>
          <a:p>
            <a:pPr algn="just"/>
            <a:r>
              <a:rPr lang="en-US" dirty="0"/>
              <a:t>economic inequality (Gini coefficient and the ratio of the top-to-bottom quintiles of income)</a:t>
            </a:r>
            <a:r>
              <a:rPr lang="sk-SK" dirty="0">
                <a:effectLst/>
              </a:rPr>
              <a:t> </a:t>
            </a:r>
          </a:p>
          <a:p>
            <a:pPr algn="just"/>
            <a:r>
              <a:rPr lang="sk-SK" dirty="0" err="1"/>
              <a:t>the</a:t>
            </a:r>
            <a:r>
              <a:rPr lang="sk-SK" dirty="0"/>
              <a:t> </a:t>
            </a:r>
            <a:r>
              <a:rPr lang="sk-SK" dirty="0" err="1"/>
              <a:t>conclusion</a:t>
            </a:r>
            <a:r>
              <a:rPr lang="sk-SK" dirty="0"/>
              <a:t>: </a:t>
            </a:r>
            <a:r>
              <a:rPr lang="en-US" dirty="0"/>
              <a:t>opportunity as an explanation of conflict risk is consistent with the interpretation of rebellion as greed-motivated</a:t>
            </a:r>
            <a:endParaRPr lang="sk-SK" dirty="0"/>
          </a:p>
          <a:p>
            <a:pPr algn="just"/>
            <a:r>
              <a:rPr lang="en-US" dirty="0"/>
              <a:t>that does not mean the rebels are necessarily criminals, </a:t>
            </a:r>
          </a:p>
          <a:p>
            <a:pPr algn="just"/>
            <a:r>
              <a:rPr lang="en-US" dirty="0"/>
              <a:t>but what motivates them may be </a:t>
            </a:r>
            <a:r>
              <a:rPr lang="en-US" i="1" dirty="0"/>
              <a:t>substantially disconnected from the larger social concerns of inequality</a:t>
            </a:r>
            <a:r>
              <a:rPr lang="en-US" dirty="0"/>
              <a:t>, political rights and ethnic or religious identity</a:t>
            </a:r>
            <a:r>
              <a:rPr lang="sk-SK" dirty="0">
                <a:effectLst/>
              </a:rPr>
              <a:t> </a:t>
            </a:r>
            <a:endParaRPr lang="en-US" dirty="0"/>
          </a:p>
        </p:txBody>
      </p:sp>
    </p:spTree>
    <p:extLst>
      <p:ext uri="{BB962C8B-B14F-4D97-AF65-F5344CB8AC3E}">
        <p14:creationId xmlns:p14="http://schemas.microsoft.com/office/powerpoint/2010/main" val="3759791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9D23A-5B67-6F45-9F38-46F896269579}"/>
              </a:ext>
            </a:extLst>
          </p:cNvPr>
          <p:cNvSpPr>
            <a:spLocks noGrp="1"/>
          </p:cNvSpPr>
          <p:nvPr>
            <p:ph type="title"/>
          </p:nvPr>
        </p:nvSpPr>
        <p:spPr/>
        <p:txBody>
          <a:bodyPr/>
          <a:lstStyle/>
          <a:p>
            <a:pPr algn="ctr"/>
            <a:r>
              <a:rPr lang="en-US" b="1" dirty="0"/>
              <a:t>Fearon and </a:t>
            </a:r>
            <a:r>
              <a:rPr lang="en-US" b="1" dirty="0" err="1"/>
              <a:t>Laitin</a:t>
            </a:r>
            <a:r>
              <a:rPr lang="en-US" b="1" dirty="0"/>
              <a:t> (2003)</a:t>
            </a:r>
            <a:r>
              <a:rPr lang="en-US" dirty="0"/>
              <a:t> </a:t>
            </a:r>
          </a:p>
        </p:txBody>
      </p:sp>
      <p:sp>
        <p:nvSpPr>
          <p:cNvPr id="3" name="Content Placeholder 2">
            <a:extLst>
              <a:ext uri="{FF2B5EF4-FFF2-40B4-BE49-F238E27FC236}">
                <a16:creationId xmlns:a16="http://schemas.microsoft.com/office/drawing/2014/main" id="{1B768C61-BCC3-864E-9D84-C3358B4008D1}"/>
              </a:ext>
            </a:extLst>
          </p:cNvPr>
          <p:cNvSpPr>
            <a:spLocks noGrp="1"/>
          </p:cNvSpPr>
          <p:nvPr>
            <p:ph idx="1"/>
          </p:nvPr>
        </p:nvSpPr>
        <p:spPr/>
        <p:txBody>
          <a:bodyPr/>
          <a:lstStyle/>
          <a:p>
            <a:pPr algn="just"/>
            <a:r>
              <a:rPr lang="en-US" dirty="0"/>
              <a:t>also argue that the greater degree of ethnic or religious diversity (or any particular cultural demography) by itself does not make a country more prone to civil war</a:t>
            </a:r>
            <a:endParaRPr lang="sk-SK" dirty="0"/>
          </a:p>
          <a:p>
            <a:pPr algn="just"/>
            <a:r>
              <a:rPr lang="en-US" dirty="0"/>
              <a:t>no link between the strength of ethnic or other broad political grievance and the outbreak of civil war </a:t>
            </a:r>
          </a:p>
          <a:p>
            <a:pPr algn="just"/>
            <a:r>
              <a:rPr lang="en-US" dirty="0"/>
              <a:t>ethnic antagonisms and nationalist sentiments often motivate rebels and their supporters, </a:t>
            </a:r>
          </a:p>
          <a:p>
            <a:pPr algn="just"/>
            <a:r>
              <a:rPr lang="en-US" dirty="0"/>
              <a:t>however, such broad factors are too common to distinguish the cases where civil war break out</a:t>
            </a:r>
            <a:endParaRPr lang="sk-SK" dirty="0"/>
          </a:p>
          <a:p>
            <a:pPr algn="just"/>
            <a:endParaRPr lang="en-US" dirty="0"/>
          </a:p>
        </p:txBody>
      </p:sp>
    </p:spTree>
    <p:extLst>
      <p:ext uri="{BB962C8B-B14F-4D97-AF65-F5344CB8AC3E}">
        <p14:creationId xmlns:p14="http://schemas.microsoft.com/office/powerpoint/2010/main" val="1772857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4125</TotalTime>
  <Words>1967</Words>
  <Application>Microsoft Macintosh PowerPoint</Application>
  <PresentationFormat>Widescreen</PresentationFormat>
  <Paragraphs>137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Causes of Civil War </vt:lpstr>
      <vt:lpstr>Multiple causal explanations of civil war</vt:lpstr>
      <vt:lpstr>Motive and Opportunity</vt:lpstr>
      <vt:lpstr>Motive/Grievances</vt:lpstr>
      <vt:lpstr>Opportunity/”Greed”</vt:lpstr>
      <vt:lpstr>Collier and Hoeffler (2004)</vt:lpstr>
      <vt:lpstr>Collier and Hoeffler (2004)</vt:lpstr>
      <vt:lpstr>Collier and Hoeffler (2004)</vt:lpstr>
      <vt:lpstr>Fearon and Laitin (2003) </vt:lpstr>
      <vt:lpstr>Fearon and Laitin (2003) </vt:lpstr>
      <vt:lpstr>Fearon and Laitin (2003) </vt:lpstr>
      <vt:lpstr>Cederman, Weidmann and Gleditsch (2011) </vt:lpstr>
      <vt:lpstr>Cederman, Weidmann and Gleditsch (2011) </vt:lpstr>
      <vt:lpstr>Cederman, Weidmann and Gleditsch (2011) </vt:lpstr>
      <vt:lpstr>Cederman, Weidmann and Gleditsch (2011) </vt:lpstr>
      <vt:lpstr>Cederman, Weidmann and Gleditsch (2011) </vt:lpstr>
      <vt:lpstr>Beyond Greed and Grievances</vt:lpstr>
      <vt:lpstr>Beyond Greed and Grievances</vt:lpstr>
      <vt:lpstr>Alliance of central and local forces</vt:lpstr>
      <vt:lpstr>Does climate change cause civil war?</vt:lpstr>
      <vt:lpstr>Does climate change cause civil war?</vt:lpstr>
      <vt:lpstr>Does gender inequality cause civil war?</vt:lpstr>
      <vt:lpstr>HOW does gender inequality cause civil war?</vt:lpstr>
      <vt:lpstr>HOW does gender inequality cause civil war?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Civil War </dc:title>
  <dc:creator>Marek Rybar</dc:creator>
  <cp:lastModifiedBy>Marek Rybar</cp:lastModifiedBy>
  <cp:revision>87</cp:revision>
  <dcterms:created xsi:type="dcterms:W3CDTF">2019-03-18T07:59:21Z</dcterms:created>
  <dcterms:modified xsi:type="dcterms:W3CDTF">2022-03-14T11:34:34Z</dcterms:modified>
</cp:coreProperties>
</file>