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2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82" r:id="rId22"/>
    <p:sldId id="283" r:id="rId23"/>
    <p:sldId id="278" r:id="rId24"/>
    <p:sldId id="279" r:id="rId25"/>
  </p:sldIdLst>
  <p:sldSz cx="12192000" cy="6858000"/>
  <p:notesSz cx="6858000" cy="9144000"/>
  <p:defaultTextStyle>
    <a:defPPr>
      <a:defRPr lang="en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5755"/>
  </p:normalViewPr>
  <p:slideViewPr>
    <p:cSldViewPr snapToGrid="0" snapToObjects="1">
      <p:cViewPr varScale="1">
        <p:scale>
          <a:sx n="110" d="100"/>
          <a:sy n="110" d="100"/>
        </p:scale>
        <p:origin x="63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77394-0A20-4CF6-9066-CFC2C1C9D3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59149" y="389840"/>
            <a:ext cx="8281987" cy="2954655"/>
          </a:xfrm>
        </p:spPr>
        <p:txBody>
          <a:bodyPr anchor="t" anchorCtr="0">
            <a:normAutofit/>
          </a:bodyPr>
          <a:lstStyle>
            <a:lvl1pPr algn="l">
              <a:lnSpc>
                <a:spcPct val="100000"/>
              </a:lnSpc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10971F-8922-4B23-9C80-0643D7E350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59149" y="3536951"/>
            <a:ext cx="8281989" cy="2555874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240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1BC074-1090-47AF-BDE8-3859BF574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A7947-E287-4738-8C82-07CE4F01EF03}" type="datetime2">
              <a:rPr lang="en-US" smtClean="0"/>
              <a:t>Monday, March 28, 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D6522F-D41A-4734-8BD1-BD6E5A37D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4D4206-406C-42A3-BBD4-44C043180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82184FF4-7029-4ED7-813A-192E60608764}"/>
              </a:ext>
            </a:extLst>
          </p:cNvPr>
          <p:cNvSpPr>
            <a:spLocks noChangeAspect="1"/>
          </p:cNvSpPr>
          <p:nvPr/>
        </p:nvSpPr>
        <p:spPr>
          <a:xfrm rot="2700000">
            <a:off x="612445" y="481888"/>
            <a:ext cx="1080000" cy="1262947"/>
          </a:xfrm>
          <a:custGeom>
            <a:avLst/>
            <a:gdLst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0 w 1080000"/>
              <a:gd name="connsiteY9" fmla="*/ 931034 h 1262947"/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540000 w 1080000"/>
              <a:gd name="connsiteY9" fmla="*/ 0 h 1262947"/>
              <a:gd name="connsiteX0" fmla="*/ 540000 w 1080000"/>
              <a:gd name="connsiteY0" fmla="*/ 0 h 1262947"/>
              <a:gd name="connsiteX1" fmla="*/ 1064374 w 1080000"/>
              <a:gd name="connsiteY1" fmla="*/ 931034 h 1262947"/>
              <a:gd name="connsiteX2" fmla="*/ 1069029 w 1080000"/>
              <a:gd name="connsiteY2" fmla="*/ 938533 h 1262947"/>
              <a:gd name="connsiteX3" fmla="*/ 1080000 w 1080000"/>
              <a:gd name="connsiteY3" fmla="*/ 992947 h 1262947"/>
              <a:gd name="connsiteX4" fmla="*/ 540000 w 1080000"/>
              <a:gd name="connsiteY4" fmla="*/ 1262947 h 1262947"/>
              <a:gd name="connsiteX5" fmla="*/ 0 w 1080000"/>
              <a:gd name="connsiteY5" fmla="*/ 992947 h 1262947"/>
              <a:gd name="connsiteX6" fmla="*/ 10971 w 1080000"/>
              <a:gd name="connsiteY6" fmla="*/ 938533 h 1262947"/>
              <a:gd name="connsiteX7" fmla="*/ 15626 w 1080000"/>
              <a:gd name="connsiteY7" fmla="*/ 931034 h 1262947"/>
              <a:gd name="connsiteX8" fmla="*/ 540000 w 1080000"/>
              <a:gd name="connsiteY8" fmla="*/ 0 h 1262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262947">
                <a:moveTo>
                  <a:pt x="540000" y="0"/>
                </a:moveTo>
                <a:lnTo>
                  <a:pt x="1064374" y="931034"/>
                </a:lnTo>
                <a:lnTo>
                  <a:pt x="1069029" y="938533"/>
                </a:lnTo>
                <a:cubicBezTo>
                  <a:pt x="1076223" y="956109"/>
                  <a:pt x="1080000" y="974307"/>
                  <a:pt x="1080000" y="992947"/>
                </a:cubicBezTo>
                <a:cubicBezTo>
                  <a:pt x="1080000" y="1142064"/>
                  <a:pt x="838234" y="1262947"/>
                  <a:pt x="540000" y="1262947"/>
                </a:cubicBezTo>
                <a:cubicBezTo>
                  <a:pt x="241766" y="1262947"/>
                  <a:pt x="0" y="1142064"/>
                  <a:pt x="0" y="992947"/>
                </a:cubicBezTo>
                <a:cubicBezTo>
                  <a:pt x="0" y="974307"/>
                  <a:pt x="3778" y="956109"/>
                  <a:pt x="10971" y="938533"/>
                </a:cubicBezTo>
                <a:lnTo>
                  <a:pt x="15626" y="931034"/>
                </a:lnTo>
                <a:lnTo>
                  <a:pt x="540000" y="0"/>
                </a:lnTo>
                <a:close/>
              </a:path>
            </a:pathLst>
          </a:custGeom>
          <a:gradFill>
            <a:gsLst>
              <a:gs pos="60000">
                <a:schemeClr val="bg2">
                  <a:lumMod val="90000"/>
                  <a:lumOff val="10000"/>
                </a:schemeClr>
              </a:gs>
              <a:gs pos="30000">
                <a:schemeClr val="bg2">
                  <a:lumMod val="90000"/>
                  <a:lumOff val="10000"/>
                </a:schemeClr>
              </a:gs>
              <a:gs pos="40000">
                <a:schemeClr val="bg2">
                  <a:lumMod val="75000"/>
                  <a:lumOff val="25000"/>
                </a:schemeClr>
              </a:gs>
              <a:gs pos="100000">
                <a:schemeClr val="bg2"/>
              </a:gs>
            </a:gsLst>
            <a:lin ang="600000" scaled="0"/>
          </a:gradFill>
          <a:ln>
            <a:noFill/>
          </a:ln>
          <a:effectLst>
            <a:innerShdw blurRad="254000" dist="101600" dir="2700000">
              <a:schemeClr val="accent1">
                <a:lumMod val="60000"/>
                <a:lumOff val="4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AA7AB09-557C-41AD-9113-FF9F68FA1035}"/>
              </a:ext>
            </a:extLst>
          </p:cNvPr>
          <p:cNvSpPr/>
          <p:nvPr/>
        </p:nvSpPr>
        <p:spPr>
          <a:xfrm rot="8100000">
            <a:off x="626845" y="828962"/>
            <a:ext cx="540000" cy="1080000"/>
          </a:xfrm>
          <a:prstGeom prst="ellipse">
            <a:avLst/>
          </a:prstGeom>
          <a:gradFill>
            <a:gsLst>
              <a:gs pos="100000">
                <a:schemeClr val="bg2">
                  <a:lumMod val="90000"/>
                  <a:lumOff val="10000"/>
                </a:schemeClr>
              </a:gs>
              <a:gs pos="50000">
                <a:schemeClr val="bg2">
                  <a:lumMod val="95000"/>
                  <a:lumOff val="5000"/>
                </a:schemeClr>
              </a:gs>
            </a:gsLst>
            <a:lin ang="5400000" scaled="0"/>
          </a:gra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EF99ECAA-1F11-4937-BBA6-51935AB44C9D}"/>
              </a:ext>
            </a:extLst>
          </p:cNvPr>
          <p:cNvSpPr>
            <a:spLocks noChangeAspect="1"/>
          </p:cNvSpPr>
          <p:nvPr/>
        </p:nvSpPr>
        <p:spPr>
          <a:xfrm>
            <a:off x="1800802" y="247285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79DE9FAB-6BBA-4CFE-B67D-77B47F01ECA4}"/>
              </a:ext>
            </a:extLst>
          </p:cNvPr>
          <p:cNvGrpSpPr/>
          <p:nvPr/>
        </p:nvGrpSpPr>
        <p:grpSpPr>
          <a:xfrm>
            <a:off x="1329952" y="4524379"/>
            <a:ext cx="1980001" cy="1363916"/>
            <a:chOff x="4879602" y="3781429"/>
            <a:chExt cx="1980001" cy="1363916"/>
          </a:xfrm>
        </p:grpSpPr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79FAC916-D9BB-4794-81B4-7C47C67E850D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5005634" y="4191206"/>
              <a:ext cx="1853969" cy="926985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16200000">
                <a:schemeClr val="accent1">
                  <a:lumMod val="40000"/>
                  <a:lumOff val="6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B5CA2231-7A65-4D16-8400-A210CC41DB73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4957101" y="4052255"/>
              <a:ext cx="1853969" cy="1093090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4B089C8C-B82B-4704-88E2-E857A5E21529}"/>
                </a:ext>
              </a:extLst>
            </p:cNvPr>
            <p:cNvSpPr/>
            <p:nvPr/>
          </p:nvSpPr>
          <p:spPr>
            <a:xfrm rot="13500000" flipV="1">
              <a:off x="6040374" y="3601683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434B90C8-5B4D-456E-AD99-80EF748FDD72}"/>
                </a:ext>
              </a:extLst>
            </p:cNvPr>
            <p:cNvSpPr/>
            <p:nvPr/>
          </p:nvSpPr>
          <p:spPr>
            <a:xfrm rot="13500000" flipV="1">
              <a:off x="5059348" y="4582709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907300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879361-B9A1-48F2-9473-23DE30E2D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03906"/>
            <a:ext cx="11090275" cy="1333057"/>
          </a:xfrm>
        </p:spPr>
        <p:txBody>
          <a:bodyPr vert="horz" wrap="square" lIns="0" tIns="0" rIns="0" bIns="0" rtlCol="0" anchor="t" anchorCtr="0">
            <a:normAutofit/>
          </a:bodyPr>
          <a:lstStyle>
            <a:lvl1pPr>
              <a:defRPr lang="en-US" dirty="0"/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986779-C2F3-447D-85F7-F6B0E2C97D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661572-1A59-4E3B-BA65-3329E9468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EBD84-71F4-4271-8C46-0D47C0A9B12E}" type="datetime2">
              <a:rPr lang="en-US" smtClean="0"/>
              <a:t>Monday, March 28, 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EF84F1-99FE-4F0B-9E76-F581C2C1B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B2D769-16B1-43C4-BF14-317553351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36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E56583A-514F-4632-820D-E7EE236A46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73CBBB-7DDC-4437-8C7D-22A1C35202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C69EBF-DA20-4024-8006-B158D571E0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E0CE1-F450-4107-B2CB-17B18F8A3F4A}" type="datetime2">
              <a:rPr lang="en-US" smtClean="0"/>
              <a:t>Monday, March 28, 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BAC8B9-14B5-4DF1-994D-AB47DB3BA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876582-5F9B-4F5E-AAD5-D608CB68E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303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3BDBC526-6DCD-4FF6-8395-D8C22E46E527}"/>
              </a:ext>
            </a:extLst>
          </p:cNvPr>
          <p:cNvGrpSpPr/>
          <p:nvPr/>
        </p:nvGrpSpPr>
        <p:grpSpPr>
          <a:xfrm>
            <a:off x="613998" y="5334748"/>
            <a:ext cx="678135" cy="990000"/>
            <a:chOff x="10490969" y="1448827"/>
            <a:chExt cx="678135" cy="990000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02ECB475-568C-47AC-B16D-2E202DEB2DE0}"/>
                </a:ext>
              </a:extLst>
            </p:cNvPr>
            <p:cNvSpPr>
              <a:spLocks noChangeAspect="1"/>
            </p:cNvSpPr>
            <p:nvPr/>
          </p:nvSpPr>
          <p:spPr>
            <a:xfrm rot="2700000" flipH="1" flipV="1">
              <a:off x="10268976" y="1743588"/>
              <a:ext cx="926985" cy="463493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127000" dist="50800" dir="13500000">
                <a:schemeClr val="accent1">
                  <a:lumMod val="40000"/>
                  <a:lumOff val="6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080D8764-525A-441E-B58F-068E82F09714}"/>
                </a:ext>
              </a:extLst>
            </p:cNvPr>
            <p:cNvSpPr/>
            <p:nvPr/>
          </p:nvSpPr>
          <p:spPr>
            <a:xfrm rot="8100000" flipH="1" flipV="1">
              <a:off x="11115555" y="1939340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11196109-6F2B-4738-B2FC-2CCC753AABD4}"/>
                </a:ext>
              </a:extLst>
            </p:cNvPr>
            <p:cNvSpPr/>
            <p:nvPr/>
          </p:nvSpPr>
          <p:spPr>
            <a:xfrm rot="8100000" flipH="1" flipV="1">
              <a:off x="10625042" y="1448827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F7E468C2-69B8-470B-85E3-801A3CB1D7E2}"/>
                </a:ext>
              </a:extLst>
            </p:cNvPr>
            <p:cNvSpPr>
              <a:spLocks noChangeAspect="1"/>
            </p:cNvSpPr>
            <p:nvPr/>
          </p:nvSpPr>
          <p:spPr>
            <a:xfrm rot="2700000" flipH="1" flipV="1">
              <a:off x="10292519" y="1686748"/>
              <a:ext cx="926985" cy="530086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20000"/>
              </a:schemeClr>
            </a:solidFill>
            <a:ln>
              <a:noFill/>
            </a:ln>
            <a:effectLst>
              <a:softEdge rad="1016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1A4B040-51E3-4DA0-B21D-EEE173E75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1600" cy="1332000"/>
          </a:xfrm>
        </p:spPr>
        <p:txBody>
          <a:bodyPr vert="horz" wrap="square" lIns="0" tIns="0" rIns="0" bIns="0" rtlCol="0" anchor="t" anchorCtr="0">
            <a:normAutofit/>
          </a:bodyPr>
          <a:lstStyle>
            <a:lvl1pPr>
              <a:defRPr lang="en-US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A2CD90-429B-4A55-B6C8-DD6CE69941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863" y="2113199"/>
            <a:ext cx="11090274" cy="3979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4EE704-5DCA-484E-85E0-0E3A7B1C5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8C025-CD7A-4966-867E-81CF82B15267}" type="datetime2">
              <a:rPr lang="en-US" smtClean="0"/>
              <a:t>Monday, March 28, 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A69B66-1C18-44A2-93F7-97DED26F2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44B5A0-66FA-433A-8DC5-C097C63B4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006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Group 47">
            <a:extLst>
              <a:ext uri="{FF2B5EF4-FFF2-40B4-BE49-F238E27FC236}">
                <a16:creationId xmlns:a16="http://schemas.microsoft.com/office/drawing/2014/main" id="{4644CBB8-40B8-42F8-9172-07A476341DDA}"/>
              </a:ext>
            </a:extLst>
          </p:cNvPr>
          <p:cNvGrpSpPr/>
          <p:nvPr/>
        </p:nvGrpSpPr>
        <p:grpSpPr>
          <a:xfrm>
            <a:off x="356481" y="879007"/>
            <a:ext cx="734257" cy="760506"/>
            <a:chOff x="5243759" y="1363788"/>
            <a:chExt cx="734257" cy="760506"/>
          </a:xfrm>
        </p:grpSpPr>
        <p:sp>
          <p:nvSpPr>
            <p:cNvPr id="49" name="Freeform 5">
              <a:extLst>
                <a:ext uri="{FF2B5EF4-FFF2-40B4-BE49-F238E27FC236}">
                  <a16:creationId xmlns:a16="http://schemas.microsoft.com/office/drawing/2014/main" id="{35CE073E-302A-4AA7-98C7-8667DDDCFA18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356930" y="1363788"/>
              <a:ext cx="621086" cy="364601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0" name="Freeform 6">
              <a:extLst>
                <a:ext uri="{FF2B5EF4-FFF2-40B4-BE49-F238E27FC236}">
                  <a16:creationId xmlns:a16="http://schemas.microsoft.com/office/drawing/2014/main" id="{4FD1AE2F-DD70-4E93-B905-E052A23F0B1C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243759" y="1430747"/>
              <a:ext cx="305942" cy="538275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98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1" name="Freeform 8">
              <a:extLst>
                <a:ext uri="{FF2B5EF4-FFF2-40B4-BE49-F238E27FC236}">
                  <a16:creationId xmlns:a16="http://schemas.microsoft.com/office/drawing/2014/main" id="{E8D529E5-8838-47F0-98A4-2D46F11E499C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508097" y="1586019"/>
              <a:ext cx="315144" cy="538275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254000">
                <a:schemeClr val="accent1">
                  <a:lumMod val="60000"/>
                  <a:lumOff val="40000"/>
                  <a:alpha val="6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5DA2564-D3DB-48AD-83F0-6CC6B57439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3563" y="474345"/>
            <a:ext cx="11077574" cy="2954655"/>
          </a:xfrm>
        </p:spPr>
        <p:txBody>
          <a:bodyPr vert="horz" wrap="square" lIns="0" tIns="0" rIns="0" bIns="0" rtlCol="0" anchor="b" anchorCtr="0">
            <a:normAutofit/>
          </a:bodyPr>
          <a:lstStyle>
            <a:lvl1pPr>
              <a:defRPr lang="en-US" sz="6400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403DDF-462A-45CE-931B-010AB4F73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09929-0719-4517-94D6-FDF7F99E70F6}" type="datetime2">
              <a:rPr lang="en-US" smtClean="0"/>
              <a:t>Monday, March 28, 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E10702-2ACF-4768-9E91-8CB87B895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DFA722-391E-4FCF-8E15-0D7E2EC02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EEA752-36DA-440B-8747-0EB2914080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6271" y="3629772"/>
            <a:ext cx="11074866" cy="2678953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240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0BCC02B0-8581-4752-B7BC-3CE1EF17B9F7}"/>
              </a:ext>
            </a:extLst>
          </p:cNvPr>
          <p:cNvSpPr>
            <a:spLocks noChangeAspect="1"/>
          </p:cNvSpPr>
          <p:nvPr/>
        </p:nvSpPr>
        <p:spPr>
          <a:xfrm rot="18900000">
            <a:off x="11209132" y="4448189"/>
            <a:ext cx="999200" cy="1262947"/>
          </a:xfrm>
          <a:custGeom>
            <a:avLst/>
            <a:gdLst>
              <a:gd name="connsiteX0" fmla="*/ 540000 w 999200"/>
              <a:gd name="connsiteY0" fmla="*/ 0 h 1262947"/>
              <a:gd name="connsiteX1" fmla="*/ 999200 w 999200"/>
              <a:gd name="connsiteY1" fmla="*/ 815317 h 1262947"/>
              <a:gd name="connsiteX2" fmla="*/ 552185 w 999200"/>
              <a:gd name="connsiteY2" fmla="*/ 1262333 h 1262947"/>
              <a:gd name="connsiteX3" fmla="*/ 540000 w 999200"/>
              <a:gd name="connsiteY3" fmla="*/ 1262947 h 1262947"/>
              <a:gd name="connsiteX4" fmla="*/ 0 w 999200"/>
              <a:gd name="connsiteY4" fmla="*/ 992947 h 1262947"/>
              <a:gd name="connsiteX5" fmla="*/ 10971 w 999200"/>
              <a:gd name="connsiteY5" fmla="*/ 938533 h 1262947"/>
              <a:gd name="connsiteX6" fmla="*/ 15626 w 999200"/>
              <a:gd name="connsiteY6" fmla="*/ 931034 h 1262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99200" h="1262947">
                <a:moveTo>
                  <a:pt x="540000" y="0"/>
                </a:moveTo>
                <a:lnTo>
                  <a:pt x="999200" y="815317"/>
                </a:lnTo>
                <a:lnTo>
                  <a:pt x="552185" y="1262333"/>
                </a:lnTo>
                <a:lnTo>
                  <a:pt x="540000" y="1262947"/>
                </a:lnTo>
                <a:cubicBezTo>
                  <a:pt x="241766" y="1262947"/>
                  <a:pt x="0" y="1142064"/>
                  <a:pt x="0" y="992947"/>
                </a:cubicBezTo>
                <a:cubicBezTo>
                  <a:pt x="0" y="974307"/>
                  <a:pt x="3778" y="956109"/>
                  <a:pt x="10971" y="938533"/>
                </a:cubicBezTo>
                <a:lnTo>
                  <a:pt x="15626" y="931034"/>
                </a:lnTo>
                <a:close/>
              </a:path>
            </a:pathLst>
          </a:custGeom>
          <a:gradFill>
            <a:gsLst>
              <a:gs pos="60000">
                <a:schemeClr val="bg2">
                  <a:lumMod val="90000"/>
                  <a:lumOff val="10000"/>
                </a:schemeClr>
              </a:gs>
              <a:gs pos="30000">
                <a:schemeClr val="bg2">
                  <a:lumMod val="90000"/>
                  <a:lumOff val="10000"/>
                </a:schemeClr>
              </a:gs>
              <a:gs pos="40000">
                <a:schemeClr val="bg2">
                  <a:lumMod val="75000"/>
                  <a:lumOff val="25000"/>
                </a:schemeClr>
              </a:gs>
              <a:gs pos="100000">
                <a:schemeClr val="bg2"/>
              </a:gs>
            </a:gsLst>
            <a:lin ang="10200000" scaled="0"/>
          </a:gradFill>
          <a:ln>
            <a:noFill/>
          </a:ln>
          <a:effectLst>
            <a:innerShdw blurRad="254000" dist="101600" dir="4200000">
              <a:schemeClr val="accent1">
                <a:lumMod val="60000"/>
                <a:lumOff val="4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EA0FF4DB-8180-4D26-AEAE-7ECDB670F71D}"/>
              </a:ext>
            </a:extLst>
          </p:cNvPr>
          <p:cNvSpPr/>
          <p:nvPr/>
        </p:nvSpPr>
        <p:spPr>
          <a:xfrm rot="2700000">
            <a:off x="11686937" y="4853516"/>
            <a:ext cx="540000" cy="978284"/>
          </a:xfrm>
          <a:custGeom>
            <a:avLst/>
            <a:gdLst>
              <a:gd name="connsiteX0" fmla="*/ 113288 w 540000"/>
              <a:gd name="connsiteY0" fmla="*/ 0 h 978284"/>
              <a:gd name="connsiteX1" fmla="*/ 539386 w 540000"/>
              <a:gd name="connsiteY1" fmla="*/ 426099 h 978284"/>
              <a:gd name="connsiteX2" fmla="*/ 540000 w 540000"/>
              <a:gd name="connsiteY2" fmla="*/ 438284 h 978284"/>
              <a:gd name="connsiteX3" fmla="*/ 270000 w 540000"/>
              <a:gd name="connsiteY3" fmla="*/ 978284 h 978284"/>
              <a:gd name="connsiteX4" fmla="*/ 0 w 540000"/>
              <a:gd name="connsiteY4" fmla="*/ 438284 h 978284"/>
              <a:gd name="connsiteX5" fmla="*/ 79081 w 540000"/>
              <a:gd name="connsiteY5" fmla="*/ 56446 h 978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40000" h="978284">
                <a:moveTo>
                  <a:pt x="113288" y="0"/>
                </a:moveTo>
                <a:lnTo>
                  <a:pt x="539386" y="426099"/>
                </a:lnTo>
                <a:lnTo>
                  <a:pt x="540000" y="438284"/>
                </a:lnTo>
                <a:cubicBezTo>
                  <a:pt x="540000" y="736518"/>
                  <a:pt x="419117" y="978284"/>
                  <a:pt x="270000" y="978284"/>
                </a:cubicBezTo>
                <a:cubicBezTo>
                  <a:pt x="120883" y="978284"/>
                  <a:pt x="0" y="736518"/>
                  <a:pt x="0" y="438284"/>
                </a:cubicBezTo>
                <a:cubicBezTo>
                  <a:pt x="0" y="289167"/>
                  <a:pt x="30220" y="154167"/>
                  <a:pt x="79081" y="56446"/>
                </a:cubicBezTo>
                <a:close/>
              </a:path>
            </a:pathLst>
          </a:custGeom>
          <a:solidFill>
            <a:schemeClr val="bg2">
              <a:lumMod val="90000"/>
              <a:lumOff val="10000"/>
            </a:schemeClr>
          </a:soli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06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>
            <a:extLst>
              <a:ext uri="{FF2B5EF4-FFF2-40B4-BE49-F238E27FC236}">
                <a16:creationId xmlns:a16="http://schemas.microsoft.com/office/drawing/2014/main" id="{94729CA3-91C4-4A89-9448-A2F0E409177A}"/>
              </a:ext>
            </a:extLst>
          </p:cNvPr>
          <p:cNvSpPr>
            <a:spLocks noChangeAspect="1"/>
          </p:cNvSpPr>
          <p:nvPr/>
        </p:nvSpPr>
        <p:spPr>
          <a:xfrm>
            <a:off x="11069864" y="33337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168347B7-45FA-4A01-924D-DC385B720B3E}"/>
              </a:ext>
            </a:extLst>
          </p:cNvPr>
          <p:cNvGrpSpPr/>
          <p:nvPr/>
        </p:nvGrpSpPr>
        <p:grpSpPr>
          <a:xfrm>
            <a:off x="331786" y="5528198"/>
            <a:ext cx="631474" cy="667800"/>
            <a:chOff x="2994153" y="1378666"/>
            <a:chExt cx="631474" cy="667800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1167DA1-25D1-4E60-A62E-42B6F56A96EC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3039890" y="1332929"/>
              <a:ext cx="540000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75000"/>
                    <a:lumOff val="25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254000" dist="101600" dir="270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6B7B7215-A661-477E-91D0-CDBE5564D2B9}"/>
                </a:ext>
              </a:extLst>
            </p:cNvPr>
            <p:cNvSpPr/>
            <p:nvPr/>
          </p:nvSpPr>
          <p:spPr>
            <a:xfrm rot="8100000">
              <a:off x="3047090" y="1506466"/>
              <a:ext cx="270000" cy="540000"/>
            </a:xfrm>
            <a:prstGeom prst="ellipse">
              <a:avLst/>
            </a:prstGeom>
            <a:gradFill>
              <a:gsLst>
                <a:gs pos="100000">
                  <a:schemeClr val="bg2">
                    <a:lumMod val="90000"/>
                    <a:lumOff val="10000"/>
                  </a:schemeClr>
                </a:gs>
                <a:gs pos="50000">
                  <a:schemeClr val="bg2">
                    <a:lumMod val="95000"/>
                    <a:lumOff val="5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978E540-142B-4A82-9C3F-E61BC190AE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11090274" cy="133200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6BF36-D4F5-4363-B440-BDAE50BBD4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0862" y="2097175"/>
            <a:ext cx="5435600" cy="39956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362910-87AA-4E67-992D-8D4822FD89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05538" y="2097175"/>
            <a:ext cx="5435600" cy="39956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99A8AF-0998-4613-B1D8-C14ECBFFD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95673-5512-4AAA-9AEB-E00C61EC65D5}" type="datetime2">
              <a:rPr lang="en-US" smtClean="0"/>
              <a:t>Monday, March 28, 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E44EAA-B8A9-4428-A9DF-1174DA940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E5C381-C899-4BF9-B584-2D78074D1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071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al 11">
            <a:extLst>
              <a:ext uri="{FF2B5EF4-FFF2-40B4-BE49-F238E27FC236}">
                <a16:creationId xmlns:a16="http://schemas.microsoft.com/office/drawing/2014/main" id="{FD65A50E-2F73-4426-8586-9731AFA2D2E0}"/>
              </a:ext>
            </a:extLst>
          </p:cNvPr>
          <p:cNvSpPr>
            <a:spLocks noChangeAspect="1"/>
          </p:cNvSpPr>
          <p:nvPr/>
        </p:nvSpPr>
        <p:spPr>
          <a:xfrm>
            <a:off x="11091612" y="5893466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B89C080-4102-49AE-BDA9-59A4A67E2486}"/>
              </a:ext>
            </a:extLst>
          </p:cNvPr>
          <p:cNvSpPr/>
          <p:nvPr/>
        </p:nvSpPr>
        <p:spPr>
          <a:xfrm>
            <a:off x="11451612" y="5827878"/>
            <a:ext cx="379049" cy="360000"/>
          </a:xfrm>
          <a:prstGeom prst="rect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DE62014-F04C-495A-964E-6B888D49C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7551" cy="1332000"/>
          </a:xfrm>
        </p:spPr>
        <p:txBody>
          <a:bodyPr vert="horz" wrap="square" lIns="0" tIns="0" rIns="0" bIns="0" rtlCol="0" anchor="t" anchorCtr="0">
            <a:normAutofit/>
          </a:bodyPr>
          <a:lstStyle>
            <a:lvl1pPr>
              <a:defRPr lang="en-US" sz="3200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5DF027-E633-44EE-ACA0-C205930AA9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4" y="1881275"/>
            <a:ext cx="5437186" cy="535354"/>
          </a:xfrm>
        </p:spPr>
        <p:txBody>
          <a:bodyPr anchor="b">
            <a:normAutofit/>
          </a:bodyPr>
          <a:lstStyle>
            <a:lvl1pPr marL="0" indent="0">
              <a:buNone/>
              <a:defRPr sz="1400" b="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A4F363-FEEF-4CD2-A18E-17AE8D4851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0863" y="2577270"/>
            <a:ext cx="5429114" cy="35155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4E50F8C-4D64-40FD-AE8C-6A1F3C2A84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12024" y="1881275"/>
            <a:ext cx="5436392" cy="535354"/>
          </a:xfrm>
        </p:spPr>
        <p:txBody>
          <a:bodyPr vert="horz" wrap="square" lIns="0" tIns="0" rIns="0" bIns="0" rtlCol="0" anchor="b">
            <a:normAutofit/>
          </a:bodyPr>
          <a:lstStyle>
            <a:lvl1pPr>
              <a:defRPr lang="en-US" sz="1400" b="0" cap="all" spc="200" baseline="0" dirty="0">
                <a:solidFill>
                  <a:schemeClr val="tx1"/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7AC943E-DB2B-40E0-907F-8EA1404791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12023" y="2577270"/>
            <a:ext cx="5436391" cy="35155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DCDCD5B-3F26-4AFA-8BD4-E5D8DD2AF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138FA-2E87-4873-8BBA-13E447C9A99A}" type="datetime2">
              <a:rPr lang="en-US" smtClean="0"/>
              <a:t>Monday, March 28, 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D10D1EE-83A0-4FB5-9B25-8A73DE891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3031C35-2E5B-491D-85ED-DB42A4FE1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755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22053C-0E9C-4159-B7C9-6AB743439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9149" y="550799"/>
            <a:ext cx="8283313" cy="5542025"/>
          </a:xfrm>
        </p:spPr>
        <p:txBody>
          <a:bodyPr vert="horz" wrap="square" lIns="0" tIns="0" rIns="0" bIns="0" rtlCol="0" anchor="ctr" anchorCtr="0">
            <a:normAutofit/>
          </a:bodyPr>
          <a:lstStyle>
            <a:lvl1pPr>
              <a:defRPr lang="en-US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F51F65-E111-4656-83BE-CFCDE2DD6C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BB40A-97BD-4BFB-B639-0BFF95FDE8B7}" type="datetime2">
              <a:rPr lang="en-US" smtClean="0"/>
              <a:t>Monday, March 28, 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FF82CB-2D17-4918-821E-485475CF2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66589D-A056-4817-AE15-39D87FE13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E489F067-39E1-4757-BC11-6169A343F2E1}"/>
              </a:ext>
            </a:extLst>
          </p:cNvPr>
          <p:cNvSpPr>
            <a:spLocks noChangeAspect="1"/>
          </p:cNvSpPr>
          <p:nvPr/>
        </p:nvSpPr>
        <p:spPr>
          <a:xfrm rot="18900000" flipV="1">
            <a:off x="-410727" y="3958416"/>
            <a:ext cx="3536330" cy="1853969"/>
          </a:xfrm>
          <a:custGeom>
            <a:avLst/>
            <a:gdLst>
              <a:gd name="connsiteX0" fmla="*/ 3536330 w 3536330"/>
              <a:gd name="connsiteY0" fmla="*/ 1853969 h 1853969"/>
              <a:gd name="connsiteX1" fmla="*/ 1682362 w 3536330"/>
              <a:gd name="connsiteY1" fmla="*/ 0 h 1853969"/>
              <a:gd name="connsiteX2" fmla="*/ 52157 w 3536330"/>
              <a:gd name="connsiteY2" fmla="*/ 970257 h 1853969"/>
              <a:gd name="connsiteX3" fmla="*/ 0 w 3536330"/>
              <a:gd name="connsiteY3" fmla="*/ 1078528 h 1853969"/>
              <a:gd name="connsiteX4" fmla="*/ 757215 w 3536330"/>
              <a:gd name="connsiteY4" fmla="*/ 1835743 h 1853969"/>
              <a:gd name="connsiteX5" fmla="*/ 774211 w 3536330"/>
              <a:gd name="connsiteY5" fmla="*/ 1667149 h 1853969"/>
              <a:gd name="connsiteX6" fmla="*/ 1682362 w 3536330"/>
              <a:gd name="connsiteY6" fmla="*/ 926985 h 1853969"/>
              <a:gd name="connsiteX7" fmla="*/ 2609345 w 3536330"/>
              <a:gd name="connsiteY7" fmla="*/ 1853969 h 1853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536330" h="1853969">
                <a:moveTo>
                  <a:pt x="3536330" y="1853969"/>
                </a:moveTo>
                <a:cubicBezTo>
                  <a:pt x="3536330" y="830051"/>
                  <a:pt x="2706280" y="0"/>
                  <a:pt x="1682362" y="0"/>
                </a:cubicBezTo>
                <a:cubicBezTo>
                  <a:pt x="978418" y="0"/>
                  <a:pt x="366107" y="392328"/>
                  <a:pt x="52157" y="970257"/>
                </a:cubicBezTo>
                <a:lnTo>
                  <a:pt x="0" y="1078528"/>
                </a:lnTo>
                <a:lnTo>
                  <a:pt x="757215" y="1835743"/>
                </a:lnTo>
                <a:lnTo>
                  <a:pt x="774211" y="1667149"/>
                </a:lnTo>
                <a:cubicBezTo>
                  <a:pt x="860649" y="1244739"/>
                  <a:pt x="1234397" y="926985"/>
                  <a:pt x="1682362" y="926985"/>
                </a:cubicBezTo>
                <a:cubicBezTo>
                  <a:pt x="2194320" y="926985"/>
                  <a:pt x="2609345" y="1342010"/>
                  <a:pt x="2609345" y="1853969"/>
                </a:cubicBezTo>
                <a:close/>
              </a:path>
            </a:pathLst>
          </a:custGeom>
          <a:gradFill flip="none" rotWithShape="1">
            <a:gsLst>
              <a:gs pos="97000">
                <a:schemeClr val="bg2"/>
              </a:gs>
              <a:gs pos="31000">
                <a:schemeClr val="bg2">
                  <a:lumMod val="90000"/>
                  <a:lumOff val="10000"/>
                </a:schemeClr>
              </a:gs>
            </a:gsLst>
            <a:lin ang="15000000" scaled="0"/>
            <a:tileRect/>
          </a:gradFill>
          <a:ln>
            <a:noFill/>
          </a:ln>
          <a:effectLst>
            <a:innerShdw blurRad="355600" dist="101600" dir="16200000">
              <a:schemeClr val="accent1">
                <a:lumMod val="60000"/>
                <a:lumOff val="40000"/>
                <a:alpha val="8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DD231011-607F-42F1-B2D9-2BA8E91CC6AF}"/>
              </a:ext>
            </a:extLst>
          </p:cNvPr>
          <p:cNvSpPr>
            <a:spLocks noChangeAspect="1"/>
          </p:cNvSpPr>
          <p:nvPr/>
        </p:nvSpPr>
        <p:spPr>
          <a:xfrm rot="18900000" flipV="1">
            <a:off x="-481151" y="3649708"/>
            <a:ext cx="3478701" cy="2164843"/>
          </a:xfrm>
          <a:custGeom>
            <a:avLst/>
            <a:gdLst>
              <a:gd name="connsiteX0" fmla="*/ 3478701 w 3478701"/>
              <a:gd name="connsiteY0" fmla="*/ 2164843 h 2164843"/>
              <a:gd name="connsiteX1" fmla="*/ 1624733 w 3478701"/>
              <a:gd name="connsiteY1" fmla="*/ 0 h 2164843"/>
              <a:gd name="connsiteX2" fmla="*/ 87393 w 3478701"/>
              <a:gd name="connsiteY2" fmla="*/ 954459 h 2164843"/>
              <a:gd name="connsiteX3" fmla="*/ 0 w 3478701"/>
              <a:gd name="connsiteY3" fmla="*/ 1122434 h 2164843"/>
              <a:gd name="connsiteX4" fmla="*/ 736015 w 3478701"/>
              <a:gd name="connsiteY4" fmla="*/ 1858449 h 2164843"/>
              <a:gd name="connsiteX5" fmla="*/ 739424 w 3478701"/>
              <a:gd name="connsiteY5" fmla="*/ 1842964 h 2164843"/>
              <a:gd name="connsiteX6" fmla="*/ 1624733 w 3478701"/>
              <a:gd name="connsiteY6" fmla="*/ 1082422 h 2164843"/>
              <a:gd name="connsiteX7" fmla="*/ 2551716 w 3478701"/>
              <a:gd name="connsiteY7" fmla="*/ 2164843 h 21648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78701" h="2164843">
                <a:moveTo>
                  <a:pt x="3478701" y="2164843"/>
                </a:moveTo>
                <a:cubicBezTo>
                  <a:pt x="3478701" y="969234"/>
                  <a:pt x="2648651" y="0"/>
                  <a:pt x="1624733" y="0"/>
                </a:cubicBezTo>
                <a:cubicBezTo>
                  <a:pt x="984784" y="0"/>
                  <a:pt x="420564" y="378607"/>
                  <a:pt x="87393" y="954459"/>
                </a:cubicBezTo>
                <a:lnTo>
                  <a:pt x="0" y="1122434"/>
                </a:lnTo>
                <a:lnTo>
                  <a:pt x="736015" y="1858449"/>
                </a:lnTo>
                <a:lnTo>
                  <a:pt x="739424" y="1842964"/>
                </a:lnTo>
                <a:cubicBezTo>
                  <a:pt x="856791" y="1402344"/>
                  <a:pt x="1208766" y="1082422"/>
                  <a:pt x="1624733" y="1082422"/>
                </a:cubicBezTo>
                <a:cubicBezTo>
                  <a:pt x="2136692" y="1082422"/>
                  <a:pt x="2551716" y="1567038"/>
                  <a:pt x="2551716" y="2164843"/>
                </a:cubicBezTo>
                <a:close/>
              </a:path>
            </a:pathLst>
          </a:custGeom>
          <a:solidFill>
            <a:schemeClr val="bg2">
              <a:lumMod val="50000"/>
              <a:lumOff val="50000"/>
              <a:alpha val="40000"/>
            </a:schemeClr>
          </a:solidFill>
          <a:ln>
            <a:noFill/>
          </a:ln>
          <a:effectLst>
            <a:softEdge rad="381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EC472EFA-56B5-4A41-8D4B-E9F37727F34D}"/>
              </a:ext>
            </a:extLst>
          </p:cNvPr>
          <p:cNvSpPr/>
          <p:nvPr/>
        </p:nvSpPr>
        <p:spPr>
          <a:xfrm rot="13500000" flipV="1">
            <a:off x="1512277" y="2840042"/>
            <a:ext cx="214196" cy="933178"/>
          </a:xfrm>
          <a:prstGeom prst="ellipse">
            <a:avLst/>
          </a:prstGeom>
          <a:solidFill>
            <a:schemeClr val="bg2">
              <a:lumMod val="90000"/>
              <a:lumOff val="10000"/>
            </a:schemeClr>
          </a:soli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33781B6C-21AD-489D-A3CB-522BB2AC543F}"/>
              </a:ext>
            </a:extLst>
          </p:cNvPr>
          <p:cNvSpPr>
            <a:spLocks noChangeAspect="1"/>
          </p:cNvSpPr>
          <p:nvPr/>
        </p:nvSpPr>
        <p:spPr>
          <a:xfrm>
            <a:off x="1780661" y="385236"/>
            <a:ext cx="1080000" cy="108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>
                  <a:lumMod val="10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254000" dist="127000" dir="2700000">
              <a:schemeClr val="accent1">
                <a:lumMod val="60000"/>
                <a:lumOff val="40000"/>
                <a:alpha val="4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01AD5B80-530E-44CD-8D4A-2796FB214CBF}"/>
              </a:ext>
            </a:extLst>
          </p:cNvPr>
          <p:cNvGrpSpPr/>
          <p:nvPr/>
        </p:nvGrpSpPr>
        <p:grpSpPr>
          <a:xfrm>
            <a:off x="623181" y="1514007"/>
            <a:ext cx="734257" cy="760506"/>
            <a:chOff x="5243759" y="1363788"/>
            <a:chExt cx="734257" cy="760506"/>
          </a:xfrm>
        </p:grpSpPr>
        <p:sp>
          <p:nvSpPr>
            <p:cNvPr id="52" name="Freeform 5">
              <a:extLst>
                <a:ext uri="{FF2B5EF4-FFF2-40B4-BE49-F238E27FC236}">
                  <a16:creationId xmlns:a16="http://schemas.microsoft.com/office/drawing/2014/main" id="{2F746AA8-9050-4515-9B17-BC8503685299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356930" y="1363788"/>
              <a:ext cx="621086" cy="364601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3" name="Freeform 6">
              <a:extLst>
                <a:ext uri="{FF2B5EF4-FFF2-40B4-BE49-F238E27FC236}">
                  <a16:creationId xmlns:a16="http://schemas.microsoft.com/office/drawing/2014/main" id="{23EC1AC3-1698-46D5-80B7-F22F15E1A5E4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243759" y="1430747"/>
              <a:ext cx="305942" cy="538275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98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4" name="Freeform 8">
              <a:extLst>
                <a:ext uri="{FF2B5EF4-FFF2-40B4-BE49-F238E27FC236}">
                  <a16:creationId xmlns:a16="http://schemas.microsoft.com/office/drawing/2014/main" id="{73766156-553C-46EB-93FA-4F37CC0FF5CF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508097" y="1586019"/>
              <a:ext cx="315144" cy="538275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254000">
                <a:schemeClr val="accent1">
                  <a:lumMod val="60000"/>
                  <a:lumOff val="40000"/>
                  <a:alpha val="6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819421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9E0E3-ECF6-4CFE-8698-AEFEBCECC3C0}" type="datetime2">
              <a:rPr lang="en-US" smtClean="0"/>
              <a:t>Monday, March 28, 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692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778B0BE9-88B0-4883-9BA9-CD594C400EC1}"/>
              </a:ext>
            </a:extLst>
          </p:cNvPr>
          <p:cNvGrpSpPr/>
          <p:nvPr/>
        </p:nvGrpSpPr>
        <p:grpSpPr>
          <a:xfrm>
            <a:off x="4949631" y="5111861"/>
            <a:ext cx="1262947" cy="1335600"/>
            <a:chOff x="2678417" y="2427951"/>
            <a:chExt cx="1262947" cy="1335600"/>
          </a:xfrm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C59DCBF3-7AFA-4CD1-A918-BC6DDE674E6C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2769891" y="2336477"/>
              <a:ext cx="1080000" cy="1262947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75000"/>
                    <a:lumOff val="25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254000" dist="101600" dir="2700000">
                <a:schemeClr val="accent1">
                  <a:lumMod val="60000"/>
                  <a:lumOff val="4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06964A02-96E1-4654-9187-DDDE7409F75B}"/>
                </a:ext>
              </a:extLst>
            </p:cNvPr>
            <p:cNvSpPr/>
            <p:nvPr/>
          </p:nvSpPr>
          <p:spPr>
            <a:xfrm rot="8100000">
              <a:off x="2784291" y="2683551"/>
              <a:ext cx="540000" cy="1080000"/>
            </a:xfrm>
            <a:prstGeom prst="ellipse">
              <a:avLst/>
            </a:prstGeom>
            <a:gradFill>
              <a:gsLst>
                <a:gs pos="100000">
                  <a:schemeClr val="bg2">
                    <a:lumMod val="90000"/>
                    <a:lumOff val="10000"/>
                  </a:schemeClr>
                </a:gs>
                <a:gs pos="50000">
                  <a:schemeClr val="bg2">
                    <a:lumMod val="95000"/>
                    <a:lumOff val="5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F3FF76C-A012-4CDA-8AE7-E94139557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11090275" cy="984885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1A4C80-DC38-4641-924F-90D6078CF5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5775" y="1750060"/>
            <a:ext cx="7345362" cy="4342765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C42771-D3A7-4072-85DC-B7C5E530E8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50863" y="1750060"/>
            <a:ext cx="3565525" cy="434276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D47AB1-6EB5-4E2C-B4A7-42DC643E9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62FC-960E-4740-921F-B36862979F21}" type="datetime2">
              <a:rPr lang="en-US" smtClean="0"/>
              <a:t>Monday, March 28, 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A9D15F-B6ED-46E1-9840-0B625880E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AEB023-7A5E-4087-B75E-A38A80EE5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036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F98F1FBA-F8BB-42CF-8B3E-D19AAFEE96C1}"/>
              </a:ext>
            </a:extLst>
          </p:cNvPr>
          <p:cNvGrpSpPr/>
          <p:nvPr/>
        </p:nvGrpSpPr>
        <p:grpSpPr>
          <a:xfrm>
            <a:off x="334964" y="5115518"/>
            <a:ext cx="734257" cy="760506"/>
            <a:chOff x="5243759" y="1363788"/>
            <a:chExt cx="734257" cy="760506"/>
          </a:xfrm>
        </p:grpSpPr>
        <p:sp>
          <p:nvSpPr>
            <p:cNvPr id="18" name="Freeform 5">
              <a:extLst>
                <a:ext uri="{FF2B5EF4-FFF2-40B4-BE49-F238E27FC236}">
                  <a16:creationId xmlns:a16="http://schemas.microsoft.com/office/drawing/2014/main" id="{60EE09DD-C3DB-4266-BCC3-A765CFFBF379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356930" y="1363788"/>
              <a:ext cx="621086" cy="364601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6">
              <a:extLst>
                <a:ext uri="{FF2B5EF4-FFF2-40B4-BE49-F238E27FC236}">
                  <a16:creationId xmlns:a16="http://schemas.microsoft.com/office/drawing/2014/main" id="{5F301FE0-96DC-4EFB-BBEE-AED762C337C9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243759" y="1430747"/>
              <a:ext cx="305942" cy="538275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98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8">
              <a:extLst>
                <a:ext uri="{FF2B5EF4-FFF2-40B4-BE49-F238E27FC236}">
                  <a16:creationId xmlns:a16="http://schemas.microsoft.com/office/drawing/2014/main" id="{3BEAD276-8850-4C0C-9777-8537000D522A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508097" y="1586019"/>
              <a:ext cx="315144" cy="538275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254000">
                <a:schemeClr val="accent1">
                  <a:lumMod val="60000"/>
                  <a:lumOff val="40000"/>
                  <a:alpha val="6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E5EE0A0-B07E-479B-9684-4BD09FA43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75409"/>
            <a:ext cx="4500562" cy="984885"/>
          </a:xfrm>
        </p:spPr>
        <p:txBody>
          <a:bodyPr vert="horz" wrap="square" lIns="0" tIns="0" rIns="0" bIns="0" rtlCol="0" anchor="t" anchorCtr="0">
            <a:normAutofit/>
          </a:bodyPr>
          <a:lstStyle>
            <a:lvl1pPr>
              <a:defRPr lang="en-US" sz="3200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11893A9-3462-4F51-83AE-5D2F124B98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267324" y="575409"/>
            <a:ext cx="6373813" cy="5733316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A9240C-79C0-4A88-A476-725DE1B9C2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50863" y="1776195"/>
            <a:ext cx="4500562" cy="4532530"/>
          </a:xfrm>
        </p:spPr>
        <p:txBody>
          <a:bodyPr anchor="t" anchorCtr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7D2D6F-49E8-4217-A908-2D9E43583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BC9E2-CB44-4C05-9BB5-496C18A241E0}" type="datetime2">
              <a:rPr lang="en-US" smtClean="0"/>
              <a:t>Monday, March 28, 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1C4440-6B8D-4A24-A807-8B1302A3D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CFE189-E20B-4108-B290-244424336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953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028302-E866-455D-8898-536230275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50800"/>
            <a:ext cx="11090275" cy="1333057"/>
          </a:xfrm>
          <a:prstGeom prst="rect">
            <a:avLst/>
          </a:prstGeom>
        </p:spPr>
        <p:txBody>
          <a:bodyPr vert="horz" wrap="square" lIns="0" tIns="0" rIns="0" bIns="0" rtlCol="0" anchor="t" anchorCtr="0">
            <a:normAutofit/>
          </a:bodyPr>
          <a:lstStyle/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94E72B-F0CF-4BC4-B509-A1C4508BE4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3" y="2113862"/>
            <a:ext cx="11091600" cy="3978963"/>
          </a:xfrm>
          <a:prstGeom prst="rect">
            <a:avLst/>
          </a:prstGeom>
        </p:spPr>
        <p:txBody>
          <a:bodyPr vert="horz" wrap="square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ACE49D-C22F-4540-AC09-E421D2A2ED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50863" y="6507212"/>
            <a:ext cx="262890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90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246CB39B-5F4C-4A7E-9BE3-AAFD45576D16}" type="datetime2">
              <a:rPr lang="en-US" smtClean="0"/>
              <a:t>Monday, March 28, 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D5C3BE-317E-49E8-82B5-C8A7EC9C8A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59150" y="6507212"/>
            <a:ext cx="637921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90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574E12-6C16-431F-B2CE-E4B15916BA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48863" y="6507212"/>
            <a:ext cx="1692274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r">
              <a:defRPr sz="90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05127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61" r:id="rId6"/>
    <p:sldLayoutId id="2147483756" r:id="rId7"/>
    <p:sldLayoutId id="2147483757" r:id="rId8"/>
    <p:sldLayoutId id="2147483758" r:id="rId9"/>
    <p:sldLayoutId id="2147483760" r:id="rId10"/>
    <p:sldLayoutId id="2147483759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lang="en-US" sz="4800" kern="1200" dirty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spcAft>
          <a:spcPts val="800"/>
        </a:spcAft>
        <a:buFont typeface="Arial" panose="020B0604020202020204" pitchFamily="34" charset="0"/>
        <a:buChar char="•"/>
        <a:defRPr sz="20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1" name="Group 23">
            <a:extLst>
              <a:ext uri="{FF2B5EF4-FFF2-40B4-BE49-F238E27FC236}">
                <a16:creationId xmlns:a16="http://schemas.microsoft.com/office/drawing/2014/main" id="{3BDBC526-6DCD-4FF6-8395-D8C22E46E5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3998" y="5334748"/>
            <a:ext cx="678135" cy="990000"/>
            <a:chOff x="10490969" y="1448827"/>
            <a:chExt cx="678135" cy="990000"/>
          </a:xfrm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02ECB475-568C-47AC-B16D-2E202DEB2D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 flipH="1" flipV="1">
              <a:off x="10268976" y="1743588"/>
              <a:ext cx="926985" cy="463493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127000" dist="50800" dir="13500000">
                <a:schemeClr val="accent1">
                  <a:lumMod val="40000"/>
                  <a:lumOff val="6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32" name="Oval 25">
              <a:extLst>
                <a:ext uri="{FF2B5EF4-FFF2-40B4-BE49-F238E27FC236}">
                  <a16:creationId xmlns:a16="http://schemas.microsoft.com/office/drawing/2014/main" id="{080D8764-525A-441E-B58F-068E82F097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8100000" flipH="1" flipV="1">
              <a:off x="11115555" y="1939340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11196109-6F2B-4738-B2FC-2CCC753AAB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8100000" flipH="1" flipV="1">
              <a:off x="10625042" y="1448827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F7E468C2-69B8-470B-85E3-801A3CB1D7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 flipH="1" flipV="1">
              <a:off x="10292519" y="1686748"/>
              <a:ext cx="926985" cy="530086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20000"/>
              </a:schemeClr>
            </a:solidFill>
            <a:ln>
              <a:noFill/>
            </a:ln>
            <a:effectLst>
              <a:softEdge rad="1016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A5931BE0-4B93-4D6C-878E-ACC59D6B45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41A376E-F1BE-3E4A-9EFB-8D07728430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0864" y="549275"/>
            <a:ext cx="3565524" cy="1997855"/>
          </a:xfrm>
        </p:spPr>
        <p:txBody>
          <a:bodyPr vert="horz" wrap="square" lIns="0" tIns="0" rIns="0" bIns="0" rtlCol="0" anchor="b" anchorCtr="0">
            <a:normAutofit/>
          </a:bodyPr>
          <a:lstStyle/>
          <a:p>
            <a:r>
              <a:rPr lang="en-US" sz="4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Ending Civil Wars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24A31B-6F1F-F249-AD1A-271E8CC81D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0863" y="2678400"/>
            <a:ext cx="3565525" cy="3414425"/>
          </a:xfrm>
        </p:spPr>
        <p:txBody>
          <a:bodyPr vert="horz" wrap="square" lIns="0" tIns="0" rIns="0" bIns="0" rtlCol="0" anchor="t">
            <a:normAutofit/>
          </a:bodyPr>
          <a:lstStyle/>
          <a:p>
            <a:pPr indent="-2286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alpha val="60000"/>
                  </a:schemeClr>
                </a:solidFill>
              </a:rPr>
              <a:t>Dr. Marek </a:t>
            </a:r>
            <a:r>
              <a:rPr lang="en-US" sz="2000" dirty="0" err="1">
                <a:solidFill>
                  <a:schemeClr val="tx1">
                    <a:alpha val="60000"/>
                  </a:schemeClr>
                </a:solidFill>
              </a:rPr>
              <a:t>Rybář</a:t>
            </a:r>
            <a:endParaRPr lang="en-US" sz="2000" dirty="0">
              <a:solidFill>
                <a:schemeClr val="tx1">
                  <a:alpha val="60000"/>
                </a:schemeClr>
              </a:solidFill>
            </a:endParaRPr>
          </a:p>
          <a:p>
            <a:pPr indent="-2286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alpha val="60000"/>
                  </a:schemeClr>
                </a:solidFill>
              </a:rPr>
              <a:t>CDSn4002 Political Violence</a:t>
            </a:r>
          </a:p>
          <a:p>
            <a:pPr indent="-2286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alpha val="60000"/>
                  </a:schemeClr>
                </a:solidFill>
              </a:rPr>
              <a:t>Spring 2022</a:t>
            </a:r>
          </a:p>
          <a:p>
            <a:pPr indent="-228600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>
                  <a:alpha val="60000"/>
                </a:schemeClr>
              </a:solidFill>
            </a:endParaRPr>
          </a:p>
        </p:txBody>
      </p:sp>
      <p:pic>
        <p:nvPicPr>
          <p:cNvPr id="4" name="Picture 3" descr="A network made up of connected lines and dots">
            <a:extLst>
              <a:ext uri="{FF2B5EF4-FFF2-40B4-BE49-F238E27FC236}">
                <a16:creationId xmlns:a16="http://schemas.microsoft.com/office/drawing/2014/main" id="{25F3CDA8-086E-494D-A783-944C0870F46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0249" r="1" b="1"/>
          <a:stretch/>
        </p:blipFill>
        <p:spPr>
          <a:xfrm>
            <a:off x="4550899" y="10"/>
            <a:ext cx="7641102" cy="6857990"/>
          </a:xfrm>
          <a:custGeom>
            <a:avLst/>
            <a:gdLst/>
            <a:ahLst/>
            <a:cxnLst/>
            <a:rect l="l" t="t" r="r" b="b"/>
            <a:pathLst>
              <a:path w="7641102" h="6858000">
                <a:moveTo>
                  <a:pt x="0" y="0"/>
                </a:moveTo>
                <a:lnTo>
                  <a:pt x="7641102" y="0"/>
                </a:lnTo>
                <a:lnTo>
                  <a:pt x="7641102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32" name="Rectangle 31">
            <a:extLst>
              <a:ext uri="{FF2B5EF4-FFF2-40B4-BE49-F238E27FC236}">
                <a16:creationId xmlns:a16="http://schemas.microsoft.com/office/drawing/2014/main" id="{6FF3A87B-2255-45E0-A551-C11FAF9329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50898" y="5773729"/>
            <a:ext cx="7641102" cy="1084271"/>
          </a:xfrm>
          <a:prstGeom prst="rect">
            <a:avLst/>
          </a:prstGeom>
          <a:gradFill flip="none" rotWithShape="1">
            <a:gsLst>
              <a:gs pos="100000">
                <a:schemeClr val="bg2">
                  <a:alpha val="60000"/>
                </a:schemeClr>
              </a:gs>
              <a:gs pos="40000">
                <a:schemeClr val="bg2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1564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382CA8-9986-7C4A-98C0-854C1CE4D2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Peacekeeping an its effects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7761A5-85D7-1E41-A8C6-64666C8CE9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864" y="1569189"/>
            <a:ext cx="11090274" cy="5039955"/>
          </a:xfrm>
        </p:spPr>
        <p:txBody>
          <a:bodyPr>
            <a:noAutofit/>
          </a:bodyPr>
          <a:lstStyle/>
          <a:p>
            <a:pPr algn="just"/>
            <a:r>
              <a:rPr lang="en-US" sz="2300" b="1" dirty="0"/>
              <a:t>Virginia </a:t>
            </a:r>
            <a:r>
              <a:rPr lang="en-US" sz="2300" b="1" dirty="0" err="1"/>
              <a:t>Fortna</a:t>
            </a:r>
            <a:r>
              <a:rPr lang="en-US" sz="2300" b="1" dirty="0"/>
              <a:t> (2004): </a:t>
            </a:r>
            <a:r>
              <a:rPr lang="en-US" sz="2300" dirty="0"/>
              <a:t>intervention by the international community helps maintain peace</a:t>
            </a:r>
            <a:endParaRPr lang="sk-SK" sz="2300" dirty="0"/>
          </a:p>
          <a:p>
            <a:pPr algn="just"/>
            <a:r>
              <a:rPr lang="en-US" sz="2300" dirty="0"/>
              <a:t>peacekeeping works, especially after the Cold War (when most of the peacekeeping missions have been deployed)</a:t>
            </a:r>
            <a:endParaRPr lang="sk-SK" sz="2300" dirty="0"/>
          </a:p>
          <a:p>
            <a:pPr algn="just"/>
            <a:r>
              <a:rPr lang="en-US" sz="2300" dirty="0"/>
              <a:t>it does not guarantee the lasting peace in every case, but it tends to make peace more likely to last, and to last longer</a:t>
            </a:r>
            <a:endParaRPr lang="sk-SK" sz="2300" dirty="0"/>
          </a:p>
          <a:p>
            <a:pPr algn="just"/>
            <a:r>
              <a:rPr lang="en-US" sz="2300" dirty="0"/>
              <a:t>all four types of mission have decreased the risk of another war</a:t>
            </a:r>
            <a:endParaRPr lang="sk-SK" sz="2300" dirty="0"/>
          </a:p>
          <a:p>
            <a:pPr algn="just"/>
            <a:r>
              <a:rPr lang="en-US" sz="2300" dirty="0"/>
              <a:t>traditional peacekeeping missions and observer missions have been the most successful</a:t>
            </a:r>
            <a:endParaRPr lang="sk-SK" sz="2300" dirty="0"/>
          </a:p>
          <a:p>
            <a:pPr algn="just"/>
            <a:r>
              <a:rPr lang="en-US" sz="2300" dirty="0"/>
              <a:t>despite a number of fiascoes in the early and mid-1990s, peacekeeping is an effective conflict management tool</a:t>
            </a:r>
            <a:endParaRPr lang="sk-SK" sz="2300" dirty="0"/>
          </a:p>
        </p:txBody>
      </p:sp>
    </p:spTree>
    <p:extLst>
      <p:ext uri="{BB962C8B-B14F-4D97-AF65-F5344CB8AC3E}">
        <p14:creationId xmlns:p14="http://schemas.microsoft.com/office/powerpoint/2010/main" val="778132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658BD0-5706-D54F-9B25-513A91E358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Consequences of Civil War Settlements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62171-BFF9-D448-871C-68BAFE5C3D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dirty="0"/>
              <a:t>there has been a clear policy preference for settling civil wars through negotiated settlements</a:t>
            </a:r>
            <a:endParaRPr lang="sk-SK" sz="2400" dirty="0"/>
          </a:p>
          <a:p>
            <a:pPr algn="just"/>
            <a:r>
              <a:rPr lang="en-US" sz="2400" dirty="0"/>
              <a:t>the core recommendation is to employ third-party resources to halt the violence and preserve the combatants</a:t>
            </a:r>
            <a:endParaRPr lang="sk-SK" sz="2400" dirty="0"/>
          </a:p>
          <a:p>
            <a:pPr algn="just"/>
            <a:r>
              <a:rPr lang="en-US" sz="2400" dirty="0"/>
              <a:t>however, some authors argue that allowing wars to reach their “natural” conclusion enhances the likelihood of a durable peace and effective postwar reconstruction</a:t>
            </a:r>
            <a:endParaRPr lang="sk-SK" sz="2400" dirty="0"/>
          </a:p>
          <a:p>
            <a:pPr algn="just"/>
            <a:r>
              <a:rPr lang="en-US" sz="2400" dirty="0"/>
              <a:t>they believe that outside intervention</a:t>
            </a:r>
            <a:r>
              <a:rPr lang="sk-SK" sz="2400" dirty="0"/>
              <a:t> </a:t>
            </a:r>
            <a:r>
              <a:rPr lang="sk-SK" sz="2400" dirty="0" err="1"/>
              <a:t>may</a:t>
            </a:r>
            <a:r>
              <a:rPr lang="sk-SK" sz="2400" dirty="0"/>
              <a:t> </a:t>
            </a:r>
            <a:r>
              <a:rPr lang="en-US" sz="2400" dirty="0"/>
              <a:t>block the transformative effects of both decisive victory and exhaustion of the warring parties</a:t>
            </a:r>
          </a:p>
        </p:txBody>
      </p:sp>
    </p:spTree>
    <p:extLst>
      <p:ext uri="{BB962C8B-B14F-4D97-AF65-F5344CB8AC3E}">
        <p14:creationId xmlns:p14="http://schemas.microsoft.com/office/powerpoint/2010/main" val="10063628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B4E87F-AE9A-6046-A465-6563C2D5BA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Civil War Termination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1AF508-F416-DD46-A0E0-15CBAF5155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dirty="0"/>
              <a:t>three ideal typical terminations of civil war conflicts: </a:t>
            </a:r>
            <a:endParaRPr lang="sk-SK" sz="2400" dirty="0"/>
          </a:p>
          <a:p>
            <a:pPr algn="just"/>
            <a:r>
              <a:rPr lang="en-US" sz="2400" i="1" dirty="0"/>
              <a:t>negotiated settlement</a:t>
            </a:r>
            <a:r>
              <a:rPr lang="en-US" sz="2400" dirty="0"/>
              <a:t>, in which neither side admits defeat and the combatants agree to end the violence and accept common terms on how to govern together</a:t>
            </a:r>
            <a:endParaRPr lang="sk-SK" sz="2400" dirty="0"/>
          </a:p>
          <a:p>
            <a:pPr algn="just"/>
            <a:r>
              <a:rPr lang="en-US" sz="2400" dirty="0"/>
              <a:t>a </a:t>
            </a:r>
            <a:r>
              <a:rPr lang="en-US" sz="2400" i="1" dirty="0"/>
              <a:t>ceasefire/stalemate</a:t>
            </a:r>
            <a:r>
              <a:rPr lang="en-US" sz="2400" dirty="0"/>
              <a:t>: parties end violence but there is no attempt to achieve agreement on postwar power sharing</a:t>
            </a:r>
            <a:endParaRPr lang="sk-SK" sz="2400" dirty="0"/>
          </a:p>
          <a:p>
            <a:pPr algn="just"/>
            <a:r>
              <a:rPr lang="en-US" sz="2400" i="1" dirty="0"/>
              <a:t>victory</a:t>
            </a:r>
            <a:r>
              <a:rPr lang="en-US" sz="2400" dirty="0"/>
              <a:t>, meaning one side explicitly acknowledges defeat and surrenders</a:t>
            </a:r>
            <a:endParaRPr lang="sk-SK" sz="2400" dirty="0"/>
          </a:p>
          <a:p>
            <a:pPr marL="0" indent="0" algn="just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899282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CF4B1-2B65-944D-BF0D-13906BCD4B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Consequences of Civil War Settlements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E249B4-0556-1648-B7CB-4787B6A27F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US" sz="2400" dirty="0"/>
              <a:t>how do different termination types influence postwar outcomes?</a:t>
            </a:r>
            <a:endParaRPr lang="sk-SK" sz="2400" dirty="0"/>
          </a:p>
          <a:p>
            <a:pPr algn="just"/>
            <a:r>
              <a:rPr lang="en-US" sz="2400" dirty="0"/>
              <a:t>is it true, that if the former combatants are given a voice in the post-settlement development, renewed violence can be averted?</a:t>
            </a:r>
            <a:endParaRPr lang="sk-SK" sz="2400" dirty="0"/>
          </a:p>
          <a:p>
            <a:pPr algn="just"/>
            <a:r>
              <a:rPr lang="en-US" sz="2400" b="1" dirty="0"/>
              <a:t>Monica Duffy </a:t>
            </a:r>
            <a:r>
              <a:rPr lang="en-US" sz="2400" b="1" dirty="0" err="1"/>
              <a:t>Toft</a:t>
            </a:r>
            <a:r>
              <a:rPr lang="en-US" sz="2400" b="1" dirty="0"/>
              <a:t> (2010)</a:t>
            </a:r>
            <a:r>
              <a:rPr lang="en-US" sz="2400" dirty="0"/>
              <a:t>  analyzes all civil wars in 1940-2007 and shows that incidence of negotiated settlements substantially increased in the 1990s</a:t>
            </a:r>
            <a:endParaRPr lang="sk-SK" sz="2400" dirty="0"/>
          </a:p>
          <a:p>
            <a:pPr algn="just"/>
            <a:r>
              <a:rPr lang="en-US" sz="2400" dirty="0"/>
              <a:t>there are a number of arguments for ending civil wars through negotiated settlement, the most powerful of which is that negotiated settlements reduce the number of deaths compared to victories</a:t>
            </a: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17761931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EC01A2-B778-4541-948C-61544E17BD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Consequences of Civil War Settlements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4517A5-EEC4-EA40-9C20-4FDF987C65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dirty="0"/>
              <a:t>if a civil war’s “costs” are measured narrowly in terms of life, negotiations to halt the violence would spare lives, and thus reduce the war’s costs</a:t>
            </a:r>
            <a:endParaRPr lang="sk-SK" sz="2400" dirty="0"/>
          </a:p>
          <a:p>
            <a:pPr algn="just"/>
            <a:r>
              <a:rPr lang="en-US" sz="2400" dirty="0"/>
              <a:t>however, even if negotiated settlements may save lives, it is also true that combatants have strong incentives to avoid sharing power in a new government</a:t>
            </a:r>
            <a:endParaRPr lang="sk-SK" sz="2400" dirty="0"/>
          </a:p>
          <a:p>
            <a:pPr algn="just"/>
            <a:r>
              <a:rPr lang="en-US" sz="2400" dirty="0"/>
              <a:t>moreover, combatants are just as likely to use an armistice as an opportunity to recover and rearm in preparation for a future fight</a:t>
            </a:r>
            <a:endParaRPr lang="sk-SK" sz="2400" dirty="0"/>
          </a:p>
          <a:p>
            <a:pPr algn="just"/>
            <a:r>
              <a:rPr lang="en-US" sz="2400" dirty="0"/>
              <a:t>negotiated settlements may have an increased likelihood of saving lives in the short term, but an equally increased likelihood of costing even more lives in the long run</a:t>
            </a:r>
            <a:r>
              <a:rPr lang="sk-SK" sz="2400" dirty="0">
                <a:effectLst/>
              </a:rPr>
              <a:t>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299995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FC1A-1EFE-5742-8EBC-90410C2EA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Consequences of Civil War Settlements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516530-0356-814D-B6EC-A110625011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US" sz="2800" i="1" dirty="0"/>
              <a:t>wars ending in victory were nearly twice as likely to remain settled than those concluded through negotiated settlement</a:t>
            </a:r>
            <a:r>
              <a:rPr lang="en-US" sz="2800" dirty="0"/>
              <a:t> or a cease-fire/stalemate</a:t>
            </a:r>
            <a:endParaRPr lang="sk-SK" sz="2800" dirty="0"/>
          </a:p>
          <a:p>
            <a:pPr algn="just"/>
            <a:r>
              <a:rPr lang="en-US" sz="2800" dirty="0"/>
              <a:t>victory reduces the likelihood of civil war recurrence by 24 percent, relative to all other types of civil war termination</a:t>
            </a:r>
            <a:endParaRPr lang="sk-SK" sz="2800" dirty="0"/>
          </a:p>
          <a:p>
            <a:pPr algn="just"/>
            <a:r>
              <a:rPr lang="en-US" sz="2800" dirty="0"/>
              <a:t>conversely, negotiated settlements increase the chances of recurrence by 27 percent, relative to all other types</a:t>
            </a:r>
            <a:endParaRPr lang="sk-SK" sz="2800" dirty="0"/>
          </a:p>
        </p:txBody>
      </p:sp>
    </p:spTree>
    <p:extLst>
      <p:ext uri="{BB962C8B-B14F-4D97-AF65-F5344CB8AC3E}">
        <p14:creationId xmlns:p14="http://schemas.microsoft.com/office/powerpoint/2010/main" val="37586525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0FD7CF-4D03-A948-A4EC-8253A7A57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Consequences of Civil War Settlements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98113E-EF27-B641-99AD-AE38B81CDC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800" dirty="0"/>
              <a:t>the empirical evidence does not support the normative argument that negotiated settlements save lives</a:t>
            </a:r>
            <a:endParaRPr lang="sk-SK" sz="2800" dirty="0"/>
          </a:p>
          <a:p>
            <a:pPr algn="just"/>
            <a:r>
              <a:rPr lang="en-US" sz="2800" dirty="0"/>
              <a:t>wars following these failed settlements are significantly more deadly</a:t>
            </a:r>
            <a:endParaRPr lang="sk-SK" sz="2800" dirty="0"/>
          </a:p>
          <a:p>
            <a:pPr algn="just"/>
            <a:r>
              <a:rPr lang="en-US" sz="2800" dirty="0"/>
              <a:t>if war recurrence represents a high cost, then </a:t>
            </a:r>
            <a:r>
              <a:rPr lang="en-US" sz="2800" i="1" dirty="0"/>
              <a:t>negotiated settlements appear to be costlier than allowing the combatants to fight</a:t>
            </a:r>
            <a:r>
              <a:rPr lang="en-US" sz="2800" dirty="0"/>
              <a:t> until one side emerges victorious</a:t>
            </a:r>
            <a:endParaRPr lang="sk-SK" sz="2800" dirty="0"/>
          </a:p>
        </p:txBody>
      </p:sp>
    </p:spTree>
    <p:extLst>
      <p:ext uri="{BB962C8B-B14F-4D97-AF65-F5344CB8AC3E}">
        <p14:creationId xmlns:p14="http://schemas.microsoft.com/office/powerpoint/2010/main" val="11757377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C8238D-0289-114F-9950-265FCF3706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Consequences of Civil War Settlements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40C066-9EF1-864E-AF41-21B397EAD2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863" y="2113199"/>
            <a:ext cx="11090274" cy="4461221"/>
          </a:xfrm>
        </p:spPr>
        <p:txBody>
          <a:bodyPr>
            <a:noAutofit/>
          </a:bodyPr>
          <a:lstStyle/>
          <a:p>
            <a:pPr algn="just"/>
            <a:r>
              <a:rPr lang="en-US" sz="2400" dirty="0"/>
              <a:t>negotiated settlements may not be the best way to increase the prospects for greater democratization following a civil war: negotiated settlements are associated with higher authoritarianism over time</a:t>
            </a:r>
            <a:endParaRPr lang="sk-SK" sz="2400" dirty="0"/>
          </a:p>
          <a:p>
            <a:pPr algn="just"/>
            <a:r>
              <a:rPr lang="en-US" sz="2400" dirty="0"/>
              <a:t>o summarize, </a:t>
            </a:r>
            <a:r>
              <a:rPr lang="en-US" sz="2400" dirty="0" err="1"/>
              <a:t>Toft</a:t>
            </a:r>
            <a:r>
              <a:rPr lang="en-US" sz="2400" dirty="0"/>
              <a:t> finds out that </a:t>
            </a:r>
          </a:p>
          <a:p>
            <a:pPr algn="just"/>
            <a:r>
              <a:rPr lang="en-US" sz="2400" dirty="0"/>
              <a:t>1. civil wars ending in negotiated settlements are much more likely to recur, </a:t>
            </a:r>
          </a:p>
          <a:p>
            <a:pPr algn="just"/>
            <a:r>
              <a:rPr lang="en-US" sz="2400" dirty="0"/>
              <a:t>2. negotiated settlements are no more likely to lead to democracy than other types of settlements, and </a:t>
            </a:r>
          </a:p>
          <a:p>
            <a:pPr algn="just"/>
            <a:r>
              <a:rPr lang="en-US" sz="2400" dirty="0"/>
              <a:t>3. economic growth trends do not seem to be correlated with the type of civil war termination</a:t>
            </a: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22877276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740242-7FB5-0A46-B0C3-5701DA0867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Why are negotiated settlements problematic?</a:t>
            </a:r>
            <a:r>
              <a:rPr lang="sk-SK" b="1" dirty="0">
                <a:effectLst/>
              </a:rPr>
              <a:t> 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86D1B8-A553-034F-A58B-689BD0C6D2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dirty="0"/>
              <a:t>most of the negotiated settlements include extensive provisions for establishing executive offices, legislatures, free and fair elections, and judiciaries</a:t>
            </a:r>
            <a:endParaRPr lang="sk-SK" sz="2400" dirty="0"/>
          </a:p>
          <a:p>
            <a:pPr algn="just"/>
            <a:r>
              <a:rPr lang="en-US" sz="2400" dirty="0"/>
              <a:t>however, the means and methods to adapt and </a:t>
            </a:r>
            <a:r>
              <a:rPr lang="en-US" sz="2400" dirty="0" err="1"/>
              <a:t>reinstitutionalize</a:t>
            </a:r>
            <a:r>
              <a:rPr lang="en-US" sz="2400" dirty="0"/>
              <a:t> the military is given only secondary consideration</a:t>
            </a:r>
            <a:endParaRPr lang="sk-SK" sz="2400" dirty="0"/>
          </a:p>
          <a:p>
            <a:pPr algn="just"/>
            <a:r>
              <a:rPr lang="en-US" sz="2400" dirty="0"/>
              <a:t>while negotiated settlements are good at providing benefits, they are less effective in following through on their threats and are therefore not self-sustaining</a:t>
            </a:r>
            <a:endParaRPr lang="sk-SK" sz="2400" dirty="0"/>
          </a:p>
          <a:p>
            <a:pPr algn="just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525499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A2E76-9A65-A640-BBB8-668018181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Why are negotiated settlements problematic?</a:t>
            </a:r>
            <a:r>
              <a:rPr lang="sk-SK" b="1" dirty="0">
                <a:effectLst/>
              </a:rPr>
              <a:t>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F899A2-AC07-2B49-B90F-C46F4C350A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dirty="0"/>
              <a:t>In contrast, when governments achieve victory, the military is left intact</a:t>
            </a:r>
            <a:endParaRPr lang="sk-SK" sz="2400" dirty="0"/>
          </a:p>
          <a:p>
            <a:pPr algn="just"/>
            <a:r>
              <a:rPr lang="en-US" sz="2400" dirty="0"/>
              <a:t>as are the other branches of government (the government retains the capacity to repress or harm the population)</a:t>
            </a:r>
            <a:endParaRPr lang="sk-SK" sz="2400" dirty="0"/>
          </a:p>
          <a:p>
            <a:pPr algn="just"/>
            <a:r>
              <a:rPr lang="en-US" sz="2400" dirty="0"/>
              <a:t>when rebels win, they are in a position not only to harm (or threaten to harm) their populations but also to benefit them</a:t>
            </a:r>
            <a:endParaRPr lang="sk-SK" sz="2400" dirty="0"/>
          </a:p>
          <a:p>
            <a:pPr algn="just"/>
            <a:r>
              <a:rPr lang="en-US" sz="2400" dirty="0"/>
              <a:t>rebels often need to bolster the legitimacy of their win: allowing greater liberalization of the political system is an effective means of doing so</a:t>
            </a:r>
            <a:endParaRPr lang="sk-SK" sz="2400" dirty="0"/>
          </a:p>
          <a:p>
            <a:pPr algn="just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719084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47199D-CFF3-7B43-9EE4-9FC708296B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0D5D27-834C-314E-8BBB-F4BCEE178C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en-US" sz="2800" dirty="0"/>
          </a:p>
          <a:p>
            <a:pPr algn="just"/>
            <a:r>
              <a:rPr lang="en-US" sz="2800" dirty="0"/>
              <a:t>unlike interstate conflicts, civil wars rarely end in negotiated settlement</a:t>
            </a:r>
            <a:endParaRPr lang="sk-SK" sz="2800" dirty="0"/>
          </a:p>
          <a:p>
            <a:pPr algn="just"/>
            <a:r>
              <a:rPr lang="en-US" sz="2800" dirty="0"/>
              <a:t>most internal wars ended with the extermination, expulsion, or capitulation of the losing side</a:t>
            </a:r>
            <a:endParaRPr lang="sk-SK" sz="2800" dirty="0"/>
          </a:p>
          <a:p>
            <a:pPr algn="just"/>
            <a:r>
              <a:rPr lang="en-US" sz="2800" dirty="0"/>
              <a:t>Why are warring sides in civil wars typically unable to reach a settlement without a third-party intervention?</a:t>
            </a:r>
            <a:endParaRPr lang="sk-SK" sz="2800" dirty="0"/>
          </a:p>
          <a:p>
            <a:pPr algn="just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075810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46533-A58A-F144-94AF-BFEB8B5DF1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What explains the patterns of civil war termination?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FCAAC9-6F58-F148-9E90-B0658698CB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862" y="2055326"/>
            <a:ext cx="11090274" cy="4414922"/>
          </a:xfrm>
        </p:spPr>
        <p:txBody>
          <a:bodyPr>
            <a:noAutofit/>
          </a:bodyPr>
          <a:lstStyle/>
          <a:p>
            <a:pPr algn="just"/>
            <a:r>
              <a:rPr lang="en-US" sz="2400" dirty="0"/>
              <a:t>three distinct time periods can be detected in 1946-2013:</a:t>
            </a:r>
            <a:endParaRPr lang="sk-SK" sz="2400" dirty="0"/>
          </a:p>
          <a:p>
            <a:pPr algn="just"/>
            <a:r>
              <a:rPr lang="en-US" sz="2400" dirty="0"/>
              <a:t>during the Cold War, most civil wars ended in victory by one side</a:t>
            </a:r>
            <a:endParaRPr lang="sk-SK" sz="2400" dirty="0"/>
          </a:p>
          <a:p>
            <a:pPr algn="just"/>
            <a:r>
              <a:rPr lang="en-US" sz="2400" dirty="0"/>
              <a:t>with the end of the Cold War, many more civil wars ended in negotiated settlements</a:t>
            </a:r>
            <a:endParaRPr lang="sk-SK" sz="2400" dirty="0"/>
          </a:p>
          <a:p>
            <a:pPr algn="just"/>
            <a:r>
              <a:rPr lang="en-US" sz="2400" dirty="0"/>
              <a:t>furthermore, the total number of civil war terminations rose between 1990 and 2001 (including the many wars that died out in low activity)</a:t>
            </a:r>
            <a:endParaRPr lang="sk-SK" sz="2400" dirty="0"/>
          </a:p>
          <a:p>
            <a:pPr algn="just"/>
            <a:r>
              <a:rPr lang="en-US" sz="2400" dirty="0"/>
              <a:t>since 9/11 fewer civil wars have ended per year</a:t>
            </a:r>
            <a:endParaRPr lang="sk-SK" sz="2400" dirty="0"/>
          </a:p>
          <a:p>
            <a:pPr algn="just"/>
            <a:r>
              <a:rPr lang="en-US" sz="2400" dirty="0"/>
              <a:t>there are still many negotiated settlements, but the proportion of wars ending in compromise as opposed to military victory has declined </a:t>
            </a:r>
          </a:p>
        </p:txBody>
      </p:sp>
    </p:spTree>
    <p:extLst>
      <p:ext uri="{BB962C8B-B14F-4D97-AF65-F5344CB8AC3E}">
        <p14:creationId xmlns:p14="http://schemas.microsoft.com/office/powerpoint/2010/main" val="31001461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6E983D4-9412-FD43-B653-546A4C9D376F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695" y="180475"/>
            <a:ext cx="11784551" cy="6555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39770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9FB011-6D84-8A40-9AAA-1D642BDF90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What explains the patterns of civil war termination?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454B88-53E5-6245-B332-F9106FD144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dirty="0" err="1"/>
              <a:t>Morjé</a:t>
            </a:r>
            <a:r>
              <a:rPr lang="en-US" sz="2400" dirty="0"/>
              <a:t> Howard and Stark (2018) argue causes at the level of the international system account for the observed variation:</a:t>
            </a:r>
            <a:endParaRPr lang="sk-SK" sz="2400" dirty="0"/>
          </a:p>
          <a:p>
            <a:pPr algn="just"/>
            <a:r>
              <a:rPr lang="en-US" sz="2400" dirty="0"/>
              <a:t>the international political environment (both its material and ideational components) gives rise to NORMS, i.e. clusters of ideas of appropriate behavior</a:t>
            </a:r>
            <a:endParaRPr lang="sk-SK" sz="2400" dirty="0"/>
          </a:p>
          <a:p>
            <a:pPr algn="just"/>
            <a:r>
              <a:rPr lang="en-US" sz="2400" dirty="0"/>
              <a:t>these norms than shape different types of outcomes, including how civil wars end</a:t>
            </a:r>
            <a:endParaRPr lang="sk-SK" sz="2400" dirty="0"/>
          </a:p>
          <a:p>
            <a:pPr algn="just"/>
            <a:r>
              <a:rPr lang="en-US" sz="2400" dirty="0"/>
              <a:t>in the bipolar Cold War setting, fighting to the finish was the most acceptable way to end the civil war (in line with zero-sum character of the Cold War)</a:t>
            </a:r>
            <a:r>
              <a:rPr lang="sk-SK" sz="2400" dirty="0">
                <a:effectLst/>
              </a:rPr>
              <a:t>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108470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98DD3B-6A32-8748-978E-33140360D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What explains the patterns of civil war termination?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8ADC40-5120-E94B-8C40-23EC1EAD85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dirty="0"/>
              <a:t>after the collapse of the Soviet Union, the US and its allies chose not to seek complete defeat and instead favored negotiated solution</a:t>
            </a:r>
          </a:p>
          <a:p>
            <a:pPr algn="just"/>
            <a:r>
              <a:rPr lang="en-US" sz="2400" dirty="0"/>
              <a:t>(even when that meant an inclusion of anti-US elements in the new government)</a:t>
            </a:r>
            <a:endParaRPr lang="sk-SK" sz="2400" dirty="0"/>
          </a:p>
          <a:p>
            <a:pPr algn="just"/>
            <a:r>
              <a:rPr lang="en-US" sz="2400" dirty="0"/>
              <a:t>such an ideational shift was possible due to the absence of major threats and the quest for democratization prevalent in that period</a:t>
            </a:r>
            <a:endParaRPr lang="sk-SK" sz="2400" dirty="0"/>
          </a:p>
          <a:p>
            <a:pPr algn="just"/>
            <a:r>
              <a:rPr lang="en-US" sz="2400" dirty="0"/>
              <a:t>since 9/11, however, competing ideas of war on terror, and non-negotiation with terrorists challenge the norms of negotiated settlements</a:t>
            </a:r>
            <a:endParaRPr lang="sk-SK" sz="2400" dirty="0"/>
          </a:p>
          <a:p>
            <a:pPr algn="just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9215924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27375-05B8-5942-91F6-B0CDF11E9F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What explains the patterns of civil war termination?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EBCE61-AC21-E64C-94A7-15618A6A91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863" y="2113199"/>
            <a:ext cx="11090274" cy="4322325"/>
          </a:xfrm>
        </p:spPr>
        <p:txBody>
          <a:bodyPr>
            <a:noAutofit/>
          </a:bodyPr>
          <a:lstStyle/>
          <a:p>
            <a:pPr algn="just"/>
            <a:r>
              <a:rPr lang="en-US" sz="2400" dirty="0"/>
              <a:t>disillusionment with the quest for externally assisted democracy produced by the new threat of terrorism and the failures of regime change in Iraq, Afghanistan and elsewhere</a:t>
            </a:r>
            <a:endParaRPr lang="sk-SK" sz="2400" dirty="0"/>
          </a:p>
          <a:p>
            <a:pPr algn="just"/>
            <a:r>
              <a:rPr lang="en-US" sz="2400" dirty="0"/>
              <a:t>the main effect on civil wars have been </a:t>
            </a:r>
            <a:r>
              <a:rPr lang="en-US" sz="2400" i="1" dirty="0"/>
              <a:t>a decrease in all types of terminations and fewer negotiated settlements in civil wars</a:t>
            </a:r>
            <a:r>
              <a:rPr lang="en-US" sz="2400" dirty="0"/>
              <a:t> that include actors labeled as terrorist groups</a:t>
            </a:r>
            <a:endParaRPr lang="sk-SK" sz="2400" dirty="0"/>
          </a:p>
          <a:p>
            <a:pPr algn="just"/>
            <a:r>
              <a:rPr lang="en-US" sz="2400" dirty="0"/>
              <a:t>there has been no complete shift, however, we see normative trends in the US and the UN Security Council of the acceptance of the appropriateness of non-negotiation with terrorists, and the quest not for democracy </a:t>
            </a:r>
            <a:r>
              <a:rPr lang="en-US" sz="2400"/>
              <a:t>but </a:t>
            </a:r>
            <a:r>
              <a:rPr lang="en-US" sz="2400" b="1"/>
              <a:t>stabilization</a:t>
            </a:r>
            <a:endParaRPr lang="sk-SK" sz="2400" b="1" dirty="0"/>
          </a:p>
        </p:txBody>
      </p:sp>
    </p:spTree>
    <p:extLst>
      <p:ext uri="{BB962C8B-B14F-4D97-AF65-F5344CB8AC3E}">
        <p14:creationId xmlns:p14="http://schemas.microsoft.com/office/powerpoint/2010/main" val="27330461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E256E-2AE3-E244-8871-599B5AAD6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Interstate and Civil Wars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36BD2D-24F6-FE48-B653-27A712AE91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863" y="2113199"/>
            <a:ext cx="11090274" cy="4195526"/>
          </a:xfrm>
        </p:spPr>
        <p:txBody>
          <a:bodyPr>
            <a:noAutofit/>
          </a:bodyPr>
          <a:lstStyle/>
          <a:p>
            <a:pPr algn="just"/>
            <a:r>
              <a:rPr lang="en-US" sz="2400" dirty="0"/>
              <a:t>credible guarantees on the terms of the settlement are nearly impossible to arrange by the combatants themselves</a:t>
            </a:r>
            <a:r>
              <a:rPr lang="sk-SK" sz="2400" dirty="0">
                <a:effectLst/>
              </a:rPr>
              <a:t> </a:t>
            </a:r>
          </a:p>
          <a:p>
            <a:pPr algn="just"/>
            <a:r>
              <a:rPr lang="en-US" sz="2400" b="1" dirty="0"/>
              <a:t>Barbara Walter (1997)</a:t>
            </a:r>
            <a:r>
              <a:rPr lang="en-US" sz="2400" dirty="0"/>
              <a:t> argues that credible guarantees on the terms of the settlement are nearly impossible to arrange by the combatants themselves</a:t>
            </a:r>
            <a:endParaRPr lang="sk-SK" sz="2400" dirty="0"/>
          </a:p>
          <a:p>
            <a:pPr algn="just"/>
            <a:r>
              <a:rPr lang="en-US" sz="2400" dirty="0"/>
              <a:t>the key difference between interstate and civil wars negotiations is that adversaries in a civil war cannot retain separate, independent armed forces if they agree to settle</a:t>
            </a:r>
            <a:endParaRPr lang="sk-SK" sz="2400" dirty="0"/>
          </a:p>
          <a:p>
            <a:pPr algn="just"/>
            <a:r>
              <a:rPr lang="en-US" sz="2400" dirty="0"/>
              <a:t>this difference fundamentally alters incentives to accept any peace treaty and makes it difficult for groups to cooperate</a:t>
            </a:r>
            <a:endParaRPr lang="sk-SK" sz="2400" dirty="0"/>
          </a:p>
          <a:p>
            <a:pPr algn="just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818163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11396F-EA5F-924F-99D6-2F34181A8B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Interstate and Civil Wars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051B4A-543C-2A4E-994C-D752C2E7E5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dirty="0"/>
              <a:t>states in the international system have a number of military and economic strategies to encourage cooperation:</a:t>
            </a:r>
            <a:endParaRPr lang="sk-SK" sz="2400" dirty="0"/>
          </a:p>
          <a:p>
            <a:pPr algn="just"/>
            <a:r>
              <a:rPr lang="en-US" sz="2400" dirty="0"/>
              <a:t>early warning systems, monitoring and verification procedures, building military defenses, forge external alliances, set up buffer zones etc. </a:t>
            </a:r>
            <a:endParaRPr lang="sk-SK" sz="2400" dirty="0"/>
          </a:p>
          <a:p>
            <a:pPr algn="just"/>
            <a:r>
              <a:rPr lang="en-US" sz="2400" dirty="0"/>
              <a:t>crucially, even if the war is renewed, states with strong </a:t>
            </a:r>
            <a:r>
              <a:rPr lang="en-US" sz="2400" dirty="0" err="1"/>
              <a:t>defences</a:t>
            </a:r>
            <a:r>
              <a:rPr lang="en-US" sz="2400" dirty="0"/>
              <a:t> and active forces would not be worse off than before the peace settlement </a:t>
            </a:r>
            <a:endParaRPr lang="sk-SK" sz="2400" dirty="0"/>
          </a:p>
          <a:p>
            <a:pPr algn="just"/>
            <a:r>
              <a:rPr lang="en-US" sz="2400" dirty="0"/>
              <a:t>none of these strategies is available to groups fighting civil wars</a:t>
            </a:r>
            <a:r>
              <a:rPr lang="sk-SK" sz="2400" dirty="0">
                <a:effectLst/>
              </a:rPr>
              <a:t>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55191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5A9FE6-EA7F-6F41-8DD1-FB0A5BFF79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Interstate and Civil Wars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B49B7F-AA64-0742-BAA2-78F93B4E33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if they wish to cooperate, they must disband their forces and thus relinquish their only remaining means for protection</a:t>
            </a:r>
            <a:endParaRPr lang="sk-SK" sz="2400" dirty="0"/>
          </a:p>
          <a:p>
            <a:r>
              <a:rPr lang="en-US" sz="2400" dirty="0"/>
              <a:t>in other words, settlement can leave a group far worse off than it would have been had it simply continued to fight</a:t>
            </a:r>
            <a:endParaRPr lang="sk-SK" sz="2400" dirty="0"/>
          </a:p>
          <a:p>
            <a:r>
              <a:rPr lang="en-US" sz="2400" dirty="0"/>
              <a:t>third-party guarantees can facilitate settlement by changing the level of insecurity </a:t>
            </a:r>
          </a:p>
          <a:p>
            <a:r>
              <a:rPr lang="en-US" sz="2400" dirty="0"/>
              <a:t>they can guarantee that groups will be protected, and terms will be fulfilled</a:t>
            </a:r>
            <a:r>
              <a:rPr lang="sk-SK" sz="2400" dirty="0">
                <a:effectLst/>
              </a:rPr>
              <a:t>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636770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9FA661-EC38-F048-B0B6-BFF0F1225A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Interstate and Civil Wars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DCF96F-9522-7A4D-9BE9-D5691539E6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dirty="0"/>
              <a:t>to be </a:t>
            </a:r>
            <a:r>
              <a:rPr lang="en-US" sz="2400" b="1" dirty="0"/>
              <a:t>credible, a guarantee</a:t>
            </a:r>
            <a:r>
              <a:rPr lang="en-US" sz="2400" dirty="0"/>
              <a:t> must fulfill at least three basic conditions:</a:t>
            </a:r>
            <a:endParaRPr lang="sk-SK" sz="2400" dirty="0"/>
          </a:p>
          <a:p>
            <a:pPr algn="just"/>
            <a:r>
              <a:rPr lang="en-US" sz="2400" dirty="0"/>
              <a:t>1. the outside state must have a self-interest in upholding its promise (old colonial ties, strategic interests, economic investments etc.)</a:t>
            </a:r>
            <a:endParaRPr lang="sk-SK" sz="2400" dirty="0"/>
          </a:p>
          <a:p>
            <a:pPr algn="just"/>
            <a:r>
              <a:rPr lang="en-US" sz="2400" dirty="0"/>
              <a:t>2. the guarantor must be willing to use force if necessary (sufficient military capacities)</a:t>
            </a:r>
            <a:endParaRPr lang="sk-SK" sz="2400" dirty="0"/>
          </a:p>
          <a:p>
            <a:pPr algn="just"/>
            <a:r>
              <a:rPr lang="en-US" sz="2400" dirty="0"/>
              <a:t>3. the intervening force should be able to signal resolve (strategic placement of outside forces, strong military presence without having to send for additional forces) </a:t>
            </a:r>
          </a:p>
        </p:txBody>
      </p:sp>
    </p:spTree>
    <p:extLst>
      <p:ext uri="{BB962C8B-B14F-4D97-AF65-F5344CB8AC3E}">
        <p14:creationId xmlns:p14="http://schemas.microsoft.com/office/powerpoint/2010/main" val="8733477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4BBDD4-991F-FC4B-B3FF-3967E77E3C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Insufficient alternative explanations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9F408B-A75A-4E47-B03C-CBE35F3862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dirty="0"/>
              <a:t>the skills of the mediator, </a:t>
            </a:r>
          </a:p>
          <a:p>
            <a:pPr algn="just"/>
            <a:r>
              <a:rPr lang="en-US" sz="2400" dirty="0"/>
              <a:t>wars where the stakes are easy to divide (secessionist wars), </a:t>
            </a:r>
          </a:p>
          <a:p>
            <a:pPr algn="just"/>
            <a:r>
              <a:rPr lang="en-US" sz="2400" dirty="0"/>
              <a:t>the stakes of war (the more can be won, the less likely a settlement is)</a:t>
            </a:r>
            <a:endParaRPr lang="sk-SK" sz="2400" dirty="0"/>
          </a:p>
          <a:p>
            <a:pPr algn="just"/>
            <a:r>
              <a:rPr lang="en-US" sz="2400" dirty="0"/>
              <a:t>analyzing the civil wars in 1940-1990, Walter (1997) finds strong support for the credible commitment argument: </a:t>
            </a:r>
          </a:p>
          <a:p>
            <a:pPr algn="just"/>
            <a:r>
              <a:rPr lang="en-US" sz="2400" dirty="0"/>
              <a:t>once adversaries agreed to negotiate, every case where a third party stepped in to guarantee a treaty resulted in a successful settlement</a:t>
            </a: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17256302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284531-B84E-0345-8B17-1679FD7DC3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Peacekeeping an its effects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25811A-4209-AF40-83B7-8A7E69F699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US" sz="2400" dirty="0"/>
              <a:t>we also need to know if peace is more likely to last in cases where peacekeepers are present than where they are absent? i.e. Does peacekeeping help maintain peace in post-civil war settings?</a:t>
            </a:r>
            <a:endParaRPr lang="sk-SK" sz="2400" dirty="0"/>
          </a:p>
          <a:p>
            <a:pPr algn="just"/>
            <a:r>
              <a:rPr lang="en-US" sz="2400" dirty="0"/>
              <a:t>peacekeepers tend to be sent to more difficult cases of civil war conflicts</a:t>
            </a:r>
            <a:endParaRPr lang="sk-SK" sz="2400" dirty="0"/>
          </a:p>
          <a:p>
            <a:pPr algn="just"/>
            <a:r>
              <a:rPr lang="en-US" sz="2400" dirty="0"/>
              <a:t>they rarely go where war has ended in a decisive outcome but rather try to maintain peace where both sides have the capacity to disrupt it</a:t>
            </a:r>
            <a:endParaRPr lang="sk-SK" sz="2400" dirty="0"/>
          </a:p>
          <a:p>
            <a:pPr algn="just"/>
            <a:r>
              <a:rPr lang="en-US" sz="2400" dirty="0"/>
              <a:t>peacekeeping is also less likely where a peace treaty has been signed indicating the combatants' commitment to peace</a:t>
            </a: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35416619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D10C44-14CB-204B-8C5F-C8F603C685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Peacekeeping an its effects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7D9DD-4E06-584B-B05B-B404E6614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863" y="2002421"/>
            <a:ext cx="11090274" cy="4306304"/>
          </a:xfrm>
        </p:spPr>
        <p:txBody>
          <a:bodyPr>
            <a:noAutofit/>
          </a:bodyPr>
          <a:lstStyle/>
          <a:p>
            <a:pPr algn="just"/>
            <a:r>
              <a:rPr lang="en-US" sz="2400" dirty="0"/>
              <a:t>different </a:t>
            </a:r>
            <a:r>
              <a:rPr lang="en-US" sz="2400" b="1" dirty="0"/>
              <a:t>types of peacekeeping</a:t>
            </a:r>
            <a:r>
              <a:rPr lang="en-US" sz="2400" dirty="0"/>
              <a:t>: </a:t>
            </a:r>
            <a:endParaRPr lang="sk-SK" sz="2400" dirty="0"/>
          </a:p>
          <a:p>
            <a:pPr algn="just"/>
            <a:r>
              <a:rPr lang="en-US" sz="2400" dirty="0"/>
              <a:t>observer missions (small in size, unarmed)</a:t>
            </a:r>
            <a:endParaRPr lang="sk-SK" sz="2400" dirty="0"/>
          </a:p>
          <a:p>
            <a:pPr algn="just"/>
            <a:r>
              <a:rPr lang="en-US" sz="2400" dirty="0"/>
              <a:t>traditional peacekeeping missions (larger, lightly armed military units authorized to use force only in self-defense)</a:t>
            </a:r>
            <a:endParaRPr lang="sk-SK" sz="2400" dirty="0"/>
          </a:p>
          <a:p>
            <a:pPr algn="just"/>
            <a:r>
              <a:rPr lang="en-US" sz="2400" dirty="0"/>
              <a:t>multidimensional peacekeeping missions (supplement traditional missions with large civilian components to monitor elections, train police, monitor human rights)</a:t>
            </a:r>
            <a:endParaRPr lang="sk-SK" sz="2400" dirty="0"/>
          </a:p>
          <a:p>
            <a:pPr algn="just"/>
            <a:r>
              <a:rPr lang="en-US" sz="2400" dirty="0"/>
              <a:t>enforcement missions (better armed, mandated to impose peace by force, do not necessarily require the consent of the warring parties) </a:t>
            </a:r>
          </a:p>
        </p:txBody>
      </p:sp>
    </p:spTree>
    <p:extLst>
      <p:ext uri="{BB962C8B-B14F-4D97-AF65-F5344CB8AC3E}">
        <p14:creationId xmlns:p14="http://schemas.microsoft.com/office/powerpoint/2010/main" val="330622467"/>
      </p:ext>
    </p:extLst>
  </p:cSld>
  <p:clrMapOvr>
    <a:masterClrMapping/>
  </p:clrMapOvr>
</p:sld>
</file>

<file path=ppt/theme/theme1.xml><?xml version="1.0" encoding="utf-8"?>
<a:theme xmlns:a="http://schemas.openxmlformats.org/drawingml/2006/main" name="3DFloatVTI">
  <a:themeElements>
    <a:clrScheme name="Float">
      <a:dk1>
        <a:sysClr val="windowText" lastClr="000000"/>
      </a:dk1>
      <a:lt1>
        <a:sysClr val="window" lastClr="FFFFFF"/>
      </a:lt1>
      <a:dk2>
        <a:srgbClr val="1B192E"/>
      </a:dk2>
      <a:lt2>
        <a:srgbClr val="EAE5EB"/>
      </a:lt2>
      <a:accent1>
        <a:srgbClr val="13BE89"/>
      </a:accent1>
      <a:accent2>
        <a:srgbClr val="12B1BF"/>
      </a:accent2>
      <a:accent3>
        <a:srgbClr val="D40AA8"/>
      </a:accent3>
      <a:accent4>
        <a:srgbClr val="B86E62"/>
      </a:accent4>
      <a:accent5>
        <a:srgbClr val="A3A3C1"/>
      </a:accent5>
      <a:accent6>
        <a:srgbClr val="37335B"/>
      </a:accent6>
      <a:hlink>
        <a:srgbClr val="0066FF"/>
      </a:hlink>
      <a:folHlink>
        <a:srgbClr val="666699"/>
      </a:folHlink>
    </a:clrScheme>
    <a:fontScheme name="Float">
      <a:majorFont>
        <a:latin typeface="Sitka Heading"/>
        <a:ea typeface=""/>
        <a:cs typeface=""/>
      </a:majorFont>
      <a:minorFont>
        <a:latin typeface="Source Sans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3DFloatVTI" id="{F59BA300-ED19-4B39-9AE3-7882B1DE8B78}" vid="{0FEC63E3-719F-4F50-9F1E-5B8BAF39109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893</TotalTime>
  <Words>1895</Words>
  <Application>Microsoft Macintosh PowerPoint</Application>
  <PresentationFormat>Widescreen</PresentationFormat>
  <Paragraphs>117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Arial</vt:lpstr>
      <vt:lpstr>Sitka Heading</vt:lpstr>
      <vt:lpstr>Source Sans Pro</vt:lpstr>
      <vt:lpstr>3DFloatVTI</vt:lpstr>
      <vt:lpstr>Ending Civil Wars</vt:lpstr>
      <vt:lpstr>Introduction</vt:lpstr>
      <vt:lpstr>Interstate and Civil Wars</vt:lpstr>
      <vt:lpstr>Interstate and Civil Wars</vt:lpstr>
      <vt:lpstr>Interstate and Civil Wars</vt:lpstr>
      <vt:lpstr>Interstate and Civil Wars</vt:lpstr>
      <vt:lpstr>Insufficient alternative explanations</vt:lpstr>
      <vt:lpstr>Peacekeeping an its effects</vt:lpstr>
      <vt:lpstr>Peacekeeping an its effects</vt:lpstr>
      <vt:lpstr>Peacekeeping an its effects</vt:lpstr>
      <vt:lpstr>Consequences of Civil War Settlements</vt:lpstr>
      <vt:lpstr>Civil War Termination</vt:lpstr>
      <vt:lpstr>Consequences of Civil War Settlements</vt:lpstr>
      <vt:lpstr>Consequences of Civil War Settlements</vt:lpstr>
      <vt:lpstr>Consequences of Civil War Settlements</vt:lpstr>
      <vt:lpstr>Consequences of Civil War Settlements</vt:lpstr>
      <vt:lpstr>Consequences of Civil War Settlements</vt:lpstr>
      <vt:lpstr>Why are negotiated settlements problematic? </vt:lpstr>
      <vt:lpstr>Why are negotiated settlements problematic? </vt:lpstr>
      <vt:lpstr>What explains the patterns of civil war termination?</vt:lpstr>
      <vt:lpstr>PowerPoint Presentation</vt:lpstr>
      <vt:lpstr>What explains the patterns of civil war termination?</vt:lpstr>
      <vt:lpstr>What explains the patterns of civil war termination?</vt:lpstr>
      <vt:lpstr>What explains the patterns of civil war termination?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Ending Civil Wars</dc:title>
  <dc:creator>Marek Rybar</dc:creator>
  <cp:lastModifiedBy>Marek Rybar</cp:lastModifiedBy>
  <cp:revision>19</cp:revision>
  <dcterms:created xsi:type="dcterms:W3CDTF">2021-04-09T07:51:46Z</dcterms:created>
  <dcterms:modified xsi:type="dcterms:W3CDTF">2022-03-28T11:45:24Z</dcterms:modified>
</cp:coreProperties>
</file>