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333" r:id="rId2"/>
    <p:sldId id="311" r:id="rId3"/>
    <p:sldId id="312" r:id="rId4"/>
    <p:sldId id="313" r:id="rId5"/>
    <p:sldId id="314" r:id="rId6"/>
    <p:sldId id="316" r:id="rId7"/>
    <p:sldId id="315" r:id="rId8"/>
    <p:sldId id="317" r:id="rId9"/>
    <p:sldId id="318" r:id="rId10"/>
    <p:sldId id="342" r:id="rId11"/>
    <p:sldId id="321" r:id="rId12"/>
    <p:sldId id="327" r:id="rId13"/>
    <p:sldId id="328" r:id="rId14"/>
    <p:sldId id="329" r:id="rId15"/>
    <p:sldId id="322" r:id="rId16"/>
    <p:sldId id="323" r:id="rId17"/>
    <p:sldId id="324" r:id="rId18"/>
    <p:sldId id="325" r:id="rId19"/>
    <p:sldId id="326" r:id="rId20"/>
    <p:sldId id="330" r:id="rId21"/>
    <p:sldId id="331" r:id="rId22"/>
    <p:sldId id="332" r:id="rId23"/>
    <p:sldId id="334" r:id="rId24"/>
    <p:sldId id="335" r:id="rId25"/>
    <p:sldId id="336" r:id="rId26"/>
    <p:sldId id="337" r:id="rId27"/>
    <p:sldId id="338" r:id="rId28"/>
    <p:sldId id="339" r:id="rId29"/>
    <p:sldId id="340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35"/>
    <p:restoredTop sz="94679"/>
  </p:normalViewPr>
  <p:slideViewPr>
    <p:cSldViewPr>
      <p:cViewPr>
        <p:scale>
          <a:sx n="219" d="100"/>
          <a:sy n="219" d="100"/>
        </p:scale>
        <p:origin x="-3488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9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928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4637277-851B-994E-B113-C036925B854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D061E1-B04F-E74E-BC9B-ACE90E26722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E62EF-E32B-904F-803A-5CB94B0B3A3C}" type="datetimeFigureOut">
              <a:rPr lang="en-US" smtClean="0"/>
              <a:t>2/21/22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5A46E8-AD57-FE4D-9B10-9E22998CD7E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644AE-137B-CB43-A604-C47A9F66BC4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DEF24-0FFE-4640-8485-ECA56EC9C8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239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45F0AC5-9C5F-8443-A056-81ABC92EF7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006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F0AC5-9C5F-8443-A056-81ABC92EF7C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7201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armed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conflicts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declined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because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they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have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fundamentally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changed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: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asymmetrical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wars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do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not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produce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extremely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high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costs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of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lives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technological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change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make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wars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less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brutal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(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arm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drones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)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improvement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in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battlefield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medicine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F0AC5-9C5F-8443-A056-81ABC92EF7C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246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F0AC5-9C5F-8443-A056-81ABC92EF7C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0759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Pinker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: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factors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that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mitigate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human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violence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: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kinder gentler faculties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F0AC5-9C5F-8443-A056-81ABC92EF7C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06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Complexity of human nature: the use of violence is highly dependent on context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F0AC5-9C5F-8443-A056-81ABC92EF7C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998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decline of war and violence, we do not know why that is the case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cannot be extrapolated to future unless we understand the reasons behind the decline of war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F0AC5-9C5F-8443-A056-81ABC92EF7C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748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decline of violence on the personal level cannot be easily transferred to the level of international system (inter-state relations)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peace caused by economically liberal worldwide networks? (not human nature)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F0AC5-9C5F-8443-A056-81ABC92EF7C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406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even more unsettling - war may be at times rational (cost-benefit calculations)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F0AC5-9C5F-8443-A056-81ABC92EF7C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259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B9211F2-B47C-194D-ABA3-EA6949B5096D}" type="slidenum">
              <a:rPr lang="en-US"/>
              <a:pPr eaLnBrk="1" hangingPunct="1"/>
              <a:t>2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questions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that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have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been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at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the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core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of major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world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religions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and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addressed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by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many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philosophers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Trends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in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political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violence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in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the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last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100/150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years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?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If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so,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how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can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explain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it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?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9B26081-C55F-7E4F-B277-7E907FA2F419}" type="slidenum">
              <a:rPr lang="en-US"/>
              <a:pPr eaLnBrk="1" hangingPunct="1"/>
              <a:t>3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Hobbes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explain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why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people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fight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each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other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: 3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human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"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instincts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"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The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conflict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is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not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necessary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,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can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be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avoided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.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Under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what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conditions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?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BA2A8CD-D91B-4C40-A3F6-F00A1E8BFD07}" type="slidenum">
              <a:rPr lang="en-US"/>
              <a:pPr eaLnBrk="1" hangingPunct="1"/>
              <a:t>4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To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avoid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violence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,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people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need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a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central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authority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with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oversight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powers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Hobbes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works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is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best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seen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as a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warning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against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situations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without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central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authority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(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the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state)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the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anarchical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nature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of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international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relations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F0AC5-9C5F-8443-A056-81ABC92EF7C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80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TV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news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report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violence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as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omnipresent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and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ubiquitious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F0AC5-9C5F-8443-A056-81ABC92EF7C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62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Explore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the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question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from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European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perspective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first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: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the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last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500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years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-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unusually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peaceful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times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F0AC5-9C5F-8443-A056-81ABC92EF7C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101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Consider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global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incidence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of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violence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an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overall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decline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to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zero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of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great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powers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fight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each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others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(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Korean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war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,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effectively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ended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70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years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ago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)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the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last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sustained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regular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war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with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regular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armies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-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Ethiopia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-Eritrea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war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(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Armenia-Azerbaijan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2020)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F0AC5-9C5F-8443-A056-81ABC92EF7C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451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battlefield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deaths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-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the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last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three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decades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very</a:t>
            </a:r>
            <a:r>
              <a:rPr lang="sk-SK" sz="1200" kern="1200" dirty="0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sk-SK" sz="1200" kern="1200" dirty="0" err="1">
                <a:solidFill>
                  <a:schemeClr val="tx1"/>
                </a:solidFill>
                <a:effectLst/>
                <a:latin typeface="Arial" charset="0"/>
                <a:ea typeface="ＭＳ Ｐゴシック" charset="0"/>
                <a:cs typeface="Arial" charset="0"/>
              </a:rPr>
              <a:t>peaceful</a:t>
            </a:r>
            <a:endParaRPr lang="en-SK" sz="1200" kern="1200" dirty="0">
              <a:solidFill>
                <a:schemeClr val="tx1"/>
              </a:solidFill>
              <a:effectLst/>
              <a:latin typeface="Arial" charset="0"/>
              <a:ea typeface="ＭＳ Ｐゴシック" charset="0"/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F0AC5-9C5F-8443-A056-81ABC92EF7C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617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vasal@email.albany.edu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08529-6061-9B4F-9C56-DFB629362A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2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E7FE06-6100-304E-9C72-22E96DA8B6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375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35DCDB-4EA3-D542-9E87-F28756C40C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6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00AB82-FFEF-C342-93B9-7412CC4270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81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0DB163-57D3-EA4C-9C66-6E2D0DD3C9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65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417DD3-6B39-D542-B01D-C3823BF8DD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35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32C6DD-768D-274A-8E86-586E39FEBC6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648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28C697-B1B7-7C49-9413-FCEEC8E37E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33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6BD9F2-EA16-7747-A61F-1CD560145B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614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553BA0-2C16-F14B-AEFB-59AAC0E76C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481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66C90E-EDE6-6B48-8839-955FAF48DC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812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r>
              <a:rPr lang="en-US"/>
              <a:t>vasal@email.albany.edu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763DF0D-3FE4-874B-BE36-D02A1857FA8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459CE-70A9-E04B-A901-BB279CCD27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2762250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Long-term trends in violence and armed conflicts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00F321-C433-E44C-A614-3DE2DD4E1B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38400"/>
          </a:xfrm>
        </p:spPr>
        <p:txBody>
          <a:bodyPr/>
          <a:lstStyle/>
          <a:p>
            <a:r>
              <a:rPr lang="en-US" dirty="0"/>
              <a:t>Dr. Marek </a:t>
            </a:r>
            <a:r>
              <a:rPr lang="en-US" dirty="0" err="1"/>
              <a:t>Rybář</a:t>
            </a:r>
            <a:endParaRPr lang="en-US" dirty="0"/>
          </a:p>
          <a:p>
            <a:r>
              <a:rPr lang="en-US" dirty="0"/>
              <a:t>Political Violence</a:t>
            </a:r>
          </a:p>
          <a:p>
            <a:r>
              <a:rPr lang="en-US" dirty="0"/>
              <a:t>Spring 2022</a:t>
            </a:r>
          </a:p>
        </p:txBody>
      </p:sp>
    </p:spTree>
    <p:extLst>
      <p:ext uri="{BB962C8B-B14F-4D97-AF65-F5344CB8AC3E}">
        <p14:creationId xmlns:p14="http://schemas.microsoft.com/office/powerpoint/2010/main" val="2414077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9196CFE-5B46-384C-AA9A-6D2C5D1DD0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267890"/>
            <a:ext cx="8991600" cy="6322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539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CAD91-2458-124C-B314-F7C2A0FCC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Is it a statistical fluke?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13A5D-5FCA-1E4E-B49A-76A090CFA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algn="just"/>
            <a:r>
              <a:rPr lang="en-US" dirty="0"/>
              <a:t>skeptics: human nature has not changed, we all share innate inclination to violence</a:t>
            </a:r>
          </a:p>
          <a:p>
            <a:pPr algn="just"/>
            <a:r>
              <a:rPr lang="en-US" dirty="0"/>
              <a:t>similar innate aggressive tendencies exist among all primates </a:t>
            </a:r>
          </a:p>
          <a:p>
            <a:pPr algn="just"/>
            <a:r>
              <a:rPr lang="en-US" dirty="0"/>
              <a:t>the universality of violence in human societies: homicide, rape, domestic violence, rioting, raiding and feuding</a:t>
            </a:r>
          </a:p>
        </p:txBody>
      </p:sp>
    </p:spTree>
    <p:extLst>
      <p:ext uri="{BB962C8B-B14F-4D97-AF65-F5344CB8AC3E}">
        <p14:creationId xmlns:p14="http://schemas.microsoft.com/office/powerpoint/2010/main" val="3601556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42DCE-8851-B742-AC76-72F1A7065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Is it a statistical fluke?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3C631-252D-3E46-A672-F26A7D1D1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000" dirty="0"/>
              <a:t>furthermore, evolutionary psychology concludes that, as our species evolved, certain genes, hormones, brain circuits, and selective pressures militated toward violence</a:t>
            </a:r>
          </a:p>
          <a:p>
            <a:pPr algn="just"/>
            <a:r>
              <a:rPr lang="en-US" sz="3000" dirty="0"/>
              <a:t>those pressures could not have gone into reverse within two-three generations since the end of WWII</a:t>
            </a:r>
          </a:p>
        </p:txBody>
      </p:sp>
    </p:spTree>
    <p:extLst>
      <p:ext uri="{BB962C8B-B14F-4D97-AF65-F5344CB8AC3E}">
        <p14:creationId xmlns:p14="http://schemas.microsoft.com/office/powerpoint/2010/main" val="858652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8E6E9-6884-0B48-97DD-02A37AC7F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If it is not a trend, how can we explain that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04C71-8C03-C445-8965-62B33A1BD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algn="just"/>
            <a:r>
              <a:rPr lang="en-US" sz="2700" dirty="0"/>
              <a:t>human sacrifice was a regular practice in every early civilization and now has vanished?</a:t>
            </a:r>
          </a:p>
          <a:p>
            <a:pPr algn="just"/>
            <a:r>
              <a:rPr lang="en-US" sz="2700" dirty="0"/>
              <a:t>Between the Middle Ages and the 20</a:t>
            </a:r>
            <a:r>
              <a:rPr lang="en-US" sz="2700" baseline="30000" dirty="0"/>
              <a:t>th</a:t>
            </a:r>
            <a:r>
              <a:rPr lang="en-US" sz="2700" dirty="0"/>
              <a:t> century, rates of homicide in Europe fell at least 35fold?</a:t>
            </a:r>
          </a:p>
          <a:p>
            <a:pPr algn="just"/>
            <a:r>
              <a:rPr lang="en-US" sz="2700" dirty="0"/>
              <a:t>since the second half of the 18</a:t>
            </a:r>
            <a:r>
              <a:rPr lang="en-US" sz="2700" baseline="30000" dirty="0"/>
              <a:t>th</a:t>
            </a:r>
            <a:r>
              <a:rPr lang="en-US" sz="2700" dirty="0"/>
              <a:t> century, every major Western country abolished the use of torture as a form of criminal punishment?</a:t>
            </a:r>
          </a:p>
          <a:p>
            <a:pPr algn="just"/>
            <a:r>
              <a:rPr lang="en-US" sz="2700" dirty="0"/>
              <a:t>European countries used to have hundreds of capital crimes, including trivial offenses, and by mid-20</a:t>
            </a:r>
            <a:r>
              <a:rPr lang="en-US" sz="2700" baseline="30000" dirty="0"/>
              <a:t>th</a:t>
            </a:r>
            <a:r>
              <a:rPr lang="en-US" sz="2700" dirty="0"/>
              <a:t> century the death penalty was abolished by every western democracy (except the US)?  </a:t>
            </a:r>
          </a:p>
        </p:txBody>
      </p:sp>
    </p:spTree>
    <p:extLst>
      <p:ext uri="{BB962C8B-B14F-4D97-AF65-F5344CB8AC3E}">
        <p14:creationId xmlns:p14="http://schemas.microsoft.com/office/powerpoint/2010/main" val="2396161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94A7D-E915-7245-B0BA-6C4599F93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If it is not a trend, how can we explain that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FF2D5-30A0-BF4F-A5B8-076B8E66B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sz="2900" dirty="0"/>
              <a:t>slavery was once legal everywhere on earth, the last country to outlaw it was Mauritania (1980)?</a:t>
            </a:r>
          </a:p>
          <a:p>
            <a:r>
              <a:rPr lang="en-US" sz="2900" dirty="0"/>
              <a:t>witch hunts, religious persecutions, dueling, blood sports, and debtors’ prisons were abolished?</a:t>
            </a:r>
          </a:p>
          <a:p>
            <a:r>
              <a:rPr lang="en-US" sz="2900" dirty="0"/>
              <a:t>corporal punishment of children (both paddling and whipping in schools AND smacking in households) in sharp decline in most Western countries and made illegal in several European countries? </a:t>
            </a:r>
          </a:p>
        </p:txBody>
      </p:sp>
    </p:spTree>
    <p:extLst>
      <p:ext uri="{BB962C8B-B14F-4D97-AF65-F5344CB8AC3E}">
        <p14:creationId xmlns:p14="http://schemas.microsoft.com/office/powerpoint/2010/main" val="2997649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FE456-E6C3-684C-830C-88B48EC04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Human nature has multiple components 1/4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90A3C-5B0E-534B-B6B6-C34CEC6D2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 algn="just"/>
            <a:r>
              <a:rPr lang="en-US" dirty="0"/>
              <a:t>human violence springs from several motives, each involving different neurobiological system:</a:t>
            </a:r>
          </a:p>
          <a:p>
            <a:pPr algn="just"/>
            <a:r>
              <a:rPr lang="en-US" b="1" dirty="0"/>
              <a:t>1. exploitation</a:t>
            </a:r>
            <a:r>
              <a:rPr lang="en-US" dirty="0"/>
              <a:t>: violence used as the means to an end, damaging a human who is an obstacle to something one wants </a:t>
            </a:r>
          </a:p>
          <a:p>
            <a:pPr algn="just"/>
            <a:r>
              <a:rPr lang="en-US" b="1" dirty="0"/>
              <a:t>2. dominance</a:t>
            </a:r>
            <a:r>
              <a:rPr lang="en-US" dirty="0"/>
              <a:t>: the urge to dominate, to become the alpha male; the urge among groups for tribal, ethnic, racial, national or religious supremacy</a:t>
            </a:r>
          </a:p>
        </p:txBody>
      </p:sp>
    </p:spTree>
    <p:extLst>
      <p:ext uri="{BB962C8B-B14F-4D97-AF65-F5344CB8AC3E}">
        <p14:creationId xmlns:p14="http://schemas.microsoft.com/office/powerpoint/2010/main" val="4611048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ADCDD-06AB-AE4E-8825-F683C4EA5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Human nature has multiple components 2/4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7153A-C083-4042-8E67-461247197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/>
              <a:t>3. revenge</a:t>
            </a:r>
            <a:r>
              <a:rPr lang="en-US" dirty="0"/>
              <a:t>: the conviction that someone who has committed a moral infraction deserves to be punished</a:t>
            </a:r>
          </a:p>
          <a:p>
            <a:pPr algn="just"/>
            <a:r>
              <a:rPr lang="en-US" b="1" dirty="0"/>
              <a:t>4. ideology</a:t>
            </a:r>
            <a:r>
              <a:rPr lang="en-US" dirty="0"/>
              <a:t>: shared belief systems, spread virally or by indoctrination or force, hold out the prospect for a utopia: since utopia is a world that will be infinitely good, one is permitted to use unlimited amount of force against those who stand in its way </a:t>
            </a:r>
          </a:p>
        </p:txBody>
      </p:sp>
    </p:spTree>
    <p:extLst>
      <p:ext uri="{BB962C8B-B14F-4D97-AF65-F5344CB8AC3E}">
        <p14:creationId xmlns:p14="http://schemas.microsoft.com/office/powerpoint/2010/main" val="2494072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45D90-EF9B-3A49-93DE-8A8DE39A9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Human nature has multiple components 3/4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96316-B364-AA47-BB79-9D1EF63E7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some of our kinder gentler faculties are pushing against these impulses:</a:t>
            </a:r>
          </a:p>
          <a:p>
            <a:pPr algn="just"/>
            <a:r>
              <a:rPr lang="en-US" b="1" dirty="0"/>
              <a:t>1. self-control</a:t>
            </a:r>
            <a:r>
              <a:rPr lang="en-US" dirty="0"/>
              <a:t>: </a:t>
            </a:r>
            <a:r>
              <a:rPr lang="en-US" i="1" dirty="0"/>
              <a:t>circuitry in the frontal lobes of the brain </a:t>
            </a:r>
            <a:r>
              <a:rPr lang="en-US" dirty="0"/>
              <a:t>that can anticipate the long-term consequences of our actions and inhibit them accordingly</a:t>
            </a:r>
          </a:p>
          <a:p>
            <a:pPr algn="just"/>
            <a:r>
              <a:rPr lang="en-US" b="1" dirty="0"/>
              <a:t>2. empathy</a:t>
            </a:r>
            <a:r>
              <a:rPr lang="en-US" dirty="0"/>
              <a:t>: the ability to feel someone else’s pain </a:t>
            </a:r>
          </a:p>
        </p:txBody>
      </p:sp>
    </p:spTree>
    <p:extLst>
      <p:ext uri="{BB962C8B-B14F-4D97-AF65-F5344CB8AC3E}">
        <p14:creationId xmlns:p14="http://schemas.microsoft.com/office/powerpoint/2010/main" val="1417317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3C0E9-B79D-C545-A4AA-4A1B021C6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Human nature has multiple components 4/4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83B72-D0AF-1346-AE6F-E3C7C8E73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algn="just"/>
            <a:r>
              <a:rPr lang="en-US" b="1" dirty="0"/>
              <a:t>3. the moral sense</a:t>
            </a:r>
            <a:r>
              <a:rPr lang="en-US" dirty="0"/>
              <a:t>: a system of norms and taboos centered on intuitions of fairness, loyalty to a community, deference to legitimate authority etc., can motivate the imposition of standards of fairness</a:t>
            </a:r>
          </a:p>
          <a:p>
            <a:pPr algn="just"/>
            <a:r>
              <a:rPr lang="en-US" b="1" dirty="0"/>
              <a:t>4. reason</a:t>
            </a:r>
            <a:r>
              <a:rPr lang="en-US" dirty="0"/>
              <a:t>: cognitive processes that allow us to engage in objective detached analysis </a:t>
            </a:r>
          </a:p>
        </p:txBody>
      </p:sp>
    </p:spTree>
    <p:extLst>
      <p:ext uri="{BB962C8B-B14F-4D97-AF65-F5344CB8AC3E}">
        <p14:creationId xmlns:p14="http://schemas.microsoft.com/office/powerpoint/2010/main" val="42501607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B4B96-E1C7-6A41-8246-2F25EB326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Contextual nature of the use of violence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2D6B8-1810-5F4A-8E1E-838FA3C78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4097"/>
            <a:ext cx="8229600" cy="5257800"/>
          </a:xfrm>
        </p:spPr>
        <p:txBody>
          <a:bodyPr/>
          <a:lstStyle/>
          <a:p>
            <a:r>
              <a:rPr lang="en-US" sz="2500" dirty="0"/>
              <a:t>any combination of the violence-inducing motives may trigger the decision to wage war</a:t>
            </a:r>
          </a:p>
          <a:p>
            <a:r>
              <a:rPr lang="en-US" sz="2500" dirty="0"/>
              <a:t>many human responses are opportunistic, reactive or facultative, elicited by various combinations of environmental triggers and cognitive and emotional states</a:t>
            </a:r>
          </a:p>
          <a:p>
            <a:r>
              <a:rPr lang="en-US" sz="2500" b="1" dirty="0"/>
              <a:t>predation</a:t>
            </a:r>
            <a:r>
              <a:rPr lang="en-US" sz="2500" dirty="0"/>
              <a:t> and </a:t>
            </a:r>
            <a:r>
              <a:rPr lang="en-US" sz="2500" b="1" dirty="0"/>
              <a:t>exploitation</a:t>
            </a:r>
            <a:r>
              <a:rPr lang="en-US" sz="2500" dirty="0"/>
              <a:t> may occur when an opportunity to exploit a victim at low risk presents itself</a:t>
            </a:r>
          </a:p>
          <a:p>
            <a:r>
              <a:rPr lang="en-US" sz="2500" dirty="0"/>
              <a:t> </a:t>
            </a:r>
            <a:r>
              <a:rPr lang="en-US" sz="2500" b="1" dirty="0"/>
              <a:t>vengeance</a:t>
            </a:r>
            <a:r>
              <a:rPr lang="en-US" sz="2500" dirty="0"/>
              <a:t> to punish (and thus deter) insults or injuries</a:t>
            </a:r>
          </a:p>
          <a:p>
            <a:r>
              <a:rPr lang="en-US" sz="2500" dirty="0"/>
              <a:t>if one lives an orderly bourgeois life free from grave threats or insults, any violent tendencies could lie as dormant</a:t>
            </a:r>
          </a:p>
        </p:txBody>
      </p:sp>
    </p:spTree>
    <p:extLst>
      <p:ext uri="{BB962C8B-B14F-4D97-AF65-F5344CB8AC3E}">
        <p14:creationId xmlns:p14="http://schemas.microsoft.com/office/powerpoint/2010/main" val="2498832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219200"/>
          </a:xfrm>
        </p:spPr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Leviathan</a:t>
            </a:r>
            <a:br>
              <a:rPr lang="en-US" dirty="0">
                <a:latin typeface="Arial" charset="0"/>
                <a:cs typeface="Arial" charset="0"/>
              </a:rPr>
            </a:br>
            <a:r>
              <a:rPr lang="en-US" sz="2800" dirty="0">
                <a:latin typeface="Arial" charset="0"/>
                <a:cs typeface="Arial" charset="0"/>
              </a:rPr>
              <a:t>Thomas Hobbes (1651)</a:t>
            </a:r>
            <a:endParaRPr lang="en-US" sz="1000" dirty="0">
              <a:latin typeface="Arial" charset="0"/>
              <a:cs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5105400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ja-JP" altLang="en-US">
                <a:latin typeface="Arial" charset="0"/>
                <a:cs typeface="Arial" charset="0"/>
              </a:rPr>
              <a:t>“</a:t>
            </a:r>
            <a:r>
              <a:rPr lang="en-US" dirty="0">
                <a:latin typeface="Arial" charset="0"/>
                <a:cs typeface="Arial" charset="0"/>
              </a:rPr>
              <a:t>[All men have the equality of ability such that the weak may be able to kill the strong] . . . this equality of ability </a:t>
            </a:r>
            <a:r>
              <a:rPr lang="en-US" dirty="0" err="1">
                <a:latin typeface="Arial" charset="0"/>
                <a:cs typeface="Arial" charset="0"/>
              </a:rPr>
              <a:t>ariseth</a:t>
            </a:r>
            <a:r>
              <a:rPr lang="en-US" dirty="0">
                <a:latin typeface="Arial" charset="0"/>
                <a:cs typeface="Arial" charset="0"/>
              </a:rPr>
              <a:t> equality of hope in the attaining of our ends.  And therefore if any two men desire the same thing, which nevertheless they cannot both enjoy, they become enemies</a:t>
            </a:r>
            <a:r>
              <a:rPr lang="ja-JP" altLang="en-US">
                <a:latin typeface="Arial" charset="0"/>
                <a:cs typeface="Arial" charset="0"/>
              </a:rPr>
              <a:t>”</a:t>
            </a:r>
            <a:br>
              <a:rPr lang="sk-SK" dirty="0"/>
            </a:br>
            <a:endParaRPr lang="sk-SK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88C50-1277-3A44-B7EE-5A54E2840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Human Cognition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B1A3C-838D-4342-9186-11A1FD233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 algn="just"/>
            <a:r>
              <a:rPr lang="en-US" dirty="0"/>
              <a:t>the </a:t>
            </a:r>
            <a:r>
              <a:rPr lang="en-US" i="1" dirty="0"/>
              <a:t>cognitive apparatus which makes it possible for humans to reason </a:t>
            </a:r>
            <a:r>
              <a:rPr lang="en-US" dirty="0"/>
              <a:t>is special in inhibiting humans from the use of violence</a:t>
            </a:r>
          </a:p>
          <a:p>
            <a:pPr algn="just"/>
            <a:r>
              <a:rPr lang="en-US" dirty="0"/>
              <a:t>human cognition can produce </a:t>
            </a:r>
            <a:r>
              <a:rPr lang="en-US" b="1" dirty="0"/>
              <a:t>social constructs </a:t>
            </a:r>
            <a:r>
              <a:rPr lang="en-US" dirty="0"/>
              <a:t>that are capable of preventing violence if the right social infrastructure is there: literacy, open debate, the mobility of people </a:t>
            </a:r>
          </a:p>
          <a:p>
            <a:pPr algn="just"/>
            <a:r>
              <a:rPr lang="en-US" dirty="0"/>
              <a:t>they work by </a:t>
            </a:r>
            <a:r>
              <a:rPr lang="en-US" i="1" dirty="0"/>
              <a:t>disincentivizing</a:t>
            </a:r>
            <a:r>
              <a:rPr lang="en-US" dirty="0"/>
              <a:t> leaders and populations from plunging into war</a:t>
            </a:r>
          </a:p>
        </p:txBody>
      </p:sp>
    </p:spTree>
    <p:extLst>
      <p:ext uri="{BB962C8B-B14F-4D97-AF65-F5344CB8AC3E}">
        <p14:creationId xmlns:p14="http://schemas.microsoft.com/office/powerpoint/2010/main" val="6419557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09343-D29F-034A-B806-912FF82DC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Social Constructs capable of Preventing Violence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68C0F3-F10A-DE40-9B8F-AECC48074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11762"/>
          </a:xfrm>
        </p:spPr>
        <p:txBody>
          <a:bodyPr/>
          <a:lstStyle/>
          <a:p>
            <a:pPr algn="just"/>
            <a:r>
              <a:rPr lang="en-US" sz="2700" b="1" dirty="0"/>
              <a:t>limits on government</a:t>
            </a:r>
            <a:r>
              <a:rPr lang="en-US" sz="2700" dirty="0"/>
              <a:t>, including in democracy, so that governments do not perpetrate more violence on their people than they prevent</a:t>
            </a:r>
          </a:p>
          <a:p>
            <a:pPr algn="just"/>
            <a:r>
              <a:rPr lang="en-US" sz="2700" dirty="0"/>
              <a:t>an </a:t>
            </a:r>
            <a:r>
              <a:rPr lang="en-US" sz="2700" b="1" dirty="0"/>
              <a:t>infrastructure of commerce</a:t>
            </a:r>
            <a:r>
              <a:rPr lang="en-US" sz="2700" dirty="0"/>
              <a:t>, which makes it cheaper to buy things than to plunder them and which makes other people more valuable alive than dead</a:t>
            </a:r>
          </a:p>
          <a:p>
            <a:pPr algn="just"/>
            <a:r>
              <a:rPr lang="en-US" sz="2700" dirty="0"/>
              <a:t>an </a:t>
            </a:r>
            <a:r>
              <a:rPr lang="en-US" sz="2700" b="1" dirty="0"/>
              <a:t>international community </a:t>
            </a:r>
            <a:r>
              <a:rPr lang="en-US" sz="2700" dirty="0"/>
              <a:t>which can propagate the norms of nonviolent cooperation</a:t>
            </a:r>
          </a:p>
          <a:p>
            <a:pPr algn="just"/>
            <a:r>
              <a:rPr lang="en-US" sz="2700" dirty="0"/>
              <a:t>intergovernmental </a:t>
            </a:r>
            <a:r>
              <a:rPr lang="en-US" sz="2700" b="1" dirty="0"/>
              <a:t>organizations</a:t>
            </a:r>
            <a:r>
              <a:rPr lang="en-US" sz="2700" dirty="0"/>
              <a:t> which can encourage commerce, resolve disputes, police infractions and penalize aggression</a:t>
            </a:r>
          </a:p>
        </p:txBody>
      </p:sp>
    </p:spTree>
    <p:extLst>
      <p:ext uri="{BB962C8B-B14F-4D97-AF65-F5344CB8AC3E}">
        <p14:creationId xmlns:p14="http://schemas.microsoft.com/office/powerpoint/2010/main" val="23659178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0E7C4-57F9-8243-B245-5C61E84F8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Social Constructs capable of Preventing Violence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88393-9D4B-BD48-8166-11749F8AC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algn="just"/>
            <a:r>
              <a:rPr lang="en-US" sz="2900" b="1" dirty="0"/>
              <a:t>measured responses to aggression</a:t>
            </a:r>
            <a:r>
              <a:rPr lang="en-US" sz="2900" dirty="0"/>
              <a:t>, including economic sanctions, symbolic declarations, tactics of nonviolent resistance, and proportional counterstrikes</a:t>
            </a:r>
          </a:p>
          <a:p>
            <a:pPr algn="just"/>
            <a:r>
              <a:rPr lang="en-US" sz="2900" b="1" dirty="0"/>
              <a:t>reconciliation measures </a:t>
            </a:r>
            <a:r>
              <a:rPr lang="en-US" sz="2900" dirty="0"/>
              <a:t>such as ceremonies, monuments, truth commissions and formal apologies</a:t>
            </a:r>
          </a:p>
          <a:p>
            <a:pPr algn="just"/>
            <a:r>
              <a:rPr lang="en-US" sz="2900" b="1" dirty="0"/>
              <a:t>humanistic counter-ideologies </a:t>
            </a:r>
            <a:r>
              <a:rPr lang="en-US" sz="2900" dirty="0"/>
              <a:t>such as human rights which can compete with nationalism, militarism, </a:t>
            </a:r>
            <a:r>
              <a:rPr lang="en-US" sz="2900" dirty="0" err="1"/>
              <a:t>revanchism</a:t>
            </a:r>
            <a:r>
              <a:rPr lang="en-US" sz="2900" dirty="0"/>
              <a:t> and utopian ideologies </a:t>
            </a:r>
          </a:p>
        </p:txBody>
      </p:sp>
    </p:spTree>
    <p:extLst>
      <p:ext uri="{BB962C8B-B14F-4D97-AF65-F5344CB8AC3E}">
        <p14:creationId xmlns:p14="http://schemas.microsoft.com/office/powerpoint/2010/main" val="4842723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F8E6F-D9B1-4A44-9AEF-B6767A279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Criticism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AAFC3-9AFE-A54B-A587-16F094EDA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there is wide agreement on the decline of war and other forms of violence</a:t>
            </a:r>
          </a:p>
          <a:p>
            <a:pPr algn="just"/>
            <a:r>
              <a:rPr lang="en-US" dirty="0"/>
              <a:t>however, we are unable to choose between alternative plausible theories explaining that decline</a:t>
            </a:r>
          </a:p>
          <a:p>
            <a:pPr algn="just"/>
            <a:r>
              <a:rPr lang="en-US" dirty="0"/>
              <a:t>furthermore, even if the trend is accepted, it cannot be extrapolated into the future </a:t>
            </a:r>
          </a:p>
        </p:txBody>
      </p:sp>
    </p:spTree>
    <p:extLst>
      <p:ext uri="{BB962C8B-B14F-4D97-AF65-F5344CB8AC3E}">
        <p14:creationId xmlns:p14="http://schemas.microsoft.com/office/powerpoint/2010/main" val="29553370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E9227-B1D5-EE4E-A5E1-63A262818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Criticism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A8F06-ED1A-A843-8B56-F1D628D18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/>
          <a:lstStyle/>
          <a:p>
            <a:pPr algn="just"/>
            <a:r>
              <a:rPr lang="en-US" sz="2700" dirty="0"/>
              <a:t>there may be lack of “better angels” outside the West, and even the West may be backsliding</a:t>
            </a:r>
          </a:p>
          <a:p>
            <a:pPr algn="just"/>
            <a:r>
              <a:rPr lang="en-US" sz="2700" dirty="0"/>
              <a:t>Pinker may underestimate the importance of the </a:t>
            </a:r>
            <a:r>
              <a:rPr lang="en-US" sz="2700" b="1" dirty="0"/>
              <a:t>international system </a:t>
            </a:r>
            <a:r>
              <a:rPr lang="en-US" sz="2700" dirty="0"/>
              <a:t>and the distribution of power</a:t>
            </a:r>
          </a:p>
          <a:p>
            <a:pPr algn="just"/>
            <a:r>
              <a:rPr lang="en-US" sz="2700" dirty="0"/>
              <a:t>the rise of China is of particular concern</a:t>
            </a:r>
          </a:p>
          <a:p>
            <a:pPr algn="just"/>
            <a:r>
              <a:rPr lang="en-US" sz="2700" dirty="0"/>
              <a:t>a panel of scientist in 1912 could have extrapolated from the current trends toward a decline of war too</a:t>
            </a:r>
          </a:p>
          <a:p>
            <a:pPr algn="just"/>
            <a:r>
              <a:rPr lang="en-US" sz="2700" dirty="0"/>
              <a:t>environmental change, esp. climate change (future scarcity conflicts, population migration etc.)</a:t>
            </a:r>
          </a:p>
        </p:txBody>
      </p:sp>
    </p:spTree>
    <p:extLst>
      <p:ext uri="{BB962C8B-B14F-4D97-AF65-F5344CB8AC3E}">
        <p14:creationId xmlns:p14="http://schemas.microsoft.com/office/powerpoint/2010/main" val="35307798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5A295-61F8-B447-99FE-699596EA0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Criticism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0A8E6-D80B-2F41-877D-4CFB860FB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algn="just"/>
            <a:r>
              <a:rPr lang="en-US" sz="2900" dirty="0"/>
              <a:t>democracy may lead to peace but democratization process has often been associated with violence</a:t>
            </a:r>
          </a:p>
          <a:p>
            <a:pPr algn="just"/>
            <a:r>
              <a:rPr lang="en-US" sz="2900" dirty="0"/>
              <a:t>our evolutionary legacy ensures that the inner demons never go away, they may be triggered in response to threats and actions outside West</a:t>
            </a:r>
          </a:p>
          <a:p>
            <a:pPr algn="just"/>
            <a:r>
              <a:rPr lang="en-US" sz="2900" dirty="0"/>
              <a:t>leaders play a key role: they may be more likely than the average person motivated by inner demons (competition, corruption etc.) </a:t>
            </a:r>
          </a:p>
        </p:txBody>
      </p:sp>
    </p:spTree>
    <p:extLst>
      <p:ext uri="{BB962C8B-B14F-4D97-AF65-F5344CB8AC3E}">
        <p14:creationId xmlns:p14="http://schemas.microsoft.com/office/powerpoint/2010/main" val="41284270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B0BEF-C613-7C49-9398-AC19300CF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Importance of International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3C390-EDA6-1A4B-A559-AF73C4674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 algn="just"/>
            <a:r>
              <a:rPr lang="en-US" sz="2800" dirty="0"/>
              <a:t>Pinker misses the influence of the system in promoting and (after WWII) suppressing violence</a:t>
            </a:r>
          </a:p>
          <a:p>
            <a:pPr algn="just"/>
            <a:r>
              <a:rPr lang="en-US" sz="2800" dirty="0"/>
              <a:t>US primacy: during the Cold War, US leadership reduced frictions among many states that were historical antagonists</a:t>
            </a:r>
          </a:p>
          <a:p>
            <a:pPr algn="just"/>
            <a:r>
              <a:rPr lang="en-US" sz="2800" dirty="0"/>
              <a:t>ability to spread democracy and many of the other positive forces identified by Pinker </a:t>
            </a:r>
          </a:p>
          <a:p>
            <a:pPr algn="just"/>
            <a:r>
              <a:rPr lang="en-US" sz="2800" dirty="0"/>
              <a:t>economically liberal worldwide network – the growth of the global economy</a:t>
            </a:r>
          </a:p>
        </p:txBody>
      </p:sp>
    </p:spTree>
    <p:extLst>
      <p:ext uri="{BB962C8B-B14F-4D97-AF65-F5344CB8AC3E}">
        <p14:creationId xmlns:p14="http://schemas.microsoft.com/office/powerpoint/2010/main" val="31279672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F747E-A1C1-ED4D-9C5B-08BEC8858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if War is (</a:t>
            </a:r>
            <a:r>
              <a:rPr lang="en-US" b="1" strike="sngStrike" dirty="0"/>
              <a:t>sometimes</a:t>
            </a:r>
            <a:r>
              <a:rPr lang="en-US" b="1" dirty="0"/>
              <a:t>) Rational?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636E9-3E6D-3E47-BBF7-3D0B6E1E7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/>
              <a:t>Once a power shift has occurred, the states will reach a negotiated settlement. (War is costly.)</a:t>
            </a:r>
          </a:p>
          <a:p>
            <a:pPr algn="just"/>
            <a:r>
              <a:rPr lang="en-US" sz="2800" dirty="0"/>
              <a:t>But if states are experiencing a great power shift, that peaceful settlement may be highly disadvantageous for the declining state.</a:t>
            </a:r>
          </a:p>
          <a:p>
            <a:pPr algn="just"/>
            <a:r>
              <a:rPr lang="en-US" sz="2800" dirty="0"/>
              <a:t>Declining states therefore launch preventive wars if they prefer a costly but advantageous war today to an efficient but disadvantageous peace tomorrow.</a:t>
            </a: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939023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1DAD1-65CB-3D46-B60E-3CF6A581D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does incomplete information cause war?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76490-FBE8-DA4B-930E-05DFA6550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algn="just"/>
            <a:r>
              <a:rPr lang="en-US" sz="2700" dirty="0"/>
              <a:t>Incomplete information may lead overly-optimistic states to make too large demands. </a:t>
            </a:r>
          </a:p>
          <a:p>
            <a:pPr algn="just"/>
            <a:r>
              <a:rPr lang="en-US" sz="2700" dirty="0"/>
              <a:t>Rival states that are tougher than expected reject those demands and fight wars.</a:t>
            </a:r>
          </a:p>
          <a:p>
            <a:pPr algn="just"/>
            <a:r>
              <a:rPr lang="en-US" sz="2700" dirty="0"/>
              <a:t>What stops states from resolving the informational discrepancy? </a:t>
            </a:r>
          </a:p>
          <a:p>
            <a:pPr algn="just"/>
            <a:r>
              <a:rPr lang="en-US" sz="2700" dirty="0"/>
              <a:t>Weak states always have incentives to misrepresent: they bluff to convince the other side to give up more in bargaining. </a:t>
            </a:r>
          </a:p>
          <a:p>
            <a:pPr algn="just"/>
            <a:r>
              <a:rPr lang="en-US" sz="2700" dirty="0"/>
              <a:t>This prevents talk from communicating anything meaningful.</a:t>
            </a:r>
          </a:p>
          <a:p>
            <a:pPr algn="just"/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4945046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5379D-45AC-7941-B47E-4343A0CE6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Indivisible issues as causes of war?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05392-16B4-3644-8A57-B304B2190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/>
              <a:t>An </a:t>
            </a:r>
            <a:r>
              <a:rPr lang="en-US" sz="2800" i="1" dirty="0"/>
              <a:t>indivisible issue</a:t>
            </a:r>
            <a:r>
              <a:rPr lang="en-US" sz="2800" dirty="0"/>
              <a:t> is something that cannot be adequately divided (who is king of a country or who controls an island, for example).</a:t>
            </a:r>
          </a:p>
          <a:p>
            <a:pPr algn="just"/>
            <a:r>
              <a:rPr lang="en-US" sz="2800" dirty="0"/>
              <a:t>If states cannot effectively bargaining because issues are indivisible, then war can result.</a:t>
            </a:r>
          </a:p>
          <a:p>
            <a:pPr algn="just"/>
            <a:r>
              <a:rPr lang="en-US" sz="2800" dirty="0"/>
              <a:t>However, states can make </a:t>
            </a:r>
            <a:r>
              <a:rPr lang="en-US" sz="2800" i="1" dirty="0"/>
              <a:t>side payments</a:t>
            </a:r>
            <a:r>
              <a:rPr lang="en-US" sz="2800" dirty="0"/>
              <a:t> to resolve the indivisibility and avoid war.</a:t>
            </a: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7817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59000" r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sz="4000" dirty="0">
                <a:latin typeface="Arial" charset="0"/>
                <a:cs typeface="Arial" charset="0"/>
              </a:rPr>
              <a:t>Leviathan (cont.)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486400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ja-JP" altLang="en-US">
                <a:latin typeface="Arial" charset="0"/>
                <a:cs typeface="Arial" charset="0"/>
              </a:rPr>
              <a:t>“</a:t>
            </a:r>
            <a:r>
              <a:rPr lang="en-US" dirty="0">
                <a:latin typeface="Arial" charset="0"/>
                <a:cs typeface="Arial" charset="0"/>
              </a:rPr>
              <a:t>In the nature of man, we find three principal causes of quarrel:  first, competition; secondly, diffidence (fear), thirdly, glory.    The first </a:t>
            </a:r>
            <a:r>
              <a:rPr lang="en-US" dirty="0" err="1">
                <a:latin typeface="Arial" charset="0"/>
                <a:cs typeface="Arial" charset="0"/>
              </a:rPr>
              <a:t>maketh</a:t>
            </a:r>
            <a:r>
              <a:rPr lang="en-US" dirty="0">
                <a:latin typeface="Arial" charset="0"/>
                <a:cs typeface="Arial" charset="0"/>
              </a:rPr>
              <a:t> man invade for gain; the second, for safety; and the third, for reputation.</a:t>
            </a:r>
            <a:r>
              <a:rPr lang="ja-JP" altLang="en-US">
                <a:latin typeface="Arial" charset="0"/>
                <a:cs typeface="Arial" charset="0"/>
              </a:rPr>
              <a:t>”</a:t>
            </a:r>
            <a:br>
              <a:rPr lang="sk-SK" dirty="0"/>
            </a:br>
            <a:endParaRPr lang="sk-SK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Leviathan (cont.)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ja-JP" altLang="en-US" dirty="0">
                <a:latin typeface="Arial" charset="0"/>
                <a:cs typeface="Arial" charset="0"/>
              </a:rPr>
              <a:t>“</a:t>
            </a:r>
            <a:r>
              <a:rPr lang="en-US" dirty="0">
                <a:latin typeface="Arial" charset="0"/>
                <a:cs typeface="Arial" charset="0"/>
              </a:rPr>
              <a:t>During the time men live without a common power to keep them all in awe, they are in a condition which is called war. . . . every man against every man. . . . and the life of man [is] solitary, poor, nasty, brutish, and short.</a:t>
            </a:r>
            <a:r>
              <a:rPr lang="ja-JP" altLang="en-US">
                <a:latin typeface="Arial" charset="0"/>
                <a:cs typeface="Arial" charset="0"/>
              </a:rPr>
              <a:t>”</a:t>
            </a:r>
            <a:endParaRPr lang="sk-SK" altLang="ja-JP" dirty="0">
              <a:latin typeface="Arial" charset="0"/>
              <a:cs typeface="Arial" charset="0"/>
            </a:endParaRPr>
          </a:p>
          <a:p>
            <a:pPr marL="0" indent="0" eaLnBrk="1" hangingPunct="1">
              <a:buFontTx/>
              <a:buNone/>
            </a:pPr>
            <a:br>
              <a:rPr lang="sk-SK" dirty="0"/>
            </a:br>
            <a:endParaRPr lang="en-US" sz="24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C43CA-2D85-B74C-BC92-941412E4D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Hobbes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DB504-6A8B-DA44-AB94-70FF165A0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05606"/>
            <a:ext cx="8229600" cy="5223794"/>
          </a:xfrm>
        </p:spPr>
        <p:txBody>
          <a:bodyPr/>
          <a:lstStyle/>
          <a:p>
            <a:pPr algn="just"/>
            <a:r>
              <a:rPr lang="en-US" sz="2800" dirty="0"/>
              <a:t>Hobbes’ work is sometimes confused for an apology for absolutism</a:t>
            </a:r>
          </a:p>
          <a:p>
            <a:pPr algn="just"/>
            <a:r>
              <a:rPr lang="en-US" sz="2800" dirty="0"/>
              <a:t>however, it is more appropriate to understand it as a warning: situations in which there is no central authority (the state), i.e. no monopoly for legitimate use of violence, recede to chaos</a:t>
            </a:r>
          </a:p>
          <a:p>
            <a:pPr algn="just"/>
            <a:r>
              <a:rPr lang="en-US" sz="2800" dirty="0"/>
              <a:t>William Golding – Lord of the Flies</a:t>
            </a:r>
          </a:p>
          <a:p>
            <a:pPr algn="just"/>
            <a:r>
              <a:rPr lang="en-US" sz="2800" dirty="0"/>
              <a:t>a good illustration is the anarchical nature of international relations: there is no central authority able to control the states‘ behavior</a:t>
            </a:r>
          </a:p>
        </p:txBody>
      </p:sp>
    </p:spTree>
    <p:extLst>
      <p:ext uri="{BB962C8B-B14F-4D97-AF65-F5344CB8AC3E}">
        <p14:creationId xmlns:p14="http://schemas.microsoft.com/office/powerpoint/2010/main" val="1378423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E4E31-6515-254B-A991-4BF436D65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violence ubiquitous?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9CDFE-1246-5A46-A087-3664F10BB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86400"/>
          </a:xfrm>
        </p:spPr>
        <p:txBody>
          <a:bodyPr/>
          <a:lstStyle/>
          <a:p>
            <a:pPr algn="just"/>
            <a:r>
              <a:rPr lang="en-US" sz="2700" dirty="0"/>
              <a:t>a suicide bombing attack in </a:t>
            </a:r>
            <a:r>
              <a:rPr lang="en-GB" sz="2700" dirty="0"/>
              <a:t>Mogadishu (Somalia)</a:t>
            </a:r>
            <a:r>
              <a:rPr lang="en-US" sz="2700" dirty="0"/>
              <a:t> in February 2022</a:t>
            </a:r>
          </a:p>
          <a:p>
            <a:pPr algn="just"/>
            <a:r>
              <a:rPr lang="en-US" sz="2700" dirty="0"/>
              <a:t>a threat of Russian invasion of Ukraine</a:t>
            </a:r>
          </a:p>
          <a:p>
            <a:pPr algn="just"/>
            <a:r>
              <a:rPr lang="en-US" sz="2700" dirty="0"/>
              <a:t>frozen conflict in Eastern Ukraine</a:t>
            </a:r>
          </a:p>
          <a:p>
            <a:pPr algn="just"/>
            <a:r>
              <a:rPr lang="en-US" sz="2700" dirty="0"/>
              <a:t>civil wars in Ethiopia and Yemen</a:t>
            </a:r>
          </a:p>
          <a:p>
            <a:pPr algn="just"/>
            <a:r>
              <a:rPr lang="en-US" sz="2700" dirty="0"/>
              <a:t>ongoing conflicts in Somalia, Libya, Venezuela and elsewhere</a:t>
            </a:r>
          </a:p>
          <a:p>
            <a:pPr algn="just"/>
            <a:r>
              <a:rPr lang="en-US" sz="2700" dirty="0"/>
              <a:t>the war of Mexican drug cartels</a:t>
            </a:r>
          </a:p>
          <a:p>
            <a:pPr algn="just"/>
            <a:r>
              <a:rPr lang="sk-SK" sz="2700" dirty="0" err="1"/>
              <a:t>Mass</a:t>
            </a:r>
            <a:r>
              <a:rPr lang="sk-SK" sz="2700" dirty="0"/>
              <a:t> </a:t>
            </a:r>
            <a:r>
              <a:rPr lang="sk-SK" sz="2700" dirty="0" err="1"/>
              <a:t>killing</a:t>
            </a:r>
            <a:r>
              <a:rPr lang="sk-SK" sz="2700" dirty="0"/>
              <a:t> (200+) in </a:t>
            </a:r>
            <a:r>
              <a:rPr lang="sk-SK" sz="2700" dirty="0" err="1"/>
              <a:t>northwestern</a:t>
            </a:r>
            <a:r>
              <a:rPr lang="sk-SK" sz="2700" dirty="0"/>
              <a:t> </a:t>
            </a:r>
            <a:r>
              <a:rPr lang="sk-SK" sz="2700" dirty="0" err="1"/>
              <a:t>Nigeria</a:t>
            </a:r>
            <a:r>
              <a:rPr lang="sk-SK" sz="2700" dirty="0"/>
              <a:t> in </a:t>
            </a:r>
            <a:r>
              <a:rPr lang="sk-SK" sz="2700" dirty="0" err="1"/>
              <a:t>January</a:t>
            </a:r>
            <a:r>
              <a:rPr lang="sk-SK" sz="2700" dirty="0"/>
              <a:t> 2022 in </a:t>
            </a:r>
            <a:r>
              <a:rPr lang="sk-SK" sz="2700" dirty="0" err="1"/>
              <a:t>an</a:t>
            </a:r>
            <a:r>
              <a:rPr lang="sk-SK" sz="2700" dirty="0"/>
              <a:t> </a:t>
            </a:r>
            <a:r>
              <a:rPr lang="sk-SK" sz="2700" dirty="0" err="1"/>
              <a:t>ongoing</a:t>
            </a:r>
            <a:r>
              <a:rPr lang="sk-SK" sz="2700" dirty="0"/>
              <a:t> </a:t>
            </a:r>
            <a:r>
              <a:rPr lang="sk-SK" sz="2700" dirty="0" err="1"/>
              <a:t>conflict</a:t>
            </a:r>
            <a:r>
              <a:rPr lang="sk-SK" sz="2700" dirty="0"/>
              <a:t> </a:t>
            </a:r>
            <a:r>
              <a:rPr lang="sk-SK" sz="2700" dirty="0" err="1"/>
              <a:t>between</a:t>
            </a:r>
            <a:r>
              <a:rPr lang="sk-SK" sz="2700" dirty="0"/>
              <a:t> </a:t>
            </a:r>
            <a:r>
              <a:rPr lang="sk-SK" sz="2700" dirty="0" err="1"/>
              <a:t>government</a:t>
            </a:r>
            <a:r>
              <a:rPr lang="sk-SK" sz="2700" dirty="0"/>
              <a:t> and </a:t>
            </a:r>
            <a:r>
              <a:rPr lang="sk-SK" sz="2700" dirty="0" err="1"/>
              <a:t>various</a:t>
            </a:r>
            <a:r>
              <a:rPr lang="sk-SK" sz="2700" dirty="0"/>
              <a:t> </a:t>
            </a:r>
            <a:r>
              <a:rPr lang="sk-SK" sz="2700" dirty="0" err="1"/>
              <a:t>gangs</a:t>
            </a:r>
            <a:r>
              <a:rPr lang="sk-SK" sz="2700" dirty="0"/>
              <a:t> and </a:t>
            </a:r>
            <a:r>
              <a:rPr lang="sk-SK" sz="2700" dirty="0" err="1"/>
              <a:t>militias</a:t>
            </a:r>
            <a:r>
              <a:rPr lang="sk-SK" sz="2700" dirty="0"/>
              <a:t>  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4037398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26B16-7A41-B14E-8F34-F6598BAFA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dirty="0"/>
              <a:t>Unusually peaceful times</a:t>
            </a:r>
            <a:endParaRPr lang="en-US" b="1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955EA2B-31F9-9C44-A2B6-DFB85D1494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295400"/>
            <a:ext cx="8235989" cy="5414400"/>
          </a:xfrm>
        </p:spPr>
      </p:pic>
    </p:spTree>
    <p:extLst>
      <p:ext uri="{BB962C8B-B14F-4D97-AF65-F5344CB8AC3E}">
        <p14:creationId xmlns:p14="http://schemas.microsoft.com/office/powerpoint/2010/main" val="3399023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4B103-2E19-2A49-A382-9F178B3BF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Unusually peaceful times</a:t>
            </a:r>
            <a:endParaRPr lang="en-US" b="1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9EE9DD6-FCC0-0349-BB63-6C62F270A5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00200"/>
            <a:ext cx="7924800" cy="5029200"/>
          </a:xfrm>
        </p:spPr>
      </p:pic>
    </p:spTree>
    <p:extLst>
      <p:ext uri="{BB962C8B-B14F-4D97-AF65-F5344CB8AC3E}">
        <p14:creationId xmlns:p14="http://schemas.microsoft.com/office/powerpoint/2010/main" val="2962839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8AB82-2C6E-B64B-956D-432C44379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Battle deaths in international conflicts per 100.000 inhabitants (Acemoglu 2012)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BB25AAE-69DC-6340-A5F4-F8C434F60A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600200"/>
            <a:ext cx="8001000" cy="4724400"/>
          </a:xfrm>
        </p:spPr>
      </p:pic>
    </p:spTree>
    <p:extLst>
      <p:ext uri="{BB962C8B-B14F-4D97-AF65-F5344CB8AC3E}">
        <p14:creationId xmlns:p14="http://schemas.microsoft.com/office/powerpoint/2010/main" val="131716986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5723</TotalTime>
  <Words>1992</Words>
  <Application>Microsoft Macintosh PowerPoint</Application>
  <PresentationFormat>On-screen Show (4:3)</PresentationFormat>
  <Paragraphs>152</Paragraphs>
  <Slides>29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Arial</vt:lpstr>
      <vt:lpstr>Default Design</vt:lpstr>
      <vt:lpstr>Long-term trends in violence and armed conflicts</vt:lpstr>
      <vt:lpstr>Leviathan Thomas Hobbes (1651)</vt:lpstr>
      <vt:lpstr>Leviathan (cont.)</vt:lpstr>
      <vt:lpstr>Leviathan (cont.)</vt:lpstr>
      <vt:lpstr>Hobbes</vt:lpstr>
      <vt:lpstr>Is violence ubiquitous?</vt:lpstr>
      <vt:lpstr>Unusually peaceful times</vt:lpstr>
      <vt:lpstr>Unusually peaceful times</vt:lpstr>
      <vt:lpstr>Battle deaths in international conflicts per 100.000 inhabitants (Acemoglu 2012)</vt:lpstr>
      <vt:lpstr>PowerPoint Presentation</vt:lpstr>
      <vt:lpstr>Is it a statistical fluke?</vt:lpstr>
      <vt:lpstr>Is it a statistical fluke?</vt:lpstr>
      <vt:lpstr>If it is not a trend, how can we explain that</vt:lpstr>
      <vt:lpstr>If it is not a trend, how can we explain that</vt:lpstr>
      <vt:lpstr>Human nature has multiple components 1/4</vt:lpstr>
      <vt:lpstr>Human nature has multiple components 2/4</vt:lpstr>
      <vt:lpstr>Human nature has multiple components 3/4</vt:lpstr>
      <vt:lpstr>Human nature has multiple components 4/4</vt:lpstr>
      <vt:lpstr>Contextual nature of the use of violence</vt:lpstr>
      <vt:lpstr>Human Cognition</vt:lpstr>
      <vt:lpstr>Social Constructs capable of Preventing Violence</vt:lpstr>
      <vt:lpstr>Social Constructs capable of Preventing Violence</vt:lpstr>
      <vt:lpstr>Criticism</vt:lpstr>
      <vt:lpstr>Criticism</vt:lpstr>
      <vt:lpstr>Criticism</vt:lpstr>
      <vt:lpstr>The Importance of International System</vt:lpstr>
      <vt:lpstr>What if War is (sometimes) Rational?</vt:lpstr>
      <vt:lpstr>How does incomplete information cause war?</vt:lpstr>
      <vt:lpstr>Indivisible issues as causes of war?</vt:lpstr>
    </vt:vector>
  </TitlesOfParts>
  <Manager/>
  <Company>Masaryk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Violence</dc:title>
  <dc:subject/>
  <dc:creator>Marek rybar</dc:creator>
  <cp:keywords/>
  <dc:description/>
  <cp:lastModifiedBy>Marek Rybar</cp:lastModifiedBy>
  <cp:revision>186</cp:revision>
  <dcterms:created xsi:type="dcterms:W3CDTF">2004-12-26T02:53:51Z</dcterms:created>
  <dcterms:modified xsi:type="dcterms:W3CDTF">2022-02-21T14:50:34Z</dcterms:modified>
  <cp:category/>
</cp:coreProperties>
</file>