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0DBD8-0363-AF46-B011-60FBDE3DF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494A98-FFEA-9142-A53D-8EEFBFF10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D4B79-D8AA-2F4B-BB29-F46A9CF0D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BD7E5-338E-B442-8226-A4D3C892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0B927-F48A-EA48-9935-57A0386B1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0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5E7CF-0CBC-7543-97D1-1C740701D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8290C-12C1-8D4A-8538-184FAF625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B4D40-687E-464E-AB7D-ADBBA8375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FA262-80A3-D247-B764-8562885D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2C837-7BF0-D042-956E-414F4B5C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5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AD88B7-D8AC-5140-BFA3-CA8A4F8E9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C251B-2EBF-754F-B589-308402166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0D518-B4F9-AE45-A262-6A73D313F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96491-C2B9-1547-A4BE-4031A7ED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9F953-3C8A-5C48-BD5D-EFA71A1C1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3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4D2A4-3BF6-C94C-80C8-A569EC310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0267F-4467-0B41-8704-72DB609EA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9BA22-2436-E24A-8EB0-D96A09BB6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CF96A-7BAE-DC4A-9D84-31336C49D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32C63-FAA5-C04A-8173-8731FF7E2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2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C6136-8A06-8B47-807A-A32B52483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38133-A12C-F243-B984-78B286715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74005-D08C-024C-8DD4-C9BCF51A1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68F9B-A12F-794A-A83F-18A96D9EA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3623A-6711-3346-98AC-58CD72B15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7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ADCCB-605B-0444-9FED-D90063E5F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3C069-6BF2-E945-BBCD-F70BCD65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2C738C-A9F9-AD4A-B463-66EF7D6E9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58A3C-BBCA-2E4A-A465-002534853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C6076-0B33-1746-8495-AF2A0BC1F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2CC322-9D72-7242-BDB8-9D2A8D01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3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4F7DA-79DE-8E46-A3A6-73CCD99D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343F6-427A-C245-9FE2-7BA76C706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2C1B2-0AE5-4A41-B023-ADCA3BE06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AAB78-2D17-9A4B-8181-D1CBF23D12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192047-3324-7049-8082-161F0A8164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1329B1-5086-7C45-8C1A-2E8AF6648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F8620B-C19F-6D49-B828-AD6038A4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097AEC-8706-CC47-989E-658AFE9D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9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17A07-2CD7-3F42-A9CC-826167F28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92466-AED4-2644-A539-DFA41BC6C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A0A956-1343-7645-934B-646276AF7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70177-16AB-354E-93B7-34B5A86F6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9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E89F30-260D-104C-94D2-774F21E1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508FD7-7BE9-264D-9CF6-345BD3C4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CA908-AA22-A54B-9CA1-C7F2717EE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11B6B-975C-C148-84C7-DE03168F0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3D177-7BE8-2349-A0B7-36314091B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C1BF1-2EDC-8045-B10B-1076528F0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D0685-CE78-CF4F-A9B4-6267200AB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02280-532E-4C49-BFD8-8C950087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D857F-7529-0148-985F-73F998B4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0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0D4E5-31A1-434D-84E4-FD110A8AA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E86B3E-13A4-4640-BF6F-B08C2F2704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ED4545-901C-FB41-9283-7AEB3458B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379C1-5CBA-E944-81B3-3AB94DD1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381D7-CD98-0E41-AEF0-22B4E5DE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86589-05A8-EF45-AAB3-61CAD710E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2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179A2A-49C8-384C-9A75-D9FAD6BA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47009-A564-034E-ACE4-740C215C3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4A566-A881-E04D-A5B3-5EC990123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E0CC3-2450-9944-9DC2-F8F2841A1F51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D6EEC-A49E-C744-897B-3F585C918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E54E3-B1F7-0240-A07A-3E5D6B60A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73D7-C3FB-A44B-B88F-7384CE79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4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F332C-171B-A94E-83E5-044978D5F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special case of suicide attacks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168337-AFCA-9C4D-BC3C-D6D84F4CCE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CDS</a:t>
            </a:r>
            <a:r>
              <a:rPr lang="sk-SK" dirty="0"/>
              <a:t>n</a:t>
            </a:r>
            <a:r>
              <a:rPr lang="en-US" dirty="0"/>
              <a:t>4</a:t>
            </a:r>
            <a:r>
              <a:rPr lang="sk-SK" dirty="0"/>
              <a:t>0</a:t>
            </a:r>
            <a:r>
              <a:rPr lang="en-US" dirty="0"/>
              <a:t>02 Political Violence</a:t>
            </a:r>
          </a:p>
          <a:p>
            <a:r>
              <a:rPr lang="en-US" dirty="0"/>
              <a:t>Dr. Marek </a:t>
            </a:r>
            <a:r>
              <a:rPr lang="en-US" dirty="0" err="1"/>
              <a:t>Rybář</a:t>
            </a:r>
            <a:endParaRPr lang="en-US" dirty="0"/>
          </a:p>
          <a:p>
            <a:r>
              <a:rPr lang="en-US" dirty="0"/>
              <a:t>Spring Semester 2022</a:t>
            </a:r>
          </a:p>
        </p:txBody>
      </p:sp>
    </p:spTree>
    <p:extLst>
      <p:ext uri="{BB962C8B-B14F-4D97-AF65-F5344CB8AC3E}">
        <p14:creationId xmlns:p14="http://schemas.microsoft.com/office/powerpoint/2010/main" val="389935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5A6B4-10A9-354E-9510-33BAF42AF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Democracy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D1EF6-6EEE-3A4B-8E8D-C0904511E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democratic states are uniquely vulnerable to suicide terrorists </a:t>
            </a:r>
            <a:endParaRPr lang="sk-SK" dirty="0"/>
          </a:p>
          <a:p>
            <a:pPr algn="just"/>
            <a:r>
              <a:rPr lang="en-US" dirty="0"/>
              <a:t>the United States, France, India, Israel, Russia, Sri Lanka, and Turkey have been the targets of almost every suicide attack of the past two decades, and each country has been a democracy at the time of the incidents</a:t>
            </a:r>
            <a:endParaRPr lang="sk-SK" dirty="0"/>
          </a:p>
          <a:p>
            <a:pPr algn="just"/>
            <a:r>
              <a:rPr lang="en-US" dirty="0"/>
              <a:t>they represent attractive targets for suicide attacks for three reasons:</a:t>
            </a:r>
            <a:endParaRPr lang="sk-SK" dirty="0"/>
          </a:p>
          <a:p>
            <a:pPr algn="just"/>
            <a:r>
              <a:rPr lang="en-US" dirty="0"/>
              <a:t>1. democracies are generally perceived as highly casualty averse and thus easily coercible</a:t>
            </a:r>
            <a:endParaRPr lang="sk-SK" dirty="0"/>
          </a:p>
          <a:p>
            <a:pPr algn="just"/>
            <a:r>
              <a:rPr lang="en-US" dirty="0"/>
              <a:t>2. democratic responses to suicide attacks are likely to be constrained by human rights norms and public opinion, thus reducing the risk of a massive retaliation that could eliminate the militant group</a:t>
            </a:r>
            <a:endParaRPr lang="sk-SK" dirty="0"/>
          </a:p>
          <a:p>
            <a:pPr algn="just"/>
            <a:r>
              <a:rPr lang="en-US" dirty="0"/>
              <a:t>3. the openness and individual freedoms characterizing democracies facilitate the planning and execution of suicide attacks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4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6761-C9FD-B14C-8939-4C769AD62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 religious dimension to the logic?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7B725-EEF9-A24B-8935-00882D8FC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there is an interaction effect between foreign occupation by democracies and religious differences between occupiers and the occupied community</a:t>
            </a:r>
            <a:endParaRPr lang="sk-SK" dirty="0"/>
          </a:p>
          <a:p>
            <a:pPr algn="just"/>
            <a:r>
              <a:rPr lang="en-US" dirty="0"/>
              <a:t>this religious clash increases the likelihood that suicide attacks will be employed because the situation is more likely to be interpreted in zero-sum terms by the occupied community</a:t>
            </a:r>
            <a:endParaRPr lang="sk-SK" dirty="0"/>
          </a:p>
          <a:p>
            <a:pPr algn="just"/>
            <a:r>
              <a:rPr lang="en-US" dirty="0"/>
              <a:t>religious radicalism </a:t>
            </a:r>
            <a:r>
              <a:rPr lang="en-US" i="1" dirty="0"/>
              <a:t>per se</a:t>
            </a:r>
            <a:r>
              <a:rPr lang="en-US" dirty="0"/>
              <a:t> is not a cause of suicide attacks, but merely an instrument used by nationalist leaders to motivate and control their followers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93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636BE-8F04-3D46-8793-F2D6E5CB9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The theory does not seem to explain recent trends in suicide attacks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D4E4D-7AF6-EB48-BDFC-7062B940F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while in the 1980s and 1990s, nearly all suicide attacks were indeed associated with occupation struggles, </a:t>
            </a:r>
          </a:p>
          <a:p>
            <a:pPr algn="just"/>
            <a:r>
              <a:rPr lang="en-US" dirty="0"/>
              <a:t>since the 2000s, a substantial number of attacks occurred in countries that can hardly be defined as being under occupation (e.g., Pakistan and Yemen)</a:t>
            </a:r>
            <a:endParaRPr lang="sk-SK" dirty="0"/>
          </a:p>
          <a:p>
            <a:pPr algn="just"/>
            <a:r>
              <a:rPr lang="en-US" dirty="0"/>
              <a:t>Al-Qaeda’s principal objective is the removal of US occupying forces from the Arabian Peninsula, </a:t>
            </a:r>
          </a:p>
          <a:p>
            <a:pPr algn="just"/>
            <a:r>
              <a:rPr lang="en-US" dirty="0"/>
              <a:t>however, it is unconvincing to claim, as Pape does, that the US presence in the region should be conceptualized as occupation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029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BFF47-259B-2446-AB03-E6B93219E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perpetrators and victims </a:t>
            </a:r>
            <a:br>
              <a:rPr lang="en-US" b="1" dirty="0"/>
            </a:br>
            <a:r>
              <a:rPr lang="en-US" b="1" dirty="0"/>
              <a:t>of suicide attacks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4005F-4D73-CE42-84F7-BFA965F87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where suicide attacks did occur in the context of occupations, such as in Iraq or Afghanistan, they tended to target co-nationals as often as foreigners </a:t>
            </a:r>
            <a:endParaRPr lang="sk-SK" dirty="0"/>
          </a:p>
          <a:p>
            <a:pPr algn="just"/>
            <a:r>
              <a:rPr lang="en-US" dirty="0"/>
              <a:t>in addition, in those cases where suicide attacks are carried out in occupied countries against occupying forces, the attacks are often performed by nationals of non-occupied countries</a:t>
            </a:r>
          </a:p>
          <a:p>
            <a:pPr marL="0" indent="0" algn="just">
              <a:buNone/>
            </a:pP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86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03397-D1B0-AB4B-B736-1FEAEBCD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lack of critical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BED44-628F-CD41-8D5C-2EFFF8145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Pape’s original data set, only covers the time period from 1980 to 2003 </a:t>
            </a:r>
          </a:p>
          <a:p>
            <a:pPr algn="just"/>
            <a:r>
              <a:rPr lang="en-US" dirty="0"/>
              <a:t>as such it excludes the peak period of suicide attacks between 2003 and 2008</a:t>
            </a:r>
            <a:endParaRPr lang="sk-SK" dirty="0"/>
          </a:p>
          <a:p>
            <a:pPr algn="just"/>
            <a:r>
              <a:rPr lang="en-US" dirty="0"/>
              <a:t>1,457 suicide attacks conducted between 2003 and 2006 constitute 84% of all the 1,730 ever executed </a:t>
            </a:r>
            <a:endParaRPr lang="sk-SK" dirty="0"/>
          </a:p>
          <a:p>
            <a:pPr algn="just"/>
            <a:r>
              <a:rPr lang="en-US" dirty="0"/>
              <a:t>given the relatively small overall number of suicide attacks, such rapid changes can radically alter statistical findings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87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8BC7A-5CCC-AB4C-94E8-02AEC998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Selection bias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D5886-493D-C144-90A7-C2044A6E0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his book, Pape examined all occupations undertaken by democracies as his unit of analysis,</a:t>
            </a:r>
            <a:r>
              <a:rPr lang="sk-SK" dirty="0"/>
              <a:t> </a:t>
            </a:r>
            <a:r>
              <a:rPr lang="en-US" dirty="0"/>
              <a:t>thus, also including cases where suicide attacks did not occur</a:t>
            </a:r>
            <a:endParaRPr lang="sk-SK" dirty="0"/>
          </a:p>
          <a:p>
            <a:pPr algn="just"/>
            <a:r>
              <a:rPr lang="en-US" dirty="0"/>
              <a:t>however, his study suffers from </a:t>
            </a:r>
            <a:r>
              <a:rPr lang="en-US" b="1" dirty="0"/>
              <a:t>selection bias</a:t>
            </a:r>
            <a:r>
              <a:rPr lang="en-US" dirty="0"/>
              <a:t>: </a:t>
            </a:r>
            <a:endParaRPr lang="sk-SK" dirty="0"/>
          </a:p>
          <a:p>
            <a:pPr algn="just"/>
            <a:r>
              <a:rPr lang="en-US" dirty="0"/>
              <a:t>Pape cannot infer whether democratic occupiers are more likely targets of suicide attacks because he does not examine cases in which the occupation and democracy variables take on different values</a:t>
            </a:r>
            <a:endParaRPr lang="sk-SK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666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6BF3B-B812-9E4E-89CC-53D4AB64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deal with the selection bias?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648B1-6E7A-5041-87DC-A1C3640E7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5042621"/>
          </a:xfrm>
        </p:spPr>
        <p:txBody>
          <a:bodyPr>
            <a:noAutofit/>
          </a:bodyPr>
          <a:lstStyle/>
          <a:p>
            <a:pPr algn="just"/>
            <a:r>
              <a:rPr lang="en-US" sz="2700" dirty="0"/>
              <a:t>Wade and Reiter (2007) replicated Pape’s findings, correcting for this selection bias</a:t>
            </a:r>
            <a:endParaRPr lang="sk-SK" sz="2700" dirty="0"/>
          </a:p>
          <a:p>
            <a:pPr algn="just"/>
            <a:r>
              <a:rPr lang="en-US" sz="2700" dirty="0"/>
              <a:t>they analyzed all countries, regardless of whether or not they have experienced suicide attacks</a:t>
            </a:r>
            <a:endParaRPr lang="sk-SK" sz="2700" dirty="0"/>
          </a:p>
          <a:p>
            <a:pPr algn="just"/>
            <a:r>
              <a:rPr lang="en-US" sz="2700" dirty="0"/>
              <a:t>they used the presence of religiously distinct minority as a proxy for occupation</a:t>
            </a:r>
            <a:endParaRPr lang="sk-SK" sz="2700" dirty="0"/>
          </a:p>
          <a:p>
            <a:pPr algn="just"/>
            <a:r>
              <a:rPr lang="en-US" sz="2700" dirty="0"/>
              <a:t> they find that </a:t>
            </a:r>
            <a:r>
              <a:rPr lang="en-US" sz="2700" b="1" dirty="0"/>
              <a:t>neither democracies nor states with religiously distinct minorities, are more likely to be targeted by suicide attacks </a:t>
            </a:r>
            <a:r>
              <a:rPr lang="en-US" sz="2700" dirty="0"/>
              <a:t>than nondemocracies or states without relevant minorities</a:t>
            </a:r>
            <a:endParaRPr lang="sk-SK" sz="2700" dirty="0"/>
          </a:p>
          <a:p>
            <a:pPr algn="just"/>
            <a:r>
              <a:rPr lang="en-US" sz="2700" dirty="0"/>
              <a:t>overall, they find that </a:t>
            </a:r>
            <a:r>
              <a:rPr lang="en-US" sz="2700" b="1" dirty="0"/>
              <a:t>partial democracies with several religiously distinct minorities are far more likely targets </a:t>
            </a:r>
            <a:r>
              <a:rPr lang="en-US" sz="2700" dirty="0"/>
              <a:t>of suicide attacks than either full democracies or autocracies</a:t>
            </a:r>
            <a:endParaRPr lang="sk-SK" sz="2700" dirty="0"/>
          </a:p>
        </p:txBody>
      </p:sp>
    </p:spTree>
    <p:extLst>
      <p:ext uri="{BB962C8B-B14F-4D97-AF65-F5344CB8AC3E}">
        <p14:creationId xmlns:p14="http://schemas.microsoft.com/office/powerpoint/2010/main" val="4197474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DA879-397A-C947-8B42-785E38DF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Foreign or Domestic Occupation?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E2473-72C4-9349-9B50-6B037B315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Collard-Wexler et all (2014) claim the Pape's work also conflates societies occupied by a foreign state with minority groups seeking independence or autonomy</a:t>
            </a:r>
            <a:endParaRPr lang="sk-SK" dirty="0"/>
          </a:p>
          <a:p>
            <a:pPr algn="just"/>
            <a:r>
              <a:rPr lang="en-US" dirty="0"/>
              <a:t>they distinguish between </a:t>
            </a:r>
            <a:r>
              <a:rPr lang="en-US" b="1" dirty="0"/>
              <a:t>foreign occupation</a:t>
            </a:r>
            <a:r>
              <a:rPr lang="en-US" dirty="0"/>
              <a:t>, when a state invades and occupies another state, and </a:t>
            </a:r>
            <a:r>
              <a:rPr lang="en-US" b="1" dirty="0"/>
              <a:t>domestic occupation</a:t>
            </a:r>
            <a:r>
              <a:rPr lang="en-US" dirty="0"/>
              <a:t>, when a minority group perceives itself as under occupation and seeks autonomy or independence</a:t>
            </a:r>
            <a:endParaRPr lang="sk-SK" dirty="0"/>
          </a:p>
          <a:p>
            <a:pPr algn="just"/>
            <a:r>
              <a:rPr lang="en-US" dirty="0"/>
              <a:t>they find that occupation is associated with a greater risk of suicide attacks, as predicted by Pape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779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28C53-E913-7F49-823A-1A910CFEA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Foreign or Domestic Occupation?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51A97-1435-1740-96E4-70A0CBB5E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however, when they treat foreign and domestic occupations separately, they find that </a:t>
            </a:r>
            <a:r>
              <a:rPr lang="en-US" b="1" dirty="0"/>
              <a:t>foreign occupations are associated with a higher risk </a:t>
            </a:r>
            <a:r>
              <a:rPr lang="en-US" dirty="0"/>
              <a:t>of suicide attacks, </a:t>
            </a:r>
          </a:p>
          <a:p>
            <a:pPr algn="just"/>
            <a:r>
              <a:rPr lang="en-US" dirty="0"/>
              <a:t>however, there is no consistent evidence of association between domestic occupations and suicide attacks (i.e. generalizations made by Pape go too far)</a:t>
            </a:r>
            <a:endParaRPr lang="sk-SK" dirty="0"/>
          </a:p>
          <a:p>
            <a:pPr algn="just"/>
            <a:r>
              <a:rPr lang="en-US" dirty="0"/>
              <a:t>finally, they argue that the different effect of domestic and foreign occupations is due to </a:t>
            </a:r>
            <a:r>
              <a:rPr lang="en-US" b="1" dirty="0"/>
              <a:t>hardening</a:t>
            </a:r>
            <a:r>
              <a:rPr lang="en-US" dirty="0"/>
              <a:t> of targets </a:t>
            </a:r>
            <a:endParaRPr lang="sk-SK" dirty="0"/>
          </a:p>
          <a:p>
            <a:pPr algn="just"/>
            <a:r>
              <a:rPr lang="en-US" dirty="0"/>
              <a:t>paradoxically, certain kinds of hardening tend to increase the likelihood of suicide attacks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0853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0138-FBEE-C84C-AF99-79BB5B59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Policy implications?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64062-AE13-6A48-B753-10A49C85E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some measures of homeland security, such as up-armoring troops and hardening critical buildings, may actually increase incentives to use  suicide attacks as opposed to other tactics</a:t>
            </a:r>
            <a:endParaRPr lang="sk-SK" dirty="0"/>
          </a:p>
          <a:p>
            <a:pPr algn="just"/>
            <a:r>
              <a:rPr lang="en-US" dirty="0"/>
              <a:t>overall, however, the baseline probability of any state experiencing a suicide attack in a given year is low</a:t>
            </a:r>
            <a:endParaRPr lang="sk-SK" dirty="0"/>
          </a:p>
          <a:p>
            <a:pPr algn="just"/>
            <a:r>
              <a:rPr lang="en-US" dirty="0"/>
              <a:t>therefore, although the magnitude of the effect of foreign occupations and civil wars may be great, the actual change in the number of attacks is still generally small</a:t>
            </a:r>
            <a:endParaRPr lang="sk-SK" dirty="0"/>
          </a:p>
          <a:p>
            <a:pPr algn="just"/>
            <a:r>
              <a:rPr lang="en-US" dirty="0"/>
              <a:t>states want to reduce their exposure to attacks; they also need to consider the magnitude of these side effects in crafting effective policies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031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C731-F002-E748-900E-6A51CFA6D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Definitional issues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3F58A-4D53-5144-9A77-D0D6ABD44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overall number of suicide attacks is quite small compared to total numbers of attacks on similar targets using other means</a:t>
            </a:r>
            <a:r>
              <a:rPr lang="sk-SK" dirty="0">
                <a:effectLst/>
              </a:rPr>
              <a:t> </a:t>
            </a:r>
          </a:p>
          <a:p>
            <a:pPr algn="just"/>
            <a:r>
              <a:rPr lang="en-US" dirty="0"/>
              <a:t>suicide attacks or suicide terrorism?</a:t>
            </a:r>
            <a:r>
              <a:rPr lang="sk-SK" dirty="0">
                <a:effectLst/>
              </a:rPr>
              <a:t> </a:t>
            </a:r>
          </a:p>
          <a:p>
            <a:pPr algn="just"/>
            <a:r>
              <a:rPr lang="en-US" dirty="0"/>
              <a:t>suicide attacks have been used to assassinate individuals and to strike specific military targets and killing civilians does not distinguish suicide attacks from other forms of violence</a:t>
            </a:r>
            <a:endParaRPr lang="sk-SK" dirty="0"/>
          </a:p>
          <a:p>
            <a:pPr algn="just"/>
            <a:r>
              <a:rPr lang="en-US" dirty="0"/>
              <a:t>in several well-known cases, suicide attackers did not target civilians indiscriminately or did so rarely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63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E74FF-79A8-BF40-9A48-952725710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Female Suicide Bombers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B0725-45C0-2A40-9D26-936374AA2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000" dirty="0"/>
              <a:t>Are female suicide bombers deadlier than male suicide bombers?</a:t>
            </a:r>
          </a:p>
          <a:p>
            <a:pPr algn="just"/>
            <a:r>
              <a:rPr lang="en-US" sz="3000" dirty="0"/>
              <a:t>A tendency to see women either as victims of violence or involuntary participants in violent attacks</a:t>
            </a:r>
          </a:p>
          <a:p>
            <a:pPr algn="just"/>
            <a:r>
              <a:rPr lang="en-US" sz="3000" dirty="0"/>
              <a:t>some women indiscriminately suffer due to political violence</a:t>
            </a:r>
          </a:p>
          <a:p>
            <a:pPr algn="just"/>
            <a:r>
              <a:rPr lang="en-US" sz="3000" dirty="0"/>
              <a:t>others  join militant groups, and engage in violent activities</a:t>
            </a:r>
          </a:p>
          <a:p>
            <a:pPr algn="just"/>
            <a:r>
              <a:rPr lang="en-SK" sz="3000" dirty="0"/>
              <a:t> a number of female terrorists joined the ISIS, Boko Haram, Al-Qaeda and other organizations, and played a key role in various types of activities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63228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3237C-4D2F-D143-8910-AD01C98A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Female Suicide Terrorists: Alternative 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4E7D1-8D48-3F45-BE91-07F9F4896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1. women in general are considered less threatening than men</a:t>
            </a:r>
          </a:p>
          <a:p>
            <a:pPr algn="just"/>
            <a:r>
              <a:rPr lang="en-US" dirty="0"/>
              <a:t>they are not fully scrutinized in all circumstances, which facilitates their operations </a:t>
            </a:r>
          </a:p>
          <a:p>
            <a:pPr algn="just"/>
            <a:r>
              <a:rPr lang="en-US" dirty="0"/>
              <a:t>consequently, female perpetrators are potentially highly effective</a:t>
            </a:r>
          </a:p>
          <a:p>
            <a:pPr algn="just"/>
            <a:r>
              <a:rPr lang="en-US" dirty="0"/>
              <a:t>2. female suicide terrorism is no</a:t>
            </a:r>
            <a:r>
              <a:rPr lang="en-SK" dirty="0"/>
              <a:t> </a:t>
            </a:r>
            <a:r>
              <a:rPr lang="en-US" dirty="0"/>
              <a:t>longer new or inconceivable</a:t>
            </a:r>
          </a:p>
          <a:p>
            <a:pPr algn="just"/>
            <a:r>
              <a:rPr lang="en-US" dirty="0"/>
              <a:t>no longer sporadic or rare incidents, they are therefore anticipated</a:t>
            </a:r>
            <a:r>
              <a:rPr lang="en-SK" dirty="0"/>
              <a:t> </a:t>
            </a:r>
          </a:p>
          <a:p>
            <a:pPr algn="just"/>
            <a:r>
              <a:rPr lang="en-US" dirty="0"/>
              <a:t>women cannot be categorized as more effective terrorists than men, because there is nothing new or special about "female terrorism"</a:t>
            </a:r>
          </a:p>
        </p:txBody>
      </p:sp>
    </p:spTree>
    <p:extLst>
      <p:ext uri="{BB962C8B-B14F-4D97-AF65-F5344CB8AC3E}">
        <p14:creationId xmlns:p14="http://schemas.microsoft.com/office/powerpoint/2010/main" val="4033678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63C4F-03DC-2840-8A5D-771BF6DFB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 gendered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1070F-43D0-C14E-887F-24573F234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women operationally superior to men because they take advantage of the existing gender stereotypes</a:t>
            </a:r>
          </a:p>
          <a:p>
            <a:pPr algn="just"/>
            <a:r>
              <a:rPr lang="en-US" dirty="0"/>
              <a:t>dominant stereotypes: women are considered genetically predisposed to caring, nurturing, and protecting</a:t>
            </a:r>
          </a:p>
          <a:p>
            <a:pPr algn="just"/>
            <a:r>
              <a:rPr lang="en-US" dirty="0"/>
              <a:t>the fact that they can be militant, violent, and eager to kill does not align well with the existing stereotypes associated with being a woman</a:t>
            </a:r>
          </a:p>
          <a:p>
            <a:pPr algn="just"/>
            <a:r>
              <a:rPr lang="en-US" dirty="0"/>
              <a:t>consequently, women are not exclusively profiled or duly searched</a:t>
            </a:r>
          </a:p>
          <a:p>
            <a:pPr algn="just"/>
            <a:r>
              <a:rPr lang="en-US" dirty="0"/>
              <a:t>gender stereotypes facilitate the job of female suicide bombers: they can evade intimate searches even when they are observed for suspicious behavior</a:t>
            </a:r>
          </a:p>
        </p:txBody>
      </p:sp>
    </p:spTree>
    <p:extLst>
      <p:ext uri="{BB962C8B-B14F-4D97-AF65-F5344CB8AC3E}">
        <p14:creationId xmlns:p14="http://schemas.microsoft.com/office/powerpoint/2010/main" val="201992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1E33C-DD6F-EF4F-A1F0-86E5A956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Empirical Tests of the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4D1C3-A0DD-674E-A58B-5B3A4A284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large-N analysis of suicide attacks between 1998 and 2015 (</a:t>
            </a:r>
            <a:r>
              <a:rPr lang="en-US" dirty="0" err="1"/>
              <a:t>Alakoc</a:t>
            </a:r>
            <a:r>
              <a:rPr lang="en-US" dirty="0"/>
              <a:t> 2020)</a:t>
            </a:r>
          </a:p>
          <a:p>
            <a:pPr algn="just"/>
            <a:r>
              <a:rPr lang="en-US" dirty="0"/>
              <a:t>other things being equal, suicide terrorist attacks carried out by female suicide bombers are deadlier than those by male suicide bombers</a:t>
            </a:r>
          </a:p>
          <a:p>
            <a:pPr algn="just"/>
            <a:r>
              <a:rPr lang="en-US" dirty="0"/>
              <a:t>some evidence that effect of female-led suicide missions on lethality is largest in low-accessibility locations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902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0CB6F-A11C-5742-9438-78881BE34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Other reasons to deploy female suicide bombers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C62FA-34FB-1E49-A59F-0661F1855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1. when women are deployed in suicide missions, their attacks are guaranteed to attract greater media attention and generate wider publicity</a:t>
            </a:r>
            <a:endParaRPr lang="en-SK" dirty="0"/>
          </a:p>
          <a:p>
            <a:pPr algn="just"/>
            <a:r>
              <a:rPr lang="en-US" dirty="0"/>
              <a:t>2. women have a greater “propaganda value” than men and they are generally more skilled at gaining sympathy and support for a given cause</a:t>
            </a:r>
            <a:endParaRPr lang="en-SK" dirty="0"/>
          </a:p>
          <a:p>
            <a:pPr algn="just"/>
            <a:r>
              <a:rPr lang="en-US" dirty="0"/>
              <a:t>3. terrorist organizations also recruit women strategically in order to shame and thereby convince men to join the ranks of their organizations</a:t>
            </a:r>
            <a:endParaRPr lang="en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9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FC45B-B939-1144-AE3D-F79911E86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An Act of Free Will?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46552-9B3C-E746-ADEE-7D61646EA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key question of whether or not the suicides must be acts of free will, which is also something that is not always easy to know</a:t>
            </a:r>
            <a:endParaRPr lang="sk-SK" dirty="0"/>
          </a:p>
          <a:p>
            <a:pPr algn="just"/>
            <a:r>
              <a:rPr lang="en-US" dirty="0"/>
              <a:t>willingness to die as the key element of a definition?</a:t>
            </a:r>
            <a:endParaRPr lang="sk-SK" dirty="0"/>
          </a:p>
          <a:p>
            <a:pPr algn="just"/>
            <a:r>
              <a:rPr lang="en-US" dirty="0"/>
              <a:t>what if bombers were subjected to intense social pressures that pushed them in the direction of martyrdom?</a:t>
            </a:r>
            <a:endParaRPr lang="sk-SK" dirty="0"/>
          </a:p>
          <a:p>
            <a:pPr algn="just"/>
            <a:r>
              <a:rPr lang="en-US" dirty="0"/>
              <a:t>what if the attacker blew themselves up only when cornered by the police?</a:t>
            </a:r>
            <a:endParaRPr lang="sk-SK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01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DE2EB-6141-0E4E-9DE7-7BD63C0A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Is a general theory </a:t>
            </a:r>
            <a:br>
              <a:rPr lang="en-US" b="1" dirty="0"/>
            </a:br>
            <a:r>
              <a:rPr lang="en-US" b="1" dirty="0"/>
              <a:t>of suicide attacks possible?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B10B9-F4AF-8C48-A294-562C88F18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considering how difficult it is to define the concept, modesty may be the wisest course of action</a:t>
            </a:r>
            <a:endParaRPr lang="sk-SK" dirty="0"/>
          </a:p>
          <a:p>
            <a:pPr algn="just"/>
            <a:r>
              <a:rPr lang="en-US" dirty="0"/>
              <a:t>a scholarly consensus that suicide attacks are instrumental or strategic from the perspective of a sponsoring organization that represents the weaker party in an asymmetrical conflict</a:t>
            </a:r>
            <a:endParaRPr lang="sk-SK" dirty="0"/>
          </a:p>
          <a:p>
            <a:pPr algn="just"/>
            <a:r>
              <a:rPr lang="en-US" dirty="0"/>
              <a:t>they serve the political interests of identifiable actors, most of whom are non-states opposing well-armed states</a:t>
            </a:r>
          </a:p>
          <a:p>
            <a:pPr algn="just"/>
            <a:r>
              <a:rPr lang="en-US" dirty="0"/>
              <a:t>the method is mechanically simple and tactically efficient, and it possesses high-symbolic value as well as versatility</a:t>
            </a:r>
            <a:endParaRPr lang="sk-SK" dirty="0"/>
          </a:p>
          <a:p>
            <a:pPr algn="just"/>
            <a:r>
              <a:rPr lang="en-US" dirty="0"/>
              <a:t>suicide attacks presumably also mobilize sympathetic constituencies and attract recruits and financial support</a:t>
            </a:r>
            <a:endParaRPr lang="sk-SK" dirty="0"/>
          </a:p>
          <a:p>
            <a:pPr algn="just"/>
            <a:r>
              <a:rPr lang="en-US" dirty="0"/>
              <a:t>the death of the perpetrator is thought to legitimize the action</a:t>
            </a:r>
            <a:r>
              <a:rPr lang="sk-SK" dirty="0">
                <a:effectLst/>
              </a:rPr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89238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6FF6-F277-864E-814E-3F3CADD93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effective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C02CD-2F78-E84D-99DE-8D18E78CC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Pape claims it ultimately forces democratic regimes occupying foreign countries to withdraw from the foreign territory</a:t>
            </a:r>
          </a:p>
          <a:p>
            <a:r>
              <a:rPr lang="en-US" dirty="0"/>
              <a:t>typically, resorting to suicide terrorism is meant ultimately to end foreign occupation and secure autonomy or independence</a:t>
            </a:r>
            <a:endParaRPr lang="sk-SK" dirty="0"/>
          </a:p>
          <a:p>
            <a:r>
              <a:rPr lang="en-US" dirty="0"/>
              <a:t>Pape: suicide terrorism is successful only when occupying powers have “limited or modest” goals as opposed to those “central to their wealth or security”</a:t>
            </a:r>
            <a:endParaRPr lang="sk-SK" dirty="0"/>
          </a:p>
          <a:p>
            <a:r>
              <a:rPr lang="en-US" dirty="0"/>
              <a:t>he concludes that six of thirteen completed campaigns from 1983 to 2001 resulted in “no change” in the foreign occupation</a:t>
            </a:r>
            <a:endParaRPr lang="sk-SK" dirty="0"/>
          </a:p>
          <a:p>
            <a:r>
              <a:rPr lang="en-US" dirty="0"/>
              <a:t>however, he argues that “even a 50 percent success rate is remarkable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52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087B5-392D-7844-95C7-FC484F68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effective is it?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82EE9-7D1A-BD41-8096-05E0F20F0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suicide terrorism is attractive because it enhances an organization’s prestige and gives it an advantage in intra-movement competition by attracting recruits, publicity, and money</a:t>
            </a:r>
            <a:endParaRPr lang="sk-SK" dirty="0"/>
          </a:p>
          <a:p>
            <a:pPr algn="just"/>
            <a:r>
              <a:rPr lang="en-US" dirty="0"/>
              <a:t>the argument is probably most persuasive regarding the Palestinian case</a:t>
            </a:r>
            <a:endParaRPr lang="sk-SK" dirty="0"/>
          </a:p>
          <a:p>
            <a:pPr algn="just"/>
            <a:r>
              <a:rPr lang="en-US" dirty="0"/>
              <a:t>for example, Al Qaeda’s actions are hard to explain in terms of competition with rivals</a:t>
            </a:r>
            <a:endParaRPr lang="sk-SK" dirty="0"/>
          </a:p>
          <a:p>
            <a:pPr algn="just"/>
            <a:r>
              <a:rPr lang="en-US" dirty="0"/>
              <a:t>if suicide attacks are effective (in either or both of these ways), why are they infrequent? </a:t>
            </a:r>
            <a:endParaRPr lang="sk-SK" dirty="0"/>
          </a:p>
          <a:p>
            <a:pPr algn="just"/>
            <a:r>
              <a:rPr lang="en-US" dirty="0" err="1"/>
              <a:t>Kalyvas</a:t>
            </a:r>
            <a:r>
              <a:rPr lang="en-US" dirty="0"/>
              <a:t> and Sanchez-Cuenca note that suicide attacks can be counterproductive if they kill civilians indiscriminately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6086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3EE9D-CEA9-B74F-84BE-77DC3EF1B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Pape: </a:t>
            </a:r>
            <a:r>
              <a:rPr lang="en-US" b="1" i="1" dirty="0"/>
              <a:t>Dying to Win: </a:t>
            </a:r>
            <a:br>
              <a:rPr lang="en-US" b="1" i="1" dirty="0"/>
            </a:br>
            <a:r>
              <a:rPr lang="en-US" b="1" i="1" dirty="0"/>
              <a:t>The Strategic Logic of Suicide Terrorism</a:t>
            </a:r>
            <a:r>
              <a:rPr lang="sk-SK" b="1" i="1" dirty="0">
                <a:effectLst/>
              </a:rPr>
              <a:t> 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501AC-9910-834D-B573-234B8DF07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compiled a database of every suicide bombing and attack around the globe from 1980 - 2003, it included 315 attacks</a:t>
            </a:r>
            <a:endParaRPr lang="sk-SK" dirty="0"/>
          </a:p>
          <a:p>
            <a:r>
              <a:rPr lang="en-US" dirty="0"/>
              <a:t>the data show that there is little connection between suicide terrorism and Islamic fundamentalism, or any one of the world’s religions</a:t>
            </a:r>
            <a:endParaRPr lang="sk-SK" dirty="0"/>
          </a:p>
          <a:p>
            <a:r>
              <a:rPr lang="en-US" dirty="0"/>
              <a:t>the leading instigators of suicide attacks were the Tamil Tigers in Sri Lanka, a Marxist-Leninist group whose members are from Hindu families but who are opposed to religion</a:t>
            </a:r>
            <a:endParaRPr lang="sk-SK" dirty="0"/>
          </a:p>
          <a:p>
            <a:r>
              <a:rPr lang="en-US" dirty="0"/>
              <a:t>this group committed 76 of the 315 incidents, more suicide attacks than Hamas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76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AB444-F37A-CF43-9323-52CEAEB2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Pape: </a:t>
            </a:r>
            <a:r>
              <a:rPr lang="en-US" b="1" i="1" dirty="0"/>
              <a:t>Dying to Win: </a:t>
            </a:r>
            <a:br>
              <a:rPr lang="en-US" b="1" i="1" dirty="0"/>
            </a:br>
            <a:r>
              <a:rPr lang="en-US" b="1" i="1" dirty="0"/>
              <a:t>The Strategic Logic of Suicide Terrorism</a:t>
            </a:r>
            <a:r>
              <a:rPr lang="sk-SK" b="1" i="1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240BD-4CD7-9848-BE86-DDEF1527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nearly all suicide terrorist attacks have in common is </a:t>
            </a:r>
            <a:r>
              <a:rPr lang="en-US" b="1" dirty="0"/>
              <a:t>a specific secular and strategic goal</a:t>
            </a:r>
            <a:r>
              <a:rPr lang="en-US" dirty="0"/>
              <a:t>: to compel modern </a:t>
            </a:r>
            <a:r>
              <a:rPr lang="en-US" i="1" dirty="0"/>
              <a:t>democracies</a:t>
            </a:r>
            <a:r>
              <a:rPr lang="en-US" dirty="0"/>
              <a:t> to withdraw military forces from territory that the terrorists consider to be their homeland</a:t>
            </a:r>
            <a:endParaRPr lang="sk-SK" dirty="0"/>
          </a:p>
          <a:p>
            <a:r>
              <a:rPr lang="en-US" b="1" dirty="0"/>
              <a:t>religion is rarely the root cause</a:t>
            </a:r>
            <a:r>
              <a:rPr lang="en-US" dirty="0"/>
              <a:t>, although it is often used as a tool by terrorist organizations in recruiting and in other efforts in service of the broader strategic objective</a:t>
            </a:r>
            <a:endParaRPr lang="sk-SK" dirty="0"/>
          </a:p>
          <a:p>
            <a:r>
              <a:rPr lang="en-US" dirty="0"/>
              <a:t>four key factors increase the likelihood of suicide attacks:</a:t>
            </a:r>
            <a:endParaRPr lang="sk-SK" dirty="0"/>
          </a:p>
          <a:p>
            <a:r>
              <a:rPr lang="en-US" dirty="0"/>
              <a:t>a) foreign occupation, b) democracy, c) religious difference between the occupied country and the invading forces, and d) ongoing rebellion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83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194B5-9D1D-434B-A0F7-6CB11B53B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Foreign occupation &amp; protracted (military) conflict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C6073-AE47-AE47-BFA2-264D98CF7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nearly all suicide terrorist attacks have in common is a specific </a:t>
            </a:r>
            <a:r>
              <a:rPr lang="en-US" b="1" dirty="0"/>
              <a:t>secular and strategic</a:t>
            </a:r>
            <a:r>
              <a:rPr lang="sk-SK" b="1" dirty="0"/>
              <a:t> </a:t>
            </a:r>
            <a:r>
              <a:rPr lang="en-US" b="1" dirty="0"/>
              <a:t>goal</a:t>
            </a:r>
            <a:endParaRPr lang="en-US" dirty="0"/>
          </a:p>
          <a:p>
            <a:r>
              <a:rPr lang="en-US" dirty="0"/>
              <a:t>suicide attacks serve ‘‘to compel modern democracies to withdraw military forces from</a:t>
            </a:r>
            <a:r>
              <a:rPr lang="sk-SK" dirty="0"/>
              <a:t> </a:t>
            </a:r>
            <a:r>
              <a:rPr lang="en-US" dirty="0"/>
              <a:t>territory that the terrorists consider to be their homeland’’</a:t>
            </a:r>
            <a:r>
              <a:rPr lang="sk-SK" dirty="0">
                <a:effectLst/>
              </a:rPr>
              <a:t> </a:t>
            </a:r>
          </a:p>
          <a:p>
            <a:pPr algn="just"/>
            <a:r>
              <a:rPr lang="en-US" dirty="0"/>
              <a:t>suicide attacks are a last resort, used once other violent antioccupation tactics have failed</a:t>
            </a:r>
            <a:endParaRPr lang="sk-SK" dirty="0"/>
          </a:p>
          <a:p>
            <a:pPr algn="just"/>
            <a:r>
              <a:rPr lang="en-US" dirty="0"/>
              <a:t>thus, suicide attacks should be expected to occur in the context of a protracted insurgency</a:t>
            </a:r>
            <a:r>
              <a:rPr lang="sk-SK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16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2049</Words>
  <Application>Microsoft Macintosh PowerPoint</Application>
  <PresentationFormat>Widescreen</PresentationFormat>
  <Paragraphs>123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The special case of suicide attacks</vt:lpstr>
      <vt:lpstr>Definitional issues</vt:lpstr>
      <vt:lpstr>An Act of Free Will?</vt:lpstr>
      <vt:lpstr>Is a general theory  of suicide attacks possible?</vt:lpstr>
      <vt:lpstr>How effective is it?</vt:lpstr>
      <vt:lpstr>How effective is it?</vt:lpstr>
      <vt:lpstr>Pape: Dying to Win:  The Strategic Logic of Suicide Terrorism </vt:lpstr>
      <vt:lpstr>Pape: Dying to Win:  The Strategic Logic of Suicide Terrorism </vt:lpstr>
      <vt:lpstr>Foreign occupation &amp; protracted (military) conflict </vt:lpstr>
      <vt:lpstr>Democracy </vt:lpstr>
      <vt:lpstr>A religious dimension to the logic?</vt:lpstr>
      <vt:lpstr>The theory does not seem to explain recent trends in suicide attacks</vt:lpstr>
      <vt:lpstr>The perpetrators and victims  of suicide attacks </vt:lpstr>
      <vt:lpstr>The lack of critical data</vt:lpstr>
      <vt:lpstr>Selection bias </vt:lpstr>
      <vt:lpstr>How to deal with the selection bias?</vt:lpstr>
      <vt:lpstr>Foreign or Domestic Occupation?</vt:lpstr>
      <vt:lpstr>Foreign or Domestic Occupation?</vt:lpstr>
      <vt:lpstr>Policy implications?</vt:lpstr>
      <vt:lpstr>Female Suicide Bombers</vt:lpstr>
      <vt:lpstr>Female Suicide Terrorists: Alternative Views</vt:lpstr>
      <vt:lpstr>A gendered perspective</vt:lpstr>
      <vt:lpstr>Empirical Tests of the Hypothesis</vt:lpstr>
      <vt:lpstr>Other reasons to deploy female suicide bombers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special case of suicide bombers</dc:title>
  <dc:creator>Marek Rybar</dc:creator>
  <cp:lastModifiedBy>Marek Rybar</cp:lastModifiedBy>
  <cp:revision>75</cp:revision>
  <dcterms:created xsi:type="dcterms:W3CDTF">2019-05-06T06:58:38Z</dcterms:created>
  <dcterms:modified xsi:type="dcterms:W3CDTF">2022-05-02T09:12:56Z</dcterms:modified>
</cp:coreProperties>
</file>