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snapToObjects="1">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146C0-E4CB-E640-B860-E3F4F944A4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D7CAFA-6FA1-6A4B-A1B8-D01C29768C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920DAC-6067-1144-AD10-3FA0DC560936}"/>
              </a:ext>
            </a:extLst>
          </p:cNvPr>
          <p:cNvSpPr>
            <a:spLocks noGrp="1"/>
          </p:cNvSpPr>
          <p:nvPr>
            <p:ph type="dt" sz="half" idx="10"/>
          </p:nvPr>
        </p:nvSpPr>
        <p:spPr/>
        <p:txBody>
          <a:bodyPr/>
          <a:lstStyle/>
          <a:p>
            <a:fld id="{EB681A16-7EA1-2249-8DE1-E9A28E4A84B9}" type="datetimeFigureOut">
              <a:rPr lang="en-US" smtClean="0"/>
              <a:t>3/21/22</a:t>
            </a:fld>
            <a:endParaRPr lang="en-US"/>
          </a:p>
        </p:txBody>
      </p:sp>
      <p:sp>
        <p:nvSpPr>
          <p:cNvPr id="5" name="Footer Placeholder 4">
            <a:extLst>
              <a:ext uri="{FF2B5EF4-FFF2-40B4-BE49-F238E27FC236}">
                <a16:creationId xmlns:a16="http://schemas.microsoft.com/office/drawing/2014/main" id="{185B9A57-46B7-0C41-A6A3-683C6BDF1A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58F9DD-53CB-6846-85A1-199850335037}"/>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4150786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FC51-886E-0641-BACA-CC4D4C42D5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4B2432-EF0C-4B44-8921-F2C9931D76B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F64A10-7953-9E4B-A8D5-D987839E6D14}"/>
              </a:ext>
            </a:extLst>
          </p:cNvPr>
          <p:cNvSpPr>
            <a:spLocks noGrp="1"/>
          </p:cNvSpPr>
          <p:nvPr>
            <p:ph type="dt" sz="half" idx="10"/>
          </p:nvPr>
        </p:nvSpPr>
        <p:spPr/>
        <p:txBody>
          <a:bodyPr/>
          <a:lstStyle/>
          <a:p>
            <a:fld id="{EB681A16-7EA1-2249-8DE1-E9A28E4A84B9}" type="datetimeFigureOut">
              <a:rPr lang="en-US" smtClean="0"/>
              <a:t>3/21/22</a:t>
            </a:fld>
            <a:endParaRPr lang="en-US"/>
          </a:p>
        </p:txBody>
      </p:sp>
      <p:sp>
        <p:nvSpPr>
          <p:cNvPr id="5" name="Footer Placeholder 4">
            <a:extLst>
              <a:ext uri="{FF2B5EF4-FFF2-40B4-BE49-F238E27FC236}">
                <a16:creationId xmlns:a16="http://schemas.microsoft.com/office/drawing/2014/main" id="{2A42A6D3-29F9-A840-8E0F-5AC7E175BC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BBB2A-C4DD-034B-BAEB-212578B712CD}"/>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1613566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64A8BB-A381-B949-BF33-CEAE2CEA11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75A014-D2EC-E149-8587-A0F7987BC19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171AE0-FF48-C148-A8C7-CE6B0645D39C}"/>
              </a:ext>
            </a:extLst>
          </p:cNvPr>
          <p:cNvSpPr>
            <a:spLocks noGrp="1"/>
          </p:cNvSpPr>
          <p:nvPr>
            <p:ph type="dt" sz="half" idx="10"/>
          </p:nvPr>
        </p:nvSpPr>
        <p:spPr/>
        <p:txBody>
          <a:bodyPr/>
          <a:lstStyle/>
          <a:p>
            <a:fld id="{EB681A16-7EA1-2249-8DE1-E9A28E4A84B9}" type="datetimeFigureOut">
              <a:rPr lang="en-US" smtClean="0"/>
              <a:t>3/21/22</a:t>
            </a:fld>
            <a:endParaRPr lang="en-US"/>
          </a:p>
        </p:txBody>
      </p:sp>
      <p:sp>
        <p:nvSpPr>
          <p:cNvPr id="5" name="Footer Placeholder 4">
            <a:extLst>
              <a:ext uri="{FF2B5EF4-FFF2-40B4-BE49-F238E27FC236}">
                <a16:creationId xmlns:a16="http://schemas.microsoft.com/office/drawing/2014/main" id="{474721CE-0F57-3047-AE37-6E688406C2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685F76-A352-7D41-9FF4-11CB8E84C534}"/>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2069047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412B0-7D63-324D-8A8A-CE8EEF6C99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1F401D-40AE-4642-A985-4FA91A2E95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8B6F1-AFED-FF44-BDAA-79350FE92762}"/>
              </a:ext>
            </a:extLst>
          </p:cNvPr>
          <p:cNvSpPr>
            <a:spLocks noGrp="1"/>
          </p:cNvSpPr>
          <p:nvPr>
            <p:ph type="dt" sz="half" idx="10"/>
          </p:nvPr>
        </p:nvSpPr>
        <p:spPr/>
        <p:txBody>
          <a:bodyPr/>
          <a:lstStyle/>
          <a:p>
            <a:fld id="{EB681A16-7EA1-2249-8DE1-E9A28E4A84B9}" type="datetimeFigureOut">
              <a:rPr lang="en-US" smtClean="0"/>
              <a:t>3/21/22</a:t>
            </a:fld>
            <a:endParaRPr lang="en-US"/>
          </a:p>
        </p:txBody>
      </p:sp>
      <p:sp>
        <p:nvSpPr>
          <p:cNvPr id="5" name="Footer Placeholder 4">
            <a:extLst>
              <a:ext uri="{FF2B5EF4-FFF2-40B4-BE49-F238E27FC236}">
                <a16:creationId xmlns:a16="http://schemas.microsoft.com/office/drawing/2014/main" id="{87B5404E-302A-554C-86D4-94AF534BEB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7F0F7-A8ED-3C47-A0D1-C1B3F2D39CD6}"/>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2123354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71936-AB68-D34A-A1CC-7B30AD84A8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EB04D4-4C10-E943-A1B0-F4FCFF3930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385F96-AFF0-8D42-A869-EE15BF4B4293}"/>
              </a:ext>
            </a:extLst>
          </p:cNvPr>
          <p:cNvSpPr>
            <a:spLocks noGrp="1"/>
          </p:cNvSpPr>
          <p:nvPr>
            <p:ph type="dt" sz="half" idx="10"/>
          </p:nvPr>
        </p:nvSpPr>
        <p:spPr/>
        <p:txBody>
          <a:bodyPr/>
          <a:lstStyle/>
          <a:p>
            <a:fld id="{EB681A16-7EA1-2249-8DE1-E9A28E4A84B9}" type="datetimeFigureOut">
              <a:rPr lang="en-US" smtClean="0"/>
              <a:t>3/21/22</a:t>
            </a:fld>
            <a:endParaRPr lang="en-US"/>
          </a:p>
        </p:txBody>
      </p:sp>
      <p:sp>
        <p:nvSpPr>
          <p:cNvPr id="5" name="Footer Placeholder 4">
            <a:extLst>
              <a:ext uri="{FF2B5EF4-FFF2-40B4-BE49-F238E27FC236}">
                <a16:creationId xmlns:a16="http://schemas.microsoft.com/office/drawing/2014/main" id="{82B2BA72-1022-664D-93B0-A3BFEFE412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16DA6-1D0A-2F49-B448-A1C71355ACFE}"/>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1830736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8E7C9-1E36-BC47-B47D-538C62648F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F64249-7A1C-794B-9636-DBA7D6D071C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22A239-07D2-ED48-B208-841E63F9C00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62D36F-E7FE-F04A-9AE5-20457415E451}"/>
              </a:ext>
            </a:extLst>
          </p:cNvPr>
          <p:cNvSpPr>
            <a:spLocks noGrp="1"/>
          </p:cNvSpPr>
          <p:nvPr>
            <p:ph type="dt" sz="half" idx="10"/>
          </p:nvPr>
        </p:nvSpPr>
        <p:spPr/>
        <p:txBody>
          <a:bodyPr/>
          <a:lstStyle/>
          <a:p>
            <a:fld id="{EB681A16-7EA1-2249-8DE1-E9A28E4A84B9}" type="datetimeFigureOut">
              <a:rPr lang="en-US" smtClean="0"/>
              <a:t>3/21/22</a:t>
            </a:fld>
            <a:endParaRPr lang="en-US"/>
          </a:p>
        </p:txBody>
      </p:sp>
      <p:sp>
        <p:nvSpPr>
          <p:cNvPr id="6" name="Footer Placeholder 5">
            <a:extLst>
              <a:ext uri="{FF2B5EF4-FFF2-40B4-BE49-F238E27FC236}">
                <a16:creationId xmlns:a16="http://schemas.microsoft.com/office/drawing/2014/main" id="{458CAD10-FD32-074A-9F7E-70591BB99F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31D23-7197-F34F-BF08-6DBD0844B242}"/>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338291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F5F00-80A1-8449-AC36-B198F0562D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32D94A-5910-774B-8686-7765E25BAB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33FBF9-1F81-AD42-876C-2217ED2D2FF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8D074D-BF4C-AE4D-A5D0-30DFEB433E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D141099-B7D7-954B-904E-4A6CF0EFD2C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2C5B96-0F0D-B74C-96BC-E7C61A8512CA}"/>
              </a:ext>
            </a:extLst>
          </p:cNvPr>
          <p:cNvSpPr>
            <a:spLocks noGrp="1"/>
          </p:cNvSpPr>
          <p:nvPr>
            <p:ph type="dt" sz="half" idx="10"/>
          </p:nvPr>
        </p:nvSpPr>
        <p:spPr/>
        <p:txBody>
          <a:bodyPr/>
          <a:lstStyle/>
          <a:p>
            <a:fld id="{EB681A16-7EA1-2249-8DE1-E9A28E4A84B9}" type="datetimeFigureOut">
              <a:rPr lang="en-US" smtClean="0"/>
              <a:t>3/21/22</a:t>
            </a:fld>
            <a:endParaRPr lang="en-US"/>
          </a:p>
        </p:txBody>
      </p:sp>
      <p:sp>
        <p:nvSpPr>
          <p:cNvPr id="8" name="Footer Placeholder 7">
            <a:extLst>
              <a:ext uri="{FF2B5EF4-FFF2-40B4-BE49-F238E27FC236}">
                <a16:creationId xmlns:a16="http://schemas.microsoft.com/office/drawing/2014/main" id="{900BC200-D1A6-9B43-A47C-542AF3A118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3ACD56-F4A9-9641-BB98-102614FB843F}"/>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394861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651A1-0BA4-0742-A42F-B9CB64B2E5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C1A3CA-599E-0649-986F-16AF8F5FC644}"/>
              </a:ext>
            </a:extLst>
          </p:cNvPr>
          <p:cNvSpPr>
            <a:spLocks noGrp="1"/>
          </p:cNvSpPr>
          <p:nvPr>
            <p:ph type="dt" sz="half" idx="10"/>
          </p:nvPr>
        </p:nvSpPr>
        <p:spPr/>
        <p:txBody>
          <a:bodyPr/>
          <a:lstStyle/>
          <a:p>
            <a:fld id="{EB681A16-7EA1-2249-8DE1-E9A28E4A84B9}" type="datetimeFigureOut">
              <a:rPr lang="en-US" smtClean="0"/>
              <a:t>3/21/22</a:t>
            </a:fld>
            <a:endParaRPr lang="en-US"/>
          </a:p>
        </p:txBody>
      </p:sp>
      <p:sp>
        <p:nvSpPr>
          <p:cNvPr id="4" name="Footer Placeholder 3">
            <a:extLst>
              <a:ext uri="{FF2B5EF4-FFF2-40B4-BE49-F238E27FC236}">
                <a16:creationId xmlns:a16="http://schemas.microsoft.com/office/drawing/2014/main" id="{D1C0D963-2EA9-CA43-B688-D14DFBC306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99DBC8-29CE-E34D-84F7-009F6D74539A}"/>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2444352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68215B-0723-E540-A848-7A422535B9CF}"/>
              </a:ext>
            </a:extLst>
          </p:cNvPr>
          <p:cNvSpPr>
            <a:spLocks noGrp="1"/>
          </p:cNvSpPr>
          <p:nvPr>
            <p:ph type="dt" sz="half" idx="10"/>
          </p:nvPr>
        </p:nvSpPr>
        <p:spPr/>
        <p:txBody>
          <a:bodyPr/>
          <a:lstStyle/>
          <a:p>
            <a:fld id="{EB681A16-7EA1-2249-8DE1-E9A28E4A84B9}" type="datetimeFigureOut">
              <a:rPr lang="en-US" smtClean="0"/>
              <a:t>3/21/22</a:t>
            </a:fld>
            <a:endParaRPr lang="en-US"/>
          </a:p>
        </p:txBody>
      </p:sp>
      <p:sp>
        <p:nvSpPr>
          <p:cNvPr id="3" name="Footer Placeholder 2">
            <a:extLst>
              <a:ext uri="{FF2B5EF4-FFF2-40B4-BE49-F238E27FC236}">
                <a16:creationId xmlns:a16="http://schemas.microsoft.com/office/drawing/2014/main" id="{DF2B6216-E200-E146-9C65-F801F4E8C0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8A1A21-A978-4D41-9A86-4642CFBC09AA}"/>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2842911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B08BD-4D75-CE48-B067-C0580A702A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06F4B3-3E26-7248-95A2-3C5DC752FF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5ED2A9-F24D-354F-A591-67A81CE462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9BFBF6-B687-CB40-BECC-C045DF7C86F9}"/>
              </a:ext>
            </a:extLst>
          </p:cNvPr>
          <p:cNvSpPr>
            <a:spLocks noGrp="1"/>
          </p:cNvSpPr>
          <p:nvPr>
            <p:ph type="dt" sz="half" idx="10"/>
          </p:nvPr>
        </p:nvSpPr>
        <p:spPr/>
        <p:txBody>
          <a:bodyPr/>
          <a:lstStyle/>
          <a:p>
            <a:fld id="{EB681A16-7EA1-2249-8DE1-E9A28E4A84B9}" type="datetimeFigureOut">
              <a:rPr lang="en-US" smtClean="0"/>
              <a:t>3/21/22</a:t>
            </a:fld>
            <a:endParaRPr lang="en-US"/>
          </a:p>
        </p:txBody>
      </p:sp>
      <p:sp>
        <p:nvSpPr>
          <p:cNvPr id="6" name="Footer Placeholder 5">
            <a:extLst>
              <a:ext uri="{FF2B5EF4-FFF2-40B4-BE49-F238E27FC236}">
                <a16:creationId xmlns:a16="http://schemas.microsoft.com/office/drawing/2014/main" id="{B3A7809D-D08C-DA4C-B982-13FC862A40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E41DC3-AA24-D64E-A417-8206DB8B428A}"/>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1961626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19465-6A7E-D74D-8561-DCC33E2530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725FBE-6294-304C-88DA-DB6AE509A7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1E755A-82B2-A54B-B6B6-92A3304B4E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7E2870F-9D26-4641-BC7F-FA250B16DB5E}"/>
              </a:ext>
            </a:extLst>
          </p:cNvPr>
          <p:cNvSpPr>
            <a:spLocks noGrp="1"/>
          </p:cNvSpPr>
          <p:nvPr>
            <p:ph type="dt" sz="half" idx="10"/>
          </p:nvPr>
        </p:nvSpPr>
        <p:spPr/>
        <p:txBody>
          <a:bodyPr/>
          <a:lstStyle/>
          <a:p>
            <a:fld id="{EB681A16-7EA1-2249-8DE1-E9A28E4A84B9}" type="datetimeFigureOut">
              <a:rPr lang="en-US" smtClean="0"/>
              <a:t>3/21/22</a:t>
            </a:fld>
            <a:endParaRPr lang="en-US"/>
          </a:p>
        </p:txBody>
      </p:sp>
      <p:sp>
        <p:nvSpPr>
          <p:cNvPr id="6" name="Footer Placeholder 5">
            <a:extLst>
              <a:ext uri="{FF2B5EF4-FFF2-40B4-BE49-F238E27FC236}">
                <a16:creationId xmlns:a16="http://schemas.microsoft.com/office/drawing/2014/main" id="{4F71BF51-70C5-6747-86FF-4E30028F5F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3704C6-2D06-6A48-B969-D1817391FC33}"/>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1080944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FA2A72-990C-5C48-AD8C-2B12EF910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F1C340-86C3-B947-B66D-0E3D3AFD8D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DD808C-EC84-0A49-BCA4-A47BFDE907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681A16-7EA1-2249-8DE1-E9A28E4A84B9}" type="datetimeFigureOut">
              <a:rPr lang="en-US" smtClean="0"/>
              <a:t>3/21/22</a:t>
            </a:fld>
            <a:endParaRPr lang="en-US"/>
          </a:p>
        </p:txBody>
      </p:sp>
      <p:sp>
        <p:nvSpPr>
          <p:cNvPr id="5" name="Footer Placeholder 4">
            <a:extLst>
              <a:ext uri="{FF2B5EF4-FFF2-40B4-BE49-F238E27FC236}">
                <a16:creationId xmlns:a16="http://schemas.microsoft.com/office/drawing/2014/main" id="{91C26667-07FF-D645-92EA-B0F5647EED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95CF3D-9442-104F-96B1-0388912316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9D815-16B8-3E4D-B5C1-4BA40F89D47F}" type="slidenum">
              <a:rPr lang="en-US" smtClean="0"/>
              <a:t>‹#›</a:t>
            </a:fld>
            <a:endParaRPr lang="en-US"/>
          </a:p>
        </p:txBody>
      </p:sp>
    </p:spTree>
    <p:extLst>
      <p:ext uri="{BB962C8B-B14F-4D97-AF65-F5344CB8AC3E}">
        <p14:creationId xmlns:p14="http://schemas.microsoft.com/office/powerpoint/2010/main" val="1161683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9000" r="-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A6107-D789-5748-A81F-F0A09B1F93D4}"/>
              </a:ext>
            </a:extLst>
          </p:cNvPr>
          <p:cNvSpPr>
            <a:spLocks noGrp="1"/>
          </p:cNvSpPr>
          <p:nvPr>
            <p:ph type="ctrTitle"/>
          </p:nvPr>
        </p:nvSpPr>
        <p:spPr/>
        <p:txBody>
          <a:bodyPr/>
          <a:lstStyle/>
          <a:p>
            <a:r>
              <a:rPr lang="en-US" b="1" dirty="0">
                <a:solidFill>
                  <a:srgbClr val="C00000"/>
                </a:solidFill>
              </a:rPr>
              <a:t>Violence against Civilians </a:t>
            </a:r>
            <a:endParaRPr lang="en-US" dirty="0">
              <a:solidFill>
                <a:srgbClr val="C00000"/>
              </a:solidFill>
            </a:endParaRPr>
          </a:p>
        </p:txBody>
      </p:sp>
      <p:sp>
        <p:nvSpPr>
          <p:cNvPr id="3" name="Subtitle 2">
            <a:extLst>
              <a:ext uri="{FF2B5EF4-FFF2-40B4-BE49-F238E27FC236}">
                <a16:creationId xmlns:a16="http://schemas.microsoft.com/office/drawing/2014/main" id="{E6102BCE-408A-A540-B585-A7354A6B5CF0}"/>
              </a:ext>
            </a:extLst>
          </p:cNvPr>
          <p:cNvSpPr>
            <a:spLocks noGrp="1"/>
          </p:cNvSpPr>
          <p:nvPr>
            <p:ph type="subTitle" idx="1"/>
          </p:nvPr>
        </p:nvSpPr>
        <p:spPr/>
        <p:txBody>
          <a:bodyPr/>
          <a:lstStyle/>
          <a:p>
            <a:r>
              <a:rPr lang="en-US" dirty="0"/>
              <a:t>Political Violence</a:t>
            </a:r>
          </a:p>
          <a:p>
            <a:r>
              <a:rPr lang="en-US" dirty="0"/>
              <a:t>Spring 2022</a:t>
            </a:r>
          </a:p>
          <a:p>
            <a:r>
              <a:rPr lang="en-US" dirty="0"/>
              <a:t>Doc. Marek </a:t>
            </a:r>
            <a:r>
              <a:rPr lang="en-US" dirty="0" err="1"/>
              <a:t>Rybář</a:t>
            </a:r>
            <a:r>
              <a:rPr lang="en-US" dirty="0"/>
              <a:t>, PhD.</a:t>
            </a:r>
          </a:p>
        </p:txBody>
      </p:sp>
    </p:spTree>
    <p:extLst>
      <p:ext uri="{BB962C8B-B14F-4D97-AF65-F5344CB8AC3E}">
        <p14:creationId xmlns:p14="http://schemas.microsoft.com/office/powerpoint/2010/main" val="3772051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E1EE1-2430-A943-95FF-1D07223B04B2}"/>
              </a:ext>
            </a:extLst>
          </p:cNvPr>
          <p:cNvSpPr>
            <a:spLocks noGrp="1"/>
          </p:cNvSpPr>
          <p:nvPr>
            <p:ph type="title"/>
          </p:nvPr>
        </p:nvSpPr>
        <p:spPr/>
        <p:txBody>
          <a:bodyPr/>
          <a:lstStyle/>
          <a:p>
            <a:pPr algn="ctr"/>
            <a:r>
              <a:rPr lang="en-US" b="1" dirty="0"/>
              <a:t>Internal composition of the warring factions</a:t>
            </a:r>
            <a:r>
              <a:rPr lang="sk-SK" b="1" dirty="0">
                <a:effectLst/>
              </a:rPr>
              <a:t> </a:t>
            </a:r>
            <a:endParaRPr lang="en-US" b="1" dirty="0"/>
          </a:p>
        </p:txBody>
      </p:sp>
      <p:sp>
        <p:nvSpPr>
          <p:cNvPr id="3" name="Content Placeholder 2">
            <a:extLst>
              <a:ext uri="{FF2B5EF4-FFF2-40B4-BE49-F238E27FC236}">
                <a16:creationId xmlns:a16="http://schemas.microsoft.com/office/drawing/2014/main" id="{0C7D5ADB-1227-4F43-AA8B-CA9D6B1A0F58}"/>
              </a:ext>
            </a:extLst>
          </p:cNvPr>
          <p:cNvSpPr>
            <a:spLocks noGrp="1"/>
          </p:cNvSpPr>
          <p:nvPr>
            <p:ph idx="1"/>
          </p:nvPr>
        </p:nvSpPr>
        <p:spPr/>
        <p:txBody>
          <a:bodyPr/>
          <a:lstStyle/>
          <a:p>
            <a:r>
              <a:rPr lang="en-US" dirty="0"/>
              <a:t>a diversity of group characteristics and formal structures may affect their ability to coordinate and police the actions of its warriors</a:t>
            </a:r>
            <a:endParaRPr lang="sk-SK" dirty="0"/>
          </a:p>
          <a:p>
            <a:r>
              <a:rPr lang="en-US" dirty="0"/>
              <a:t>the rebel groups who recruit their new members by promising them private benefits may more abuse the civilian population</a:t>
            </a:r>
          </a:p>
          <a:p>
            <a:r>
              <a:rPr lang="en-US" dirty="0"/>
              <a:t>factions with loose disciplinary structures are likely to engage more in civilian abuse</a:t>
            </a:r>
            <a:endParaRPr lang="sk-SK" dirty="0"/>
          </a:p>
          <a:p>
            <a:pPr marL="0" indent="0">
              <a:buNone/>
            </a:pPr>
            <a:endParaRPr lang="sk-SK" dirty="0"/>
          </a:p>
          <a:p>
            <a:endParaRPr lang="en-US" dirty="0"/>
          </a:p>
        </p:txBody>
      </p:sp>
    </p:spTree>
    <p:extLst>
      <p:ext uri="{BB962C8B-B14F-4D97-AF65-F5344CB8AC3E}">
        <p14:creationId xmlns:p14="http://schemas.microsoft.com/office/powerpoint/2010/main" val="2342334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39882-63B8-DF4D-BE59-E18C74D1D178}"/>
              </a:ext>
            </a:extLst>
          </p:cNvPr>
          <p:cNvSpPr>
            <a:spLocks noGrp="1"/>
          </p:cNvSpPr>
          <p:nvPr>
            <p:ph type="title"/>
          </p:nvPr>
        </p:nvSpPr>
        <p:spPr/>
        <p:txBody>
          <a:bodyPr/>
          <a:lstStyle/>
          <a:p>
            <a:pPr algn="ctr"/>
            <a:r>
              <a:rPr lang="en-US" b="1" dirty="0"/>
              <a:t>Findings</a:t>
            </a:r>
          </a:p>
        </p:txBody>
      </p:sp>
      <p:sp>
        <p:nvSpPr>
          <p:cNvPr id="3" name="Content Placeholder 2">
            <a:extLst>
              <a:ext uri="{FF2B5EF4-FFF2-40B4-BE49-F238E27FC236}">
                <a16:creationId xmlns:a16="http://schemas.microsoft.com/office/drawing/2014/main" id="{38CB2BCA-7320-F840-B50B-81EFE7BADBFA}"/>
              </a:ext>
            </a:extLst>
          </p:cNvPr>
          <p:cNvSpPr>
            <a:spLocks noGrp="1"/>
          </p:cNvSpPr>
          <p:nvPr>
            <p:ph idx="1"/>
          </p:nvPr>
        </p:nvSpPr>
        <p:spPr/>
        <p:txBody>
          <a:bodyPr>
            <a:normAutofit fontScale="92500" lnSpcReduction="20000"/>
          </a:bodyPr>
          <a:lstStyle/>
          <a:p>
            <a:pPr algn="just"/>
            <a:r>
              <a:rPr lang="en-US" dirty="0"/>
              <a:t>patterns of abuse are largely explained by </a:t>
            </a:r>
            <a:r>
              <a:rPr lang="en-US" b="1" dirty="0"/>
              <a:t>internal characteristics </a:t>
            </a:r>
            <a:r>
              <a:rPr lang="en-US" dirty="0"/>
              <a:t>of the fighting units </a:t>
            </a:r>
          </a:p>
          <a:p>
            <a:pPr algn="just"/>
            <a:r>
              <a:rPr lang="en-US" dirty="0"/>
              <a:t>the type of linkages that exist between combatants and communities or the degree of contestation between warring factions matter less:</a:t>
            </a:r>
            <a:endParaRPr lang="sk-SK" dirty="0"/>
          </a:p>
          <a:p>
            <a:pPr algn="just"/>
            <a:r>
              <a:rPr lang="en-US" dirty="0"/>
              <a:t>abuse is more likely when groups lack the tools they need to prevent individual combatants from committing abuses</a:t>
            </a:r>
            <a:endParaRPr lang="sk-SK" dirty="0"/>
          </a:p>
          <a:p>
            <a:pPr algn="just"/>
            <a:r>
              <a:rPr lang="en-US" dirty="0"/>
              <a:t>warring factions that recruit combatants with the promise of private benefits are more likely to exhibit high abuse of civilians</a:t>
            </a:r>
            <a:endParaRPr lang="sk-SK" dirty="0"/>
          </a:p>
          <a:p>
            <a:pPr algn="just"/>
            <a:r>
              <a:rPr lang="en-US" dirty="0"/>
              <a:t>interestingly, there is </a:t>
            </a:r>
            <a:r>
              <a:rPr lang="en-US" b="1" dirty="0"/>
              <a:t>no </a:t>
            </a:r>
            <a:r>
              <a:rPr lang="en-US" dirty="0"/>
              <a:t>strong</a:t>
            </a:r>
            <a:r>
              <a:rPr lang="en-US" b="1" dirty="0"/>
              <a:t> relationship between </a:t>
            </a:r>
            <a:r>
              <a:rPr lang="en-US" dirty="0"/>
              <a:t>the extent of </a:t>
            </a:r>
            <a:r>
              <a:rPr lang="en-US" b="1" dirty="0"/>
              <a:t>combatant-community ties </a:t>
            </a:r>
            <a:r>
              <a:rPr lang="en-US" dirty="0"/>
              <a:t>and patterns of </a:t>
            </a:r>
            <a:r>
              <a:rPr lang="en-US" b="1" dirty="0"/>
              <a:t>abuse</a:t>
            </a:r>
            <a:r>
              <a:rPr lang="en-US" dirty="0"/>
              <a:t> (i.e. sharing ethnic/tribal bonds between militias and civilians has no effect on the level of abuse)  </a:t>
            </a:r>
            <a:endParaRPr lang="sk-SK" dirty="0"/>
          </a:p>
          <a:p>
            <a:pPr algn="just"/>
            <a:endParaRPr lang="en-US" dirty="0"/>
          </a:p>
        </p:txBody>
      </p:sp>
    </p:spTree>
    <p:extLst>
      <p:ext uri="{BB962C8B-B14F-4D97-AF65-F5344CB8AC3E}">
        <p14:creationId xmlns:p14="http://schemas.microsoft.com/office/powerpoint/2010/main" val="290427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44E0-CC9E-9F44-97A1-C896120FC59B}"/>
              </a:ext>
            </a:extLst>
          </p:cNvPr>
          <p:cNvSpPr>
            <a:spLocks noGrp="1"/>
          </p:cNvSpPr>
          <p:nvPr>
            <p:ph type="title"/>
          </p:nvPr>
        </p:nvSpPr>
        <p:spPr/>
        <p:txBody>
          <a:bodyPr/>
          <a:lstStyle/>
          <a:p>
            <a:pPr algn="ctr"/>
            <a:r>
              <a:rPr lang="en-US" b="1" dirty="0"/>
              <a:t>What is the logic </a:t>
            </a:r>
            <a:br>
              <a:rPr lang="en-US" b="1" dirty="0"/>
            </a:br>
            <a:r>
              <a:rPr lang="en-US" b="1" dirty="0"/>
              <a:t>driving indiscriminate violence?</a:t>
            </a:r>
            <a:r>
              <a:rPr lang="sk-SK" b="1" dirty="0">
                <a:effectLst/>
              </a:rPr>
              <a:t> </a:t>
            </a:r>
            <a:endParaRPr lang="en-US" b="1" dirty="0"/>
          </a:p>
        </p:txBody>
      </p:sp>
      <p:sp>
        <p:nvSpPr>
          <p:cNvPr id="3" name="Content Placeholder 2">
            <a:extLst>
              <a:ext uri="{FF2B5EF4-FFF2-40B4-BE49-F238E27FC236}">
                <a16:creationId xmlns:a16="http://schemas.microsoft.com/office/drawing/2014/main" id="{B7F76028-1F98-B340-BA50-B731ED720A85}"/>
              </a:ext>
            </a:extLst>
          </p:cNvPr>
          <p:cNvSpPr>
            <a:spLocks noGrp="1"/>
          </p:cNvSpPr>
          <p:nvPr>
            <p:ph idx="1"/>
          </p:nvPr>
        </p:nvSpPr>
        <p:spPr/>
        <p:txBody>
          <a:bodyPr>
            <a:normAutofit lnSpcReduction="10000"/>
          </a:bodyPr>
          <a:lstStyle/>
          <a:p>
            <a:pPr algn="just"/>
            <a:r>
              <a:rPr lang="en-US" dirty="0"/>
              <a:t>violence is indiscriminate when selection criteria are </a:t>
            </a:r>
            <a:r>
              <a:rPr lang="en-US" b="1" dirty="0"/>
              <a:t>rough</a:t>
            </a:r>
            <a:r>
              <a:rPr lang="sk-SK" dirty="0">
                <a:effectLst/>
              </a:rPr>
              <a:t> </a:t>
            </a:r>
            <a:endParaRPr lang="en-US" dirty="0"/>
          </a:p>
          <a:p>
            <a:pPr algn="just"/>
            <a:r>
              <a:rPr lang="en-US" dirty="0"/>
              <a:t>indiscriminate violence is generally (seen as) counterproductive in civil wars</a:t>
            </a:r>
            <a:endParaRPr lang="sk-SK" dirty="0"/>
          </a:p>
          <a:p>
            <a:pPr algn="just"/>
            <a:r>
              <a:rPr lang="en-US" dirty="0"/>
              <a:t>yet, it is a phenomenon that takes place in most civil wars</a:t>
            </a:r>
          </a:p>
          <a:p>
            <a:pPr algn="just"/>
            <a:r>
              <a:rPr lang="en-US" dirty="0" err="1"/>
              <a:t>Kalyvas</a:t>
            </a:r>
            <a:r>
              <a:rPr lang="en-US" dirty="0"/>
              <a:t> argues that it is because indiscriminate violence is much cheaper than its selective counterpart for the combatants </a:t>
            </a:r>
            <a:endParaRPr lang="sk-SK" dirty="0"/>
          </a:p>
          <a:p>
            <a:pPr algn="just"/>
            <a:r>
              <a:rPr lang="en-US" dirty="0"/>
              <a:t>it is most likely: </a:t>
            </a:r>
          </a:p>
          <a:p>
            <a:pPr algn="just"/>
            <a:r>
              <a:rPr lang="en-US" dirty="0"/>
              <a:t>1. under an imbalance of power between warring groups or </a:t>
            </a:r>
          </a:p>
          <a:p>
            <a:pPr algn="just"/>
            <a:r>
              <a:rPr lang="en-US" dirty="0"/>
              <a:t>2. when </a:t>
            </a:r>
            <a:r>
              <a:rPr lang="sk-SK" dirty="0" err="1"/>
              <a:t>there</a:t>
            </a:r>
            <a:r>
              <a:rPr lang="sk-SK" dirty="0"/>
              <a:t> </a:t>
            </a:r>
            <a:r>
              <a:rPr lang="sk-SK" dirty="0" err="1"/>
              <a:t>is</a:t>
            </a:r>
            <a:r>
              <a:rPr lang="sk-SK" dirty="0"/>
              <a:t> </a:t>
            </a:r>
            <a:r>
              <a:rPr lang="sk-SK" dirty="0" err="1"/>
              <a:t>scarcity</a:t>
            </a:r>
            <a:r>
              <a:rPr lang="sk-SK" dirty="0"/>
              <a:t> of </a:t>
            </a:r>
            <a:r>
              <a:rPr lang="en-US" dirty="0"/>
              <a:t>resources and information are not </a:t>
            </a:r>
            <a:r>
              <a:rPr lang="en-US" dirty="0" err="1"/>
              <a:t>availabe</a:t>
            </a:r>
            <a:endParaRPr lang="sk-SK" dirty="0"/>
          </a:p>
          <a:p>
            <a:pPr algn="just"/>
            <a:endParaRPr lang="en-US" dirty="0"/>
          </a:p>
        </p:txBody>
      </p:sp>
    </p:spTree>
    <p:extLst>
      <p:ext uri="{BB962C8B-B14F-4D97-AF65-F5344CB8AC3E}">
        <p14:creationId xmlns:p14="http://schemas.microsoft.com/office/powerpoint/2010/main" val="3256599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8FBF6-BA4B-4E4B-ADA0-BB0E60778D7B}"/>
              </a:ext>
            </a:extLst>
          </p:cNvPr>
          <p:cNvSpPr>
            <a:spLocks noGrp="1"/>
          </p:cNvSpPr>
          <p:nvPr>
            <p:ph type="title"/>
          </p:nvPr>
        </p:nvSpPr>
        <p:spPr/>
        <p:txBody>
          <a:bodyPr/>
          <a:lstStyle/>
          <a:p>
            <a:pPr algn="ctr"/>
            <a:r>
              <a:rPr lang="en-US" b="1" dirty="0"/>
              <a:t>What is the logic </a:t>
            </a:r>
            <a:br>
              <a:rPr lang="en-US" b="1" dirty="0"/>
            </a:br>
            <a:r>
              <a:rPr lang="en-US" b="1" dirty="0"/>
              <a:t>driving indiscriminate violence?</a:t>
            </a:r>
            <a:r>
              <a:rPr lang="sk-SK" b="1" dirty="0">
                <a:effectLst/>
              </a:rPr>
              <a:t> </a:t>
            </a:r>
            <a:endParaRPr lang="en-US" dirty="0"/>
          </a:p>
        </p:txBody>
      </p:sp>
      <p:sp>
        <p:nvSpPr>
          <p:cNvPr id="3" name="Content Placeholder 2">
            <a:extLst>
              <a:ext uri="{FF2B5EF4-FFF2-40B4-BE49-F238E27FC236}">
                <a16:creationId xmlns:a16="http://schemas.microsoft.com/office/drawing/2014/main" id="{F4236483-7324-FC42-8140-E14F63D98472}"/>
              </a:ext>
            </a:extLst>
          </p:cNvPr>
          <p:cNvSpPr>
            <a:spLocks noGrp="1"/>
          </p:cNvSpPr>
          <p:nvPr>
            <p:ph idx="1"/>
          </p:nvPr>
        </p:nvSpPr>
        <p:spPr/>
        <p:txBody>
          <a:bodyPr/>
          <a:lstStyle/>
          <a:p>
            <a:r>
              <a:rPr lang="en-US" b="1" dirty="0"/>
              <a:t>incumbent indiscriminate violence</a:t>
            </a:r>
            <a:r>
              <a:rPr lang="en-US" dirty="0"/>
              <a:t> typically takes place in context of military campaigns that seek to search and destroy insurgents and to undercut civilian basis of the insurgency </a:t>
            </a:r>
            <a:endParaRPr lang="sk-SK" dirty="0"/>
          </a:p>
          <a:p>
            <a:r>
              <a:rPr lang="en-US" dirty="0"/>
              <a:t>the fact that </a:t>
            </a:r>
            <a:r>
              <a:rPr lang="en-US" b="1" dirty="0"/>
              <a:t>insurgents do not shy away</a:t>
            </a:r>
            <a:r>
              <a:rPr lang="en-US" dirty="0"/>
              <a:t> from this practice confirms that indiscriminate violence is related to lack of information (rather than ideology)</a:t>
            </a:r>
            <a:endParaRPr lang="sk-SK" dirty="0"/>
          </a:p>
          <a:p>
            <a:r>
              <a:rPr lang="en-US" dirty="0"/>
              <a:t>Insurgents also use it when they lack information: against villages that openly support the incumbents, or in the areas where their presence is limited (such as urban centers)</a:t>
            </a:r>
            <a:endParaRPr lang="sk-SK" dirty="0"/>
          </a:p>
          <a:p>
            <a:endParaRPr lang="en-US" dirty="0"/>
          </a:p>
        </p:txBody>
      </p:sp>
    </p:spTree>
    <p:extLst>
      <p:ext uri="{BB962C8B-B14F-4D97-AF65-F5344CB8AC3E}">
        <p14:creationId xmlns:p14="http://schemas.microsoft.com/office/powerpoint/2010/main" val="2445750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149C8-55CA-6E48-80C5-2A735BFF6C6A}"/>
              </a:ext>
            </a:extLst>
          </p:cNvPr>
          <p:cNvSpPr>
            <a:spLocks noGrp="1"/>
          </p:cNvSpPr>
          <p:nvPr>
            <p:ph type="title"/>
          </p:nvPr>
        </p:nvSpPr>
        <p:spPr/>
        <p:txBody>
          <a:bodyPr/>
          <a:lstStyle/>
          <a:p>
            <a:pPr algn="ctr"/>
            <a:r>
              <a:rPr lang="en-US" b="1" dirty="0"/>
              <a:t>What is the logic </a:t>
            </a:r>
            <a:br>
              <a:rPr lang="en-US" b="1" dirty="0"/>
            </a:br>
            <a:r>
              <a:rPr lang="en-US" b="1" dirty="0"/>
              <a:t>driving indiscriminate violence?</a:t>
            </a:r>
            <a:r>
              <a:rPr lang="sk-SK" b="1" dirty="0">
                <a:effectLst/>
              </a:rPr>
              <a:t> </a:t>
            </a:r>
            <a:endParaRPr lang="en-US" dirty="0"/>
          </a:p>
        </p:txBody>
      </p:sp>
      <p:sp>
        <p:nvSpPr>
          <p:cNvPr id="3" name="Content Placeholder 2">
            <a:extLst>
              <a:ext uri="{FF2B5EF4-FFF2-40B4-BE49-F238E27FC236}">
                <a16:creationId xmlns:a16="http://schemas.microsoft.com/office/drawing/2014/main" id="{FD344E41-77E5-3C41-92F8-3ED9AF1E5430}"/>
              </a:ext>
            </a:extLst>
          </p:cNvPr>
          <p:cNvSpPr>
            <a:spLocks noGrp="1"/>
          </p:cNvSpPr>
          <p:nvPr>
            <p:ph idx="1"/>
          </p:nvPr>
        </p:nvSpPr>
        <p:spPr/>
        <p:txBody>
          <a:bodyPr/>
          <a:lstStyle/>
          <a:p>
            <a:r>
              <a:rPr lang="en-US" dirty="0"/>
              <a:t>indiscriminate does not mean meaningless: </a:t>
            </a:r>
          </a:p>
          <a:p>
            <a:r>
              <a:rPr lang="en-US" dirty="0"/>
              <a:t>it aims to deter people from collaborating with the rival actor; it collectively sanctions suspected collaborators and also those who are related to them</a:t>
            </a:r>
            <a:endParaRPr lang="sk-SK" dirty="0"/>
          </a:p>
          <a:p>
            <a:r>
              <a:rPr lang="en-US" dirty="0"/>
              <a:t>if the “guilty” cannot be identified and arrested, then violence targets innocent people that are somehow associated with them</a:t>
            </a:r>
            <a:endParaRPr lang="sk-SK" dirty="0"/>
          </a:p>
          <a:p>
            <a:r>
              <a:rPr lang="en-US" dirty="0"/>
              <a:t>the </a:t>
            </a:r>
            <a:r>
              <a:rPr lang="en-US" b="1" dirty="0"/>
              <a:t>underlying assumption</a:t>
            </a:r>
            <a:r>
              <a:rPr lang="en-US" dirty="0"/>
              <a:t> is that the “innocent” will either force the “guilty” to change their behavior OR the “guilty” will change their course of action when they realize its impact upon “innocent” people they care about</a:t>
            </a:r>
            <a:endParaRPr lang="sk-SK" dirty="0"/>
          </a:p>
          <a:p>
            <a:endParaRPr lang="en-US" dirty="0"/>
          </a:p>
        </p:txBody>
      </p:sp>
    </p:spTree>
    <p:extLst>
      <p:ext uri="{BB962C8B-B14F-4D97-AF65-F5344CB8AC3E}">
        <p14:creationId xmlns:p14="http://schemas.microsoft.com/office/powerpoint/2010/main" val="3172332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D13AD-04F9-454A-AE60-FFEAF6C72321}"/>
              </a:ext>
            </a:extLst>
          </p:cNvPr>
          <p:cNvSpPr>
            <a:spLocks noGrp="1"/>
          </p:cNvSpPr>
          <p:nvPr>
            <p:ph type="title"/>
          </p:nvPr>
        </p:nvSpPr>
        <p:spPr/>
        <p:txBody>
          <a:bodyPr/>
          <a:lstStyle/>
          <a:p>
            <a:pPr algn="ctr"/>
            <a:r>
              <a:rPr lang="en-US" b="1" dirty="0"/>
              <a:t>How effective is indiscriminate violence?</a:t>
            </a:r>
            <a:r>
              <a:rPr lang="sk-SK" b="1" dirty="0">
                <a:effectLst/>
              </a:rPr>
              <a:t> </a:t>
            </a:r>
            <a:endParaRPr lang="en-US" b="1" dirty="0"/>
          </a:p>
        </p:txBody>
      </p:sp>
      <p:sp>
        <p:nvSpPr>
          <p:cNvPr id="3" name="Content Placeholder 2">
            <a:extLst>
              <a:ext uri="{FF2B5EF4-FFF2-40B4-BE49-F238E27FC236}">
                <a16:creationId xmlns:a16="http://schemas.microsoft.com/office/drawing/2014/main" id="{E423A305-2892-2D42-BB7A-806573D08550}"/>
              </a:ext>
            </a:extLst>
          </p:cNvPr>
          <p:cNvSpPr>
            <a:spLocks noGrp="1"/>
          </p:cNvSpPr>
          <p:nvPr>
            <p:ph idx="1"/>
          </p:nvPr>
        </p:nvSpPr>
        <p:spPr/>
        <p:txBody>
          <a:bodyPr/>
          <a:lstStyle/>
          <a:p>
            <a:r>
              <a:rPr lang="en-US" dirty="0"/>
              <a:t>a general perception is that it fails to achieve its strategic goals</a:t>
            </a:r>
          </a:p>
          <a:p>
            <a:r>
              <a:rPr lang="en-US" dirty="0"/>
              <a:t>there is the tendency of insurgents to actually welcome incumbent indiscriminate violence because such reactions bring in new recruits</a:t>
            </a:r>
            <a:endParaRPr lang="sk-SK" dirty="0"/>
          </a:p>
          <a:p>
            <a:r>
              <a:rPr lang="en-US" dirty="0"/>
              <a:t>the most infamous example of the futility of indiscriminate violence is possibly the Nazi reprisal policy in occupied Europe</a:t>
            </a:r>
          </a:p>
          <a:p>
            <a:r>
              <a:rPr lang="en-US" dirty="0"/>
              <a:t>several reasons for its alleged failure are put forward</a:t>
            </a:r>
          </a:p>
          <a:p>
            <a:endParaRPr lang="sk-SK" dirty="0"/>
          </a:p>
          <a:p>
            <a:endParaRPr lang="en-US" dirty="0"/>
          </a:p>
        </p:txBody>
      </p:sp>
    </p:spTree>
    <p:extLst>
      <p:ext uri="{BB962C8B-B14F-4D97-AF65-F5344CB8AC3E}">
        <p14:creationId xmlns:p14="http://schemas.microsoft.com/office/powerpoint/2010/main" val="3801032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727B2-EB43-6E4E-BEB2-3E433056C9F0}"/>
              </a:ext>
            </a:extLst>
          </p:cNvPr>
          <p:cNvSpPr>
            <a:spLocks noGrp="1"/>
          </p:cNvSpPr>
          <p:nvPr>
            <p:ph type="title"/>
          </p:nvPr>
        </p:nvSpPr>
        <p:spPr/>
        <p:txBody>
          <a:bodyPr/>
          <a:lstStyle/>
          <a:p>
            <a:pPr algn="ctr"/>
            <a:r>
              <a:rPr lang="en-US" b="1" dirty="0"/>
              <a:t>Emotional reactions</a:t>
            </a:r>
            <a:r>
              <a:rPr lang="sk-SK" b="1" dirty="0">
                <a:effectLst/>
              </a:rPr>
              <a:t> </a:t>
            </a:r>
            <a:endParaRPr lang="en-US" b="1" dirty="0"/>
          </a:p>
        </p:txBody>
      </p:sp>
      <p:sp>
        <p:nvSpPr>
          <p:cNvPr id="3" name="Content Placeholder 2">
            <a:extLst>
              <a:ext uri="{FF2B5EF4-FFF2-40B4-BE49-F238E27FC236}">
                <a16:creationId xmlns:a16="http://schemas.microsoft.com/office/drawing/2014/main" id="{37721322-EFFD-4C49-B861-CC250AF9445C}"/>
              </a:ext>
            </a:extLst>
          </p:cNvPr>
          <p:cNvSpPr>
            <a:spLocks noGrp="1"/>
          </p:cNvSpPr>
          <p:nvPr>
            <p:ph idx="1"/>
          </p:nvPr>
        </p:nvSpPr>
        <p:spPr/>
        <p:txBody>
          <a:bodyPr/>
          <a:lstStyle/>
          <a:p>
            <a:pPr algn="just"/>
            <a:r>
              <a:rPr lang="en-US" dirty="0"/>
              <a:t>it targets people independently of what they did, and as such is perceived as deeply unfair</a:t>
            </a:r>
            <a:endParaRPr lang="sk-SK" dirty="0"/>
          </a:p>
          <a:p>
            <a:pPr algn="just"/>
            <a:r>
              <a:rPr lang="en-US" dirty="0"/>
              <a:t>the desire for revenge produces armed reaction only if there is an organization that makes such action possible: </a:t>
            </a:r>
          </a:p>
          <a:p>
            <a:pPr algn="just"/>
            <a:r>
              <a:rPr lang="en-US" dirty="0"/>
              <a:t>the absence or weakness of </a:t>
            </a:r>
            <a:r>
              <a:rPr lang="en-US" b="1" dirty="0"/>
              <a:t>organizations</a:t>
            </a:r>
            <a:r>
              <a:rPr lang="en-US" dirty="0"/>
              <a:t> leads to passivity or sloppy actions doomed to failure</a:t>
            </a:r>
          </a:p>
          <a:p>
            <a:pPr algn="just"/>
            <a:r>
              <a:rPr lang="en-US" dirty="0"/>
              <a:t>no matter how outraged, civilians will have no choice but to collaborate with the indiscriminate actor</a:t>
            </a:r>
            <a:endParaRPr lang="sk-SK" dirty="0"/>
          </a:p>
          <a:p>
            <a:pPr algn="just"/>
            <a:endParaRPr lang="en-US" dirty="0"/>
          </a:p>
        </p:txBody>
      </p:sp>
    </p:spTree>
    <p:extLst>
      <p:ext uri="{BB962C8B-B14F-4D97-AF65-F5344CB8AC3E}">
        <p14:creationId xmlns:p14="http://schemas.microsoft.com/office/powerpoint/2010/main" val="4124897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9F256-AB43-1347-B53D-762CBEC9AC09}"/>
              </a:ext>
            </a:extLst>
          </p:cNvPr>
          <p:cNvSpPr>
            <a:spLocks noGrp="1"/>
          </p:cNvSpPr>
          <p:nvPr>
            <p:ph type="title"/>
          </p:nvPr>
        </p:nvSpPr>
        <p:spPr/>
        <p:txBody>
          <a:bodyPr/>
          <a:lstStyle/>
          <a:p>
            <a:pPr algn="ctr"/>
            <a:r>
              <a:rPr lang="en-US" b="1" dirty="0"/>
              <a:t>Ambiguity of structure </a:t>
            </a:r>
            <a:br>
              <a:rPr lang="en-US" b="1" dirty="0"/>
            </a:br>
            <a:r>
              <a:rPr lang="en-US" b="1" dirty="0"/>
              <a:t>of incentives for cooperation</a:t>
            </a:r>
            <a:endParaRPr lang="en-US" dirty="0"/>
          </a:p>
        </p:txBody>
      </p:sp>
      <p:sp>
        <p:nvSpPr>
          <p:cNvPr id="3" name="Content Placeholder 2">
            <a:extLst>
              <a:ext uri="{FF2B5EF4-FFF2-40B4-BE49-F238E27FC236}">
                <a16:creationId xmlns:a16="http://schemas.microsoft.com/office/drawing/2014/main" id="{D665977D-8569-5C48-BBA2-909867C07A26}"/>
              </a:ext>
            </a:extLst>
          </p:cNvPr>
          <p:cNvSpPr>
            <a:spLocks noGrp="1"/>
          </p:cNvSpPr>
          <p:nvPr>
            <p:ph idx="1"/>
          </p:nvPr>
        </p:nvSpPr>
        <p:spPr/>
        <p:txBody>
          <a:bodyPr>
            <a:normAutofit/>
          </a:bodyPr>
          <a:lstStyle/>
          <a:p>
            <a:pPr algn="just"/>
            <a:r>
              <a:rPr lang="en-US" dirty="0"/>
              <a:t>compliance is almost as unsafe as noncompliance, because the “innocent” can do little to nothing to escape punishment and the “guilty” are no more threatened</a:t>
            </a:r>
            <a:endParaRPr lang="sk-SK" dirty="0"/>
          </a:p>
          <a:p>
            <a:pPr algn="just"/>
            <a:r>
              <a:rPr lang="en-US" dirty="0"/>
              <a:t>consequently, there is little advantage in being a collaborator</a:t>
            </a:r>
            <a:endParaRPr lang="sk-SK" dirty="0"/>
          </a:p>
          <a:p>
            <a:pPr algn="just"/>
            <a:r>
              <a:rPr lang="en-US" dirty="0"/>
              <a:t>indiscriminate violence lacks almost every feature generally considered to be necessary for the effectiveness of sanctions: </a:t>
            </a:r>
          </a:p>
          <a:p>
            <a:pPr algn="just"/>
            <a:r>
              <a:rPr lang="en-US" dirty="0"/>
              <a:t>it is 1. late, 2. arbitrary, 3. inconsistent, and 4. disproportionate</a:t>
            </a:r>
            <a:endParaRPr lang="sk-SK" dirty="0"/>
          </a:p>
          <a:p>
            <a:pPr algn="just"/>
            <a:r>
              <a:rPr lang="en-US" dirty="0"/>
              <a:t>furthermore, credible protection requires the establishment of incumbent control</a:t>
            </a:r>
            <a:endParaRPr lang="sk-SK" dirty="0"/>
          </a:p>
          <a:p>
            <a:pPr algn="just"/>
            <a:endParaRPr lang="en-US" dirty="0"/>
          </a:p>
        </p:txBody>
      </p:sp>
    </p:spTree>
    <p:extLst>
      <p:ext uri="{BB962C8B-B14F-4D97-AF65-F5344CB8AC3E}">
        <p14:creationId xmlns:p14="http://schemas.microsoft.com/office/powerpoint/2010/main" val="1872573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3690D-87CD-044C-BFBF-1403354EA984}"/>
              </a:ext>
            </a:extLst>
          </p:cNvPr>
          <p:cNvSpPr>
            <a:spLocks noGrp="1"/>
          </p:cNvSpPr>
          <p:nvPr>
            <p:ph type="title"/>
          </p:nvPr>
        </p:nvSpPr>
        <p:spPr/>
        <p:txBody>
          <a:bodyPr/>
          <a:lstStyle/>
          <a:p>
            <a:pPr algn="ctr"/>
            <a:r>
              <a:rPr lang="en-US" b="1" dirty="0"/>
              <a:t>Ambiguity of structure </a:t>
            </a:r>
            <a:br>
              <a:rPr lang="en-US" b="1" dirty="0"/>
            </a:br>
            <a:r>
              <a:rPr lang="en-US" b="1" dirty="0"/>
              <a:t>of incentives for cooperation</a:t>
            </a:r>
            <a:endParaRPr lang="en-US" dirty="0"/>
          </a:p>
        </p:txBody>
      </p:sp>
      <p:sp>
        <p:nvSpPr>
          <p:cNvPr id="3" name="Content Placeholder 2">
            <a:extLst>
              <a:ext uri="{FF2B5EF4-FFF2-40B4-BE49-F238E27FC236}">
                <a16:creationId xmlns:a16="http://schemas.microsoft.com/office/drawing/2014/main" id="{D4D3FADA-4F6D-464D-ACED-21CBCAA1905A}"/>
              </a:ext>
            </a:extLst>
          </p:cNvPr>
          <p:cNvSpPr>
            <a:spLocks noGrp="1"/>
          </p:cNvSpPr>
          <p:nvPr>
            <p:ph idx="1"/>
          </p:nvPr>
        </p:nvSpPr>
        <p:spPr/>
        <p:txBody>
          <a:bodyPr/>
          <a:lstStyle/>
          <a:p>
            <a:pPr algn="just"/>
            <a:r>
              <a:rPr lang="en-US" dirty="0"/>
              <a:t>however, incumbents typically raid an area, kill civilians to take revenge for their lack of support, and then depart</a:t>
            </a:r>
            <a:endParaRPr lang="sk-SK" dirty="0"/>
          </a:p>
          <a:p>
            <a:pPr algn="just"/>
            <a:r>
              <a:rPr lang="en-US" dirty="0"/>
              <a:t>There is a lesson for a counterinsurgency : try to “clear-and-hold” rather than “search-and-clear” the area</a:t>
            </a:r>
            <a:endParaRPr lang="sk-SK" dirty="0"/>
          </a:p>
          <a:p>
            <a:pPr algn="just"/>
            <a:r>
              <a:rPr lang="en-US" dirty="0"/>
              <a:t>when there is no prospect of holding an area that may be cleared, no effort should be made to involve the inhabitants on the side of the government </a:t>
            </a:r>
            <a:endParaRPr lang="sk-SK" dirty="0"/>
          </a:p>
          <a:p>
            <a:pPr algn="just"/>
            <a:endParaRPr lang="en-US" dirty="0"/>
          </a:p>
        </p:txBody>
      </p:sp>
    </p:spTree>
    <p:extLst>
      <p:ext uri="{BB962C8B-B14F-4D97-AF65-F5344CB8AC3E}">
        <p14:creationId xmlns:p14="http://schemas.microsoft.com/office/powerpoint/2010/main" val="4091061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0CDE0-E04E-4644-9142-8227DAFD1B6A}"/>
              </a:ext>
            </a:extLst>
          </p:cNvPr>
          <p:cNvSpPr>
            <a:spLocks noGrp="1"/>
          </p:cNvSpPr>
          <p:nvPr>
            <p:ph type="title"/>
          </p:nvPr>
        </p:nvSpPr>
        <p:spPr/>
        <p:txBody>
          <a:bodyPr/>
          <a:lstStyle/>
          <a:p>
            <a:pPr algn="ctr"/>
            <a:r>
              <a:rPr lang="en-US" b="1" dirty="0"/>
              <a:t>Reverse discrimination</a:t>
            </a:r>
            <a:r>
              <a:rPr lang="sk-SK" b="1" dirty="0">
                <a:effectLst/>
              </a:rPr>
              <a:t> </a:t>
            </a:r>
            <a:br>
              <a:rPr lang="sk-SK" b="1" dirty="0">
                <a:effectLst/>
              </a:rPr>
            </a:br>
            <a:r>
              <a:rPr lang="sk-SK" b="1" dirty="0">
                <a:effectLst/>
              </a:rPr>
              <a:t>and </a:t>
            </a:r>
            <a:r>
              <a:rPr lang="en-US" b="1" dirty="0"/>
              <a:t>selective incentives for rivals</a:t>
            </a:r>
            <a:r>
              <a:rPr lang="sk-SK" b="1" dirty="0">
                <a:effectLst/>
              </a:rPr>
              <a:t> </a:t>
            </a:r>
            <a:endParaRPr lang="en-US" b="1" dirty="0"/>
          </a:p>
        </p:txBody>
      </p:sp>
      <p:sp>
        <p:nvSpPr>
          <p:cNvPr id="3" name="Content Placeholder 2">
            <a:extLst>
              <a:ext uri="{FF2B5EF4-FFF2-40B4-BE49-F238E27FC236}">
                <a16:creationId xmlns:a16="http://schemas.microsoft.com/office/drawing/2014/main" id="{272DC885-DDFF-3F48-81E8-A5551E67B24E}"/>
              </a:ext>
            </a:extLst>
          </p:cNvPr>
          <p:cNvSpPr>
            <a:spLocks noGrp="1"/>
          </p:cNvSpPr>
          <p:nvPr>
            <p:ph idx="1"/>
          </p:nvPr>
        </p:nvSpPr>
        <p:spPr/>
        <p:txBody>
          <a:bodyPr/>
          <a:lstStyle/>
          <a:p>
            <a:pPr algn="just"/>
            <a:r>
              <a:rPr lang="en-US" dirty="0"/>
              <a:t>Incumbent indiscriminate violence often produces a reverse discrimination against “non-rebels” and “anti-rebels,” who wrongly believing that their “innocence” will protect them</a:t>
            </a:r>
            <a:r>
              <a:rPr lang="sk-SK" dirty="0">
                <a:effectLst/>
              </a:rPr>
              <a:t> </a:t>
            </a:r>
          </a:p>
          <a:p>
            <a:pPr algn="just"/>
            <a:r>
              <a:rPr lang="en-US" dirty="0"/>
              <a:t>civilians will be likely to collaborate with a political actor who credibly offers them protection, when its rival produces only indiscriminate violence</a:t>
            </a:r>
            <a:r>
              <a:rPr lang="sk-SK" dirty="0">
                <a:effectLst/>
              </a:rPr>
              <a:t> </a:t>
            </a:r>
            <a:endParaRPr lang="en-US" dirty="0"/>
          </a:p>
        </p:txBody>
      </p:sp>
    </p:spTree>
    <p:extLst>
      <p:ext uri="{BB962C8B-B14F-4D97-AF65-F5344CB8AC3E}">
        <p14:creationId xmlns:p14="http://schemas.microsoft.com/office/powerpoint/2010/main" val="2915522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33424-3743-604F-A549-35AED2B81DD0}"/>
              </a:ext>
            </a:extLst>
          </p:cNvPr>
          <p:cNvSpPr>
            <a:spLocks noGrp="1"/>
          </p:cNvSpPr>
          <p:nvPr>
            <p:ph type="title"/>
          </p:nvPr>
        </p:nvSpPr>
        <p:spPr/>
        <p:txBody>
          <a:bodyPr/>
          <a:lstStyle/>
          <a:p>
            <a:pPr algn="ctr"/>
            <a:r>
              <a:rPr lang="en-US" b="1" dirty="0"/>
              <a:t>Key questions</a:t>
            </a:r>
          </a:p>
        </p:txBody>
      </p:sp>
      <p:sp>
        <p:nvSpPr>
          <p:cNvPr id="3" name="Content Placeholder 2">
            <a:extLst>
              <a:ext uri="{FF2B5EF4-FFF2-40B4-BE49-F238E27FC236}">
                <a16:creationId xmlns:a16="http://schemas.microsoft.com/office/drawing/2014/main" id="{9605E29D-AE9C-E046-915D-5F22BF66887B}"/>
              </a:ext>
            </a:extLst>
          </p:cNvPr>
          <p:cNvSpPr>
            <a:spLocks noGrp="1"/>
          </p:cNvSpPr>
          <p:nvPr>
            <p:ph idx="1"/>
          </p:nvPr>
        </p:nvSpPr>
        <p:spPr/>
        <p:txBody>
          <a:bodyPr/>
          <a:lstStyle/>
          <a:p>
            <a:r>
              <a:rPr lang="en-US" dirty="0"/>
              <a:t>Why are some civil wars so much deadlier than others?</a:t>
            </a:r>
            <a:r>
              <a:rPr lang="sk-SK" dirty="0">
                <a:effectLst/>
              </a:rPr>
              <a:t> </a:t>
            </a:r>
          </a:p>
          <a:p>
            <a:r>
              <a:rPr lang="en-US" dirty="0"/>
              <a:t>What accounts for severity of civil wars in terms of battle-related deaths? </a:t>
            </a:r>
          </a:p>
          <a:p>
            <a:r>
              <a:rPr lang="en-US" dirty="0"/>
              <a:t>Why do some warring factions engage in indiscriminate violence?</a:t>
            </a:r>
          </a:p>
          <a:p>
            <a:r>
              <a:rPr lang="en-US" dirty="0"/>
              <a:t>What is the logic (if any) of indiscriminate and targeted (strategic) violence against civilians?</a:t>
            </a:r>
          </a:p>
        </p:txBody>
      </p:sp>
    </p:spTree>
    <p:extLst>
      <p:ext uri="{BB962C8B-B14F-4D97-AF65-F5344CB8AC3E}">
        <p14:creationId xmlns:p14="http://schemas.microsoft.com/office/powerpoint/2010/main" val="664613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72E5F-2979-AE44-93EC-365CBD54BE38}"/>
              </a:ext>
            </a:extLst>
          </p:cNvPr>
          <p:cNvSpPr>
            <a:spLocks noGrp="1"/>
          </p:cNvSpPr>
          <p:nvPr>
            <p:ph type="title"/>
          </p:nvPr>
        </p:nvSpPr>
        <p:spPr/>
        <p:txBody>
          <a:bodyPr/>
          <a:lstStyle/>
          <a:p>
            <a:pPr algn="ctr"/>
            <a:r>
              <a:rPr lang="en-US" b="1" dirty="0"/>
              <a:t>Why does </a:t>
            </a:r>
            <a:br>
              <a:rPr lang="en-US" b="1" dirty="0"/>
            </a:br>
            <a:r>
              <a:rPr lang="en-US" b="1" dirty="0"/>
              <a:t>indiscriminate violence occur anyway?</a:t>
            </a:r>
            <a:r>
              <a:rPr lang="sk-SK" b="1" dirty="0">
                <a:effectLst/>
              </a:rPr>
              <a:t> </a:t>
            </a:r>
            <a:endParaRPr lang="en-US" b="1" dirty="0"/>
          </a:p>
        </p:txBody>
      </p:sp>
      <p:sp>
        <p:nvSpPr>
          <p:cNvPr id="3" name="Content Placeholder 2">
            <a:extLst>
              <a:ext uri="{FF2B5EF4-FFF2-40B4-BE49-F238E27FC236}">
                <a16:creationId xmlns:a16="http://schemas.microsoft.com/office/drawing/2014/main" id="{7BB1ACBA-B7AA-6445-B5F2-02A5C3A9ECFA}"/>
              </a:ext>
            </a:extLst>
          </p:cNvPr>
          <p:cNvSpPr>
            <a:spLocks noGrp="1"/>
          </p:cNvSpPr>
          <p:nvPr>
            <p:ph idx="1"/>
          </p:nvPr>
        </p:nvSpPr>
        <p:spPr/>
        <p:txBody>
          <a:bodyPr/>
          <a:lstStyle/>
          <a:p>
            <a:r>
              <a:rPr lang="en-US" dirty="0"/>
              <a:t>there is </a:t>
            </a:r>
            <a:r>
              <a:rPr lang="en-US" b="1" dirty="0"/>
              <a:t>no systematic empirical evidence</a:t>
            </a:r>
            <a:r>
              <a:rPr lang="en-US" dirty="0"/>
              <a:t> that indiscriminate violence is ineffective</a:t>
            </a:r>
            <a:r>
              <a:rPr lang="sk-SK" dirty="0">
                <a:effectLst/>
              </a:rPr>
              <a:t> </a:t>
            </a:r>
          </a:p>
          <a:p>
            <a:r>
              <a:rPr lang="en-US" dirty="0"/>
              <a:t>most accounts of indiscriminate violence focus on the individual level, pointing to a combination of weak discipline and strong emotions that generates frustration and stress, eventually leading to indiscriminate violence</a:t>
            </a:r>
            <a:endParaRPr lang="sk-SK" dirty="0"/>
          </a:p>
          <a:p>
            <a:r>
              <a:rPr lang="en-US" dirty="0"/>
              <a:t>they remain unsatisfactory, because they do not consider whether emotions and attitudes, such as fear, anger, or racism, are the causes, the correlates, or the results of using indiscriminate violence</a:t>
            </a:r>
            <a:endParaRPr lang="sk-SK" dirty="0"/>
          </a:p>
          <a:p>
            <a:endParaRPr lang="en-US" dirty="0"/>
          </a:p>
        </p:txBody>
      </p:sp>
    </p:spTree>
    <p:extLst>
      <p:ext uri="{BB962C8B-B14F-4D97-AF65-F5344CB8AC3E}">
        <p14:creationId xmlns:p14="http://schemas.microsoft.com/office/powerpoint/2010/main" val="2403462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2F504-6BC1-2741-B439-A4E6A10B80FC}"/>
              </a:ext>
            </a:extLst>
          </p:cNvPr>
          <p:cNvSpPr>
            <a:spLocks noGrp="1"/>
          </p:cNvSpPr>
          <p:nvPr>
            <p:ph type="title"/>
          </p:nvPr>
        </p:nvSpPr>
        <p:spPr/>
        <p:txBody>
          <a:bodyPr/>
          <a:lstStyle/>
          <a:p>
            <a:pPr algn="ctr"/>
            <a:r>
              <a:rPr lang="en-US" b="1" dirty="0"/>
              <a:t>A general theory of indiscriminate violence</a:t>
            </a:r>
            <a:endParaRPr lang="en-US" dirty="0"/>
          </a:p>
        </p:txBody>
      </p:sp>
      <p:sp>
        <p:nvSpPr>
          <p:cNvPr id="3" name="Content Placeholder 2">
            <a:extLst>
              <a:ext uri="{FF2B5EF4-FFF2-40B4-BE49-F238E27FC236}">
                <a16:creationId xmlns:a16="http://schemas.microsoft.com/office/drawing/2014/main" id="{92B3E43F-04D8-4648-85C3-62026432E9C7}"/>
              </a:ext>
            </a:extLst>
          </p:cNvPr>
          <p:cNvSpPr>
            <a:spLocks noGrp="1"/>
          </p:cNvSpPr>
          <p:nvPr>
            <p:ph idx="1"/>
          </p:nvPr>
        </p:nvSpPr>
        <p:spPr/>
        <p:txBody>
          <a:bodyPr/>
          <a:lstStyle/>
          <a:p>
            <a:r>
              <a:rPr lang="en-US" dirty="0"/>
              <a:t>there is ample evidence in many civil wars documenting such a shift to higher levels of discrimination in violence over time</a:t>
            </a:r>
            <a:endParaRPr lang="sk-SK" dirty="0"/>
          </a:p>
          <a:p>
            <a:r>
              <a:rPr lang="en-US" dirty="0"/>
              <a:t>it can be explained by their better access to local information</a:t>
            </a:r>
            <a:endParaRPr lang="sk-SK" dirty="0"/>
          </a:p>
          <a:p>
            <a:r>
              <a:rPr lang="en-US" dirty="0"/>
              <a:t>the persistent use of indiscriminate violence indicates that political actors are fundamentally weak: this is the case with civil wars in </a:t>
            </a:r>
            <a:r>
              <a:rPr lang="en-US" b="1" dirty="0"/>
              <a:t>failed states</a:t>
            </a:r>
            <a:endParaRPr lang="sk-SK" b="1" dirty="0"/>
          </a:p>
          <a:p>
            <a:r>
              <a:rPr lang="en-US" dirty="0"/>
              <a:t>high levels of indiscriminate violence emerge because no actor has the capacity to set up the sort of administrative infrastructure required by selective violence (state collapse)</a:t>
            </a:r>
            <a:endParaRPr lang="sk-SK" dirty="0"/>
          </a:p>
          <a:p>
            <a:endParaRPr lang="en-US" dirty="0"/>
          </a:p>
        </p:txBody>
      </p:sp>
    </p:spTree>
    <p:extLst>
      <p:ext uri="{BB962C8B-B14F-4D97-AF65-F5344CB8AC3E}">
        <p14:creationId xmlns:p14="http://schemas.microsoft.com/office/powerpoint/2010/main" val="1258558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29E2C-C2C3-4C41-A6E6-07B9C88FA8A2}"/>
              </a:ext>
            </a:extLst>
          </p:cNvPr>
          <p:cNvSpPr>
            <a:spLocks noGrp="1"/>
          </p:cNvSpPr>
          <p:nvPr>
            <p:ph type="title"/>
          </p:nvPr>
        </p:nvSpPr>
        <p:spPr/>
        <p:txBody>
          <a:bodyPr/>
          <a:lstStyle/>
          <a:p>
            <a:pPr algn="ctr"/>
            <a:r>
              <a:rPr lang="en-US" b="1" dirty="0"/>
              <a:t>When does selective violence occur?</a:t>
            </a:r>
            <a:endParaRPr lang="en-US" dirty="0"/>
          </a:p>
        </p:txBody>
      </p:sp>
      <p:sp>
        <p:nvSpPr>
          <p:cNvPr id="3" name="Content Placeholder 2">
            <a:extLst>
              <a:ext uri="{FF2B5EF4-FFF2-40B4-BE49-F238E27FC236}">
                <a16:creationId xmlns:a16="http://schemas.microsoft.com/office/drawing/2014/main" id="{DF8BCA2C-13A9-024B-8735-026C9EEAAB7A}"/>
              </a:ext>
            </a:extLst>
          </p:cNvPr>
          <p:cNvSpPr>
            <a:spLocks noGrp="1"/>
          </p:cNvSpPr>
          <p:nvPr>
            <p:ph idx="1"/>
          </p:nvPr>
        </p:nvSpPr>
        <p:spPr/>
        <p:txBody>
          <a:bodyPr/>
          <a:lstStyle/>
          <a:p>
            <a:pPr algn="just"/>
            <a:r>
              <a:rPr lang="en-US" dirty="0"/>
              <a:t>selective (discriminate) violence is process, jointly created by the actions of both warring actors and civilians</a:t>
            </a:r>
            <a:endParaRPr lang="sk-SK" dirty="0"/>
          </a:p>
          <a:p>
            <a:pPr algn="just"/>
            <a:r>
              <a:rPr lang="en-US" u="sng" dirty="0"/>
              <a:t>information</a:t>
            </a:r>
            <a:r>
              <a:rPr lang="en-US" dirty="0"/>
              <a:t> and </a:t>
            </a:r>
            <a:r>
              <a:rPr lang="en-US" u="sng" dirty="0"/>
              <a:t>violence</a:t>
            </a:r>
            <a:r>
              <a:rPr lang="en-US" dirty="0"/>
              <a:t> are the key resources around which the process is ordered</a:t>
            </a:r>
            <a:endParaRPr lang="sk-SK" dirty="0"/>
          </a:p>
          <a:p>
            <a:pPr algn="just"/>
            <a:r>
              <a:rPr lang="en-US" dirty="0"/>
              <a:t>political actors need information in order to be able to target selectively, to distinguish from among civilians those who are helping the enemy</a:t>
            </a:r>
            <a:endParaRPr lang="sk-SK" dirty="0"/>
          </a:p>
          <a:p>
            <a:pPr algn="just"/>
            <a:r>
              <a:rPr lang="en-US" dirty="0"/>
              <a:t>civilians have information, which they provide through </a:t>
            </a:r>
            <a:r>
              <a:rPr lang="en-US" b="1" dirty="0"/>
              <a:t>denunciation</a:t>
            </a:r>
            <a:endParaRPr lang="sk-SK" b="1" dirty="0"/>
          </a:p>
          <a:p>
            <a:pPr algn="just"/>
            <a:endParaRPr lang="en-US" dirty="0"/>
          </a:p>
        </p:txBody>
      </p:sp>
    </p:spTree>
    <p:extLst>
      <p:ext uri="{BB962C8B-B14F-4D97-AF65-F5344CB8AC3E}">
        <p14:creationId xmlns:p14="http://schemas.microsoft.com/office/powerpoint/2010/main" val="279109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477E4-6429-DE4B-97C2-2C0D3C4BBE8D}"/>
              </a:ext>
            </a:extLst>
          </p:cNvPr>
          <p:cNvSpPr>
            <a:spLocks noGrp="1"/>
          </p:cNvSpPr>
          <p:nvPr>
            <p:ph type="title"/>
          </p:nvPr>
        </p:nvSpPr>
        <p:spPr/>
        <p:txBody>
          <a:bodyPr/>
          <a:lstStyle/>
          <a:p>
            <a:pPr algn="ctr"/>
            <a:r>
              <a:rPr lang="en-US" b="1" dirty="0"/>
              <a:t>When does selective violence occur?</a:t>
            </a:r>
            <a:endParaRPr lang="en-US" dirty="0"/>
          </a:p>
        </p:txBody>
      </p:sp>
      <p:sp>
        <p:nvSpPr>
          <p:cNvPr id="3" name="Content Placeholder 2">
            <a:extLst>
              <a:ext uri="{FF2B5EF4-FFF2-40B4-BE49-F238E27FC236}">
                <a16:creationId xmlns:a16="http://schemas.microsoft.com/office/drawing/2014/main" id="{C84B1416-5D06-C240-ACB0-40D8DE74AE0F}"/>
              </a:ext>
            </a:extLst>
          </p:cNvPr>
          <p:cNvSpPr>
            <a:spLocks noGrp="1"/>
          </p:cNvSpPr>
          <p:nvPr>
            <p:ph idx="1"/>
          </p:nvPr>
        </p:nvSpPr>
        <p:spPr/>
        <p:txBody>
          <a:bodyPr/>
          <a:lstStyle/>
          <a:p>
            <a:r>
              <a:rPr lang="en-US" dirty="0"/>
              <a:t>there is a great potential for abuse in such a system, but violence need only be </a:t>
            </a:r>
            <a:r>
              <a:rPr lang="en-US" i="1" dirty="0"/>
              <a:t>perceived as selective</a:t>
            </a:r>
            <a:r>
              <a:rPr lang="en-US" dirty="0"/>
              <a:t> in order to avoid the pitfalls of indiscriminate violence</a:t>
            </a:r>
            <a:endParaRPr lang="sk-SK" dirty="0"/>
          </a:p>
          <a:p>
            <a:r>
              <a:rPr lang="en-US" dirty="0"/>
              <a:t>denunciation will only occur when potential denouncers perceive the political actor as able to protect them from retaliation</a:t>
            </a:r>
            <a:endParaRPr lang="sk-SK" dirty="0"/>
          </a:p>
          <a:p>
            <a:r>
              <a:rPr lang="en-US" dirty="0"/>
              <a:t>in civil wars, </a:t>
            </a:r>
            <a:r>
              <a:rPr lang="en-US" b="1" dirty="0"/>
              <a:t>selective violence can only take place </a:t>
            </a:r>
            <a:r>
              <a:rPr lang="en-US" dirty="0"/>
              <a:t>in those areas </a:t>
            </a:r>
            <a:r>
              <a:rPr lang="en-US" b="1" dirty="0"/>
              <a:t>where control is complete enough </a:t>
            </a:r>
            <a:r>
              <a:rPr lang="en-US" dirty="0"/>
              <a:t>for denouncers to denounce</a:t>
            </a:r>
          </a:p>
          <a:p>
            <a:r>
              <a:rPr lang="en-US" dirty="0"/>
              <a:t>(but not so complete that defectors have either fled or simply ceased to be of concern to the political actor)</a:t>
            </a:r>
            <a:endParaRPr lang="sk-SK" dirty="0"/>
          </a:p>
          <a:p>
            <a:endParaRPr lang="en-US" dirty="0"/>
          </a:p>
        </p:txBody>
      </p:sp>
    </p:spTree>
    <p:extLst>
      <p:ext uri="{BB962C8B-B14F-4D97-AF65-F5344CB8AC3E}">
        <p14:creationId xmlns:p14="http://schemas.microsoft.com/office/powerpoint/2010/main" val="370755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2693F-0437-A04E-A530-1AA1F4EC1E27}"/>
              </a:ext>
            </a:extLst>
          </p:cNvPr>
          <p:cNvSpPr>
            <a:spLocks noGrp="1"/>
          </p:cNvSpPr>
          <p:nvPr>
            <p:ph type="title"/>
          </p:nvPr>
        </p:nvSpPr>
        <p:spPr/>
        <p:txBody>
          <a:bodyPr>
            <a:normAutofit/>
          </a:bodyPr>
          <a:lstStyle/>
          <a:p>
            <a:pPr algn="ctr"/>
            <a:r>
              <a:rPr lang="en-US" b="1" dirty="0"/>
              <a:t>Why are some civil wars so much </a:t>
            </a:r>
            <a:br>
              <a:rPr lang="en-US" b="1" dirty="0"/>
            </a:br>
            <a:r>
              <a:rPr lang="en-US" b="1" dirty="0"/>
              <a:t>deadlier than others?</a:t>
            </a:r>
          </a:p>
        </p:txBody>
      </p:sp>
      <p:sp>
        <p:nvSpPr>
          <p:cNvPr id="3" name="Content Placeholder 2">
            <a:extLst>
              <a:ext uri="{FF2B5EF4-FFF2-40B4-BE49-F238E27FC236}">
                <a16:creationId xmlns:a16="http://schemas.microsoft.com/office/drawing/2014/main" id="{34168F84-287C-D84B-8BAC-94849B911976}"/>
              </a:ext>
            </a:extLst>
          </p:cNvPr>
          <p:cNvSpPr>
            <a:spLocks noGrp="1"/>
          </p:cNvSpPr>
          <p:nvPr>
            <p:ph idx="1"/>
          </p:nvPr>
        </p:nvSpPr>
        <p:spPr/>
        <p:txBody>
          <a:bodyPr>
            <a:normAutofit lnSpcReduction="10000"/>
          </a:bodyPr>
          <a:lstStyle/>
          <a:p>
            <a:pPr algn="just"/>
            <a:r>
              <a:rPr lang="en-US" dirty="0"/>
              <a:t>one way to start is to investigate whether factors commonly associated with the outbreak of civil wars are also responsible for conflict severity </a:t>
            </a:r>
          </a:p>
          <a:p>
            <a:pPr algn="just"/>
            <a:r>
              <a:rPr lang="en-US" b="1" dirty="0"/>
              <a:t>state strength</a:t>
            </a:r>
            <a:r>
              <a:rPr lang="en-US" dirty="0"/>
              <a:t>: is conflict severity a result of weak state capacities? (since weak states provide a favorable context for civil war outbreak) </a:t>
            </a:r>
            <a:endParaRPr lang="sk-SK" dirty="0"/>
          </a:p>
          <a:p>
            <a:pPr algn="just"/>
            <a:r>
              <a:rPr lang="en-US" dirty="0"/>
              <a:t>external military assistance, states with rougher terrain, and military quality (expenses per military personnel) may all serve as proxies for state strength</a:t>
            </a:r>
            <a:endParaRPr lang="sk-SK" dirty="0"/>
          </a:p>
          <a:p>
            <a:pPr algn="just"/>
            <a:r>
              <a:rPr lang="en-US" b="1" dirty="0"/>
              <a:t>ethnicity and religion</a:t>
            </a:r>
            <a:r>
              <a:rPr lang="en-US" dirty="0"/>
              <a:t>: ethnic and religious loyalties are often less flexible than other collective identities, i.e. ideologies (ethnic and religious fragmentation as a proxy) </a:t>
            </a:r>
          </a:p>
        </p:txBody>
      </p:sp>
    </p:spTree>
    <p:extLst>
      <p:ext uri="{BB962C8B-B14F-4D97-AF65-F5344CB8AC3E}">
        <p14:creationId xmlns:p14="http://schemas.microsoft.com/office/powerpoint/2010/main" val="1206330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ACB95-5152-544E-A897-89333071DDF2}"/>
              </a:ext>
            </a:extLst>
          </p:cNvPr>
          <p:cNvSpPr>
            <a:spLocks noGrp="1"/>
          </p:cNvSpPr>
          <p:nvPr>
            <p:ph type="title"/>
          </p:nvPr>
        </p:nvSpPr>
        <p:spPr/>
        <p:txBody>
          <a:bodyPr/>
          <a:lstStyle/>
          <a:p>
            <a:pPr algn="ctr"/>
            <a:r>
              <a:rPr lang="en-US" b="1" dirty="0"/>
              <a:t>Why are some civil wars so much </a:t>
            </a:r>
            <a:br>
              <a:rPr lang="en-US" b="1" dirty="0"/>
            </a:br>
            <a:r>
              <a:rPr lang="en-US" b="1" dirty="0"/>
              <a:t>deadlier than others?</a:t>
            </a:r>
            <a:endParaRPr lang="en-US" dirty="0"/>
          </a:p>
        </p:txBody>
      </p:sp>
      <p:sp>
        <p:nvSpPr>
          <p:cNvPr id="3" name="Content Placeholder 2">
            <a:extLst>
              <a:ext uri="{FF2B5EF4-FFF2-40B4-BE49-F238E27FC236}">
                <a16:creationId xmlns:a16="http://schemas.microsoft.com/office/drawing/2014/main" id="{855A7A28-B26F-3444-B49F-071B51711FA1}"/>
              </a:ext>
            </a:extLst>
          </p:cNvPr>
          <p:cNvSpPr>
            <a:spLocks noGrp="1"/>
          </p:cNvSpPr>
          <p:nvPr>
            <p:ph idx="1"/>
          </p:nvPr>
        </p:nvSpPr>
        <p:spPr/>
        <p:txBody>
          <a:bodyPr/>
          <a:lstStyle/>
          <a:p>
            <a:pPr algn="just"/>
            <a:r>
              <a:rPr lang="en-US" b="1" dirty="0"/>
              <a:t>regime type</a:t>
            </a:r>
            <a:r>
              <a:rPr lang="en-US" dirty="0"/>
              <a:t>: type of political regime may matter; democracies tend to win wars (perhaps because they pick the fights, they are likely to win, and try to minimize casualties to avoid public backlash), </a:t>
            </a:r>
            <a:endParaRPr lang="sk-SK" dirty="0"/>
          </a:p>
          <a:p>
            <a:pPr algn="just"/>
            <a:r>
              <a:rPr lang="en-US" dirty="0"/>
              <a:t>democracies may be less willing to use the harshest measures against rebels, or perhaps because democratic governments are in a better position to negotiate, and co-opt rebels than are other governments </a:t>
            </a:r>
            <a:endParaRPr lang="sk-SK" dirty="0"/>
          </a:p>
          <a:p>
            <a:pPr algn="just"/>
            <a:r>
              <a:rPr lang="en-US" dirty="0" err="1"/>
              <a:t>Lacina</a:t>
            </a:r>
            <a:r>
              <a:rPr lang="en-US" dirty="0"/>
              <a:t> (2006) analyzed civil wars between 1946 and 2002 </a:t>
            </a:r>
          </a:p>
          <a:p>
            <a:pPr algn="just"/>
            <a:r>
              <a:rPr lang="en-US" dirty="0"/>
              <a:t>what did she find?</a:t>
            </a:r>
          </a:p>
        </p:txBody>
      </p:sp>
    </p:spTree>
    <p:extLst>
      <p:ext uri="{BB962C8B-B14F-4D97-AF65-F5344CB8AC3E}">
        <p14:creationId xmlns:p14="http://schemas.microsoft.com/office/powerpoint/2010/main" val="535071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F5BF4-3C99-AA44-9B62-0A87621ADBC2}"/>
              </a:ext>
            </a:extLst>
          </p:cNvPr>
          <p:cNvSpPr>
            <a:spLocks noGrp="1"/>
          </p:cNvSpPr>
          <p:nvPr>
            <p:ph type="title"/>
          </p:nvPr>
        </p:nvSpPr>
        <p:spPr/>
        <p:txBody>
          <a:bodyPr/>
          <a:lstStyle/>
          <a:p>
            <a:pPr algn="ctr"/>
            <a:r>
              <a:rPr lang="en-US" b="1" dirty="0"/>
              <a:t>Why are some civil wars so much </a:t>
            </a:r>
            <a:br>
              <a:rPr lang="en-US" b="1" dirty="0"/>
            </a:br>
            <a:r>
              <a:rPr lang="en-US" b="1" dirty="0"/>
              <a:t>deadlier than others?</a:t>
            </a:r>
            <a:endParaRPr lang="en-US" dirty="0"/>
          </a:p>
        </p:txBody>
      </p:sp>
      <p:sp>
        <p:nvSpPr>
          <p:cNvPr id="3" name="Content Placeholder 2">
            <a:extLst>
              <a:ext uri="{FF2B5EF4-FFF2-40B4-BE49-F238E27FC236}">
                <a16:creationId xmlns:a16="http://schemas.microsoft.com/office/drawing/2014/main" id="{26433C8B-1B03-4B41-8402-393A36BCDE8C}"/>
              </a:ext>
            </a:extLst>
          </p:cNvPr>
          <p:cNvSpPr>
            <a:spLocks noGrp="1"/>
          </p:cNvSpPr>
          <p:nvPr>
            <p:ph idx="1"/>
          </p:nvPr>
        </p:nvSpPr>
        <p:spPr/>
        <p:txBody>
          <a:bodyPr>
            <a:normAutofit fontScale="92500" lnSpcReduction="10000"/>
          </a:bodyPr>
          <a:lstStyle/>
          <a:p>
            <a:pPr algn="just"/>
            <a:r>
              <a:rPr lang="en-US" dirty="0"/>
              <a:t>1. </a:t>
            </a:r>
            <a:r>
              <a:rPr lang="en-US" b="1" dirty="0"/>
              <a:t>state strength</a:t>
            </a:r>
            <a:r>
              <a:rPr lang="en-US" dirty="0"/>
              <a:t> variables do not explain why some civil wars kill more people in combat than others</a:t>
            </a:r>
            <a:endParaRPr lang="sk-SK" dirty="0"/>
          </a:p>
          <a:p>
            <a:pPr algn="just"/>
            <a:r>
              <a:rPr lang="en-US" dirty="0"/>
              <a:t>the availability of foreign assistance to the combatants is a strong predictor that a civil war will be severe (Cold War experience?!)</a:t>
            </a:r>
            <a:endParaRPr lang="sk-SK" dirty="0"/>
          </a:p>
          <a:p>
            <a:pPr algn="just"/>
            <a:r>
              <a:rPr lang="en-US" dirty="0"/>
              <a:t>2. </a:t>
            </a:r>
            <a:r>
              <a:rPr lang="en-US" b="1" dirty="0"/>
              <a:t>ethnic or religious heterogeneity</a:t>
            </a:r>
            <a:r>
              <a:rPr lang="en-US" dirty="0"/>
              <a:t> does not explain the severity of internal war: no evidence that cultural diversity gives the elites an important tool to mobilize their followers and convince them to bear the costs of war</a:t>
            </a:r>
            <a:endParaRPr lang="sk-SK" dirty="0"/>
          </a:p>
          <a:p>
            <a:pPr algn="just"/>
            <a:r>
              <a:rPr lang="en-US" dirty="0"/>
              <a:t>Instead, there is an unexpected link between ethnic homogeneity and large wars (!) </a:t>
            </a:r>
            <a:endParaRPr lang="sk-SK" dirty="0"/>
          </a:p>
          <a:p>
            <a:pPr algn="just"/>
            <a:r>
              <a:rPr lang="en-US" dirty="0"/>
              <a:t>3. </a:t>
            </a:r>
            <a:r>
              <a:rPr lang="en-US" b="1" dirty="0"/>
              <a:t>democracy</a:t>
            </a:r>
            <a:r>
              <a:rPr lang="en-US" dirty="0"/>
              <a:t> is also associated with fewer battle deaths</a:t>
            </a:r>
            <a:r>
              <a:rPr lang="sk-SK" dirty="0">
                <a:effectLst/>
              </a:rPr>
              <a:t> </a:t>
            </a:r>
            <a:endParaRPr lang="en-US" dirty="0"/>
          </a:p>
        </p:txBody>
      </p:sp>
    </p:spTree>
    <p:extLst>
      <p:ext uri="{BB962C8B-B14F-4D97-AF65-F5344CB8AC3E}">
        <p14:creationId xmlns:p14="http://schemas.microsoft.com/office/powerpoint/2010/main" val="3898935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F6362-AB2F-DC4E-AA4B-8C09435EF039}"/>
              </a:ext>
            </a:extLst>
          </p:cNvPr>
          <p:cNvSpPr>
            <a:spLocks noGrp="1"/>
          </p:cNvSpPr>
          <p:nvPr>
            <p:ph type="title"/>
          </p:nvPr>
        </p:nvSpPr>
        <p:spPr/>
        <p:txBody>
          <a:bodyPr/>
          <a:lstStyle/>
          <a:p>
            <a:pPr algn="ctr"/>
            <a:r>
              <a:rPr lang="en-US" b="1" dirty="0"/>
              <a:t>Differences between warring groups?</a:t>
            </a:r>
          </a:p>
        </p:txBody>
      </p:sp>
      <p:sp>
        <p:nvSpPr>
          <p:cNvPr id="3" name="Content Placeholder 2">
            <a:extLst>
              <a:ext uri="{FF2B5EF4-FFF2-40B4-BE49-F238E27FC236}">
                <a16:creationId xmlns:a16="http://schemas.microsoft.com/office/drawing/2014/main" id="{4C5A99D2-7474-1B4F-8FDB-A441E13C899B}"/>
              </a:ext>
            </a:extLst>
          </p:cNvPr>
          <p:cNvSpPr>
            <a:spLocks noGrp="1"/>
          </p:cNvSpPr>
          <p:nvPr>
            <p:ph idx="1"/>
          </p:nvPr>
        </p:nvSpPr>
        <p:spPr/>
        <p:txBody>
          <a:bodyPr/>
          <a:lstStyle/>
          <a:p>
            <a:pPr algn="just"/>
            <a:r>
              <a:rPr lang="en-US" dirty="0"/>
              <a:t>why do some warring factions abuse noncombatants while others do not?</a:t>
            </a:r>
            <a:endParaRPr lang="sk-SK" dirty="0"/>
          </a:p>
          <a:p>
            <a:pPr algn="just"/>
            <a:r>
              <a:rPr lang="en-US" dirty="0"/>
              <a:t>armed groups face a strategic challenge: </a:t>
            </a:r>
          </a:p>
          <a:p>
            <a:pPr algn="just"/>
            <a:r>
              <a:rPr lang="en-US" dirty="0"/>
              <a:t>when they try to build, maintain, and deploy their fighting units, they inevitably rely on material resources and logistical support from civilians (noncombatants)</a:t>
            </a:r>
            <a:endParaRPr lang="sk-SK" dirty="0"/>
          </a:p>
          <a:p>
            <a:pPr algn="just"/>
            <a:r>
              <a:rPr lang="en-US" dirty="0"/>
              <a:t>therefore, we can assume that coercive tactics are potentially costly because they undermine the civilian base of support for the warring parties</a:t>
            </a:r>
            <a:endParaRPr lang="sk-SK" dirty="0"/>
          </a:p>
          <a:p>
            <a:pPr algn="just"/>
            <a:endParaRPr lang="en-US" dirty="0"/>
          </a:p>
        </p:txBody>
      </p:sp>
    </p:spTree>
    <p:extLst>
      <p:ext uri="{BB962C8B-B14F-4D97-AF65-F5344CB8AC3E}">
        <p14:creationId xmlns:p14="http://schemas.microsoft.com/office/powerpoint/2010/main" val="114047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D5ADF-A701-854E-A83B-013628EC7831}"/>
              </a:ext>
            </a:extLst>
          </p:cNvPr>
          <p:cNvSpPr>
            <a:spLocks noGrp="1"/>
          </p:cNvSpPr>
          <p:nvPr>
            <p:ph type="title"/>
          </p:nvPr>
        </p:nvSpPr>
        <p:spPr/>
        <p:txBody>
          <a:bodyPr/>
          <a:lstStyle/>
          <a:p>
            <a:pPr algn="ctr"/>
            <a:r>
              <a:rPr lang="en-US" b="1" dirty="0"/>
              <a:t>Why differences between warring groups?</a:t>
            </a:r>
            <a:endParaRPr lang="en-US" dirty="0"/>
          </a:p>
        </p:txBody>
      </p:sp>
      <p:sp>
        <p:nvSpPr>
          <p:cNvPr id="3" name="Content Placeholder 2">
            <a:extLst>
              <a:ext uri="{FF2B5EF4-FFF2-40B4-BE49-F238E27FC236}">
                <a16:creationId xmlns:a16="http://schemas.microsoft.com/office/drawing/2014/main" id="{3943F0CA-2986-0A4F-9667-966D03FC2569}"/>
              </a:ext>
            </a:extLst>
          </p:cNvPr>
          <p:cNvSpPr>
            <a:spLocks noGrp="1"/>
          </p:cNvSpPr>
          <p:nvPr>
            <p:ph idx="1"/>
          </p:nvPr>
        </p:nvSpPr>
        <p:spPr/>
        <p:txBody>
          <a:bodyPr>
            <a:normAutofit lnSpcReduction="10000"/>
          </a:bodyPr>
          <a:lstStyle/>
          <a:p>
            <a:pPr algn="just"/>
            <a:r>
              <a:rPr lang="en-US" dirty="0" err="1"/>
              <a:t>Humpreys</a:t>
            </a:r>
            <a:r>
              <a:rPr lang="en-US" dirty="0"/>
              <a:t> and Weinstein (2006) study unique data from a nationally representative survey of ex-combatants in Sierra Leone</a:t>
            </a:r>
            <a:endParaRPr lang="sk-SK" dirty="0"/>
          </a:p>
          <a:p>
            <a:pPr algn="just"/>
            <a:r>
              <a:rPr lang="en-US" dirty="0"/>
              <a:t>the conflict was known for its unusually cruel treatment of the civilian population</a:t>
            </a:r>
            <a:endParaRPr lang="sk-SK" dirty="0"/>
          </a:p>
          <a:p>
            <a:pPr algn="just"/>
            <a:r>
              <a:rPr lang="en-US" dirty="0"/>
              <a:t>five waring factions were involved in the civil war, committing all kinds of atrocities: sexual violence against women, the forcible recruitment of child soldiers, campaigns of killing and amputations perpetrated by the rebel groups</a:t>
            </a:r>
            <a:endParaRPr lang="sk-SK" dirty="0"/>
          </a:p>
          <a:p>
            <a:pPr algn="just"/>
            <a:r>
              <a:rPr lang="en-US" dirty="0"/>
              <a:t>however, there was significant variation in how the militias treated civilians: rates of death and displacement varied dramatically in different parts of the country</a:t>
            </a:r>
            <a:endParaRPr lang="sk-SK" dirty="0"/>
          </a:p>
          <a:p>
            <a:pPr algn="just"/>
            <a:endParaRPr lang="en-US" dirty="0"/>
          </a:p>
        </p:txBody>
      </p:sp>
    </p:spTree>
    <p:extLst>
      <p:ext uri="{BB962C8B-B14F-4D97-AF65-F5344CB8AC3E}">
        <p14:creationId xmlns:p14="http://schemas.microsoft.com/office/powerpoint/2010/main" val="775843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EC568-4923-AA45-856E-20E6D4796319}"/>
              </a:ext>
            </a:extLst>
          </p:cNvPr>
          <p:cNvSpPr>
            <a:spLocks noGrp="1"/>
          </p:cNvSpPr>
          <p:nvPr>
            <p:ph type="title"/>
          </p:nvPr>
        </p:nvSpPr>
        <p:spPr/>
        <p:txBody>
          <a:bodyPr/>
          <a:lstStyle/>
          <a:p>
            <a:pPr algn="ctr"/>
            <a:r>
              <a:rPr lang="en-US" b="1" dirty="0"/>
              <a:t>Are there Incentives for Restraint?</a:t>
            </a:r>
          </a:p>
        </p:txBody>
      </p:sp>
      <p:sp>
        <p:nvSpPr>
          <p:cNvPr id="3" name="Content Placeholder 2">
            <a:extLst>
              <a:ext uri="{FF2B5EF4-FFF2-40B4-BE49-F238E27FC236}">
                <a16:creationId xmlns:a16="http://schemas.microsoft.com/office/drawing/2014/main" id="{843D0E41-634D-A94D-B2E6-74790662FBD0}"/>
              </a:ext>
            </a:extLst>
          </p:cNvPr>
          <p:cNvSpPr>
            <a:spLocks noGrp="1"/>
          </p:cNvSpPr>
          <p:nvPr>
            <p:ph idx="1"/>
          </p:nvPr>
        </p:nvSpPr>
        <p:spPr/>
        <p:txBody>
          <a:bodyPr/>
          <a:lstStyle/>
          <a:p>
            <a:r>
              <a:rPr lang="en-US" dirty="0"/>
              <a:t>the rebel groups are in repeated interactions with the population</a:t>
            </a:r>
          </a:p>
          <a:p>
            <a:r>
              <a:rPr lang="en-US" dirty="0"/>
              <a:t>one can assume that these very interactions facilitate more restraints on part of the rebels (it makes it worthwhile to refrain from total extraction, because the militias expect they will need their resources)</a:t>
            </a:r>
            <a:endParaRPr lang="sk-SK" dirty="0"/>
          </a:p>
          <a:p>
            <a:r>
              <a:rPr lang="en-US" dirty="0"/>
              <a:t>alternatively, if strong links exist between individual combatants and the population, the rebels may face higher costs if they employ abusive tactics in their own communities</a:t>
            </a:r>
            <a:endParaRPr lang="sk-SK" dirty="0"/>
          </a:p>
          <a:p>
            <a:r>
              <a:rPr lang="en-US" dirty="0"/>
              <a:t>in the regions where warring factions share their ethnic identity with the local population, one can expect lower levels of abusiveness</a:t>
            </a:r>
            <a:endParaRPr lang="sk-SK" dirty="0"/>
          </a:p>
          <a:p>
            <a:endParaRPr lang="en-US" dirty="0"/>
          </a:p>
        </p:txBody>
      </p:sp>
    </p:spTree>
    <p:extLst>
      <p:ext uri="{BB962C8B-B14F-4D97-AF65-F5344CB8AC3E}">
        <p14:creationId xmlns:p14="http://schemas.microsoft.com/office/powerpoint/2010/main" val="1076961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8F189-89B5-9549-AA61-8C37C4E063CB}"/>
              </a:ext>
            </a:extLst>
          </p:cNvPr>
          <p:cNvSpPr>
            <a:spLocks noGrp="1"/>
          </p:cNvSpPr>
          <p:nvPr>
            <p:ph type="title"/>
          </p:nvPr>
        </p:nvSpPr>
        <p:spPr/>
        <p:txBody>
          <a:bodyPr/>
          <a:lstStyle/>
          <a:p>
            <a:pPr algn="ctr"/>
            <a:r>
              <a:rPr lang="en-US" b="1" dirty="0"/>
              <a:t>Contestation: between-group </a:t>
            </a:r>
            <a:br>
              <a:rPr lang="en-US" b="1" dirty="0"/>
            </a:br>
            <a:r>
              <a:rPr lang="en-US" b="1" dirty="0"/>
              <a:t>strategic considerations</a:t>
            </a:r>
            <a:r>
              <a:rPr lang="sk-SK" b="1" dirty="0">
                <a:effectLst/>
              </a:rPr>
              <a:t> </a:t>
            </a:r>
            <a:endParaRPr lang="en-US" b="1" dirty="0"/>
          </a:p>
        </p:txBody>
      </p:sp>
      <p:sp>
        <p:nvSpPr>
          <p:cNvPr id="3" name="Content Placeholder 2">
            <a:extLst>
              <a:ext uri="{FF2B5EF4-FFF2-40B4-BE49-F238E27FC236}">
                <a16:creationId xmlns:a16="http://schemas.microsoft.com/office/drawing/2014/main" id="{677657AE-C832-4A46-B420-6A13115EA87D}"/>
              </a:ext>
            </a:extLst>
          </p:cNvPr>
          <p:cNvSpPr>
            <a:spLocks noGrp="1"/>
          </p:cNvSpPr>
          <p:nvPr>
            <p:ph idx="1"/>
          </p:nvPr>
        </p:nvSpPr>
        <p:spPr/>
        <p:txBody>
          <a:bodyPr/>
          <a:lstStyle/>
          <a:p>
            <a:r>
              <a:rPr lang="en-US" dirty="0"/>
              <a:t>the extent of civilian abuse may depend on who/how many rebel groups operate within a given territory: </a:t>
            </a:r>
          </a:p>
          <a:p>
            <a:r>
              <a:rPr lang="en-US" dirty="0"/>
              <a:t>if more than one rebel group can at least occasionally take hold over the territory, the incentives for restraint may decrease </a:t>
            </a:r>
          </a:p>
          <a:p>
            <a:r>
              <a:rPr lang="en-US" dirty="0"/>
              <a:t>(we do not want the other rebel group to benefit from civilian resources too)</a:t>
            </a:r>
            <a:r>
              <a:rPr lang="sk-SK" dirty="0">
                <a:effectLst/>
              </a:rPr>
              <a:t> </a:t>
            </a:r>
            <a:endParaRPr lang="en-US" dirty="0"/>
          </a:p>
        </p:txBody>
      </p:sp>
    </p:spTree>
    <p:extLst>
      <p:ext uri="{BB962C8B-B14F-4D97-AF65-F5344CB8AC3E}">
        <p14:creationId xmlns:p14="http://schemas.microsoft.com/office/powerpoint/2010/main" val="758950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3847</TotalTime>
  <Words>1919</Words>
  <Application>Microsoft Macintosh PowerPoint</Application>
  <PresentationFormat>Widescreen</PresentationFormat>
  <Paragraphs>113</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Violence against Civilians </vt:lpstr>
      <vt:lpstr>Key questions</vt:lpstr>
      <vt:lpstr>Why are some civil wars so much  deadlier than others?</vt:lpstr>
      <vt:lpstr>Why are some civil wars so much  deadlier than others?</vt:lpstr>
      <vt:lpstr>Why are some civil wars so much  deadlier than others?</vt:lpstr>
      <vt:lpstr>Differences between warring groups?</vt:lpstr>
      <vt:lpstr>Why differences between warring groups?</vt:lpstr>
      <vt:lpstr>Are there Incentives for Restraint?</vt:lpstr>
      <vt:lpstr>Contestation: between-group  strategic considerations </vt:lpstr>
      <vt:lpstr>Internal composition of the warring factions </vt:lpstr>
      <vt:lpstr>Findings</vt:lpstr>
      <vt:lpstr>What is the logic  driving indiscriminate violence? </vt:lpstr>
      <vt:lpstr>What is the logic  driving indiscriminate violence? </vt:lpstr>
      <vt:lpstr>What is the logic  driving indiscriminate violence? </vt:lpstr>
      <vt:lpstr>How effective is indiscriminate violence? </vt:lpstr>
      <vt:lpstr>Emotional reactions </vt:lpstr>
      <vt:lpstr>Ambiguity of structure  of incentives for cooperation</vt:lpstr>
      <vt:lpstr>Ambiguity of structure  of incentives for cooperation</vt:lpstr>
      <vt:lpstr>Reverse discrimination  and selective incentives for rivals </vt:lpstr>
      <vt:lpstr>Why does  indiscriminate violence occur anyway? </vt:lpstr>
      <vt:lpstr>A general theory of indiscriminate violence</vt:lpstr>
      <vt:lpstr>When does selective violence occur?</vt:lpstr>
      <vt:lpstr>When does selective violence occur?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Violence against Civilians</dc:title>
  <dc:creator>Marek Rybar</dc:creator>
  <cp:lastModifiedBy>Marek Rybar</cp:lastModifiedBy>
  <cp:revision>73</cp:revision>
  <dcterms:created xsi:type="dcterms:W3CDTF">2019-03-25T07:11:13Z</dcterms:created>
  <dcterms:modified xsi:type="dcterms:W3CDTF">2022-03-21T08:22:46Z</dcterms:modified>
</cp:coreProperties>
</file>