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90" r:id="rId4"/>
    <p:sldId id="274" r:id="rId5"/>
    <p:sldId id="258" r:id="rId6"/>
    <p:sldId id="259" r:id="rId7"/>
    <p:sldId id="279" r:id="rId8"/>
    <p:sldId id="263" r:id="rId9"/>
    <p:sldId id="260" r:id="rId10"/>
    <p:sldId id="261" r:id="rId11"/>
    <p:sldId id="265" r:id="rId12"/>
    <p:sldId id="262" r:id="rId13"/>
    <p:sldId id="264" r:id="rId14"/>
    <p:sldId id="266" r:id="rId15"/>
    <p:sldId id="275" r:id="rId16"/>
    <p:sldId id="267" r:id="rId17"/>
    <p:sldId id="280" r:id="rId18"/>
    <p:sldId id="268" r:id="rId19"/>
    <p:sldId id="289" r:id="rId20"/>
    <p:sldId id="269" r:id="rId21"/>
    <p:sldId id="270" r:id="rId22"/>
    <p:sldId id="271" r:id="rId23"/>
    <p:sldId id="272" r:id="rId24"/>
    <p:sldId id="276" r:id="rId25"/>
    <p:sldId id="273" r:id="rId26"/>
    <p:sldId id="277" r:id="rId27"/>
    <p:sldId id="278" r:id="rId28"/>
    <p:sldId id="281" r:id="rId29"/>
    <p:sldId id="283" r:id="rId30"/>
    <p:sldId id="285" r:id="rId31"/>
    <p:sldId id="284" r:id="rId32"/>
    <p:sldId id="286" r:id="rId33"/>
    <p:sldId id="288" r:id="rId34"/>
    <p:sldId id="287"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30491-D0AC-4E08-B0AB-5C19D1ACE85F}" type="datetimeFigureOut">
              <a:rPr lang="en-US" smtClean="0"/>
              <a:t>4/20/2021</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294FE-0562-4D46-B387-DB574679361F}" type="slidenum">
              <a:rPr lang="en-US" smtClean="0"/>
              <a:t>‹#›</a:t>
            </a:fld>
            <a:endParaRPr lang="en-US"/>
          </a:p>
        </p:txBody>
      </p:sp>
    </p:spTree>
    <p:extLst>
      <p:ext uri="{BB962C8B-B14F-4D97-AF65-F5344CB8AC3E}">
        <p14:creationId xmlns:p14="http://schemas.microsoft.com/office/powerpoint/2010/main" val="329172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October 1923, Germany experienced a 29,500% hyperinflation (roughly 21% interest per day). Historically, this one-month inflation rate has only been exceeded three times: </a:t>
            </a:r>
            <a:r>
              <a:rPr lang="en-US" sz="1200" b="0" i="0" u="none" strike="noStrike" kern="1200" dirty="0" smtClean="0">
                <a:solidFill>
                  <a:schemeClr val="tx1"/>
                </a:solidFill>
                <a:effectLst/>
                <a:latin typeface="+mn-lt"/>
                <a:ea typeface="+mn-ea"/>
                <a:cs typeface="+mn-cs"/>
              </a:rPr>
              <a:t>Yugoslavia</a:t>
            </a:r>
            <a:r>
              <a:rPr lang="en-US" sz="1200" b="0" i="0" kern="1200" dirty="0" smtClean="0">
                <a:solidFill>
                  <a:schemeClr val="tx1"/>
                </a:solidFill>
                <a:effectLst/>
                <a:latin typeface="+mn-lt"/>
                <a:ea typeface="+mn-ea"/>
                <a:cs typeface="+mn-cs"/>
              </a:rPr>
              <a:t>, 313,000,000% (64.6% per day, January 1994); </a:t>
            </a:r>
            <a:r>
              <a:rPr lang="en-US" sz="1200" b="0" i="0" u="none" strike="noStrike" kern="1200" dirty="0" smtClean="0">
                <a:solidFill>
                  <a:schemeClr val="tx1"/>
                </a:solidFill>
                <a:effectLst/>
                <a:latin typeface="+mn-lt"/>
                <a:ea typeface="+mn-ea"/>
                <a:cs typeface="+mn-cs"/>
              </a:rPr>
              <a:t>Zimbabwe</a:t>
            </a:r>
            <a:r>
              <a:rPr lang="en-US" sz="1200" b="0" i="0" kern="1200" dirty="0" smtClean="0">
                <a:solidFill>
                  <a:schemeClr val="tx1"/>
                </a:solidFill>
                <a:effectLst/>
                <a:latin typeface="+mn-lt"/>
                <a:ea typeface="+mn-ea"/>
                <a:cs typeface="+mn-cs"/>
              </a:rPr>
              <a:t>, 79.6 billion% (98% per day, November 2008); and </a:t>
            </a:r>
            <a:r>
              <a:rPr lang="en-US" sz="1200" b="0" i="0" u="none" strike="noStrike" kern="1200" dirty="0" smtClean="0">
                <a:solidFill>
                  <a:schemeClr val="tx1"/>
                </a:solidFill>
                <a:effectLst/>
                <a:latin typeface="+mn-lt"/>
                <a:ea typeface="+mn-ea"/>
                <a:cs typeface="+mn-cs"/>
              </a:rPr>
              <a:t>Hungary</a:t>
            </a:r>
            <a:r>
              <a:rPr lang="en-US" sz="1200" b="0" i="0" kern="1200" dirty="0" smtClean="0">
                <a:solidFill>
                  <a:schemeClr val="tx1"/>
                </a:solidFill>
                <a:effectLst/>
                <a:latin typeface="+mn-lt"/>
                <a:ea typeface="+mn-ea"/>
                <a:cs typeface="+mn-cs"/>
              </a:rPr>
              <a:t>, 41.9 </a:t>
            </a:r>
            <a:r>
              <a:rPr lang="en-US" sz="1200" b="0" i="0" u="none" strike="noStrike" kern="1200" dirty="0" smtClean="0">
                <a:solidFill>
                  <a:schemeClr val="tx1"/>
                </a:solidFill>
                <a:effectLst/>
                <a:latin typeface="+mn-lt"/>
                <a:ea typeface="+mn-ea"/>
                <a:cs typeface="+mn-cs"/>
              </a:rPr>
              <a:t>quadrillion</a:t>
            </a:r>
            <a:r>
              <a:rPr lang="en-US" sz="1200" b="0" i="0" kern="1200" dirty="0" smtClean="0">
                <a:solidFill>
                  <a:schemeClr val="tx1"/>
                </a:solidFill>
                <a:effectLst/>
                <a:latin typeface="+mn-lt"/>
                <a:ea typeface="+mn-ea"/>
                <a:cs typeface="+mn-cs"/>
              </a:rPr>
              <a:t>% (207% per day, July 1946).</a:t>
            </a:r>
            <a:endParaRPr lang="en-US" dirty="0"/>
          </a:p>
        </p:txBody>
      </p:sp>
      <p:sp>
        <p:nvSpPr>
          <p:cNvPr id="4" name="Zástupný symbol pro číslo snímku 3"/>
          <p:cNvSpPr>
            <a:spLocks noGrp="1"/>
          </p:cNvSpPr>
          <p:nvPr>
            <p:ph type="sldNum" sz="quarter" idx="10"/>
          </p:nvPr>
        </p:nvSpPr>
        <p:spPr/>
        <p:txBody>
          <a:bodyPr/>
          <a:lstStyle/>
          <a:p>
            <a:fld id="{1BA294FE-0562-4D46-B387-DB574679361F}" type="slidenum">
              <a:rPr lang="en-US" smtClean="0"/>
              <a:t>6</a:t>
            </a:fld>
            <a:endParaRPr lang="en-US"/>
          </a:p>
        </p:txBody>
      </p:sp>
    </p:spTree>
    <p:extLst>
      <p:ext uri="{BB962C8B-B14F-4D97-AF65-F5344CB8AC3E}">
        <p14:creationId xmlns:p14="http://schemas.microsoft.com/office/powerpoint/2010/main" val="375463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kern="1200" dirty="0" smtClean="0">
                <a:solidFill>
                  <a:schemeClr val="tx1"/>
                </a:solidFill>
                <a:effectLst/>
                <a:latin typeface="+mn-lt"/>
                <a:ea typeface="+mn-ea"/>
                <a:cs typeface="+mn-cs"/>
              </a:rPr>
              <a:t>Strengths</a:t>
            </a:r>
          </a:p>
          <a:p>
            <a:r>
              <a:rPr lang="en-US" sz="1200" b="1" kern="1200" dirty="0" smtClean="0">
                <a:solidFill>
                  <a:schemeClr val="tx1"/>
                </a:solidFill>
                <a:effectLst/>
                <a:latin typeface="+mn-lt"/>
                <a:ea typeface="+mn-ea"/>
                <a:cs typeface="+mn-cs"/>
              </a:rPr>
              <a:t>A genuine democracy</a:t>
            </a:r>
            <a:r>
              <a:rPr lang="en-US" sz="1200" kern="1200" dirty="0" smtClean="0">
                <a:solidFill>
                  <a:schemeClr val="tx1"/>
                </a:solidFill>
                <a:effectLst/>
                <a:latin typeface="+mn-lt"/>
                <a:ea typeface="+mn-ea"/>
                <a:cs typeface="+mn-cs"/>
              </a:rPr>
              <a:t> - Elections for parliament and president took place every four years and all Germans over 20 could vote.</a:t>
            </a:r>
          </a:p>
          <a:p>
            <a:r>
              <a:rPr lang="en-US" sz="1200" b="1" kern="1200" dirty="0" smtClean="0">
                <a:solidFill>
                  <a:schemeClr val="tx1"/>
                </a:solidFill>
                <a:effectLst/>
                <a:latin typeface="+mn-lt"/>
                <a:ea typeface="+mn-ea"/>
                <a:cs typeface="+mn-cs"/>
              </a:rPr>
              <a:t>The power of </a:t>
            </a:r>
            <a:r>
              <a:rPr lang="en-US" sz="1200" b="1" kern="1200" dirty="0" err="1" smtClean="0">
                <a:solidFill>
                  <a:schemeClr val="tx1"/>
                </a:solidFill>
                <a:effectLst/>
                <a:latin typeface="+mn-lt"/>
                <a:ea typeface="+mn-ea"/>
                <a:cs typeface="+mn-cs"/>
              </a:rPr>
              <a:t>theReichstag</a:t>
            </a:r>
            <a:r>
              <a:rPr lang="en-US" sz="1200" kern="1200" dirty="0" smtClean="0">
                <a:solidFill>
                  <a:schemeClr val="tx1"/>
                </a:solidFill>
                <a:effectLst/>
                <a:latin typeface="+mn-lt"/>
                <a:ea typeface="+mn-ea"/>
                <a:cs typeface="+mn-cs"/>
              </a:rPr>
              <a:t> - The Reichstag appointed the government and made all laws. This was very different from its powers before the war under the </a:t>
            </a:r>
            <a:r>
              <a:rPr lang="en-US" sz="1200" b="1" kern="1200" dirty="0" smtClean="0">
                <a:solidFill>
                  <a:schemeClr val="tx1"/>
                </a:solidFill>
                <a:effectLst/>
                <a:latin typeface="+mn-lt"/>
                <a:ea typeface="+mn-ea"/>
                <a:cs typeface="+mn-cs"/>
              </a:rPr>
              <a:t>Kaiser</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A Bill of Rights</a:t>
            </a:r>
            <a:r>
              <a:rPr lang="en-US" sz="1200" kern="1200" dirty="0" smtClean="0">
                <a:solidFill>
                  <a:schemeClr val="tx1"/>
                </a:solidFill>
                <a:effectLst/>
                <a:latin typeface="+mn-lt"/>
                <a:ea typeface="+mn-ea"/>
                <a:cs typeface="+mn-cs"/>
              </a:rPr>
              <a:t> - This guaranteed every German citizen freedom of speech and religion, and equality under the law.</a:t>
            </a:r>
          </a:p>
          <a:p>
            <a:r>
              <a:rPr lang="en-US" sz="1200" b="1" kern="1200" dirty="0" smtClean="0">
                <a:solidFill>
                  <a:schemeClr val="tx1"/>
                </a:solidFill>
                <a:effectLst/>
                <a:latin typeface="+mn-lt"/>
                <a:ea typeface="+mn-ea"/>
                <a:cs typeface="+mn-cs"/>
              </a:rPr>
              <a:t>Weaknesses</a:t>
            </a:r>
          </a:p>
          <a:p>
            <a:r>
              <a:rPr lang="en-US" sz="1200" b="1" kern="1200" dirty="0" smtClean="0">
                <a:solidFill>
                  <a:schemeClr val="tx1"/>
                </a:solidFill>
                <a:effectLst/>
                <a:latin typeface="+mn-lt"/>
                <a:ea typeface="+mn-ea"/>
                <a:cs typeface="+mn-cs"/>
              </a:rPr>
              <a:t>Proportional representation</a:t>
            </a:r>
            <a:r>
              <a:rPr lang="en-US" sz="1200" kern="1200" dirty="0" smtClean="0">
                <a:solidFill>
                  <a:schemeClr val="tx1"/>
                </a:solidFill>
                <a:effectLst/>
                <a:latin typeface="+mn-lt"/>
                <a:ea typeface="+mn-ea"/>
                <a:cs typeface="+mn-cs"/>
              </a:rPr>
              <a:t> - Each party got the same percentage of seats in parliament as the percentage of votes it received in an election. This meant there were lots of small parties in Parliament making it difficult to pass laws and led to weak and often short-lived governments.</a:t>
            </a:r>
          </a:p>
          <a:p>
            <a:r>
              <a:rPr lang="en-US" sz="1200" b="1" kern="1200" dirty="0" smtClean="0">
                <a:solidFill>
                  <a:schemeClr val="tx1"/>
                </a:solidFill>
                <a:effectLst/>
                <a:latin typeface="+mn-lt"/>
                <a:ea typeface="+mn-ea"/>
                <a:cs typeface="+mn-cs"/>
              </a:rPr>
              <a:t>Article 48</a:t>
            </a:r>
            <a:r>
              <a:rPr lang="en-US" sz="1200" kern="1200" dirty="0" smtClean="0">
                <a:solidFill>
                  <a:schemeClr val="tx1"/>
                </a:solidFill>
                <a:effectLst/>
                <a:latin typeface="+mn-lt"/>
                <a:ea typeface="+mn-ea"/>
                <a:cs typeface="+mn-cs"/>
              </a:rPr>
              <a:t> - This gave the president the power to act without parliament’s approval in an emergency. However, it did not clearly define what an 'emergency' was, so the power was overused, which weakened Germans’ confidence in democracy.</a:t>
            </a:r>
          </a:p>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endParaRPr lang="en-US" dirty="0"/>
          </a:p>
        </p:txBody>
      </p:sp>
      <p:sp>
        <p:nvSpPr>
          <p:cNvPr id="4" name="Zástupný symbol pro číslo snímku 3"/>
          <p:cNvSpPr>
            <a:spLocks noGrp="1"/>
          </p:cNvSpPr>
          <p:nvPr>
            <p:ph type="sldNum" sz="quarter" idx="10"/>
          </p:nvPr>
        </p:nvSpPr>
        <p:spPr/>
        <p:txBody>
          <a:bodyPr/>
          <a:lstStyle/>
          <a:p>
            <a:fld id="{1BA294FE-0562-4D46-B387-DB574679361F}" type="slidenum">
              <a:rPr lang="en-US" smtClean="0"/>
              <a:t>7</a:t>
            </a:fld>
            <a:endParaRPr lang="en-US"/>
          </a:p>
        </p:txBody>
      </p:sp>
    </p:spTree>
    <p:extLst>
      <p:ext uri="{BB962C8B-B14F-4D97-AF65-F5344CB8AC3E}">
        <p14:creationId xmlns:p14="http://schemas.microsoft.com/office/powerpoint/2010/main" val="101703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 </a:t>
            </a:r>
            <a:r>
              <a:rPr lang="en-US" sz="1200" b="0" i="1" kern="1200" dirty="0" smtClean="0">
                <a:solidFill>
                  <a:schemeClr val="tx1"/>
                </a:solidFill>
                <a:effectLst/>
                <a:latin typeface="+mn-lt"/>
                <a:ea typeface="+mn-ea"/>
                <a:cs typeface="+mn-cs"/>
              </a:rPr>
              <a:t>Freikorps</a:t>
            </a:r>
            <a:r>
              <a:rPr lang="en-US" sz="1200" b="0" i="0" kern="1200" dirty="0" smtClean="0">
                <a:solidFill>
                  <a:schemeClr val="tx1"/>
                </a:solidFill>
                <a:effectLst/>
                <a:latin typeface="+mn-lt"/>
                <a:ea typeface="+mn-ea"/>
                <a:cs typeface="+mn-cs"/>
              </a:rPr>
              <a:t> was an army outside the control of the government, but they were in close contact with their allies in the </a:t>
            </a:r>
            <a:r>
              <a:rPr lang="en-US" sz="1200" b="0" i="0" kern="1200" dirty="0" err="1" smtClean="0">
                <a:solidFill>
                  <a:schemeClr val="tx1"/>
                </a:solidFill>
                <a:effectLst/>
                <a:latin typeface="+mn-lt"/>
                <a:ea typeface="+mn-ea"/>
                <a:cs typeface="+mn-cs"/>
              </a:rPr>
              <a:t>Reichswehr</a:t>
            </a:r>
            <a:r>
              <a:rPr lang="en-US" sz="1200" b="0" i="0" kern="1200" dirty="0" smtClean="0">
                <a:solidFill>
                  <a:schemeClr val="tx1"/>
                </a:solidFill>
                <a:effectLst/>
                <a:latin typeface="+mn-lt"/>
                <a:ea typeface="+mn-ea"/>
                <a:cs typeface="+mn-cs"/>
              </a:rPr>
              <a:t>.</a:t>
            </a:r>
            <a:endParaRPr lang="en-US" dirty="0"/>
          </a:p>
        </p:txBody>
      </p:sp>
      <p:sp>
        <p:nvSpPr>
          <p:cNvPr id="4" name="Zástupný symbol pro číslo snímku 3"/>
          <p:cNvSpPr>
            <a:spLocks noGrp="1"/>
          </p:cNvSpPr>
          <p:nvPr>
            <p:ph type="sldNum" sz="quarter" idx="10"/>
          </p:nvPr>
        </p:nvSpPr>
        <p:spPr/>
        <p:txBody>
          <a:bodyPr/>
          <a:lstStyle/>
          <a:p>
            <a:fld id="{1BA294FE-0562-4D46-B387-DB574679361F}" type="slidenum">
              <a:rPr lang="en-US" smtClean="0"/>
              <a:t>9</a:t>
            </a:fld>
            <a:endParaRPr lang="en-US"/>
          </a:p>
        </p:txBody>
      </p:sp>
    </p:spTree>
    <p:extLst>
      <p:ext uri="{BB962C8B-B14F-4D97-AF65-F5344CB8AC3E}">
        <p14:creationId xmlns:p14="http://schemas.microsoft.com/office/powerpoint/2010/main" val="216357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1BA294FE-0562-4D46-B387-DB574679361F}" type="slidenum">
              <a:rPr lang="en-US" smtClean="0"/>
              <a:t>32</a:t>
            </a:fld>
            <a:endParaRPr lang="en-US"/>
          </a:p>
        </p:txBody>
      </p:sp>
    </p:spTree>
    <p:extLst>
      <p:ext uri="{BB962C8B-B14F-4D97-AF65-F5344CB8AC3E}">
        <p14:creationId xmlns:p14="http://schemas.microsoft.com/office/powerpoint/2010/main" val="158694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smtClean="0"/>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46C117F-5CCF-4837-BE5F-2B92066CAFAF}"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EB90BD-B6CE-46B7-997F-7313B992CCDC}"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DB9D11F-B188-461D-B23F-39381795C052}"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2E6D8D9-55A2-4063-B0F3-121F44549695}"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D4B24536-994D-4021-A283-9F449C0DB509}"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3CBBBB78-C96F-47B7-AB17-D852CA960AC9}"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4/20/2021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30578ACC-22D6-47C1-A373-4FD133E34F3C}"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331444B-B92B-4E27-8C94-BB93EAF5CB18}"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63EFA5E-FA76-400D-B3DC-F0BA90E6D107}"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4/20/2021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O-_HXO7Hw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aD6zpu0H6d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bitesize/guides/z9y64j6/revision/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JVQZWLqSPE&amp;list=PLu2xst_eS6dqU4NGf92ipWZ2jnvPmXnV8&amp;index=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 y="2116183"/>
            <a:ext cx="8969829" cy="2002971"/>
          </a:xfrm>
        </p:spPr>
        <p:txBody>
          <a:bodyPr/>
          <a:lstStyle/>
          <a:p>
            <a:r>
              <a:rPr lang="cs-CZ" sz="4800" dirty="0" err="1" smtClean="0"/>
              <a:t>The</a:t>
            </a:r>
            <a:r>
              <a:rPr lang="cs-CZ" sz="4800" dirty="0" smtClean="0"/>
              <a:t> </a:t>
            </a:r>
            <a:r>
              <a:rPr lang="cs-CZ" sz="4800" dirty="0" err="1" smtClean="0"/>
              <a:t>Weimar</a:t>
            </a:r>
            <a:r>
              <a:rPr lang="cs-CZ" sz="4800" dirty="0" smtClean="0"/>
              <a:t> Republic, </a:t>
            </a:r>
            <a:r>
              <a:rPr lang="cs-CZ" sz="4800" dirty="0" err="1" smtClean="0"/>
              <a:t>Austria</a:t>
            </a:r>
            <a:r>
              <a:rPr lang="cs-CZ" sz="4800" dirty="0" smtClean="0"/>
              <a:t> and inter-</a:t>
            </a:r>
            <a:r>
              <a:rPr lang="cs-CZ" sz="4800" dirty="0" err="1" smtClean="0"/>
              <a:t>war</a:t>
            </a:r>
            <a:r>
              <a:rPr lang="cs-CZ" sz="4800" dirty="0" smtClean="0"/>
              <a:t> </a:t>
            </a:r>
            <a:r>
              <a:rPr lang="cs-CZ" sz="4800" dirty="0" err="1" smtClean="0"/>
              <a:t>Czechoslovakia</a:t>
            </a:r>
            <a:r>
              <a:rPr lang="cs-CZ" sz="4800" dirty="0" smtClean="0"/>
              <a:t> </a:t>
            </a:r>
            <a:endParaRPr lang="en-US" sz="4800" dirty="0"/>
          </a:p>
        </p:txBody>
      </p:sp>
      <p:sp>
        <p:nvSpPr>
          <p:cNvPr id="3" name="Podnadpis 2"/>
          <p:cNvSpPr>
            <a:spLocks noGrp="1"/>
          </p:cNvSpPr>
          <p:nvPr>
            <p:ph type="subTitle" idx="1"/>
          </p:nvPr>
        </p:nvSpPr>
        <p:spPr/>
        <p:txBody>
          <a:bodyPr/>
          <a:lstStyle/>
          <a:p>
            <a:r>
              <a:rPr lang="cs-CZ" dirty="0" smtClean="0"/>
              <a:t>Věra Stojarová</a:t>
            </a:r>
          </a:p>
          <a:p>
            <a:r>
              <a:rPr lang="cs-CZ" dirty="0" err="1" smtClean="0"/>
              <a:t>Democratisation</a:t>
            </a:r>
            <a:r>
              <a:rPr lang="cs-CZ" dirty="0" smtClean="0"/>
              <a:t> and De-</a:t>
            </a:r>
            <a:r>
              <a:rPr lang="cs-CZ" dirty="0" err="1" smtClean="0"/>
              <a:t>democratisation</a:t>
            </a:r>
            <a:r>
              <a:rPr lang="cs-CZ" dirty="0" smtClean="0"/>
              <a:t> </a:t>
            </a:r>
            <a:endParaRPr lang="en-US" dirty="0"/>
          </a:p>
        </p:txBody>
      </p:sp>
    </p:spTree>
    <p:extLst>
      <p:ext uri="{BB962C8B-B14F-4D97-AF65-F5344CB8AC3E}">
        <p14:creationId xmlns:p14="http://schemas.microsoft.com/office/powerpoint/2010/main" val="3334642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1930´s</a:t>
            </a:r>
            <a:endParaRPr lang="en-US" dirty="0"/>
          </a:p>
        </p:txBody>
      </p:sp>
      <p:sp>
        <p:nvSpPr>
          <p:cNvPr id="3" name="Zástupný symbol pro obsah 2"/>
          <p:cNvSpPr>
            <a:spLocks noGrp="1"/>
          </p:cNvSpPr>
          <p:nvPr>
            <p:ph idx="1"/>
          </p:nvPr>
        </p:nvSpPr>
        <p:spPr>
          <a:xfrm>
            <a:off x="1" y="1967345"/>
            <a:ext cx="10294182" cy="5006110"/>
          </a:xfrm>
        </p:spPr>
        <p:txBody>
          <a:bodyPr/>
          <a:lstStyle/>
          <a:p>
            <a:r>
              <a:rPr lang="cs-CZ" dirty="0" err="1" smtClean="0"/>
              <a:t>Hyperinflation</a:t>
            </a:r>
            <a:endParaRPr lang="cs-CZ" dirty="0" smtClean="0"/>
          </a:p>
          <a:p>
            <a:r>
              <a:rPr lang="cs-CZ" dirty="0" err="1" smtClean="0"/>
              <a:t>Unemployment</a:t>
            </a:r>
            <a:endParaRPr lang="cs-CZ" dirty="0" smtClean="0"/>
          </a:p>
          <a:p>
            <a:r>
              <a:rPr lang="cs-CZ" dirty="0" smtClean="0"/>
              <a:t>NSDAP </a:t>
            </a:r>
            <a:r>
              <a:rPr lang="cs-CZ" dirty="0" err="1" smtClean="0"/>
              <a:t>entered</a:t>
            </a:r>
            <a:r>
              <a:rPr lang="cs-CZ" dirty="0" smtClean="0"/>
              <a:t> </a:t>
            </a:r>
            <a:r>
              <a:rPr lang="cs-CZ" dirty="0" err="1" smtClean="0"/>
              <a:t>parliament</a:t>
            </a:r>
            <a:r>
              <a:rPr lang="cs-CZ" dirty="0" smtClean="0"/>
              <a:t> 1930</a:t>
            </a:r>
          </a:p>
          <a:p>
            <a:r>
              <a:rPr lang="cs-CZ" dirty="0" err="1" smtClean="0"/>
              <a:t>Chancellors</a:t>
            </a:r>
            <a:r>
              <a:rPr lang="cs-CZ" dirty="0" smtClean="0"/>
              <a:t> </a:t>
            </a:r>
            <a:r>
              <a:rPr lang="cs-CZ" dirty="0" err="1" smtClean="0"/>
              <a:t>ruling</a:t>
            </a:r>
            <a:r>
              <a:rPr lang="cs-CZ" dirty="0" smtClean="0"/>
              <a:t> by </a:t>
            </a:r>
            <a:r>
              <a:rPr lang="cs-CZ" dirty="0" err="1" smtClean="0"/>
              <a:t>decrees</a:t>
            </a:r>
            <a:r>
              <a:rPr lang="cs-CZ" dirty="0" smtClean="0"/>
              <a:t> </a:t>
            </a:r>
            <a:r>
              <a:rPr lang="cs-CZ" dirty="0" err="1" smtClean="0"/>
              <a:t>without</a:t>
            </a:r>
            <a:r>
              <a:rPr lang="cs-CZ" dirty="0" smtClean="0"/>
              <a:t> </a:t>
            </a:r>
            <a:r>
              <a:rPr lang="cs-CZ" dirty="0" err="1" smtClean="0"/>
              <a:t>the</a:t>
            </a:r>
            <a:r>
              <a:rPr lang="cs-CZ" dirty="0" smtClean="0"/>
              <a:t> </a:t>
            </a:r>
            <a:r>
              <a:rPr lang="cs-CZ" dirty="0" err="1" smtClean="0"/>
              <a:t>parliament</a:t>
            </a:r>
            <a:r>
              <a:rPr lang="cs-CZ" dirty="0" smtClean="0"/>
              <a:t> </a:t>
            </a:r>
          </a:p>
          <a:p>
            <a:r>
              <a:rPr lang="en-US" dirty="0">
                <a:hlinkClick r:id="rId2"/>
              </a:rPr>
              <a:t>https://www.youtube.com/watch?v=vO-_</a:t>
            </a:r>
            <a:r>
              <a:rPr lang="en-US" dirty="0" smtClean="0">
                <a:hlinkClick r:id="rId2"/>
              </a:rPr>
              <a:t>HXO7HwY</a:t>
            </a:r>
            <a:r>
              <a:rPr lang="cs-CZ" dirty="0" smtClean="0"/>
              <a:t> (10 </a:t>
            </a:r>
            <a:r>
              <a:rPr lang="cs-CZ" dirty="0" err="1" smtClean="0"/>
              <a:t>minutes</a:t>
            </a:r>
            <a:r>
              <a:rPr lang="cs-CZ" dirty="0" smtClean="0"/>
              <a:t> </a:t>
            </a:r>
            <a:r>
              <a:rPr lang="cs-CZ" dirty="0" err="1" smtClean="0"/>
              <a:t>Weimar</a:t>
            </a:r>
            <a:r>
              <a:rPr lang="cs-CZ" dirty="0" smtClean="0"/>
              <a:t> </a:t>
            </a:r>
            <a:r>
              <a:rPr lang="cs-CZ" dirty="0" err="1" smtClean="0"/>
              <a:t>republic</a:t>
            </a:r>
            <a:r>
              <a:rPr lang="cs-CZ" dirty="0" smtClean="0"/>
              <a:t>)</a:t>
            </a:r>
          </a:p>
          <a:p>
            <a:r>
              <a:rPr lang="cs-CZ" dirty="0" smtClean="0"/>
              <a:t>1932 July </a:t>
            </a:r>
            <a:r>
              <a:rPr lang="cs-CZ" dirty="0" err="1" smtClean="0"/>
              <a:t>elections</a:t>
            </a:r>
            <a:r>
              <a:rPr lang="cs-CZ" dirty="0" smtClean="0"/>
              <a:t> (NSDAP 37%, SDP 21%, </a:t>
            </a:r>
            <a:r>
              <a:rPr lang="cs-CZ" dirty="0" err="1" smtClean="0"/>
              <a:t>Communists</a:t>
            </a:r>
            <a:r>
              <a:rPr lang="cs-CZ" dirty="0" smtClean="0"/>
              <a:t> 14%) </a:t>
            </a:r>
            <a:r>
              <a:rPr lang="en-US" dirty="0"/>
              <a:t>no coalition government with a majority could be </a:t>
            </a:r>
            <a:r>
              <a:rPr lang="en-US" dirty="0" smtClean="0"/>
              <a:t>formed</a:t>
            </a:r>
            <a:endParaRPr lang="cs-CZ" dirty="0" smtClean="0"/>
          </a:p>
          <a:p>
            <a:r>
              <a:rPr lang="cs-CZ" dirty="0" smtClean="0"/>
              <a:t>1932 </a:t>
            </a:r>
            <a:r>
              <a:rPr lang="cs-CZ" dirty="0" err="1" smtClean="0"/>
              <a:t>November</a:t>
            </a:r>
            <a:r>
              <a:rPr lang="cs-CZ" dirty="0" smtClean="0"/>
              <a:t> </a:t>
            </a:r>
            <a:r>
              <a:rPr lang="cs-CZ" dirty="0" err="1" smtClean="0"/>
              <a:t>elections</a:t>
            </a:r>
            <a:r>
              <a:rPr lang="cs-CZ" dirty="0" smtClean="0"/>
              <a:t> (33% NSDAP, 20% SDP, </a:t>
            </a:r>
            <a:r>
              <a:rPr lang="cs-CZ" dirty="0" err="1" smtClean="0"/>
              <a:t>communists</a:t>
            </a:r>
            <a:r>
              <a:rPr lang="cs-CZ" dirty="0" smtClean="0"/>
              <a:t> 16%) last free </a:t>
            </a:r>
            <a:r>
              <a:rPr lang="cs-CZ" dirty="0" err="1" smtClean="0"/>
              <a:t>elections</a:t>
            </a:r>
            <a:r>
              <a:rPr lang="cs-CZ" dirty="0" smtClean="0"/>
              <a:t>, Hitler </a:t>
            </a:r>
            <a:r>
              <a:rPr lang="cs-CZ" dirty="0" err="1" smtClean="0"/>
              <a:t>forms</a:t>
            </a:r>
            <a:r>
              <a:rPr lang="cs-CZ" dirty="0" smtClean="0"/>
              <a:t> </a:t>
            </a:r>
            <a:r>
              <a:rPr lang="cs-CZ" dirty="0" err="1" smtClean="0"/>
              <a:t>government</a:t>
            </a:r>
            <a:endParaRPr lang="cs-CZ" dirty="0" smtClean="0"/>
          </a:p>
          <a:p>
            <a:r>
              <a:rPr lang="cs-CZ" dirty="0" smtClean="0"/>
              <a:t>1933 </a:t>
            </a:r>
            <a:r>
              <a:rPr lang="cs-CZ" dirty="0" err="1" smtClean="0"/>
              <a:t>elections</a:t>
            </a:r>
            <a:r>
              <a:rPr lang="cs-CZ" dirty="0" smtClean="0"/>
              <a:t> – </a:t>
            </a:r>
            <a:r>
              <a:rPr lang="cs-CZ" dirty="0" err="1" smtClean="0"/>
              <a:t>suppression</a:t>
            </a:r>
            <a:r>
              <a:rPr lang="cs-CZ" dirty="0" smtClean="0"/>
              <a:t> of </a:t>
            </a:r>
            <a:r>
              <a:rPr lang="cs-CZ" dirty="0" err="1" smtClean="0"/>
              <a:t>communists</a:t>
            </a:r>
            <a:r>
              <a:rPr lang="cs-CZ" dirty="0" smtClean="0"/>
              <a:t> and SD</a:t>
            </a:r>
          </a:p>
          <a:p>
            <a:endParaRPr lang="cs-CZ" dirty="0" smtClean="0"/>
          </a:p>
          <a:p>
            <a:endParaRPr lang="en-US" dirty="0"/>
          </a:p>
        </p:txBody>
      </p:sp>
    </p:spTree>
    <p:extLst>
      <p:ext uri="{BB962C8B-B14F-4D97-AF65-F5344CB8AC3E}">
        <p14:creationId xmlns:p14="http://schemas.microsoft.com/office/powerpoint/2010/main" val="333167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Seizure</a:t>
            </a:r>
            <a:r>
              <a:rPr lang="cs-CZ" dirty="0" smtClean="0"/>
              <a:t> of </a:t>
            </a:r>
            <a:r>
              <a:rPr lang="cs-CZ" dirty="0" err="1" smtClean="0"/>
              <a:t>control</a:t>
            </a:r>
            <a:r>
              <a:rPr lang="cs-CZ" dirty="0" smtClean="0"/>
              <a:t> 1930-33)</a:t>
            </a:r>
            <a:endParaRPr lang="en-US" dirty="0"/>
          </a:p>
        </p:txBody>
      </p:sp>
      <p:sp>
        <p:nvSpPr>
          <p:cNvPr id="3" name="Zástupný symbol pro obsah 2"/>
          <p:cNvSpPr>
            <a:spLocks noGrp="1"/>
          </p:cNvSpPr>
          <p:nvPr>
            <p:ph idx="1"/>
          </p:nvPr>
        </p:nvSpPr>
        <p:spPr>
          <a:xfrm>
            <a:off x="680321" y="2336873"/>
            <a:ext cx="9613861" cy="4137818"/>
          </a:xfrm>
        </p:spPr>
        <p:txBody>
          <a:bodyPr/>
          <a:lstStyle/>
          <a:p>
            <a:r>
              <a:rPr lang="cs-CZ" dirty="0" err="1" smtClean="0"/>
              <a:t>Nazi</a:t>
            </a:r>
            <a:r>
              <a:rPr lang="cs-CZ" dirty="0" smtClean="0"/>
              <a:t> Propaganda and </a:t>
            </a:r>
            <a:r>
              <a:rPr lang="cs-CZ" dirty="0" err="1" smtClean="0"/>
              <a:t>the</a:t>
            </a:r>
            <a:r>
              <a:rPr lang="cs-CZ" dirty="0" smtClean="0"/>
              <a:t> </a:t>
            </a:r>
            <a:r>
              <a:rPr lang="cs-CZ" dirty="0" err="1" smtClean="0"/>
              <a:t>power</a:t>
            </a:r>
            <a:r>
              <a:rPr lang="cs-CZ" dirty="0" smtClean="0"/>
              <a:t> of </a:t>
            </a:r>
            <a:r>
              <a:rPr lang="cs-CZ" dirty="0" err="1" smtClean="0"/>
              <a:t>radio</a:t>
            </a:r>
            <a:r>
              <a:rPr lang="cs-CZ" dirty="0"/>
              <a:t> (</a:t>
            </a:r>
            <a:r>
              <a:rPr lang="cs-CZ" dirty="0">
                <a:hlinkClick r:id="rId2"/>
              </a:rPr>
              <a:t>https://</a:t>
            </a:r>
            <a:r>
              <a:rPr lang="cs-CZ" dirty="0" smtClean="0">
                <a:hlinkClick r:id="rId2"/>
              </a:rPr>
              <a:t>www.youtube.com/watch?v=aD6zpu0H6d4</a:t>
            </a:r>
            <a:r>
              <a:rPr lang="cs-CZ" dirty="0"/>
              <a:t> </a:t>
            </a:r>
            <a:r>
              <a:rPr lang="cs-CZ" dirty="0" smtClean="0"/>
              <a:t>6 min) </a:t>
            </a:r>
            <a:endParaRPr lang="en-US"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3162300"/>
            <a:ext cx="6572250" cy="3695700"/>
          </a:xfrm>
          <a:prstGeom prst="rect">
            <a:avLst/>
          </a:prstGeom>
        </p:spPr>
      </p:pic>
    </p:spTree>
    <p:extLst>
      <p:ext uri="{BB962C8B-B14F-4D97-AF65-F5344CB8AC3E}">
        <p14:creationId xmlns:p14="http://schemas.microsoft.com/office/powerpoint/2010/main" val="334044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1933 – end of </a:t>
            </a:r>
            <a:r>
              <a:rPr lang="cs-CZ" dirty="0" err="1" smtClean="0"/>
              <a:t>Weimar</a:t>
            </a:r>
            <a:r>
              <a:rPr lang="cs-CZ" dirty="0" smtClean="0"/>
              <a:t> Republic </a:t>
            </a:r>
            <a:endParaRPr lang="en-US" dirty="0"/>
          </a:p>
        </p:txBody>
      </p:sp>
      <p:sp>
        <p:nvSpPr>
          <p:cNvPr id="3" name="Zástupný symbol pro obsah 2"/>
          <p:cNvSpPr>
            <a:spLocks noGrp="1"/>
          </p:cNvSpPr>
          <p:nvPr>
            <p:ph idx="1"/>
          </p:nvPr>
        </p:nvSpPr>
        <p:spPr>
          <a:xfrm>
            <a:off x="83127" y="1967346"/>
            <a:ext cx="12044218" cy="4987636"/>
          </a:xfrm>
        </p:spPr>
        <p:txBody>
          <a:bodyPr>
            <a:normAutofit fontScale="92500"/>
          </a:bodyPr>
          <a:lstStyle/>
          <a:p>
            <a:r>
              <a:rPr lang="en-US" dirty="0" smtClean="0"/>
              <a:t>Meetings </a:t>
            </a:r>
            <a:r>
              <a:rPr lang="en-US" dirty="0"/>
              <a:t>of the left-wing parties were banned and even some of the moderate parties found their members threatened </a:t>
            </a:r>
            <a:r>
              <a:rPr lang="en-US" dirty="0" smtClean="0"/>
              <a:t>opposition.</a:t>
            </a:r>
            <a:endParaRPr lang="cs-CZ" dirty="0" smtClean="0"/>
          </a:p>
          <a:p>
            <a:r>
              <a:rPr lang="en-US" dirty="0" smtClean="0"/>
              <a:t>suppressed </a:t>
            </a:r>
            <a:r>
              <a:rPr lang="en-US" dirty="0"/>
              <a:t>the Communist Party </a:t>
            </a:r>
            <a:endParaRPr lang="cs-CZ" dirty="0" smtClean="0"/>
          </a:p>
          <a:p>
            <a:r>
              <a:rPr lang="en-US" dirty="0" smtClean="0"/>
              <a:t>arrests </a:t>
            </a:r>
            <a:r>
              <a:rPr lang="en-US" dirty="0"/>
              <a:t>of </a:t>
            </a:r>
            <a:r>
              <a:rPr lang="en-US" i="1" dirty="0"/>
              <a:t>Reichstag</a:t>
            </a:r>
            <a:r>
              <a:rPr lang="en-US" dirty="0"/>
              <a:t> deputies.</a:t>
            </a:r>
          </a:p>
          <a:p>
            <a:r>
              <a:rPr lang="en-US" dirty="0"/>
              <a:t>The Reichstag </a:t>
            </a:r>
            <a:r>
              <a:rPr lang="en-US" dirty="0" smtClean="0"/>
              <a:t>fire</a:t>
            </a:r>
            <a:r>
              <a:rPr lang="cs-CZ" dirty="0"/>
              <a:t> </a:t>
            </a:r>
            <a:r>
              <a:rPr lang="en-US" dirty="0" smtClean="0"/>
              <a:t>on </a:t>
            </a:r>
            <a:r>
              <a:rPr lang="en-US" dirty="0"/>
              <a:t>27 February was blamed by Hitler's government on the Communists. </a:t>
            </a:r>
            <a:endParaRPr lang="cs-CZ" dirty="0" smtClean="0"/>
          </a:p>
          <a:p>
            <a:r>
              <a:rPr lang="en-US" dirty="0" smtClean="0"/>
              <a:t>state </a:t>
            </a:r>
            <a:r>
              <a:rPr lang="en-US" dirty="0"/>
              <a:t>of </a:t>
            </a:r>
            <a:r>
              <a:rPr lang="en-US" dirty="0" smtClean="0"/>
              <a:t>emergency</a:t>
            </a:r>
            <a:endParaRPr lang="cs-CZ" dirty="0" smtClean="0"/>
          </a:p>
          <a:p>
            <a:r>
              <a:rPr lang="en-US" dirty="0"/>
              <a:t> Reichstag Fire </a:t>
            </a:r>
            <a:r>
              <a:rPr lang="en-US" dirty="0" smtClean="0"/>
              <a:t>Decree</a:t>
            </a:r>
            <a:r>
              <a:rPr lang="cs-CZ" dirty="0" smtClean="0"/>
              <a:t> - </a:t>
            </a:r>
            <a:r>
              <a:rPr lang="en-US" dirty="0" smtClean="0"/>
              <a:t>The </a:t>
            </a:r>
            <a:r>
              <a:rPr lang="en-US" dirty="0"/>
              <a:t>decree invoked Article 48 of the Weimar Constitution and "indefinitely suspended" a number of constitutional protections of civil liberties, allowing the Nazi government to take swift action against political meetings, arresting and killing the Communists</a:t>
            </a:r>
            <a:r>
              <a:rPr lang="en-US" dirty="0" smtClean="0"/>
              <a:t>.</a:t>
            </a:r>
            <a:endParaRPr lang="cs-CZ" dirty="0" smtClean="0"/>
          </a:p>
          <a:p>
            <a:r>
              <a:rPr lang="cs-CZ" dirty="0" err="1" smtClean="0"/>
              <a:t>State</a:t>
            </a:r>
            <a:r>
              <a:rPr lang="cs-CZ" dirty="0" smtClean="0"/>
              <a:t> </a:t>
            </a:r>
            <a:r>
              <a:rPr lang="cs-CZ" dirty="0" err="1" smtClean="0"/>
              <a:t>broadcasting</a:t>
            </a:r>
            <a:r>
              <a:rPr lang="cs-CZ" dirty="0" smtClean="0"/>
              <a:t> </a:t>
            </a:r>
            <a:r>
              <a:rPr lang="cs-CZ" dirty="0" err="1" smtClean="0"/>
              <a:t>exploited</a:t>
            </a:r>
            <a:r>
              <a:rPr lang="cs-CZ" dirty="0" smtClean="0"/>
              <a:t> by NSDAP</a:t>
            </a:r>
          </a:p>
          <a:p>
            <a:r>
              <a:rPr lang="cs-CZ" dirty="0" smtClean="0"/>
              <a:t>1933 </a:t>
            </a:r>
            <a:r>
              <a:rPr lang="cs-CZ" dirty="0" err="1" smtClean="0"/>
              <a:t>elections</a:t>
            </a:r>
            <a:r>
              <a:rPr lang="cs-CZ" dirty="0" smtClean="0"/>
              <a:t> (NSDAP 43%, SD 18%, </a:t>
            </a:r>
            <a:r>
              <a:rPr lang="cs-CZ" dirty="0" err="1" smtClean="0"/>
              <a:t>Communists</a:t>
            </a:r>
            <a:r>
              <a:rPr lang="cs-CZ" dirty="0" smtClean="0"/>
              <a:t> 12, Center 11%) – NSDAP „monitoring </a:t>
            </a:r>
            <a:r>
              <a:rPr lang="cs-CZ" dirty="0" err="1" smtClean="0"/>
              <a:t>the</a:t>
            </a:r>
            <a:r>
              <a:rPr lang="cs-CZ" dirty="0" smtClean="0"/>
              <a:t> </a:t>
            </a:r>
            <a:r>
              <a:rPr lang="cs-CZ" dirty="0" err="1" smtClean="0"/>
              <a:t>voting</a:t>
            </a:r>
            <a:r>
              <a:rPr lang="cs-CZ" dirty="0" smtClean="0"/>
              <a:t> proces“ </a:t>
            </a:r>
            <a:endParaRPr lang="en-US" dirty="0"/>
          </a:p>
          <a:p>
            <a:endParaRPr lang="en-US" dirty="0"/>
          </a:p>
        </p:txBody>
      </p:sp>
    </p:spTree>
    <p:extLst>
      <p:ext uri="{BB962C8B-B14F-4D97-AF65-F5344CB8AC3E}">
        <p14:creationId xmlns:p14="http://schemas.microsoft.com/office/powerpoint/2010/main" val="84737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Mein Kampf</a:t>
            </a:r>
            <a:endParaRPr lang="en-US" dirty="0"/>
          </a:p>
        </p:txBody>
      </p:sp>
      <p:sp>
        <p:nvSpPr>
          <p:cNvPr id="3" name="Zástupný symbol pro obsah 2"/>
          <p:cNvSpPr>
            <a:spLocks noGrp="1"/>
          </p:cNvSpPr>
          <p:nvPr>
            <p:ph idx="1"/>
          </p:nvPr>
        </p:nvSpPr>
        <p:spPr>
          <a:xfrm>
            <a:off x="680321" y="2336872"/>
            <a:ext cx="9613861" cy="4451855"/>
          </a:xfrm>
        </p:spPr>
        <p:txBody>
          <a:bodyPr>
            <a:normAutofit lnSpcReduction="10000"/>
          </a:bodyPr>
          <a:lstStyle/>
          <a:p>
            <a:r>
              <a:rPr lang="cs-CZ" dirty="0" smtClean="0"/>
              <a:t>p</a:t>
            </a:r>
            <a:r>
              <a:rPr lang="en-US" dirty="0" err="1" smtClean="0"/>
              <a:t>rocess</a:t>
            </a:r>
            <a:r>
              <a:rPr lang="en-US" dirty="0" smtClean="0"/>
              <a:t> </a:t>
            </a:r>
            <a:r>
              <a:rPr lang="en-US" dirty="0"/>
              <a:t>by which Hitler became </a:t>
            </a:r>
            <a:r>
              <a:rPr lang="en-US" dirty="0" err="1"/>
              <a:t>antisemitic</a:t>
            </a:r>
            <a:r>
              <a:rPr lang="en-US" dirty="0"/>
              <a:t> and outlines his political ideology and future </a:t>
            </a:r>
            <a:r>
              <a:rPr lang="en-US" dirty="0" smtClean="0"/>
              <a:t>plans</a:t>
            </a:r>
            <a:r>
              <a:rPr lang="cs-CZ" dirty="0"/>
              <a:t> </a:t>
            </a:r>
            <a:r>
              <a:rPr lang="en-US" dirty="0" smtClean="0"/>
              <a:t>for</a:t>
            </a:r>
            <a:r>
              <a:rPr lang="en-US" dirty="0"/>
              <a:t> </a:t>
            </a:r>
            <a:r>
              <a:rPr lang="en-US" dirty="0" smtClean="0"/>
              <a:t>Germany</a:t>
            </a:r>
            <a:endParaRPr lang="cs-CZ" dirty="0"/>
          </a:p>
          <a:p>
            <a:r>
              <a:rPr lang="en-US" dirty="0"/>
              <a:t>the Jewish peril", which posits a Jewish conspiracy to gain world leadership </a:t>
            </a:r>
            <a:r>
              <a:rPr lang="cs-CZ" dirty="0" smtClean="0"/>
              <a:t> </a:t>
            </a:r>
          </a:p>
          <a:p>
            <a:r>
              <a:rPr lang="en-US" dirty="0"/>
              <a:t>he world's two evils: Communism and Judaism. </a:t>
            </a:r>
            <a:endParaRPr lang="cs-CZ" dirty="0" smtClean="0"/>
          </a:p>
          <a:p>
            <a:r>
              <a:rPr lang="en-US" dirty="0"/>
              <a:t>his ambitions for creating a New Order. </a:t>
            </a:r>
            <a:r>
              <a:rPr lang="cs-CZ" dirty="0" smtClean="0"/>
              <a:t> </a:t>
            </a:r>
          </a:p>
          <a:p>
            <a:r>
              <a:rPr lang="en-US" dirty="0"/>
              <a:t>Hitler saw a purpose in destroying "the weak" in order to provide the proper space and purity for the "</a:t>
            </a:r>
            <a:r>
              <a:rPr lang="en-US" dirty="0" err="1" smtClean="0"/>
              <a:t>stro</a:t>
            </a:r>
            <a:r>
              <a:rPr lang="cs-CZ" dirty="0" err="1" smtClean="0"/>
              <a:t>ng</a:t>
            </a:r>
            <a:r>
              <a:rPr lang="cs-CZ" dirty="0" smtClean="0"/>
              <a:t>“ </a:t>
            </a:r>
          </a:p>
          <a:p>
            <a:r>
              <a:rPr lang="cs-CZ" dirty="0" smtClean="0"/>
              <a:t>Lebensraum</a:t>
            </a:r>
            <a:r>
              <a:rPr lang="en-US" dirty="0"/>
              <a:t> </a:t>
            </a:r>
            <a:endParaRPr lang="cs-CZ" dirty="0" smtClean="0"/>
          </a:p>
          <a:p>
            <a:r>
              <a:rPr lang="en-US" dirty="0"/>
              <a:t>the Jews and "Bolsheviks" as racially and ideologically inferior and </a:t>
            </a:r>
            <a:endParaRPr lang="cs-CZ" dirty="0" smtClean="0"/>
          </a:p>
          <a:p>
            <a:r>
              <a:rPr lang="en-US" dirty="0" smtClean="0"/>
              <a:t> </a:t>
            </a:r>
            <a:r>
              <a:rPr lang="en-US" dirty="0"/>
              <a:t>unification of German peoples into one Greater Germany.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000" y="0"/>
            <a:ext cx="4608000" cy="3075305"/>
          </a:xfrm>
          <a:prstGeom prst="rect">
            <a:avLst/>
          </a:prstGeom>
        </p:spPr>
      </p:pic>
    </p:spTree>
    <p:extLst>
      <p:ext uri="{BB962C8B-B14F-4D97-AF65-F5344CB8AC3E}">
        <p14:creationId xmlns:p14="http://schemas.microsoft.com/office/powerpoint/2010/main" val="2804471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Power</a:t>
            </a:r>
            <a:r>
              <a:rPr lang="cs-CZ" dirty="0" smtClean="0"/>
              <a:t> of propaganda </a:t>
            </a:r>
            <a:endParaRPr lang="en-US" dirty="0"/>
          </a:p>
        </p:txBody>
      </p:sp>
      <p:sp>
        <p:nvSpPr>
          <p:cNvPr id="3" name="Zástupný symbol pro obsah 2"/>
          <p:cNvSpPr>
            <a:spLocks noGrp="1"/>
          </p:cNvSpPr>
          <p:nvPr>
            <p:ph idx="1"/>
          </p:nvPr>
        </p:nvSpPr>
        <p:spPr>
          <a:xfrm>
            <a:off x="64655" y="1995054"/>
            <a:ext cx="10603345" cy="4862945"/>
          </a:xfrm>
        </p:spPr>
        <p:txBody>
          <a:bodyPr>
            <a:normAutofit fontScale="92500" lnSpcReduction="10000"/>
          </a:bodyPr>
          <a:lstStyle/>
          <a:p>
            <a:r>
              <a:rPr lang="cs-CZ" dirty="0" err="1" smtClean="0"/>
              <a:t>Voelkischer</a:t>
            </a:r>
            <a:r>
              <a:rPr lang="cs-CZ" dirty="0" smtClean="0"/>
              <a:t> </a:t>
            </a:r>
            <a:r>
              <a:rPr lang="cs-CZ" dirty="0" err="1" smtClean="0"/>
              <a:t>Beobachter</a:t>
            </a:r>
            <a:r>
              <a:rPr lang="cs-CZ" dirty="0" smtClean="0"/>
              <a:t>, </a:t>
            </a:r>
            <a:r>
              <a:rPr lang="cs-CZ" dirty="0" err="1" smtClean="0"/>
              <a:t>Angriff</a:t>
            </a:r>
            <a:r>
              <a:rPr lang="cs-CZ" dirty="0" smtClean="0"/>
              <a:t> </a:t>
            </a:r>
          </a:p>
          <a:p>
            <a:r>
              <a:rPr lang="cs-CZ" dirty="0" smtClean="0"/>
              <a:t>Public </a:t>
            </a:r>
            <a:r>
              <a:rPr lang="cs-CZ" dirty="0" err="1" smtClean="0"/>
              <a:t>meetings</a:t>
            </a:r>
            <a:r>
              <a:rPr lang="cs-CZ" dirty="0" smtClean="0"/>
              <a:t> </a:t>
            </a:r>
            <a:r>
              <a:rPr lang="cs-CZ" dirty="0" err="1" smtClean="0"/>
              <a:t>speeches</a:t>
            </a:r>
            <a:r>
              <a:rPr lang="cs-CZ" dirty="0" smtClean="0"/>
              <a:t> by Hitler</a:t>
            </a:r>
          </a:p>
          <a:p>
            <a:r>
              <a:rPr lang="cs-CZ" dirty="0" smtClean="0"/>
              <a:t>Ministry </a:t>
            </a:r>
            <a:r>
              <a:rPr lang="cs-CZ" dirty="0" err="1" smtClean="0"/>
              <a:t>for</a:t>
            </a:r>
            <a:r>
              <a:rPr lang="cs-CZ" dirty="0" smtClean="0"/>
              <a:t> propaganda</a:t>
            </a:r>
          </a:p>
          <a:p>
            <a:r>
              <a:rPr lang="en-US" dirty="0"/>
              <a:t>The </a:t>
            </a:r>
            <a:r>
              <a:rPr lang="en-US" dirty="0" err="1" smtClean="0"/>
              <a:t>KdFwas</a:t>
            </a:r>
            <a:r>
              <a:rPr lang="en-US" dirty="0" smtClean="0"/>
              <a:t> </a:t>
            </a:r>
            <a:r>
              <a:rPr lang="en-US" dirty="0"/>
              <a:t>created to monitor what workers were doing in their non-working time. </a:t>
            </a:r>
            <a:endParaRPr lang="cs-CZ" dirty="0" smtClean="0"/>
          </a:p>
          <a:p>
            <a:r>
              <a:rPr lang="en-US" dirty="0" smtClean="0"/>
              <a:t>The </a:t>
            </a:r>
            <a:r>
              <a:rPr lang="en-US" dirty="0" err="1"/>
              <a:t>KdF</a:t>
            </a:r>
            <a:r>
              <a:rPr lang="en-US" dirty="0"/>
              <a:t> also monitored holidays and all leisure time by scheduling activities for workers </a:t>
            </a:r>
            <a:endParaRPr lang="cs-CZ" dirty="0" smtClean="0"/>
          </a:p>
          <a:p>
            <a:r>
              <a:rPr lang="en-US" dirty="0" smtClean="0"/>
              <a:t>This </a:t>
            </a:r>
            <a:r>
              <a:rPr lang="en-US" dirty="0"/>
              <a:t>produced support for the state from the working class which led to Nazi Germany's further rise in power. </a:t>
            </a:r>
            <a:endParaRPr lang="cs-CZ" dirty="0" smtClean="0"/>
          </a:p>
          <a:p>
            <a:r>
              <a:rPr lang="en-US" dirty="0" smtClean="0"/>
              <a:t>The </a:t>
            </a:r>
            <a:r>
              <a:rPr lang="en-US" dirty="0" err="1"/>
              <a:t>KdF</a:t>
            </a:r>
            <a:r>
              <a:rPr lang="en-US" dirty="0"/>
              <a:t> required members to participate in the activities offered to them, otherwise, any members who didn't participate were classified as anti-government. </a:t>
            </a:r>
            <a:r>
              <a:rPr lang="en-US" dirty="0" smtClean="0"/>
              <a:t>being </a:t>
            </a:r>
            <a:r>
              <a:rPr lang="en-US" dirty="0"/>
              <a:t>sent to a concentration camp as punishment. </a:t>
            </a:r>
            <a:endParaRPr lang="cs-CZ" dirty="0" smtClean="0"/>
          </a:p>
          <a:p>
            <a:r>
              <a:rPr lang="cs-CZ" dirty="0" err="1" smtClean="0"/>
              <a:t>Textbooks</a:t>
            </a:r>
            <a:r>
              <a:rPr lang="cs-CZ" dirty="0" smtClean="0"/>
              <a:t> </a:t>
            </a:r>
            <a:r>
              <a:rPr lang="cs-CZ" dirty="0" err="1" smtClean="0"/>
              <a:t>for</a:t>
            </a:r>
            <a:r>
              <a:rPr lang="cs-CZ" dirty="0" smtClean="0"/>
              <a:t> </a:t>
            </a:r>
            <a:r>
              <a:rPr lang="cs-CZ" dirty="0" err="1" smtClean="0"/>
              <a:t>schools</a:t>
            </a:r>
            <a:r>
              <a:rPr lang="cs-CZ" dirty="0" smtClean="0"/>
              <a:t>, </a:t>
            </a:r>
            <a:r>
              <a:rPr lang="cs-CZ" dirty="0" err="1" smtClean="0"/>
              <a:t>jewish</a:t>
            </a:r>
            <a:r>
              <a:rPr lang="cs-CZ" dirty="0" smtClean="0"/>
              <a:t> </a:t>
            </a:r>
            <a:r>
              <a:rPr lang="cs-CZ" dirty="0" err="1" smtClean="0"/>
              <a:t>authors</a:t>
            </a:r>
            <a:r>
              <a:rPr lang="cs-CZ" dirty="0" smtClean="0"/>
              <a:t> </a:t>
            </a:r>
            <a:r>
              <a:rPr lang="cs-CZ" dirty="0" err="1" smtClean="0"/>
              <a:t>banned</a:t>
            </a:r>
            <a:r>
              <a:rPr lang="cs-CZ" dirty="0" smtClean="0"/>
              <a:t>, </a:t>
            </a:r>
            <a:r>
              <a:rPr lang="cs-CZ" dirty="0" err="1" smtClean="0"/>
              <a:t>textbooks</a:t>
            </a:r>
            <a:r>
              <a:rPr lang="cs-CZ" dirty="0" smtClean="0"/>
              <a:t> </a:t>
            </a:r>
            <a:r>
              <a:rPr lang="cs-CZ" dirty="0" err="1" smtClean="0"/>
              <a:t>for</a:t>
            </a:r>
            <a:r>
              <a:rPr lang="cs-CZ" dirty="0" smtClean="0"/>
              <a:t> </a:t>
            </a:r>
            <a:r>
              <a:rPr lang="cs-CZ" dirty="0" err="1" smtClean="0"/>
              <a:t>occupied</a:t>
            </a:r>
            <a:r>
              <a:rPr lang="cs-CZ" dirty="0" smtClean="0"/>
              <a:t> </a:t>
            </a:r>
            <a:r>
              <a:rPr lang="cs-CZ" dirty="0" err="1" smtClean="0"/>
              <a:t>territories</a:t>
            </a:r>
            <a:endParaRPr lang="cs-CZ" dirty="0" smtClean="0"/>
          </a:p>
          <a:p>
            <a:r>
              <a:rPr lang="cs-CZ" dirty="0" err="1" smtClean="0"/>
              <a:t>Newspapers</a:t>
            </a:r>
            <a:r>
              <a:rPr lang="cs-CZ" dirty="0" smtClean="0"/>
              <a:t>, film </a:t>
            </a:r>
            <a:r>
              <a:rPr lang="cs-CZ" dirty="0" err="1" smtClean="0"/>
              <a:t>posters</a:t>
            </a:r>
            <a:r>
              <a:rPr lang="cs-CZ" dirty="0" smtClean="0"/>
              <a:t> </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0000" y="0"/>
            <a:ext cx="2772000" cy="3523020"/>
          </a:xfrm>
          <a:prstGeom prst="rect">
            <a:avLst/>
          </a:prstGeom>
        </p:spPr>
      </p:pic>
    </p:spTree>
    <p:extLst>
      <p:ext uri="{BB962C8B-B14F-4D97-AF65-F5344CB8AC3E}">
        <p14:creationId xmlns:p14="http://schemas.microsoft.com/office/powerpoint/2010/main" val="2455947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Austria</a:t>
            </a:r>
            <a:r>
              <a:rPr lang="cs-CZ" dirty="0" smtClean="0"/>
              <a:t> </a:t>
            </a:r>
            <a:r>
              <a:rPr lang="cs-CZ" dirty="0" err="1" smtClean="0"/>
              <a:t>between</a:t>
            </a:r>
            <a:r>
              <a:rPr lang="cs-CZ" dirty="0" smtClean="0"/>
              <a:t> WWI and WWII</a:t>
            </a:r>
            <a:endParaRPr lang="en-US" dirty="0"/>
          </a:p>
        </p:txBody>
      </p:sp>
      <p:sp>
        <p:nvSpPr>
          <p:cNvPr id="3" name="Zástupný symbol pro text 2"/>
          <p:cNvSpPr>
            <a:spLocks noGrp="1"/>
          </p:cNvSpPr>
          <p:nvPr>
            <p:ph type="body" idx="1"/>
          </p:nvPr>
        </p:nvSpPr>
        <p:spPr/>
        <p:txBody>
          <a:bodyPr/>
          <a:lstStyle/>
          <a:p>
            <a:endParaRPr lang="en-US"/>
          </a:p>
        </p:txBody>
      </p:sp>
    </p:spTree>
    <p:extLst>
      <p:ext uri="{BB962C8B-B14F-4D97-AF65-F5344CB8AC3E}">
        <p14:creationId xmlns:p14="http://schemas.microsoft.com/office/powerpoint/2010/main" val="18214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Austria</a:t>
            </a:r>
            <a:r>
              <a:rPr lang="cs-CZ" dirty="0" smtClean="0"/>
              <a:t> </a:t>
            </a:r>
            <a:r>
              <a:rPr lang="cs-CZ" dirty="0" err="1" smtClean="0"/>
              <a:t>between</a:t>
            </a:r>
            <a:r>
              <a:rPr lang="cs-CZ" dirty="0" smtClean="0"/>
              <a:t> WWI and WWII </a:t>
            </a:r>
            <a:endParaRPr lang="en-US" dirty="0"/>
          </a:p>
        </p:txBody>
      </p:sp>
      <p:sp>
        <p:nvSpPr>
          <p:cNvPr id="3" name="Zástupný symbol pro obsah 2"/>
          <p:cNvSpPr>
            <a:spLocks noGrp="1"/>
          </p:cNvSpPr>
          <p:nvPr>
            <p:ph idx="1"/>
          </p:nvPr>
        </p:nvSpPr>
        <p:spPr/>
        <p:txBody>
          <a:bodyPr>
            <a:normAutofit/>
          </a:bodyPr>
          <a:lstStyle/>
          <a:p>
            <a:pPr>
              <a:buFontTx/>
              <a:buChar char="-"/>
            </a:pPr>
            <a:r>
              <a:rPr lang="cs-CZ" dirty="0" smtClean="0"/>
              <a:t>Republic of </a:t>
            </a:r>
            <a:r>
              <a:rPr lang="cs-CZ" dirty="0" err="1" smtClean="0"/>
              <a:t>German</a:t>
            </a:r>
            <a:r>
              <a:rPr lang="cs-CZ" dirty="0" smtClean="0"/>
              <a:t> </a:t>
            </a:r>
            <a:r>
              <a:rPr lang="cs-CZ" dirty="0" err="1" smtClean="0"/>
              <a:t>Austria</a:t>
            </a:r>
            <a:r>
              <a:rPr lang="cs-CZ" dirty="0" smtClean="0"/>
              <a:t>/</a:t>
            </a:r>
            <a:r>
              <a:rPr lang="cs-CZ" dirty="0" err="1" smtClean="0"/>
              <a:t>First</a:t>
            </a:r>
            <a:r>
              <a:rPr lang="cs-CZ" dirty="0" smtClean="0"/>
              <a:t> </a:t>
            </a:r>
            <a:r>
              <a:rPr lang="cs-CZ" dirty="0" err="1" smtClean="0"/>
              <a:t>Austrian</a:t>
            </a:r>
            <a:r>
              <a:rPr lang="cs-CZ" dirty="0" smtClean="0"/>
              <a:t> Republic 1919</a:t>
            </a:r>
          </a:p>
          <a:p>
            <a:pPr>
              <a:buFontTx/>
              <a:buChar char="-"/>
            </a:pPr>
            <a:r>
              <a:rPr lang="cs-CZ" dirty="0" err="1" smtClean="0"/>
              <a:t>Left</a:t>
            </a:r>
            <a:r>
              <a:rPr lang="cs-CZ" dirty="0" smtClean="0"/>
              <a:t>/</a:t>
            </a:r>
            <a:r>
              <a:rPr lang="cs-CZ" dirty="0" err="1" smtClean="0"/>
              <a:t>right</a:t>
            </a:r>
            <a:r>
              <a:rPr lang="cs-CZ" dirty="0" smtClean="0"/>
              <a:t> </a:t>
            </a:r>
            <a:r>
              <a:rPr lang="cs-CZ" dirty="0" err="1" smtClean="0"/>
              <a:t>violent</a:t>
            </a:r>
            <a:r>
              <a:rPr lang="cs-CZ" dirty="0" smtClean="0"/>
              <a:t> </a:t>
            </a:r>
            <a:r>
              <a:rPr lang="cs-CZ" dirty="0" err="1" smtClean="0"/>
              <a:t>politics</a:t>
            </a:r>
            <a:r>
              <a:rPr lang="cs-CZ" dirty="0" smtClean="0"/>
              <a:t> </a:t>
            </a:r>
          </a:p>
          <a:p>
            <a:pPr>
              <a:buFontTx/>
              <a:buChar char="-"/>
            </a:pPr>
            <a:r>
              <a:rPr lang="cs-CZ" dirty="0" err="1" smtClean="0"/>
              <a:t>Paramilitary</a:t>
            </a:r>
            <a:r>
              <a:rPr lang="cs-CZ" dirty="0" smtClean="0"/>
              <a:t> </a:t>
            </a:r>
            <a:r>
              <a:rPr lang="cs-CZ" dirty="0" err="1" smtClean="0"/>
              <a:t>clashes</a:t>
            </a:r>
            <a:r>
              <a:rPr lang="cs-CZ" dirty="0" smtClean="0"/>
              <a:t> (</a:t>
            </a:r>
            <a:r>
              <a:rPr lang="cs-CZ" i="1" dirty="0" err="1" smtClean="0"/>
              <a:t>Republikanischer</a:t>
            </a:r>
            <a:r>
              <a:rPr lang="cs-CZ" i="1" dirty="0" smtClean="0"/>
              <a:t> </a:t>
            </a:r>
            <a:r>
              <a:rPr lang="cs-CZ" i="1" dirty="0" err="1" smtClean="0"/>
              <a:t>Schutzbund</a:t>
            </a:r>
            <a:r>
              <a:rPr lang="cs-CZ" dirty="0"/>
              <a:t> </a:t>
            </a:r>
            <a:r>
              <a:rPr lang="cs-CZ" dirty="0" smtClean="0"/>
              <a:t>of SD </a:t>
            </a:r>
            <a:r>
              <a:rPr lang="cs-CZ" dirty="0"/>
              <a:t>and </a:t>
            </a:r>
            <a:r>
              <a:rPr lang="cs-CZ" dirty="0" err="1" smtClean="0"/>
              <a:t>nationalist</a:t>
            </a:r>
            <a:r>
              <a:rPr lang="cs-CZ" dirty="0" smtClean="0"/>
              <a:t> </a:t>
            </a:r>
            <a:r>
              <a:rPr lang="cs-CZ" i="1" dirty="0" err="1" smtClean="0"/>
              <a:t>Heimwehr</a:t>
            </a:r>
            <a:r>
              <a:rPr lang="cs-CZ" dirty="0" smtClean="0"/>
              <a:t> </a:t>
            </a:r>
          </a:p>
          <a:p>
            <a:pPr>
              <a:buFontTx/>
              <a:buChar char="-"/>
            </a:pPr>
            <a:r>
              <a:rPr lang="cs-CZ" dirty="0" err="1" smtClean="0"/>
              <a:t>Conservative</a:t>
            </a:r>
            <a:r>
              <a:rPr lang="cs-CZ" dirty="0" smtClean="0"/>
              <a:t> </a:t>
            </a:r>
            <a:r>
              <a:rPr lang="cs-CZ" dirty="0" err="1" smtClean="0"/>
              <a:t>countryside</a:t>
            </a:r>
            <a:r>
              <a:rPr lang="cs-CZ" dirty="0" smtClean="0"/>
              <a:t> vs. </a:t>
            </a:r>
            <a:r>
              <a:rPr lang="cs-CZ" dirty="0" err="1" smtClean="0"/>
              <a:t>social</a:t>
            </a:r>
            <a:r>
              <a:rPr lang="cs-CZ" dirty="0" smtClean="0"/>
              <a:t> </a:t>
            </a:r>
            <a:r>
              <a:rPr lang="cs-CZ" dirty="0" err="1" smtClean="0"/>
              <a:t>democrats</a:t>
            </a:r>
            <a:r>
              <a:rPr lang="cs-CZ" dirty="0" smtClean="0"/>
              <a:t> in „</a:t>
            </a:r>
            <a:r>
              <a:rPr lang="cs-CZ" dirty="0" err="1" smtClean="0"/>
              <a:t>Red</a:t>
            </a:r>
            <a:r>
              <a:rPr lang="cs-CZ" dirty="0" smtClean="0"/>
              <a:t> </a:t>
            </a:r>
            <a:r>
              <a:rPr lang="cs-CZ" dirty="0" err="1"/>
              <a:t>V</a:t>
            </a:r>
            <a:r>
              <a:rPr lang="cs-CZ" dirty="0" err="1" smtClean="0"/>
              <a:t>ienna</a:t>
            </a:r>
            <a:r>
              <a:rPr lang="cs-CZ" dirty="0" smtClean="0"/>
              <a:t>“ </a:t>
            </a:r>
          </a:p>
          <a:p>
            <a:pPr>
              <a:buFontTx/>
              <a:buChar char="-"/>
            </a:pPr>
            <a:endParaRPr lang="cs-CZ" dirty="0" smtClean="0"/>
          </a:p>
          <a:p>
            <a:pPr>
              <a:buFontTx/>
              <a:buChar char="-"/>
            </a:pPr>
            <a:endParaRPr lang="cs-CZ" dirty="0" smtClean="0"/>
          </a:p>
          <a:p>
            <a:pPr>
              <a:buFontTx/>
              <a:buChar char="-"/>
            </a:pPr>
            <a:endParaRPr lang="en-US" dirty="0"/>
          </a:p>
        </p:txBody>
      </p:sp>
    </p:spTree>
    <p:extLst>
      <p:ext uri="{BB962C8B-B14F-4D97-AF65-F5344CB8AC3E}">
        <p14:creationId xmlns:p14="http://schemas.microsoft.com/office/powerpoint/2010/main" val="3556641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Constitution</a:t>
            </a:r>
            <a:r>
              <a:rPr lang="cs-CZ" dirty="0" smtClean="0"/>
              <a:t> </a:t>
            </a:r>
            <a:endParaRPr lang="en-US" dirty="0"/>
          </a:p>
        </p:txBody>
      </p:sp>
      <p:sp>
        <p:nvSpPr>
          <p:cNvPr id="3" name="Zástupný symbol pro obsah 2"/>
          <p:cNvSpPr>
            <a:spLocks noGrp="1"/>
          </p:cNvSpPr>
          <p:nvPr>
            <p:ph idx="1"/>
          </p:nvPr>
        </p:nvSpPr>
        <p:spPr>
          <a:xfrm>
            <a:off x="0" y="1939636"/>
            <a:ext cx="12293599" cy="4918363"/>
          </a:xfrm>
        </p:spPr>
        <p:txBody>
          <a:bodyPr>
            <a:normAutofit/>
          </a:bodyPr>
          <a:lstStyle/>
          <a:p>
            <a:r>
              <a:rPr lang="en-US" dirty="0" err="1" smtClean="0"/>
              <a:t>Parliamentar</a:t>
            </a:r>
            <a:r>
              <a:rPr lang="cs-CZ" dirty="0" smtClean="0"/>
              <a:t>y </a:t>
            </a:r>
            <a:r>
              <a:rPr lang="cs-CZ" dirty="0" err="1" smtClean="0"/>
              <a:t>democracy</a:t>
            </a:r>
            <a:r>
              <a:rPr lang="cs-CZ" dirty="0" smtClean="0"/>
              <a:t> – </a:t>
            </a:r>
            <a:r>
              <a:rPr lang="cs-CZ" dirty="0" err="1" smtClean="0"/>
              <a:t>strong</a:t>
            </a:r>
            <a:r>
              <a:rPr lang="cs-CZ" dirty="0" smtClean="0"/>
              <a:t> </a:t>
            </a:r>
            <a:r>
              <a:rPr lang="cs-CZ" dirty="0" err="1" smtClean="0"/>
              <a:t>parliament</a:t>
            </a:r>
            <a:r>
              <a:rPr lang="cs-CZ" dirty="0" smtClean="0"/>
              <a:t> , 2 </a:t>
            </a:r>
            <a:r>
              <a:rPr lang="cs-CZ" dirty="0" err="1" smtClean="0"/>
              <a:t>chambers</a:t>
            </a:r>
            <a:r>
              <a:rPr lang="cs-CZ" dirty="0" smtClean="0"/>
              <a:t> </a:t>
            </a:r>
          </a:p>
          <a:p>
            <a:r>
              <a:rPr lang="cs-CZ" dirty="0" err="1" smtClean="0"/>
              <a:t>Executive</a:t>
            </a:r>
            <a:r>
              <a:rPr lang="cs-CZ" dirty="0" smtClean="0"/>
              <a:t> </a:t>
            </a:r>
            <a:r>
              <a:rPr lang="cs-CZ" dirty="0" err="1" smtClean="0"/>
              <a:t>power</a:t>
            </a:r>
            <a:r>
              <a:rPr lang="cs-CZ" dirty="0" smtClean="0"/>
              <a:t> in </a:t>
            </a:r>
            <a:r>
              <a:rPr lang="cs-CZ" dirty="0" err="1" smtClean="0"/>
              <a:t>the</a:t>
            </a:r>
            <a:r>
              <a:rPr lang="cs-CZ" dirty="0" smtClean="0"/>
              <a:t> </a:t>
            </a:r>
            <a:r>
              <a:rPr lang="cs-CZ" dirty="0" err="1" smtClean="0"/>
              <a:t>hands</a:t>
            </a:r>
            <a:r>
              <a:rPr lang="cs-CZ" dirty="0" smtClean="0"/>
              <a:t> of </a:t>
            </a:r>
            <a:r>
              <a:rPr lang="cs-CZ" dirty="0" err="1" smtClean="0"/>
              <a:t>chancellor</a:t>
            </a:r>
            <a:r>
              <a:rPr lang="cs-CZ" dirty="0" smtClean="0"/>
              <a:t> </a:t>
            </a:r>
            <a:r>
              <a:rPr lang="cs-CZ" dirty="0" err="1" smtClean="0"/>
              <a:t>nominated</a:t>
            </a:r>
            <a:r>
              <a:rPr lang="cs-CZ" dirty="0" smtClean="0"/>
              <a:t> by </a:t>
            </a:r>
            <a:r>
              <a:rPr lang="cs-CZ" dirty="0" err="1" smtClean="0"/>
              <a:t>the</a:t>
            </a:r>
            <a:r>
              <a:rPr lang="cs-CZ" dirty="0" smtClean="0"/>
              <a:t> </a:t>
            </a:r>
            <a:r>
              <a:rPr lang="cs-CZ" dirty="0" err="1" smtClean="0"/>
              <a:t>parliament</a:t>
            </a:r>
            <a:endParaRPr lang="cs-CZ" dirty="0" smtClean="0"/>
          </a:p>
          <a:p>
            <a:r>
              <a:rPr lang="cs-CZ" dirty="0" err="1" smtClean="0"/>
              <a:t>Relatively</a:t>
            </a:r>
            <a:r>
              <a:rPr lang="cs-CZ" dirty="0" smtClean="0"/>
              <a:t> </a:t>
            </a:r>
            <a:r>
              <a:rPr lang="cs-CZ" dirty="0" err="1" smtClean="0"/>
              <a:t>weak</a:t>
            </a:r>
            <a:r>
              <a:rPr lang="cs-CZ" dirty="0" smtClean="0"/>
              <a:t> president </a:t>
            </a:r>
            <a:r>
              <a:rPr lang="cs-CZ" dirty="0" err="1" smtClean="0"/>
              <a:t>elected</a:t>
            </a:r>
            <a:r>
              <a:rPr lang="cs-CZ" dirty="0" smtClean="0"/>
              <a:t> by </a:t>
            </a:r>
            <a:r>
              <a:rPr lang="cs-CZ" dirty="0" err="1" smtClean="0"/>
              <a:t>both</a:t>
            </a:r>
            <a:r>
              <a:rPr lang="cs-CZ" dirty="0" smtClean="0"/>
              <a:t> </a:t>
            </a:r>
            <a:r>
              <a:rPr lang="cs-CZ" dirty="0" err="1" smtClean="0"/>
              <a:t>houses</a:t>
            </a:r>
            <a:r>
              <a:rPr lang="cs-CZ" dirty="0" smtClean="0"/>
              <a:t> as a </a:t>
            </a:r>
            <a:r>
              <a:rPr lang="cs-CZ" dirty="0" err="1" smtClean="0"/>
              <a:t>head</a:t>
            </a:r>
            <a:r>
              <a:rPr lang="cs-CZ" dirty="0" smtClean="0"/>
              <a:t> of </a:t>
            </a:r>
            <a:r>
              <a:rPr lang="cs-CZ" dirty="0" err="1" smtClean="0"/>
              <a:t>state</a:t>
            </a:r>
            <a:r>
              <a:rPr lang="cs-CZ" dirty="0" smtClean="0"/>
              <a:t> </a:t>
            </a:r>
          </a:p>
          <a:p>
            <a:endParaRPr lang="en-US" dirty="0"/>
          </a:p>
        </p:txBody>
      </p:sp>
    </p:spTree>
    <p:extLst>
      <p:ext uri="{BB962C8B-B14F-4D97-AF65-F5344CB8AC3E}">
        <p14:creationId xmlns:p14="http://schemas.microsoft.com/office/powerpoint/2010/main" val="9244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July revolt of 1927</a:t>
            </a:r>
            <a:endParaRPr lang="en-US" dirty="0"/>
          </a:p>
        </p:txBody>
      </p:sp>
      <p:sp>
        <p:nvSpPr>
          <p:cNvPr id="3" name="Zástupný symbol pro obsah 2"/>
          <p:cNvSpPr>
            <a:spLocks noGrp="1"/>
          </p:cNvSpPr>
          <p:nvPr>
            <p:ph idx="1"/>
          </p:nvPr>
        </p:nvSpPr>
        <p:spPr/>
        <p:txBody>
          <a:bodyPr/>
          <a:lstStyle/>
          <a:p>
            <a:r>
              <a:rPr lang="en-US" dirty="0" smtClean="0"/>
              <a:t>Vienna</a:t>
            </a:r>
            <a:r>
              <a:rPr lang="en-US" dirty="0"/>
              <a:t> Palace of Justice </a:t>
            </a:r>
            <a:r>
              <a:rPr lang="en-US" dirty="0" smtClean="0"/>
              <a:t>fire</a:t>
            </a:r>
            <a:endParaRPr lang="cs-CZ" dirty="0" smtClean="0"/>
          </a:p>
          <a:p>
            <a:r>
              <a:rPr lang="en-US" dirty="0" smtClean="0"/>
              <a:t> major</a:t>
            </a:r>
            <a:r>
              <a:rPr lang="en-US" dirty="0"/>
              <a:t> riot </a:t>
            </a:r>
            <a:endParaRPr lang="cs-CZ" dirty="0" smtClean="0"/>
          </a:p>
          <a:p>
            <a:r>
              <a:rPr lang="en-US" dirty="0" smtClean="0"/>
              <a:t>It </a:t>
            </a:r>
            <a:r>
              <a:rPr lang="en-US" dirty="0"/>
              <a:t>culminated with police forces firing into the outraged crowd, killing 89 </a:t>
            </a:r>
            <a:r>
              <a:rPr lang="en-US" dirty="0" smtClean="0"/>
              <a:t>protesters</a:t>
            </a:r>
            <a:r>
              <a:rPr lang="cs-CZ" dirty="0" smtClean="0"/>
              <a:t>, m</a:t>
            </a:r>
            <a:r>
              <a:rPr lang="en-US" dirty="0" smtClean="0"/>
              <a:t>ore </a:t>
            </a:r>
            <a:r>
              <a:rPr lang="en-US" dirty="0"/>
              <a:t>than 600 protestors and around 600 policemen were injured</a:t>
            </a:r>
            <a:r>
              <a:rPr lang="en-US" dirty="0" smtClean="0"/>
              <a:t>.</a:t>
            </a:r>
            <a:endParaRPr lang="cs-CZ" dirty="0" smtClean="0"/>
          </a:p>
          <a:p>
            <a:r>
              <a:rPr lang="cs-CZ" dirty="0" err="1" smtClean="0"/>
              <a:t>Clash</a:t>
            </a:r>
            <a:r>
              <a:rPr lang="cs-CZ" dirty="0" smtClean="0"/>
              <a:t> as a </a:t>
            </a:r>
            <a:r>
              <a:rPr lang="cs-CZ" dirty="0" err="1" smtClean="0"/>
              <a:t>result</a:t>
            </a:r>
            <a:r>
              <a:rPr lang="cs-CZ" dirty="0" smtClean="0"/>
              <a:t> of </a:t>
            </a:r>
            <a:r>
              <a:rPr lang="cs-CZ" dirty="0" err="1" smtClean="0"/>
              <a:t>left</a:t>
            </a:r>
            <a:r>
              <a:rPr lang="cs-CZ" dirty="0" smtClean="0"/>
              <a:t>/</a:t>
            </a:r>
            <a:r>
              <a:rPr lang="cs-CZ" dirty="0" err="1" smtClean="0"/>
              <a:t>right</a:t>
            </a:r>
            <a:r>
              <a:rPr lang="cs-CZ" dirty="0" smtClean="0"/>
              <a:t> </a:t>
            </a:r>
            <a:r>
              <a:rPr lang="cs-CZ" dirty="0" err="1" smtClean="0"/>
              <a:t>clashes</a:t>
            </a:r>
            <a:endParaRPr lang="en-US" dirty="0"/>
          </a:p>
        </p:txBody>
      </p:sp>
    </p:spTree>
    <p:extLst>
      <p:ext uri="{BB962C8B-B14F-4D97-AF65-F5344CB8AC3E}">
        <p14:creationId xmlns:p14="http://schemas.microsoft.com/office/powerpoint/2010/main" val="272559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Towards</a:t>
            </a:r>
            <a:r>
              <a:rPr lang="cs-CZ" dirty="0" smtClean="0"/>
              <a:t> </a:t>
            </a:r>
            <a:r>
              <a:rPr lang="cs-CZ" dirty="0" err="1" smtClean="0"/>
              <a:t>authoritarianism</a:t>
            </a:r>
            <a:endParaRPr lang="en-US" dirty="0"/>
          </a:p>
        </p:txBody>
      </p:sp>
      <p:sp>
        <p:nvSpPr>
          <p:cNvPr id="3" name="Zástupný symbol pro obsah 2"/>
          <p:cNvSpPr>
            <a:spLocks noGrp="1"/>
          </p:cNvSpPr>
          <p:nvPr>
            <p:ph idx="1"/>
          </p:nvPr>
        </p:nvSpPr>
        <p:spPr/>
        <p:txBody>
          <a:bodyPr>
            <a:normAutofit fontScale="92500" lnSpcReduction="10000"/>
          </a:bodyPr>
          <a:lstStyle/>
          <a:p>
            <a:r>
              <a:rPr lang="en-US" dirty="0"/>
              <a:t>In 1929</a:t>
            </a:r>
            <a:r>
              <a:rPr lang="cs-CZ" dirty="0"/>
              <a:t> </a:t>
            </a:r>
            <a:r>
              <a:rPr lang="cs-CZ" dirty="0" err="1"/>
              <a:t>constitutional</a:t>
            </a:r>
            <a:r>
              <a:rPr lang="cs-CZ" dirty="0"/>
              <a:t> </a:t>
            </a:r>
            <a:r>
              <a:rPr lang="cs-CZ" dirty="0" err="1"/>
              <a:t>revision</a:t>
            </a:r>
            <a:r>
              <a:rPr lang="cs-CZ" dirty="0"/>
              <a:t> – more </a:t>
            </a:r>
            <a:r>
              <a:rPr lang="cs-CZ" dirty="0" err="1"/>
              <a:t>powers</a:t>
            </a:r>
            <a:r>
              <a:rPr lang="cs-CZ" dirty="0"/>
              <a:t> </a:t>
            </a:r>
            <a:r>
              <a:rPr lang="cs-CZ" dirty="0" err="1"/>
              <a:t>for</a:t>
            </a:r>
            <a:r>
              <a:rPr lang="cs-CZ" dirty="0"/>
              <a:t> </a:t>
            </a:r>
            <a:r>
              <a:rPr lang="cs-CZ" dirty="0" err="1"/>
              <a:t>the</a:t>
            </a:r>
            <a:r>
              <a:rPr lang="cs-CZ" dirty="0"/>
              <a:t> president</a:t>
            </a:r>
          </a:p>
          <a:p>
            <a:r>
              <a:rPr lang="cs-CZ" dirty="0"/>
              <a:t>President </a:t>
            </a:r>
            <a:r>
              <a:rPr lang="cs-CZ" dirty="0" err="1"/>
              <a:t>elected</a:t>
            </a:r>
            <a:r>
              <a:rPr lang="cs-CZ" dirty="0"/>
              <a:t> by </a:t>
            </a:r>
            <a:r>
              <a:rPr lang="cs-CZ" dirty="0" err="1"/>
              <a:t>the</a:t>
            </a:r>
            <a:r>
              <a:rPr lang="cs-CZ" dirty="0"/>
              <a:t> </a:t>
            </a:r>
            <a:r>
              <a:rPr lang="cs-CZ" dirty="0" err="1"/>
              <a:t>people</a:t>
            </a:r>
            <a:r>
              <a:rPr lang="cs-CZ" dirty="0"/>
              <a:t> </a:t>
            </a:r>
          </a:p>
          <a:p>
            <a:r>
              <a:rPr lang="en-US" dirty="0"/>
              <a:t>The president was also to be vested with the authority to dissolve the parliament, a power typically not held by heads of executive branches of parliamentary republics. He also had the authority to formally appoint the chancellor and the cabinet. </a:t>
            </a:r>
            <a:endParaRPr lang="cs-CZ" dirty="0"/>
          </a:p>
          <a:p>
            <a:r>
              <a:rPr lang="en-US" dirty="0"/>
              <a:t>towards a system concentrating power in the hands of </a:t>
            </a:r>
            <a:r>
              <a:rPr lang="cs-CZ" dirty="0" smtClean="0"/>
              <a:t>president </a:t>
            </a:r>
            <a:r>
              <a:rPr lang="en-US" dirty="0" smtClean="0"/>
              <a:t>was </a:t>
            </a:r>
            <a:r>
              <a:rPr lang="en-US" dirty="0"/>
              <a:t>made in an attempt to appease the para-fascist movements </a:t>
            </a:r>
            <a:endParaRPr lang="cs-CZ" dirty="0"/>
          </a:p>
          <a:p>
            <a:r>
              <a:rPr lang="en-US" dirty="0"/>
              <a:t>In 1934,  authoritarian corporate state</a:t>
            </a:r>
            <a:endParaRPr lang="cs-CZ" dirty="0"/>
          </a:p>
          <a:p>
            <a:r>
              <a:rPr lang="cs-CZ" dirty="0"/>
              <a:t>1938 </a:t>
            </a:r>
            <a:r>
              <a:rPr lang="en-US" dirty="0"/>
              <a:t>Austria was annexed by Nazi Germany</a:t>
            </a:r>
            <a:endParaRPr lang="en-US" dirty="0"/>
          </a:p>
        </p:txBody>
      </p:sp>
    </p:spTree>
    <p:extLst>
      <p:ext uri="{BB962C8B-B14F-4D97-AF65-F5344CB8AC3E}">
        <p14:creationId xmlns:p14="http://schemas.microsoft.com/office/powerpoint/2010/main" val="356835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prelude</a:t>
            </a:r>
            <a:r>
              <a:rPr lang="cs-CZ" dirty="0" smtClean="0"/>
              <a:t> </a:t>
            </a:r>
            <a:endParaRPr lang="en-US" dirty="0"/>
          </a:p>
        </p:txBody>
      </p:sp>
      <p:sp>
        <p:nvSpPr>
          <p:cNvPr id="3" name="Zástupný symbol pro obsah 2"/>
          <p:cNvSpPr>
            <a:spLocks noGrp="1"/>
          </p:cNvSpPr>
          <p:nvPr>
            <p:ph idx="1"/>
          </p:nvPr>
        </p:nvSpPr>
        <p:spPr>
          <a:xfrm>
            <a:off x="0" y="3439886"/>
            <a:ext cx="12313919" cy="3418113"/>
          </a:xfrm>
        </p:spPr>
        <p:txBody>
          <a:bodyPr/>
          <a:lstStyle/>
          <a:p>
            <a:r>
              <a:rPr lang="cs-CZ" dirty="0" smtClean="0"/>
              <a:t>WWI – 1014-1918 </a:t>
            </a:r>
            <a:r>
              <a:rPr lang="cs-CZ" dirty="0" err="1" smtClean="0"/>
              <a:t>The</a:t>
            </a:r>
            <a:r>
              <a:rPr lang="cs-CZ" dirty="0" smtClean="0"/>
              <a:t> </a:t>
            </a:r>
            <a:r>
              <a:rPr lang="cs-CZ" dirty="0" err="1" smtClean="0"/>
              <a:t>great</a:t>
            </a:r>
            <a:r>
              <a:rPr lang="cs-CZ" dirty="0" smtClean="0"/>
              <a:t> </a:t>
            </a:r>
            <a:r>
              <a:rPr lang="cs-CZ" dirty="0" err="1" smtClean="0"/>
              <a:t>war</a:t>
            </a:r>
            <a:r>
              <a:rPr lang="cs-CZ" dirty="0" smtClean="0"/>
              <a:t> </a:t>
            </a:r>
          </a:p>
          <a:p>
            <a:r>
              <a:rPr lang="cs-CZ" dirty="0" err="1" smtClean="0"/>
              <a:t>over</a:t>
            </a:r>
            <a:r>
              <a:rPr lang="cs-CZ" dirty="0" smtClean="0"/>
              <a:t> 20 </a:t>
            </a:r>
            <a:r>
              <a:rPr lang="cs-CZ" dirty="0" err="1" smtClean="0"/>
              <a:t>million</a:t>
            </a:r>
            <a:r>
              <a:rPr lang="cs-CZ" dirty="0" smtClean="0"/>
              <a:t> </a:t>
            </a:r>
            <a:r>
              <a:rPr lang="cs-CZ" dirty="0" err="1" smtClean="0"/>
              <a:t>deaths</a:t>
            </a:r>
            <a:r>
              <a:rPr lang="cs-CZ" dirty="0" smtClean="0"/>
              <a:t> as direct </a:t>
            </a:r>
            <a:r>
              <a:rPr lang="cs-CZ" dirty="0" err="1" smtClean="0"/>
              <a:t>result</a:t>
            </a:r>
            <a:r>
              <a:rPr lang="cs-CZ" dirty="0" smtClean="0"/>
              <a:t> of </a:t>
            </a:r>
            <a:r>
              <a:rPr lang="cs-CZ" dirty="0" err="1" smtClean="0"/>
              <a:t>the</a:t>
            </a:r>
            <a:r>
              <a:rPr lang="cs-CZ" dirty="0" smtClean="0"/>
              <a:t> </a:t>
            </a:r>
            <a:r>
              <a:rPr lang="cs-CZ" dirty="0" err="1" smtClean="0"/>
              <a:t>war</a:t>
            </a:r>
            <a:r>
              <a:rPr lang="cs-CZ" dirty="0" smtClean="0"/>
              <a:t> plus </a:t>
            </a:r>
            <a:r>
              <a:rPr lang="cs-CZ" dirty="0" err="1" smtClean="0"/>
              <a:t>Spanish</a:t>
            </a:r>
            <a:r>
              <a:rPr lang="cs-CZ" dirty="0" smtClean="0"/>
              <a:t> </a:t>
            </a:r>
            <a:r>
              <a:rPr lang="cs-CZ" dirty="0" err="1" smtClean="0"/>
              <a:t>flu</a:t>
            </a:r>
            <a:r>
              <a:rPr lang="cs-CZ" dirty="0" smtClean="0"/>
              <a:t>, </a:t>
            </a:r>
            <a:r>
              <a:rPr lang="cs-CZ" dirty="0" err="1" smtClean="0"/>
              <a:t>resulted</a:t>
            </a:r>
            <a:r>
              <a:rPr lang="cs-CZ" dirty="0" smtClean="0"/>
              <a:t> in </a:t>
            </a:r>
            <a:r>
              <a:rPr lang="cs-CZ" dirty="0" err="1" smtClean="0"/>
              <a:t>revolutions</a:t>
            </a:r>
            <a:r>
              <a:rPr lang="cs-CZ" dirty="0" smtClean="0"/>
              <a:t>, </a:t>
            </a:r>
            <a:r>
              <a:rPr lang="cs-CZ" dirty="0" err="1" smtClean="0"/>
              <a:t>uprisings</a:t>
            </a:r>
            <a:endParaRPr lang="cs-CZ" dirty="0"/>
          </a:p>
          <a:p>
            <a:r>
              <a:rPr lang="cs-CZ" dirty="0" err="1" smtClean="0"/>
              <a:t>Austro-Hungarian</a:t>
            </a:r>
            <a:r>
              <a:rPr lang="cs-CZ" dirty="0" smtClean="0"/>
              <a:t>, </a:t>
            </a:r>
            <a:r>
              <a:rPr lang="cs-CZ" dirty="0" err="1" smtClean="0"/>
              <a:t>Russian</a:t>
            </a:r>
            <a:r>
              <a:rPr lang="cs-CZ" dirty="0" smtClean="0"/>
              <a:t>, </a:t>
            </a:r>
            <a:r>
              <a:rPr lang="cs-CZ" dirty="0" err="1" smtClean="0"/>
              <a:t>Ottoman</a:t>
            </a:r>
            <a:r>
              <a:rPr lang="cs-CZ" dirty="0" smtClean="0"/>
              <a:t> and </a:t>
            </a:r>
            <a:r>
              <a:rPr lang="cs-CZ" dirty="0" err="1" smtClean="0"/>
              <a:t>German</a:t>
            </a:r>
            <a:r>
              <a:rPr lang="cs-CZ" dirty="0" smtClean="0"/>
              <a:t> </a:t>
            </a:r>
            <a:r>
              <a:rPr lang="cs-CZ" dirty="0" err="1" smtClean="0"/>
              <a:t>empires</a:t>
            </a:r>
            <a:r>
              <a:rPr lang="cs-CZ" dirty="0" smtClean="0"/>
              <a:t> </a:t>
            </a:r>
            <a:r>
              <a:rPr lang="cs-CZ" dirty="0" err="1" smtClean="0"/>
              <a:t>ceased</a:t>
            </a:r>
            <a:r>
              <a:rPr lang="cs-CZ" dirty="0" smtClean="0"/>
              <a:t> to </a:t>
            </a:r>
            <a:r>
              <a:rPr lang="cs-CZ" dirty="0" err="1" smtClean="0"/>
              <a:t>exist</a:t>
            </a:r>
            <a:endParaRPr lang="cs-CZ" dirty="0" smtClean="0"/>
          </a:p>
          <a:p>
            <a:r>
              <a:rPr lang="cs-CZ" dirty="0" err="1" smtClean="0"/>
              <a:t>Numerous</a:t>
            </a:r>
            <a:r>
              <a:rPr lang="cs-CZ" dirty="0" smtClean="0"/>
              <a:t> </a:t>
            </a:r>
            <a:r>
              <a:rPr lang="cs-CZ" dirty="0" err="1" smtClean="0"/>
              <a:t>states</a:t>
            </a:r>
            <a:r>
              <a:rPr lang="cs-CZ" dirty="0" smtClean="0"/>
              <a:t> </a:t>
            </a:r>
            <a:r>
              <a:rPr lang="cs-CZ" dirty="0" err="1" smtClean="0"/>
              <a:t>created</a:t>
            </a:r>
            <a:endParaRPr lang="cs-CZ" dirty="0" smtClean="0"/>
          </a:p>
          <a:p>
            <a:r>
              <a:rPr lang="cs-CZ" dirty="0" smtClean="0"/>
              <a:t>Paris </a:t>
            </a:r>
            <a:r>
              <a:rPr lang="cs-CZ" dirty="0" err="1" smtClean="0"/>
              <a:t>Peace</a:t>
            </a:r>
            <a:r>
              <a:rPr lang="cs-CZ" dirty="0" smtClean="0"/>
              <a:t> Conference </a:t>
            </a:r>
          </a:p>
          <a:p>
            <a:r>
              <a:rPr lang="cs-CZ" dirty="0" err="1" smtClean="0"/>
              <a:t>League</a:t>
            </a:r>
            <a:r>
              <a:rPr lang="cs-CZ" dirty="0" smtClean="0"/>
              <a:t> of </a:t>
            </a:r>
            <a:r>
              <a:rPr lang="cs-CZ" dirty="0" err="1" smtClean="0"/>
              <a:t>Nations</a:t>
            </a:r>
            <a:r>
              <a:rPr lang="cs-CZ" dirty="0" smtClean="0"/>
              <a:t> </a:t>
            </a:r>
            <a:r>
              <a:rPr lang="cs-CZ" dirty="0" err="1" smtClean="0"/>
              <a:t>created</a:t>
            </a:r>
            <a:r>
              <a:rPr lang="cs-CZ" dirty="0" smtClean="0"/>
              <a:t> </a:t>
            </a:r>
          </a:p>
          <a:p>
            <a:endParaRPr lang="cs-CZ" dirty="0" smtClean="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0"/>
            <a:ext cx="6572250" cy="3695700"/>
          </a:xfrm>
          <a:prstGeom prst="rect">
            <a:avLst/>
          </a:prstGeom>
        </p:spPr>
      </p:pic>
    </p:spTree>
    <p:extLst>
      <p:ext uri="{BB962C8B-B14F-4D97-AF65-F5344CB8AC3E}">
        <p14:creationId xmlns:p14="http://schemas.microsoft.com/office/powerpoint/2010/main" val="224513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Economy</a:t>
            </a:r>
            <a:r>
              <a:rPr lang="cs-CZ" dirty="0" smtClean="0"/>
              <a:t> </a:t>
            </a:r>
            <a:endParaRPr lang="en-US" dirty="0"/>
          </a:p>
        </p:txBody>
      </p:sp>
      <p:sp>
        <p:nvSpPr>
          <p:cNvPr id="3" name="Zástupný symbol pro obsah 2"/>
          <p:cNvSpPr>
            <a:spLocks noGrp="1"/>
          </p:cNvSpPr>
          <p:nvPr>
            <p:ph idx="1"/>
          </p:nvPr>
        </p:nvSpPr>
        <p:spPr/>
        <p:txBody>
          <a:bodyPr/>
          <a:lstStyle/>
          <a:p>
            <a:r>
              <a:rPr lang="cs-CZ" dirty="0" smtClean="0"/>
              <a:t>Barely </a:t>
            </a:r>
            <a:r>
              <a:rPr lang="cs-CZ" dirty="0" err="1" smtClean="0"/>
              <a:t>able</a:t>
            </a:r>
            <a:r>
              <a:rPr lang="cs-CZ" dirty="0" smtClean="0"/>
              <a:t> to </a:t>
            </a:r>
            <a:r>
              <a:rPr lang="cs-CZ" dirty="0" err="1" smtClean="0"/>
              <a:t>provide</a:t>
            </a:r>
            <a:r>
              <a:rPr lang="cs-CZ" dirty="0" smtClean="0"/>
              <a:t> food </a:t>
            </a:r>
            <a:r>
              <a:rPr lang="cs-CZ" dirty="0" err="1" smtClean="0"/>
              <a:t>for</a:t>
            </a:r>
            <a:r>
              <a:rPr lang="cs-CZ" dirty="0" smtClean="0"/>
              <a:t> </a:t>
            </a:r>
            <a:r>
              <a:rPr lang="cs-CZ" dirty="0" err="1" smtClean="0"/>
              <a:t>its</a:t>
            </a:r>
            <a:r>
              <a:rPr lang="cs-CZ" dirty="0" smtClean="0"/>
              <a:t> </a:t>
            </a:r>
            <a:r>
              <a:rPr lang="cs-CZ" dirty="0" err="1" smtClean="0"/>
              <a:t>citizens</a:t>
            </a:r>
            <a:endParaRPr lang="cs-CZ" dirty="0" smtClean="0"/>
          </a:p>
          <a:p>
            <a:r>
              <a:rPr lang="cs-CZ" dirty="0" err="1" smtClean="0"/>
              <a:t>The</a:t>
            </a:r>
            <a:r>
              <a:rPr lang="cs-CZ" dirty="0" smtClean="0"/>
              <a:t> </a:t>
            </a:r>
            <a:r>
              <a:rPr lang="cs-CZ" dirty="0" err="1" smtClean="0"/>
              <a:t>great</a:t>
            </a:r>
            <a:r>
              <a:rPr lang="cs-CZ" dirty="0" smtClean="0"/>
              <a:t> </a:t>
            </a:r>
            <a:r>
              <a:rPr lang="cs-CZ" dirty="0" err="1" smtClean="0"/>
              <a:t>depression</a:t>
            </a:r>
            <a:endParaRPr lang="cs-CZ" dirty="0" smtClean="0"/>
          </a:p>
          <a:p>
            <a:endParaRPr lang="en-US" dirty="0"/>
          </a:p>
        </p:txBody>
      </p:sp>
    </p:spTree>
    <p:extLst>
      <p:ext uri="{BB962C8B-B14F-4D97-AF65-F5344CB8AC3E}">
        <p14:creationId xmlns:p14="http://schemas.microsoft.com/office/powerpoint/2010/main" val="3251939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Austrian</a:t>
            </a:r>
            <a:r>
              <a:rPr lang="cs-CZ" dirty="0" smtClean="0"/>
              <a:t> civil </a:t>
            </a:r>
            <a:r>
              <a:rPr lang="cs-CZ" dirty="0" err="1" smtClean="0"/>
              <a:t>war</a:t>
            </a:r>
            <a:r>
              <a:rPr lang="cs-CZ" dirty="0" smtClean="0"/>
              <a:t> - 1934</a:t>
            </a:r>
            <a:endParaRPr lang="en-US" dirty="0"/>
          </a:p>
        </p:txBody>
      </p:sp>
      <p:sp>
        <p:nvSpPr>
          <p:cNvPr id="3" name="Zástupný symbol pro obsah 2"/>
          <p:cNvSpPr>
            <a:spLocks noGrp="1"/>
          </p:cNvSpPr>
          <p:nvPr>
            <p:ph idx="1"/>
          </p:nvPr>
        </p:nvSpPr>
        <p:spPr>
          <a:xfrm>
            <a:off x="64655" y="1995054"/>
            <a:ext cx="12127345" cy="4862945"/>
          </a:xfrm>
        </p:spPr>
        <p:txBody>
          <a:bodyPr>
            <a:normAutofit/>
          </a:bodyPr>
          <a:lstStyle/>
          <a:p>
            <a:r>
              <a:rPr lang="cs-CZ" dirty="0" err="1" smtClean="0"/>
              <a:t>Austrian</a:t>
            </a:r>
            <a:r>
              <a:rPr lang="cs-CZ" dirty="0" smtClean="0"/>
              <a:t> </a:t>
            </a:r>
            <a:r>
              <a:rPr lang="cs-CZ" dirty="0" err="1" smtClean="0"/>
              <a:t>Nazi</a:t>
            </a:r>
            <a:r>
              <a:rPr lang="cs-CZ" dirty="0" smtClean="0"/>
              <a:t> party </a:t>
            </a:r>
            <a:r>
              <a:rPr lang="en-US" dirty="0" smtClean="0"/>
              <a:t>wanted </a:t>
            </a:r>
            <a:r>
              <a:rPr lang="en-US" dirty="0"/>
              <a:t>Austria to join Germany. </a:t>
            </a:r>
            <a:endParaRPr lang="cs-CZ" dirty="0" smtClean="0"/>
          </a:p>
          <a:p>
            <a:r>
              <a:rPr lang="cs-CZ" dirty="0" err="1" smtClean="0"/>
              <a:t>Competition</a:t>
            </a:r>
            <a:r>
              <a:rPr lang="cs-CZ" dirty="0" smtClean="0"/>
              <a:t> to </a:t>
            </a:r>
            <a:r>
              <a:rPr lang="en-US" dirty="0" smtClean="0"/>
              <a:t>Roman </a:t>
            </a:r>
            <a:r>
              <a:rPr lang="en-US" dirty="0"/>
              <a:t>Catholicism as a means to show the reason why Austria should not join a predominantly Protestant Germany</a:t>
            </a:r>
            <a:r>
              <a:rPr lang="en-US" dirty="0" smtClean="0"/>
              <a:t>.</a:t>
            </a:r>
            <a:endParaRPr lang="cs-CZ" dirty="0" smtClean="0"/>
          </a:p>
          <a:p>
            <a:r>
              <a:rPr lang="cs-CZ" dirty="0" err="1" smtClean="0"/>
              <a:t>War</a:t>
            </a:r>
            <a:r>
              <a:rPr lang="cs-CZ" dirty="0" smtClean="0"/>
              <a:t> </a:t>
            </a:r>
            <a:r>
              <a:rPr lang="en-US" dirty="0" smtClean="0"/>
              <a:t>between </a:t>
            </a:r>
            <a:r>
              <a:rPr lang="en-US" dirty="0"/>
              <a:t>Nazis, Social Democrats and government forces</a:t>
            </a:r>
            <a:r>
              <a:rPr lang="en-US" dirty="0" smtClean="0"/>
              <a:t>.</a:t>
            </a:r>
            <a:endParaRPr lang="cs-CZ" dirty="0" smtClean="0"/>
          </a:p>
          <a:p>
            <a:r>
              <a:rPr lang="en-US" dirty="0" smtClean="0"/>
              <a:t> </a:t>
            </a:r>
            <a:r>
              <a:rPr lang="en-US" dirty="0"/>
              <a:t>On 1 May 1934, Dollfuss created a one-party state, to be led by the Fatherland </a:t>
            </a:r>
            <a:r>
              <a:rPr lang="en-US" dirty="0" smtClean="0"/>
              <a:t>Front</a:t>
            </a:r>
            <a:endParaRPr lang="cs-CZ" dirty="0" smtClean="0"/>
          </a:p>
          <a:p>
            <a:r>
              <a:rPr lang="en-US" dirty="0" smtClean="0"/>
              <a:t>Federalism </a:t>
            </a:r>
            <a:r>
              <a:rPr lang="en-US" dirty="0"/>
              <a:t>and the controlling powers of the Federal Council was </a:t>
            </a:r>
            <a:r>
              <a:rPr lang="en-US" dirty="0" smtClean="0"/>
              <a:t>curtailed</a:t>
            </a:r>
            <a:endParaRPr lang="cs-CZ" dirty="0" smtClean="0"/>
          </a:p>
          <a:p>
            <a:r>
              <a:rPr lang="en-US" dirty="0" smtClean="0"/>
              <a:t>elections </a:t>
            </a:r>
            <a:r>
              <a:rPr lang="en-US" dirty="0"/>
              <a:t>for the National Council was </a:t>
            </a:r>
            <a:r>
              <a:rPr lang="en-US" dirty="0" smtClean="0"/>
              <a:t>abolished</a:t>
            </a:r>
            <a:endParaRPr lang="cs-CZ" dirty="0" smtClean="0"/>
          </a:p>
          <a:p>
            <a:r>
              <a:rPr lang="en-US" dirty="0" smtClean="0"/>
              <a:t>its </a:t>
            </a:r>
            <a:r>
              <a:rPr lang="en-US" dirty="0"/>
              <a:t>members nominated by four non-elective, corporatist-styled councils </a:t>
            </a:r>
            <a:endParaRPr lang="cs-CZ" dirty="0" smtClean="0"/>
          </a:p>
          <a:p>
            <a:r>
              <a:rPr lang="en-US" dirty="0" smtClean="0"/>
              <a:t>all </a:t>
            </a:r>
            <a:r>
              <a:rPr lang="en-US" dirty="0"/>
              <a:t>legislation and appointments were exercised from above by the Federal Chancellor's and President's decree.</a:t>
            </a:r>
          </a:p>
          <a:p>
            <a:endParaRPr lang="en-US" dirty="0"/>
          </a:p>
        </p:txBody>
      </p:sp>
    </p:spTree>
    <p:extLst>
      <p:ext uri="{BB962C8B-B14F-4D97-AF65-F5344CB8AC3E}">
        <p14:creationId xmlns:p14="http://schemas.microsoft.com/office/powerpoint/2010/main" val="2695610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1934-38 </a:t>
            </a:r>
            <a:r>
              <a:rPr lang="cs-CZ" dirty="0" err="1" smtClean="0"/>
              <a:t>Dictatorship</a:t>
            </a:r>
            <a:r>
              <a:rPr lang="cs-CZ" dirty="0" smtClean="0"/>
              <a:t> </a:t>
            </a:r>
            <a:endParaRPr lang="en-US" dirty="0"/>
          </a:p>
        </p:txBody>
      </p:sp>
      <p:sp>
        <p:nvSpPr>
          <p:cNvPr id="3" name="Zástupný symbol pro obsah 2"/>
          <p:cNvSpPr>
            <a:spLocks noGrp="1"/>
          </p:cNvSpPr>
          <p:nvPr>
            <p:ph idx="1"/>
          </p:nvPr>
        </p:nvSpPr>
        <p:spPr/>
        <p:txBody>
          <a:bodyPr>
            <a:normAutofit/>
          </a:bodyPr>
          <a:lstStyle/>
          <a:p>
            <a:r>
              <a:rPr lang="en-US" dirty="0"/>
              <a:t>The Nazis </a:t>
            </a:r>
            <a:r>
              <a:rPr lang="en-US" dirty="0" smtClean="0"/>
              <a:t>assassinating </a:t>
            </a:r>
            <a:r>
              <a:rPr lang="en-US" dirty="0" err="1"/>
              <a:t>Engelbert</a:t>
            </a:r>
            <a:r>
              <a:rPr lang="en-US" dirty="0"/>
              <a:t> Dollfuss during the July Putsch of 25 July </a:t>
            </a:r>
            <a:r>
              <a:rPr lang="en-US" dirty="0" smtClean="0"/>
              <a:t>1934</a:t>
            </a:r>
            <a:endParaRPr lang="cs-CZ" baseline="30000" dirty="0"/>
          </a:p>
          <a:p>
            <a:r>
              <a:rPr lang="en-US" dirty="0" smtClean="0"/>
              <a:t>The </a:t>
            </a:r>
            <a:r>
              <a:rPr lang="en-US" dirty="0"/>
              <a:t>successor to Dollfuss, Kurt Schuschnigg, maintained the ban on Nazi </a:t>
            </a:r>
            <a:r>
              <a:rPr lang="en-US" dirty="0" smtClean="0"/>
              <a:t>activities</a:t>
            </a:r>
            <a:r>
              <a:rPr lang="cs-CZ" dirty="0" smtClean="0"/>
              <a:t>, </a:t>
            </a:r>
            <a:r>
              <a:rPr lang="en-US" dirty="0" smtClean="0"/>
              <a:t>banned the</a:t>
            </a:r>
            <a:r>
              <a:rPr lang="en-US" dirty="0"/>
              <a:t> </a:t>
            </a:r>
            <a:r>
              <a:rPr lang="en-US" i="1" dirty="0" err="1"/>
              <a:t>Heimwehr</a:t>
            </a:r>
            <a:r>
              <a:rPr lang="en-US" dirty="0"/>
              <a:t> in 1936</a:t>
            </a:r>
            <a:r>
              <a:rPr lang="en-US" dirty="0" smtClean="0"/>
              <a:t>.</a:t>
            </a:r>
            <a:endParaRPr lang="cs-CZ" dirty="0" smtClean="0"/>
          </a:p>
          <a:p>
            <a:r>
              <a:rPr lang="cs-CZ" dirty="0" err="1" smtClean="0"/>
              <a:t>Anschluss</a:t>
            </a:r>
            <a:r>
              <a:rPr lang="cs-CZ" dirty="0" smtClean="0"/>
              <a:t> </a:t>
            </a:r>
            <a:endParaRPr lang="en-US" dirty="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00" y="3828600"/>
            <a:ext cx="2448000" cy="30294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18600"/>
            <a:ext cx="2286000" cy="3810000"/>
          </a:xfrm>
          <a:prstGeom prst="rect">
            <a:avLst/>
          </a:prstGeom>
        </p:spPr>
      </p:pic>
    </p:spTree>
    <p:extLst>
      <p:ext uri="{BB962C8B-B14F-4D97-AF65-F5344CB8AC3E}">
        <p14:creationId xmlns:p14="http://schemas.microsoft.com/office/powerpoint/2010/main" val="1754345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Anschluss</a:t>
            </a:r>
            <a:r>
              <a:rPr lang="cs-CZ" dirty="0" smtClean="0"/>
              <a:t> </a:t>
            </a:r>
            <a:endParaRPr lang="en-US" dirty="0"/>
          </a:p>
        </p:txBody>
      </p:sp>
      <p:sp>
        <p:nvSpPr>
          <p:cNvPr id="3" name="Zástupný symbol pro obsah 2"/>
          <p:cNvSpPr>
            <a:spLocks noGrp="1"/>
          </p:cNvSpPr>
          <p:nvPr>
            <p:ph idx="1"/>
          </p:nvPr>
        </p:nvSpPr>
        <p:spPr>
          <a:xfrm>
            <a:off x="1" y="2974108"/>
            <a:ext cx="10294182" cy="4091709"/>
          </a:xfrm>
        </p:spPr>
        <p:txBody>
          <a:bodyPr>
            <a:normAutofit fontScale="92500"/>
          </a:bodyPr>
          <a:lstStyle/>
          <a:p>
            <a:r>
              <a:rPr lang="cs-CZ" dirty="0" smtClean="0"/>
              <a:t>Paris </a:t>
            </a:r>
            <a:r>
              <a:rPr lang="cs-CZ" dirty="0" err="1" smtClean="0"/>
              <a:t>Treaties</a:t>
            </a:r>
            <a:r>
              <a:rPr lang="en-US" dirty="0"/>
              <a:t> had explicitly forbidden the unification of Austria and </a:t>
            </a:r>
            <a:r>
              <a:rPr lang="en-US" dirty="0" smtClean="0"/>
              <a:t>Germany</a:t>
            </a:r>
            <a:endParaRPr lang="cs-CZ" dirty="0" smtClean="0"/>
          </a:p>
          <a:p>
            <a:r>
              <a:rPr lang="en-US" dirty="0" smtClean="0"/>
              <a:t>On </a:t>
            </a:r>
            <a:r>
              <a:rPr lang="en-US" dirty="0"/>
              <a:t>12 March, German troops entered Austria, who met celebrating crowds, in order to install Nazi puppet Arthur </a:t>
            </a:r>
            <a:r>
              <a:rPr lang="en-US" dirty="0" err="1"/>
              <a:t>Seyss-Inquart</a:t>
            </a:r>
            <a:r>
              <a:rPr lang="en-US" dirty="0"/>
              <a:t> as Chancellor</a:t>
            </a:r>
            <a:r>
              <a:rPr lang="en-US" dirty="0" smtClean="0"/>
              <a:t>.</a:t>
            </a:r>
            <a:endParaRPr lang="cs-CZ" dirty="0" smtClean="0"/>
          </a:p>
          <a:p>
            <a:r>
              <a:rPr lang="en-US" dirty="0" smtClean="0"/>
              <a:t> </a:t>
            </a:r>
            <a:r>
              <a:rPr lang="en-US" dirty="0"/>
              <a:t>With a Nazi administration </a:t>
            </a:r>
            <a:endParaRPr lang="cs-CZ" dirty="0" smtClean="0"/>
          </a:p>
          <a:p>
            <a:r>
              <a:rPr lang="en-US" dirty="0" smtClean="0"/>
              <a:t>integrated </a:t>
            </a:r>
            <a:r>
              <a:rPr lang="en-US" dirty="0"/>
              <a:t>into the Third Reich and renamed as "</a:t>
            </a:r>
            <a:r>
              <a:rPr lang="en-US" dirty="0" err="1"/>
              <a:t>Ostmark</a:t>
            </a:r>
            <a:r>
              <a:rPr lang="en-US" dirty="0"/>
              <a:t>" until 1942, when it was renamed </a:t>
            </a:r>
            <a:endParaRPr lang="cs-CZ" dirty="0" smtClean="0"/>
          </a:p>
          <a:p>
            <a:r>
              <a:rPr lang="en-US" dirty="0" smtClean="0"/>
              <a:t>A rigged</a:t>
            </a:r>
            <a:r>
              <a:rPr lang="en-US" dirty="0"/>
              <a:t> referendum on 10 April was used to demonstrate the alleged approval of the annexation with a majority of 99.73% for the </a:t>
            </a:r>
            <a:r>
              <a:rPr lang="en-US" dirty="0" smtClean="0"/>
              <a:t>annexation.</a:t>
            </a:r>
            <a:endParaRPr lang="cs-CZ" baseline="30000" dirty="0"/>
          </a:p>
          <a:p>
            <a:r>
              <a:rPr lang="en-US" dirty="0" smtClean="0"/>
              <a:t>The </a:t>
            </a:r>
            <a:r>
              <a:rPr lang="en-US" dirty="0"/>
              <a:t>Jews, Communists, Socialist and hostile politicians were sent to concentration </a:t>
            </a:r>
            <a:r>
              <a:rPr lang="en-US" dirty="0" smtClean="0"/>
              <a:t>camps</a:t>
            </a:r>
            <a:endParaRPr lang="cs-CZ" dirty="0" smtClean="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798" y="14602"/>
            <a:ext cx="4341091" cy="2669309"/>
          </a:xfrm>
          <a:prstGeom prst="rect">
            <a:avLst/>
          </a:prstGeom>
        </p:spPr>
      </p:pic>
    </p:spTree>
    <p:extLst>
      <p:ext uri="{BB962C8B-B14F-4D97-AF65-F5344CB8AC3E}">
        <p14:creationId xmlns:p14="http://schemas.microsoft.com/office/powerpoint/2010/main" val="2480591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Czechoslovakia</a:t>
            </a:r>
            <a:r>
              <a:rPr lang="cs-CZ" dirty="0" smtClean="0"/>
              <a:t> </a:t>
            </a:r>
            <a:r>
              <a:rPr lang="cs-CZ" dirty="0" err="1" smtClean="0"/>
              <a:t>between</a:t>
            </a:r>
            <a:r>
              <a:rPr lang="cs-CZ" dirty="0" smtClean="0"/>
              <a:t> WWI and WWII</a:t>
            </a:r>
            <a:endParaRPr lang="en-US" dirty="0"/>
          </a:p>
        </p:txBody>
      </p:sp>
      <p:sp>
        <p:nvSpPr>
          <p:cNvPr id="3" name="Zástupný symbol pro text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03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171" y="2336800"/>
            <a:ext cx="5925634" cy="3598863"/>
          </a:xfrm>
          <a:prstGeom prst="rect">
            <a:avLst/>
          </a:prstGeom>
        </p:spPr>
      </p:pic>
    </p:spTree>
    <p:extLst>
      <p:ext uri="{BB962C8B-B14F-4D97-AF65-F5344CB8AC3E}">
        <p14:creationId xmlns:p14="http://schemas.microsoft.com/office/powerpoint/2010/main" val="888699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 </a:t>
            </a:r>
            <a:r>
              <a:rPr lang="cs-CZ" dirty="0" err="1" smtClean="0"/>
              <a:t>war</a:t>
            </a:r>
            <a:r>
              <a:rPr lang="cs-CZ" dirty="0" smtClean="0"/>
              <a:t> </a:t>
            </a:r>
            <a:r>
              <a:rPr lang="cs-CZ" dirty="0" err="1" smtClean="0"/>
              <a:t>Czechoslovakia</a:t>
            </a:r>
            <a:r>
              <a:rPr lang="cs-CZ" dirty="0" smtClean="0"/>
              <a:t> </a:t>
            </a:r>
            <a:endParaRPr lang="en-US" dirty="0"/>
          </a:p>
        </p:txBody>
      </p:sp>
      <p:sp>
        <p:nvSpPr>
          <p:cNvPr id="3" name="Zástupný symbol pro obsah 2"/>
          <p:cNvSpPr>
            <a:spLocks noGrp="1"/>
          </p:cNvSpPr>
          <p:nvPr>
            <p:ph idx="1"/>
          </p:nvPr>
        </p:nvSpPr>
        <p:spPr/>
        <p:txBody>
          <a:bodyPr/>
          <a:lstStyle/>
          <a:p>
            <a:r>
              <a:rPr lang="cs-CZ" dirty="0" err="1" smtClean="0"/>
              <a:t>First</a:t>
            </a:r>
            <a:r>
              <a:rPr lang="cs-CZ" dirty="0" smtClean="0"/>
              <a:t> </a:t>
            </a:r>
            <a:r>
              <a:rPr lang="cs-CZ" dirty="0" err="1" smtClean="0"/>
              <a:t>republic</a:t>
            </a:r>
            <a:r>
              <a:rPr lang="cs-CZ" dirty="0" smtClean="0"/>
              <a:t> 1918-1938</a:t>
            </a:r>
          </a:p>
          <a:p>
            <a:r>
              <a:rPr lang="cs-CZ" dirty="0" smtClean="0"/>
              <a:t>Second Republic 1938-39</a:t>
            </a:r>
          </a:p>
          <a:p>
            <a:r>
              <a:rPr lang="cs-CZ" dirty="0" err="1" smtClean="0"/>
              <a:t>After</a:t>
            </a:r>
            <a:r>
              <a:rPr lang="cs-CZ" dirty="0" smtClean="0"/>
              <a:t> 1933 </a:t>
            </a:r>
            <a:r>
              <a:rPr lang="cs-CZ" dirty="0" err="1" smtClean="0"/>
              <a:t>Czechoslovakia</a:t>
            </a:r>
            <a:r>
              <a:rPr lang="cs-CZ" dirty="0" smtClean="0"/>
              <a:t> </a:t>
            </a:r>
            <a:r>
              <a:rPr lang="cs-CZ" dirty="0" err="1" smtClean="0"/>
              <a:t>was</a:t>
            </a:r>
            <a:r>
              <a:rPr lang="cs-CZ" dirty="0" smtClean="0"/>
              <a:t> </a:t>
            </a:r>
            <a:r>
              <a:rPr lang="cs-CZ" dirty="0" err="1" smtClean="0"/>
              <a:t>left</a:t>
            </a:r>
            <a:r>
              <a:rPr lang="cs-CZ" dirty="0" smtClean="0"/>
              <a:t> </a:t>
            </a:r>
            <a:r>
              <a:rPr lang="cs-CZ" dirty="0" err="1" smtClean="0"/>
              <a:t>the</a:t>
            </a:r>
            <a:r>
              <a:rPr lang="cs-CZ" dirty="0" smtClean="0"/>
              <a:t> </a:t>
            </a:r>
            <a:r>
              <a:rPr lang="cs-CZ" dirty="0" err="1" smtClean="0"/>
              <a:t>only</a:t>
            </a:r>
            <a:r>
              <a:rPr lang="cs-CZ" dirty="0" smtClean="0"/>
              <a:t> </a:t>
            </a:r>
            <a:r>
              <a:rPr lang="cs-CZ" dirty="0" err="1" smtClean="0"/>
              <a:t>democracy</a:t>
            </a:r>
            <a:r>
              <a:rPr lang="cs-CZ" dirty="0" smtClean="0"/>
              <a:t> in </a:t>
            </a:r>
            <a:r>
              <a:rPr lang="cs-CZ" dirty="0" err="1" smtClean="0"/>
              <a:t>central</a:t>
            </a:r>
            <a:r>
              <a:rPr lang="cs-CZ" dirty="0" smtClean="0"/>
              <a:t> and Eastern </a:t>
            </a:r>
            <a:r>
              <a:rPr lang="cs-CZ" dirty="0" err="1" smtClean="0"/>
              <a:t>europe</a:t>
            </a:r>
            <a:endParaRPr lang="cs-CZ" dirty="0" smtClean="0"/>
          </a:p>
          <a:p>
            <a:endParaRPr lang="cs-CZ" dirty="0" smtClean="0"/>
          </a:p>
          <a:p>
            <a:endParaRPr lang="en-US" dirty="0"/>
          </a:p>
        </p:txBody>
      </p:sp>
    </p:spTree>
    <p:extLst>
      <p:ext uri="{BB962C8B-B14F-4D97-AF65-F5344CB8AC3E}">
        <p14:creationId xmlns:p14="http://schemas.microsoft.com/office/powerpoint/2010/main" val="3496230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Constitution</a:t>
            </a: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a:t> parliamentary </a:t>
            </a:r>
            <a:r>
              <a:rPr lang="en-US" dirty="0" smtClean="0"/>
              <a:t>democracy</a:t>
            </a:r>
            <a:endParaRPr lang="cs-CZ" dirty="0"/>
          </a:p>
          <a:p>
            <a:r>
              <a:rPr lang="en-US" dirty="0" smtClean="0"/>
              <a:t> </a:t>
            </a:r>
            <a:r>
              <a:rPr lang="cs-CZ" dirty="0" smtClean="0"/>
              <a:t>2 </a:t>
            </a:r>
            <a:r>
              <a:rPr lang="cs-CZ" dirty="0" err="1" smtClean="0"/>
              <a:t>chambers</a:t>
            </a:r>
            <a:endParaRPr lang="cs-CZ" dirty="0" smtClean="0"/>
          </a:p>
          <a:p>
            <a:r>
              <a:rPr lang="en-US" dirty="0"/>
              <a:t> universal </a:t>
            </a:r>
            <a:r>
              <a:rPr lang="en-US" dirty="0" smtClean="0"/>
              <a:t>suffrage</a:t>
            </a:r>
            <a:endParaRPr lang="cs-CZ" dirty="0"/>
          </a:p>
          <a:p>
            <a:r>
              <a:rPr lang="en-US" dirty="0" smtClean="0"/>
              <a:t>The </a:t>
            </a:r>
            <a:r>
              <a:rPr lang="en-US" dirty="0"/>
              <a:t>National Assembly was responsible for legislative initiative and was given supervisory control over the executive and judiciary as well. </a:t>
            </a:r>
            <a:endParaRPr lang="cs-CZ" dirty="0" smtClean="0"/>
          </a:p>
          <a:p>
            <a:r>
              <a:rPr lang="en-US" dirty="0" smtClean="0"/>
              <a:t>Every </a:t>
            </a:r>
            <a:r>
              <a:rPr lang="en-US" dirty="0"/>
              <a:t>seven years it elected the president and confirmed the cabinet appointed by him</a:t>
            </a:r>
            <a:r>
              <a:rPr lang="en-US" dirty="0" smtClean="0"/>
              <a:t>.</a:t>
            </a:r>
            <a:endParaRPr lang="cs-CZ" dirty="0" smtClean="0"/>
          </a:p>
          <a:p>
            <a:r>
              <a:rPr lang="en-US" dirty="0" smtClean="0"/>
              <a:t> </a:t>
            </a:r>
            <a:r>
              <a:rPr lang="en-US" dirty="0"/>
              <a:t>Executive power was to be shared by the president and the cabinet; the latter, responsible to the National </a:t>
            </a:r>
            <a:r>
              <a:rPr lang="en-US" dirty="0" smtClean="0"/>
              <a:t>Assembly</a:t>
            </a:r>
            <a:endParaRPr lang="cs-CZ" dirty="0" smtClean="0"/>
          </a:p>
          <a:p>
            <a:r>
              <a:rPr lang="en-US" dirty="0" smtClean="0"/>
              <a:t>The </a:t>
            </a:r>
            <a:r>
              <a:rPr lang="en-US" dirty="0"/>
              <a:t>reality differed somewhat from this </a:t>
            </a:r>
            <a:r>
              <a:rPr lang="en-US" dirty="0" smtClean="0"/>
              <a:t>ideal</a:t>
            </a:r>
            <a:r>
              <a:rPr lang="cs-CZ" dirty="0"/>
              <a:t> </a:t>
            </a:r>
            <a:r>
              <a:rPr lang="cs-CZ" dirty="0" smtClean="0"/>
              <a:t>- </a:t>
            </a:r>
            <a:r>
              <a:rPr lang="en-US" dirty="0" smtClean="0"/>
              <a:t>strong </a:t>
            </a:r>
            <a:r>
              <a:rPr lang="en-US" dirty="0"/>
              <a:t>presidencies of Masaryk and his successor, </a:t>
            </a:r>
            <a:r>
              <a:rPr lang="en-US" dirty="0" err="1" smtClean="0"/>
              <a:t>Beneš</a:t>
            </a:r>
            <a:endParaRPr lang="cs-CZ" dirty="0"/>
          </a:p>
          <a:p>
            <a:endParaRPr lang="en-US" dirty="0"/>
          </a:p>
        </p:txBody>
      </p:sp>
    </p:spTree>
    <p:extLst>
      <p:ext uri="{BB962C8B-B14F-4D97-AF65-F5344CB8AC3E}">
        <p14:creationId xmlns:p14="http://schemas.microsoft.com/office/powerpoint/2010/main" val="3117097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2nd Republic</a:t>
            </a:r>
            <a:endParaRPr lang="en-US" dirty="0"/>
          </a:p>
        </p:txBody>
      </p:sp>
      <p:sp>
        <p:nvSpPr>
          <p:cNvPr id="3" name="Zástupný symbol pro obsah 2"/>
          <p:cNvSpPr>
            <a:spLocks noGrp="1"/>
          </p:cNvSpPr>
          <p:nvPr>
            <p:ph idx="1"/>
          </p:nvPr>
        </p:nvSpPr>
        <p:spPr>
          <a:xfrm>
            <a:off x="680321" y="2758787"/>
            <a:ext cx="9613861" cy="3826739"/>
          </a:xfrm>
        </p:spPr>
        <p:txBody>
          <a:bodyPr>
            <a:normAutofit/>
          </a:bodyPr>
          <a:lstStyle/>
          <a:p>
            <a:r>
              <a:rPr lang="cs-CZ" dirty="0" err="1" smtClean="0"/>
              <a:t>Munich</a:t>
            </a:r>
            <a:r>
              <a:rPr lang="cs-CZ" dirty="0" smtClean="0"/>
              <a:t> </a:t>
            </a:r>
            <a:r>
              <a:rPr lang="cs-CZ" dirty="0" err="1" smtClean="0"/>
              <a:t>Agreement</a:t>
            </a:r>
            <a:r>
              <a:rPr lang="cs-CZ" dirty="0" smtClean="0"/>
              <a:t> 30.3.1938 UK, Fr, </a:t>
            </a:r>
            <a:r>
              <a:rPr lang="cs-CZ" dirty="0" err="1" smtClean="0"/>
              <a:t>It</a:t>
            </a:r>
            <a:r>
              <a:rPr lang="cs-CZ" dirty="0" smtClean="0"/>
              <a:t>, Ger, </a:t>
            </a:r>
            <a:r>
              <a:rPr lang="cs-CZ" dirty="0" err="1" smtClean="0"/>
              <a:t>Sudetenland</a:t>
            </a:r>
            <a:endParaRPr lang="cs-CZ" dirty="0" smtClean="0"/>
          </a:p>
          <a:p>
            <a:r>
              <a:rPr lang="en-US" dirty="0" smtClean="0"/>
              <a:t>major </a:t>
            </a:r>
            <a:r>
              <a:rPr lang="en-US" dirty="0"/>
              <a:t>natural obstacle to any possible German attack. </a:t>
            </a:r>
            <a:endParaRPr lang="cs-CZ" dirty="0" smtClean="0"/>
          </a:p>
          <a:p>
            <a:r>
              <a:rPr lang="en-US" dirty="0" smtClean="0"/>
              <a:t>Sudetenland </a:t>
            </a:r>
            <a:r>
              <a:rPr lang="en-US" dirty="0"/>
              <a:t>was of absolute strategic importance to Czechoslovakia</a:t>
            </a:r>
            <a:r>
              <a:rPr lang="en-US" dirty="0" smtClean="0"/>
              <a:t>.</a:t>
            </a:r>
            <a:endParaRPr lang="cs-CZ" dirty="0" smtClean="0"/>
          </a:p>
          <a:p>
            <a:r>
              <a:rPr lang="cs-CZ" dirty="0" err="1" smtClean="0"/>
              <a:t>Hungarian</a:t>
            </a:r>
            <a:r>
              <a:rPr lang="cs-CZ" dirty="0" smtClean="0"/>
              <a:t> </a:t>
            </a:r>
            <a:r>
              <a:rPr lang="cs-CZ" dirty="0" err="1" smtClean="0"/>
              <a:t>attempts</a:t>
            </a:r>
            <a:r>
              <a:rPr lang="cs-CZ" dirty="0" smtClean="0"/>
              <a:t> to revise </a:t>
            </a:r>
            <a:r>
              <a:rPr lang="cs-CZ" dirty="0" err="1" smtClean="0"/>
              <a:t>borders</a:t>
            </a:r>
            <a:endParaRPr lang="cs-CZ" dirty="0" smtClean="0"/>
          </a:p>
          <a:p>
            <a:r>
              <a:rPr lang="cs-CZ" dirty="0" err="1" smtClean="0"/>
              <a:t>Slovak</a:t>
            </a:r>
            <a:r>
              <a:rPr lang="cs-CZ" dirty="0" smtClean="0"/>
              <a:t> </a:t>
            </a:r>
            <a:r>
              <a:rPr lang="cs-CZ" dirty="0" err="1" smtClean="0"/>
              <a:t>strive</a:t>
            </a:r>
            <a:r>
              <a:rPr lang="cs-CZ" dirty="0" smtClean="0"/>
              <a:t> </a:t>
            </a:r>
            <a:r>
              <a:rPr lang="cs-CZ" dirty="0" err="1" smtClean="0"/>
              <a:t>for</a:t>
            </a:r>
            <a:r>
              <a:rPr lang="cs-CZ" dirty="0" smtClean="0"/>
              <a:t> </a:t>
            </a:r>
            <a:r>
              <a:rPr lang="cs-CZ" dirty="0" err="1" smtClean="0"/>
              <a:t>independency</a:t>
            </a:r>
            <a:r>
              <a:rPr lang="cs-CZ" dirty="0" smtClean="0"/>
              <a:t>, </a:t>
            </a:r>
            <a:r>
              <a:rPr lang="cs-CZ" dirty="0" err="1" smtClean="0"/>
              <a:t>Subcarpathian</a:t>
            </a:r>
            <a:r>
              <a:rPr lang="cs-CZ" dirty="0" smtClean="0"/>
              <a:t> Ruthenia </a:t>
            </a:r>
            <a:r>
              <a:rPr lang="cs-CZ" dirty="0" err="1" smtClean="0"/>
              <a:t>for</a:t>
            </a:r>
            <a:r>
              <a:rPr lang="cs-CZ" dirty="0" smtClean="0"/>
              <a:t> autonomy</a:t>
            </a:r>
          </a:p>
          <a:p>
            <a:r>
              <a:rPr lang="cs-CZ" dirty="0" err="1" smtClean="0"/>
              <a:t>Secrets</a:t>
            </a:r>
            <a:r>
              <a:rPr lang="cs-CZ" dirty="0" smtClean="0"/>
              <a:t> </a:t>
            </a:r>
            <a:r>
              <a:rPr lang="cs-CZ" dirty="0" err="1" smtClean="0"/>
              <a:t>meetings</a:t>
            </a:r>
            <a:r>
              <a:rPr lang="cs-CZ" dirty="0" smtClean="0"/>
              <a:t> </a:t>
            </a:r>
            <a:r>
              <a:rPr lang="cs-CZ" dirty="0" err="1" smtClean="0"/>
              <a:t>with</a:t>
            </a:r>
            <a:r>
              <a:rPr lang="cs-CZ" dirty="0" smtClean="0"/>
              <a:t>  </a:t>
            </a:r>
            <a:r>
              <a:rPr lang="cs-CZ" dirty="0" err="1" smtClean="0"/>
              <a:t>Slovak</a:t>
            </a:r>
            <a:r>
              <a:rPr lang="cs-CZ" dirty="0" smtClean="0"/>
              <a:t> </a:t>
            </a:r>
            <a:r>
              <a:rPr lang="cs-CZ" dirty="0" err="1" smtClean="0"/>
              <a:t>politicians</a:t>
            </a:r>
            <a:r>
              <a:rPr lang="cs-CZ" dirty="0" smtClean="0"/>
              <a:t> </a:t>
            </a:r>
            <a:r>
              <a:rPr lang="cs-CZ" dirty="0" err="1" smtClean="0"/>
              <a:t>with</a:t>
            </a:r>
            <a:r>
              <a:rPr lang="cs-CZ" dirty="0" smtClean="0"/>
              <a:t> Hitler </a:t>
            </a:r>
          </a:p>
          <a:p>
            <a:r>
              <a:rPr lang="cs-CZ" dirty="0" err="1" smtClean="0"/>
              <a:t>Political</a:t>
            </a:r>
            <a:r>
              <a:rPr lang="cs-CZ" dirty="0" smtClean="0"/>
              <a:t> </a:t>
            </a:r>
            <a:r>
              <a:rPr lang="cs-CZ" dirty="0" err="1" smtClean="0"/>
              <a:t>system</a:t>
            </a:r>
            <a:r>
              <a:rPr lang="cs-CZ" dirty="0" smtClean="0"/>
              <a:t> </a:t>
            </a:r>
            <a:r>
              <a:rPr lang="cs-CZ" dirty="0" smtClean="0"/>
              <a:t>in chaos, </a:t>
            </a:r>
            <a:r>
              <a:rPr lang="cs-CZ" dirty="0" err="1" smtClean="0"/>
              <a:t>Communist</a:t>
            </a:r>
            <a:r>
              <a:rPr lang="cs-CZ" dirty="0" smtClean="0"/>
              <a:t> party </a:t>
            </a:r>
            <a:r>
              <a:rPr lang="cs-CZ" dirty="0" err="1" smtClean="0"/>
              <a:t>dissolved</a:t>
            </a:r>
            <a:r>
              <a:rPr lang="cs-CZ" dirty="0" smtClean="0"/>
              <a:t> </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000" y="66402"/>
            <a:ext cx="4788000" cy="2692386"/>
          </a:xfrm>
          <a:prstGeom prst="rect">
            <a:avLst/>
          </a:prstGeom>
        </p:spPr>
      </p:pic>
    </p:spTree>
    <p:extLst>
      <p:ext uri="{BB962C8B-B14F-4D97-AF65-F5344CB8AC3E}">
        <p14:creationId xmlns:p14="http://schemas.microsoft.com/office/powerpoint/2010/main" val="1532917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This</a:t>
            </a:r>
            <a:r>
              <a:rPr lang="cs-CZ" dirty="0" smtClean="0"/>
              <a:t> </a:t>
            </a:r>
            <a:r>
              <a:rPr lang="cs-CZ" dirty="0" err="1" smtClean="0"/>
              <a:t>is</a:t>
            </a:r>
            <a:r>
              <a:rPr lang="cs-CZ" dirty="0" smtClean="0"/>
              <a:t> </a:t>
            </a:r>
            <a:r>
              <a:rPr lang="cs-CZ" dirty="0" err="1" smtClean="0"/>
              <a:t>the</a:t>
            </a:r>
            <a:r>
              <a:rPr lang="cs-CZ" dirty="0" smtClean="0"/>
              <a:t> end…</a:t>
            </a:r>
            <a:endParaRPr lang="en-US" dirty="0"/>
          </a:p>
        </p:txBody>
      </p:sp>
      <p:sp>
        <p:nvSpPr>
          <p:cNvPr id="3" name="Zástupný symbol pro obsah 2"/>
          <p:cNvSpPr>
            <a:spLocks noGrp="1"/>
          </p:cNvSpPr>
          <p:nvPr>
            <p:ph idx="1"/>
          </p:nvPr>
        </p:nvSpPr>
        <p:spPr>
          <a:xfrm>
            <a:off x="0" y="2336872"/>
            <a:ext cx="6825674" cy="4521127"/>
          </a:xfrm>
        </p:spPr>
        <p:txBody>
          <a:bodyPr>
            <a:normAutofit/>
          </a:bodyPr>
          <a:lstStyle/>
          <a:p>
            <a:r>
              <a:rPr lang="cs-CZ" dirty="0" smtClean="0"/>
              <a:t>14th </a:t>
            </a:r>
            <a:r>
              <a:rPr lang="cs-CZ" dirty="0" err="1" smtClean="0"/>
              <a:t>March</a:t>
            </a:r>
            <a:r>
              <a:rPr lang="cs-CZ" dirty="0" smtClean="0"/>
              <a:t> independent Slovakia (</a:t>
            </a:r>
            <a:r>
              <a:rPr lang="cs-CZ" dirty="0" err="1" smtClean="0"/>
              <a:t>if</a:t>
            </a:r>
            <a:r>
              <a:rPr lang="cs-CZ" dirty="0" smtClean="0"/>
              <a:t> </a:t>
            </a:r>
            <a:r>
              <a:rPr lang="cs-CZ" dirty="0" err="1" smtClean="0"/>
              <a:t>you</a:t>
            </a:r>
            <a:r>
              <a:rPr lang="cs-CZ" dirty="0" smtClean="0"/>
              <a:t> do not </a:t>
            </a:r>
            <a:r>
              <a:rPr lang="cs-CZ" dirty="0" err="1" smtClean="0"/>
              <a:t>declare</a:t>
            </a:r>
            <a:r>
              <a:rPr lang="cs-CZ" dirty="0" smtClean="0"/>
              <a:t> </a:t>
            </a:r>
            <a:r>
              <a:rPr lang="cs-CZ" dirty="0" err="1" smtClean="0"/>
              <a:t>independency</a:t>
            </a:r>
            <a:r>
              <a:rPr lang="cs-CZ" dirty="0" smtClean="0"/>
              <a:t> </a:t>
            </a:r>
            <a:r>
              <a:rPr lang="cs-CZ" dirty="0" err="1" smtClean="0"/>
              <a:t>we</a:t>
            </a:r>
            <a:r>
              <a:rPr lang="cs-CZ" dirty="0" smtClean="0"/>
              <a:t> </a:t>
            </a:r>
            <a:r>
              <a:rPr lang="cs-CZ" dirty="0" err="1" smtClean="0"/>
              <a:t>will</a:t>
            </a:r>
            <a:r>
              <a:rPr lang="cs-CZ" dirty="0" smtClean="0"/>
              <a:t> </a:t>
            </a:r>
            <a:r>
              <a:rPr lang="cs-CZ" dirty="0" err="1" smtClean="0"/>
              <a:t>leave</a:t>
            </a:r>
            <a:r>
              <a:rPr lang="cs-CZ" dirty="0" smtClean="0"/>
              <a:t> </a:t>
            </a:r>
            <a:r>
              <a:rPr lang="cs-CZ" dirty="0" err="1" smtClean="0"/>
              <a:t>you</a:t>
            </a:r>
            <a:r>
              <a:rPr lang="cs-CZ" dirty="0" smtClean="0"/>
              <a:t> to </a:t>
            </a:r>
            <a:r>
              <a:rPr lang="cs-CZ" dirty="0" err="1" smtClean="0"/>
              <a:t>the</a:t>
            </a:r>
            <a:r>
              <a:rPr lang="cs-CZ" dirty="0" smtClean="0"/>
              <a:t> </a:t>
            </a:r>
            <a:r>
              <a:rPr lang="cs-CZ" dirty="0" err="1" smtClean="0"/>
              <a:t>Hungarian</a:t>
            </a:r>
            <a:r>
              <a:rPr lang="cs-CZ" dirty="0" smtClean="0"/>
              <a:t> and </a:t>
            </a:r>
            <a:r>
              <a:rPr lang="cs-CZ" dirty="0" err="1" smtClean="0"/>
              <a:t>Polish</a:t>
            </a:r>
            <a:r>
              <a:rPr lang="cs-CZ" dirty="0" smtClean="0"/>
              <a:t> </a:t>
            </a:r>
            <a:r>
              <a:rPr lang="cs-CZ" dirty="0" err="1" smtClean="0"/>
              <a:t>hords</a:t>
            </a:r>
            <a:r>
              <a:rPr lang="cs-CZ" dirty="0" smtClean="0"/>
              <a:t>)</a:t>
            </a:r>
          </a:p>
          <a:p>
            <a:r>
              <a:rPr lang="cs-CZ" dirty="0" smtClean="0"/>
              <a:t>15th </a:t>
            </a:r>
            <a:r>
              <a:rPr lang="cs-CZ" dirty="0" err="1" smtClean="0"/>
              <a:t>March</a:t>
            </a:r>
            <a:r>
              <a:rPr lang="cs-CZ" dirty="0" smtClean="0"/>
              <a:t> 1939 </a:t>
            </a:r>
            <a:r>
              <a:rPr lang="cs-CZ" dirty="0" err="1" smtClean="0"/>
              <a:t>occupation</a:t>
            </a:r>
            <a:r>
              <a:rPr lang="cs-CZ" dirty="0" smtClean="0"/>
              <a:t>, </a:t>
            </a:r>
            <a:r>
              <a:rPr lang="cs-CZ" dirty="0" err="1" smtClean="0"/>
              <a:t>protectorate</a:t>
            </a:r>
            <a:r>
              <a:rPr lang="cs-CZ" dirty="0" smtClean="0"/>
              <a:t> of Bohemia and Moravia</a:t>
            </a:r>
          </a:p>
          <a:p>
            <a:r>
              <a:rPr lang="cs-CZ" dirty="0" err="1" smtClean="0"/>
              <a:t>Hungarian</a:t>
            </a:r>
            <a:r>
              <a:rPr lang="cs-CZ" dirty="0" smtClean="0"/>
              <a:t> </a:t>
            </a:r>
            <a:r>
              <a:rPr lang="cs-CZ" dirty="0" err="1" smtClean="0"/>
              <a:t>occupation</a:t>
            </a:r>
            <a:r>
              <a:rPr lang="cs-CZ" dirty="0" smtClean="0"/>
              <a:t> of </a:t>
            </a:r>
            <a:r>
              <a:rPr lang="cs-CZ" dirty="0" err="1" smtClean="0"/>
              <a:t>carpatho</a:t>
            </a:r>
            <a:r>
              <a:rPr lang="cs-CZ" dirty="0" smtClean="0"/>
              <a:t>-ruthenia</a:t>
            </a:r>
          </a:p>
          <a:p>
            <a:r>
              <a:rPr lang="cs-CZ" dirty="0" err="1" smtClean="0"/>
              <a:t>Foreign</a:t>
            </a:r>
            <a:r>
              <a:rPr lang="cs-CZ" dirty="0" smtClean="0"/>
              <a:t> </a:t>
            </a:r>
            <a:r>
              <a:rPr lang="cs-CZ" dirty="0" err="1" smtClean="0"/>
              <a:t>agression</a:t>
            </a:r>
            <a:r>
              <a:rPr lang="cs-CZ" dirty="0" smtClean="0"/>
              <a:t>, </a:t>
            </a:r>
            <a:r>
              <a:rPr lang="cs-CZ" dirty="0" err="1" smtClean="0"/>
              <a:t>ethnic</a:t>
            </a:r>
            <a:r>
              <a:rPr lang="cs-CZ" dirty="0" smtClean="0"/>
              <a:t> </a:t>
            </a:r>
            <a:r>
              <a:rPr lang="cs-CZ" dirty="0" err="1" smtClean="0"/>
              <a:t>tensions</a:t>
            </a:r>
            <a:r>
              <a:rPr lang="cs-CZ" dirty="0" smtClean="0"/>
              <a:t>, </a:t>
            </a:r>
            <a:r>
              <a:rPr lang="cs-CZ" dirty="0" err="1" smtClean="0"/>
              <a:t>internal</a:t>
            </a:r>
            <a:r>
              <a:rPr lang="cs-CZ" dirty="0" smtClean="0"/>
              <a:t> </a:t>
            </a:r>
            <a:r>
              <a:rPr lang="cs-CZ" dirty="0" err="1" smtClean="0"/>
              <a:t>political</a:t>
            </a:r>
            <a:r>
              <a:rPr lang="cs-CZ" dirty="0" smtClean="0"/>
              <a:t> </a:t>
            </a:r>
            <a:r>
              <a:rPr lang="cs-CZ" dirty="0" err="1" smtClean="0"/>
              <a:t>tensions</a:t>
            </a:r>
            <a:endParaRPr lang="cs-CZ" dirty="0" smtClean="0"/>
          </a:p>
          <a:p>
            <a:r>
              <a:rPr lang="cs-CZ" dirty="0" smtClean="0"/>
              <a:t>WWII </a:t>
            </a:r>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927" y="2504512"/>
            <a:ext cx="4032000" cy="2860200"/>
          </a:xfrm>
          <a:prstGeom prst="rect">
            <a:avLst/>
          </a:prstGeom>
        </p:spPr>
      </p:pic>
    </p:spTree>
    <p:extLst>
      <p:ext uri="{BB962C8B-B14F-4D97-AF65-F5344CB8AC3E}">
        <p14:creationId xmlns:p14="http://schemas.microsoft.com/office/powerpoint/2010/main" val="199858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Warming</a:t>
            </a:r>
            <a:r>
              <a:rPr lang="cs-CZ" dirty="0" smtClean="0"/>
              <a:t>- up</a:t>
            </a:r>
            <a:r>
              <a:rPr lang="cs-CZ" dirty="0" smtClean="0"/>
              <a:t> </a:t>
            </a:r>
            <a:endParaRPr lang="en-US" dirty="0"/>
          </a:p>
        </p:txBody>
      </p:sp>
      <p:sp>
        <p:nvSpPr>
          <p:cNvPr id="3" name="Zástupný symbol pro obsah 2"/>
          <p:cNvSpPr>
            <a:spLocks noGrp="1"/>
          </p:cNvSpPr>
          <p:nvPr>
            <p:ph idx="1"/>
          </p:nvPr>
        </p:nvSpPr>
        <p:spPr/>
        <p:txBody>
          <a:bodyPr/>
          <a:lstStyle/>
          <a:p>
            <a:r>
              <a:rPr lang="cs-CZ" dirty="0" err="1" smtClean="0"/>
              <a:t>It´s</a:t>
            </a:r>
            <a:r>
              <a:rPr lang="cs-CZ" dirty="0" smtClean="0"/>
              <a:t> </a:t>
            </a:r>
            <a:r>
              <a:rPr lang="cs-CZ" dirty="0" smtClean="0"/>
              <a:t>1918 – </a:t>
            </a:r>
            <a:r>
              <a:rPr lang="cs-CZ" dirty="0" err="1" smtClean="0"/>
              <a:t>you</a:t>
            </a:r>
            <a:r>
              <a:rPr lang="cs-CZ" dirty="0" smtClean="0"/>
              <a:t> are </a:t>
            </a:r>
            <a:r>
              <a:rPr lang="cs-CZ" dirty="0" err="1" smtClean="0"/>
              <a:t>about</a:t>
            </a:r>
            <a:r>
              <a:rPr lang="cs-CZ" dirty="0" smtClean="0"/>
              <a:t> to </a:t>
            </a:r>
            <a:r>
              <a:rPr lang="cs-CZ" dirty="0" err="1" smtClean="0"/>
              <a:t>create</a:t>
            </a:r>
            <a:r>
              <a:rPr lang="cs-CZ" dirty="0" smtClean="0"/>
              <a:t> </a:t>
            </a:r>
            <a:r>
              <a:rPr lang="cs-CZ" dirty="0" err="1" smtClean="0"/>
              <a:t>Czechoslovakia</a:t>
            </a:r>
            <a:r>
              <a:rPr lang="cs-CZ" dirty="0" smtClean="0"/>
              <a:t>/</a:t>
            </a:r>
            <a:r>
              <a:rPr lang="cs-CZ" dirty="0" err="1" smtClean="0"/>
              <a:t>Austria</a:t>
            </a:r>
            <a:r>
              <a:rPr lang="cs-CZ" dirty="0" smtClean="0"/>
              <a:t>/</a:t>
            </a:r>
            <a:r>
              <a:rPr lang="cs-CZ" dirty="0" err="1" smtClean="0"/>
              <a:t>Weimar</a:t>
            </a:r>
            <a:r>
              <a:rPr lang="cs-CZ" dirty="0" smtClean="0"/>
              <a:t> </a:t>
            </a:r>
            <a:r>
              <a:rPr lang="cs-CZ" dirty="0" err="1" smtClean="0"/>
              <a:t>republic</a:t>
            </a:r>
            <a:r>
              <a:rPr lang="cs-CZ" dirty="0" smtClean="0"/>
              <a:t> – </a:t>
            </a:r>
            <a:r>
              <a:rPr lang="cs-CZ" dirty="0" err="1" smtClean="0"/>
              <a:t>what</a:t>
            </a:r>
            <a:r>
              <a:rPr lang="cs-CZ" dirty="0" smtClean="0"/>
              <a:t> do </a:t>
            </a:r>
            <a:r>
              <a:rPr lang="cs-CZ" dirty="0" err="1" smtClean="0"/>
              <a:t>you</a:t>
            </a:r>
            <a:r>
              <a:rPr lang="cs-CZ" dirty="0" smtClean="0"/>
              <a:t> </a:t>
            </a:r>
            <a:r>
              <a:rPr lang="cs-CZ" dirty="0" err="1" smtClean="0"/>
              <a:t>have</a:t>
            </a:r>
            <a:r>
              <a:rPr lang="cs-CZ" dirty="0" smtClean="0"/>
              <a:t> to do? </a:t>
            </a:r>
            <a:r>
              <a:rPr lang="cs-CZ" dirty="0" err="1" smtClean="0"/>
              <a:t>What</a:t>
            </a:r>
            <a:r>
              <a:rPr lang="cs-CZ" dirty="0" smtClean="0"/>
              <a:t> do </a:t>
            </a:r>
            <a:r>
              <a:rPr lang="cs-CZ" dirty="0" err="1" smtClean="0"/>
              <a:t>you</a:t>
            </a:r>
            <a:r>
              <a:rPr lang="cs-CZ" dirty="0" smtClean="0"/>
              <a:t> </a:t>
            </a:r>
            <a:r>
              <a:rPr lang="cs-CZ" dirty="0" err="1" smtClean="0"/>
              <a:t>have</a:t>
            </a:r>
            <a:r>
              <a:rPr lang="cs-CZ" dirty="0" smtClean="0"/>
              <a:t> to </a:t>
            </a:r>
            <a:r>
              <a:rPr lang="cs-CZ" dirty="0" err="1" smtClean="0"/>
              <a:t>deal</a:t>
            </a:r>
            <a:r>
              <a:rPr lang="cs-CZ" dirty="0" smtClean="0"/>
              <a:t> </a:t>
            </a:r>
            <a:r>
              <a:rPr lang="cs-CZ" dirty="0" err="1" smtClean="0"/>
              <a:t>with</a:t>
            </a:r>
            <a:r>
              <a:rPr lang="cs-CZ" dirty="0" smtClean="0"/>
              <a:t>? </a:t>
            </a:r>
            <a:r>
              <a:rPr lang="cs-CZ" dirty="0" err="1" smtClean="0"/>
              <a:t>What</a:t>
            </a:r>
            <a:r>
              <a:rPr lang="cs-CZ" dirty="0" smtClean="0"/>
              <a:t> are </a:t>
            </a:r>
            <a:r>
              <a:rPr lang="cs-CZ" dirty="0" err="1" smtClean="0"/>
              <a:t>the</a:t>
            </a:r>
            <a:r>
              <a:rPr lang="cs-CZ" dirty="0" smtClean="0"/>
              <a:t> </a:t>
            </a:r>
            <a:r>
              <a:rPr lang="cs-CZ" dirty="0" err="1" smtClean="0"/>
              <a:t>challenges</a:t>
            </a:r>
            <a:r>
              <a:rPr lang="cs-CZ" dirty="0" smtClean="0"/>
              <a:t> </a:t>
            </a:r>
            <a:r>
              <a:rPr lang="cs-CZ" dirty="0" err="1" smtClean="0"/>
              <a:t>for</a:t>
            </a:r>
            <a:r>
              <a:rPr lang="cs-CZ" dirty="0" smtClean="0"/>
              <a:t> </a:t>
            </a:r>
            <a:r>
              <a:rPr lang="cs-CZ" dirty="0" err="1" smtClean="0"/>
              <a:t>the</a:t>
            </a:r>
            <a:r>
              <a:rPr lang="cs-CZ" dirty="0" smtClean="0"/>
              <a:t> </a:t>
            </a:r>
            <a:r>
              <a:rPr lang="cs-CZ" dirty="0" err="1" smtClean="0"/>
              <a:t>new</a:t>
            </a:r>
            <a:r>
              <a:rPr lang="cs-CZ" dirty="0" smtClean="0"/>
              <a:t> </a:t>
            </a:r>
            <a:r>
              <a:rPr lang="cs-CZ" dirty="0" err="1" smtClean="0"/>
              <a:t>states</a:t>
            </a:r>
            <a:r>
              <a:rPr lang="cs-CZ" dirty="0" smtClean="0"/>
              <a:t>? </a:t>
            </a:r>
            <a:endParaRPr lang="en-US" dirty="0"/>
          </a:p>
        </p:txBody>
      </p:sp>
    </p:spTree>
    <p:extLst>
      <p:ext uri="{BB962C8B-B14F-4D97-AF65-F5344CB8AC3E}">
        <p14:creationId xmlns:p14="http://schemas.microsoft.com/office/powerpoint/2010/main" val="3545720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Seminar</a:t>
            </a:r>
            <a:r>
              <a:rPr lang="cs-CZ" dirty="0" smtClean="0"/>
              <a:t> </a:t>
            </a:r>
            <a:endParaRPr lang="en-US" dirty="0"/>
          </a:p>
        </p:txBody>
      </p:sp>
      <p:sp>
        <p:nvSpPr>
          <p:cNvPr id="3" name="Zástupný symbol pro obsah 2"/>
          <p:cNvSpPr>
            <a:spLocks noGrp="1"/>
          </p:cNvSpPr>
          <p:nvPr>
            <p:ph idx="1"/>
          </p:nvPr>
        </p:nvSpPr>
        <p:spPr/>
        <p:txBody>
          <a:bodyPr/>
          <a:lstStyle/>
          <a:p>
            <a:r>
              <a:rPr lang="cs-CZ" dirty="0" err="1" smtClean="0"/>
              <a:t>Its</a:t>
            </a:r>
            <a:r>
              <a:rPr lang="cs-CZ" dirty="0" smtClean="0"/>
              <a:t> 1918 – </a:t>
            </a:r>
            <a:r>
              <a:rPr lang="cs-CZ" dirty="0" err="1" smtClean="0"/>
              <a:t>you</a:t>
            </a:r>
            <a:r>
              <a:rPr lang="cs-CZ" dirty="0" smtClean="0"/>
              <a:t> are </a:t>
            </a:r>
            <a:r>
              <a:rPr lang="cs-CZ" dirty="0" err="1" smtClean="0"/>
              <a:t>about</a:t>
            </a:r>
            <a:r>
              <a:rPr lang="cs-CZ" dirty="0" smtClean="0"/>
              <a:t> to </a:t>
            </a:r>
            <a:r>
              <a:rPr lang="cs-CZ" dirty="0" err="1" smtClean="0"/>
              <a:t>create</a:t>
            </a:r>
            <a:r>
              <a:rPr lang="cs-CZ" dirty="0" smtClean="0"/>
              <a:t> </a:t>
            </a:r>
            <a:r>
              <a:rPr lang="cs-CZ" dirty="0" err="1" smtClean="0"/>
              <a:t>Czechoslovakia</a:t>
            </a:r>
            <a:r>
              <a:rPr lang="cs-CZ" dirty="0" smtClean="0"/>
              <a:t>/</a:t>
            </a:r>
            <a:r>
              <a:rPr lang="cs-CZ" dirty="0" err="1" smtClean="0"/>
              <a:t>Austria</a:t>
            </a:r>
            <a:r>
              <a:rPr lang="cs-CZ" dirty="0" smtClean="0"/>
              <a:t>/</a:t>
            </a:r>
            <a:r>
              <a:rPr lang="cs-CZ" dirty="0" err="1" smtClean="0"/>
              <a:t>Weimar</a:t>
            </a:r>
            <a:r>
              <a:rPr lang="cs-CZ" dirty="0" smtClean="0"/>
              <a:t> </a:t>
            </a:r>
            <a:r>
              <a:rPr lang="cs-CZ" dirty="0" err="1" smtClean="0"/>
              <a:t>republic</a:t>
            </a:r>
            <a:r>
              <a:rPr lang="cs-CZ" dirty="0" smtClean="0"/>
              <a:t> – </a:t>
            </a:r>
            <a:r>
              <a:rPr lang="cs-CZ" dirty="0" err="1" smtClean="0"/>
              <a:t>what</a:t>
            </a:r>
            <a:r>
              <a:rPr lang="cs-CZ" dirty="0" smtClean="0"/>
              <a:t> do </a:t>
            </a:r>
            <a:r>
              <a:rPr lang="cs-CZ" dirty="0" err="1" smtClean="0"/>
              <a:t>you</a:t>
            </a:r>
            <a:r>
              <a:rPr lang="cs-CZ" dirty="0" smtClean="0"/>
              <a:t> </a:t>
            </a:r>
            <a:r>
              <a:rPr lang="cs-CZ" dirty="0" err="1" smtClean="0"/>
              <a:t>have</a:t>
            </a:r>
            <a:r>
              <a:rPr lang="cs-CZ" dirty="0" smtClean="0"/>
              <a:t> to do? </a:t>
            </a:r>
            <a:endParaRPr lang="en-US" dirty="0"/>
          </a:p>
        </p:txBody>
      </p:sp>
    </p:spTree>
    <p:extLst>
      <p:ext uri="{BB962C8B-B14F-4D97-AF65-F5344CB8AC3E}">
        <p14:creationId xmlns:p14="http://schemas.microsoft.com/office/powerpoint/2010/main" val="1389132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Weimar</a:t>
            </a:r>
            <a:r>
              <a:rPr lang="cs-CZ" dirty="0" smtClean="0"/>
              <a:t> Republic, </a:t>
            </a:r>
            <a:r>
              <a:rPr lang="cs-CZ" dirty="0" err="1" smtClean="0"/>
              <a:t>Austria</a:t>
            </a:r>
            <a:r>
              <a:rPr lang="cs-CZ" dirty="0" smtClean="0"/>
              <a:t>, </a:t>
            </a:r>
            <a:r>
              <a:rPr lang="cs-CZ" dirty="0" err="1" smtClean="0"/>
              <a:t>Czechoslovakia</a:t>
            </a:r>
            <a:endParaRPr lang="en-US" dirty="0"/>
          </a:p>
        </p:txBody>
      </p:sp>
      <p:sp>
        <p:nvSpPr>
          <p:cNvPr id="3" name="Zástupný symbol pro obsah 2"/>
          <p:cNvSpPr>
            <a:spLocks noGrp="1"/>
          </p:cNvSpPr>
          <p:nvPr>
            <p:ph idx="1"/>
          </p:nvPr>
        </p:nvSpPr>
        <p:spPr>
          <a:xfrm>
            <a:off x="1" y="1976582"/>
            <a:ext cx="12007272" cy="3959607"/>
          </a:xfrm>
        </p:spPr>
        <p:txBody>
          <a:bodyPr>
            <a:normAutofit fontScale="92500" lnSpcReduction="10000"/>
          </a:bodyPr>
          <a:lstStyle/>
          <a:p>
            <a:r>
              <a:rPr lang="cs-CZ" dirty="0" err="1" smtClean="0">
                <a:solidFill>
                  <a:srgbClr val="FFFF00"/>
                </a:solidFill>
              </a:rPr>
              <a:t>Political</a:t>
            </a:r>
            <a:r>
              <a:rPr lang="cs-CZ" dirty="0" smtClean="0">
                <a:solidFill>
                  <a:srgbClr val="FFFF00"/>
                </a:solidFill>
              </a:rPr>
              <a:t> </a:t>
            </a:r>
            <a:r>
              <a:rPr lang="cs-CZ" dirty="0" err="1" smtClean="0">
                <a:solidFill>
                  <a:srgbClr val="FFFF00"/>
                </a:solidFill>
              </a:rPr>
              <a:t>transformation</a:t>
            </a:r>
            <a:r>
              <a:rPr lang="cs-CZ" dirty="0" smtClean="0">
                <a:solidFill>
                  <a:srgbClr val="FFFF00"/>
                </a:solidFill>
              </a:rPr>
              <a:t> – </a:t>
            </a:r>
            <a:r>
              <a:rPr lang="cs-CZ" dirty="0" err="1" smtClean="0">
                <a:solidFill>
                  <a:srgbClr val="FFFF00"/>
                </a:solidFill>
              </a:rPr>
              <a:t>from</a:t>
            </a:r>
            <a:r>
              <a:rPr lang="cs-CZ" dirty="0" smtClean="0">
                <a:solidFill>
                  <a:srgbClr val="FFFF00"/>
                </a:solidFill>
              </a:rPr>
              <a:t> monarchy to </a:t>
            </a:r>
            <a:r>
              <a:rPr lang="cs-CZ" dirty="0" err="1" smtClean="0">
                <a:solidFill>
                  <a:srgbClr val="FFFF00"/>
                </a:solidFill>
              </a:rPr>
              <a:t>republic</a:t>
            </a:r>
            <a:r>
              <a:rPr lang="cs-CZ" dirty="0" smtClean="0">
                <a:solidFill>
                  <a:srgbClr val="FFFF00"/>
                </a:solidFill>
              </a:rPr>
              <a:t>, design of </a:t>
            </a:r>
            <a:r>
              <a:rPr lang="cs-CZ" dirty="0" err="1" smtClean="0">
                <a:solidFill>
                  <a:srgbClr val="FFFF00"/>
                </a:solidFill>
              </a:rPr>
              <a:t>the</a:t>
            </a:r>
            <a:r>
              <a:rPr lang="cs-CZ" dirty="0" smtClean="0">
                <a:solidFill>
                  <a:srgbClr val="FFFF00"/>
                </a:solidFill>
              </a:rPr>
              <a:t> </a:t>
            </a:r>
            <a:r>
              <a:rPr lang="cs-CZ" dirty="0" err="1" smtClean="0">
                <a:solidFill>
                  <a:srgbClr val="FFFF00"/>
                </a:solidFill>
              </a:rPr>
              <a:t>political</a:t>
            </a:r>
            <a:r>
              <a:rPr lang="cs-CZ" dirty="0" smtClean="0">
                <a:solidFill>
                  <a:srgbClr val="FFFF00"/>
                </a:solidFill>
              </a:rPr>
              <a:t> </a:t>
            </a:r>
            <a:r>
              <a:rPr lang="cs-CZ" dirty="0" err="1" smtClean="0">
                <a:solidFill>
                  <a:srgbClr val="FFFF00"/>
                </a:solidFill>
              </a:rPr>
              <a:t>system</a:t>
            </a:r>
            <a:r>
              <a:rPr lang="cs-CZ" dirty="0" smtClean="0">
                <a:solidFill>
                  <a:srgbClr val="FFFF00"/>
                </a:solidFill>
              </a:rPr>
              <a:t>, </a:t>
            </a:r>
            <a:r>
              <a:rPr lang="cs-CZ" dirty="0" err="1" smtClean="0">
                <a:solidFill>
                  <a:srgbClr val="FFFF00"/>
                </a:solidFill>
              </a:rPr>
              <a:t>what</a:t>
            </a:r>
            <a:r>
              <a:rPr lang="cs-CZ" dirty="0" smtClean="0">
                <a:solidFill>
                  <a:srgbClr val="FFFF00"/>
                </a:solidFill>
              </a:rPr>
              <a:t> </a:t>
            </a:r>
            <a:r>
              <a:rPr lang="cs-CZ" dirty="0" err="1" smtClean="0">
                <a:solidFill>
                  <a:srgbClr val="FFFF00"/>
                </a:solidFill>
              </a:rPr>
              <a:t>shall</a:t>
            </a:r>
            <a:r>
              <a:rPr lang="cs-CZ" dirty="0" smtClean="0">
                <a:solidFill>
                  <a:srgbClr val="FFFF00"/>
                </a:solidFill>
              </a:rPr>
              <a:t> </a:t>
            </a:r>
            <a:r>
              <a:rPr lang="cs-CZ" dirty="0" err="1" smtClean="0">
                <a:solidFill>
                  <a:srgbClr val="FFFF00"/>
                </a:solidFill>
              </a:rPr>
              <a:t>we</a:t>
            </a:r>
            <a:r>
              <a:rPr lang="cs-CZ" dirty="0" smtClean="0">
                <a:solidFill>
                  <a:srgbClr val="FFFF00"/>
                </a:solidFill>
              </a:rPr>
              <a:t> do </a:t>
            </a:r>
            <a:r>
              <a:rPr lang="cs-CZ" dirty="0" err="1" smtClean="0">
                <a:solidFill>
                  <a:srgbClr val="FFFF00"/>
                </a:solidFill>
              </a:rPr>
              <a:t>with</a:t>
            </a:r>
            <a:r>
              <a:rPr lang="cs-CZ" dirty="0" smtClean="0">
                <a:solidFill>
                  <a:srgbClr val="FFFF00"/>
                </a:solidFill>
              </a:rPr>
              <a:t> </a:t>
            </a:r>
            <a:r>
              <a:rPr lang="cs-CZ" dirty="0" err="1" smtClean="0">
                <a:solidFill>
                  <a:srgbClr val="FFFF00"/>
                </a:solidFill>
              </a:rPr>
              <a:t>monarchs</a:t>
            </a:r>
            <a:r>
              <a:rPr lang="cs-CZ" dirty="0" smtClean="0">
                <a:solidFill>
                  <a:srgbClr val="FFFF00"/>
                </a:solidFill>
              </a:rPr>
              <a:t>?  </a:t>
            </a:r>
            <a:r>
              <a:rPr lang="cs-CZ" dirty="0" err="1" smtClean="0">
                <a:solidFill>
                  <a:srgbClr val="FFFF00"/>
                </a:solidFill>
              </a:rPr>
              <a:t>Foreign</a:t>
            </a:r>
            <a:r>
              <a:rPr lang="cs-CZ" dirty="0" smtClean="0">
                <a:solidFill>
                  <a:srgbClr val="FFFF00"/>
                </a:solidFill>
              </a:rPr>
              <a:t> </a:t>
            </a:r>
            <a:r>
              <a:rPr lang="cs-CZ" dirty="0" err="1" smtClean="0">
                <a:solidFill>
                  <a:srgbClr val="FFFF00"/>
                </a:solidFill>
              </a:rPr>
              <a:t>policy</a:t>
            </a:r>
            <a:r>
              <a:rPr lang="cs-CZ" dirty="0" smtClean="0">
                <a:solidFill>
                  <a:srgbClr val="FFFF00"/>
                </a:solidFill>
              </a:rPr>
              <a:t>? Do </a:t>
            </a:r>
            <a:r>
              <a:rPr lang="cs-CZ" dirty="0" err="1" smtClean="0">
                <a:solidFill>
                  <a:srgbClr val="FFFF00"/>
                </a:solidFill>
              </a:rPr>
              <a:t>we</a:t>
            </a:r>
            <a:r>
              <a:rPr lang="cs-CZ" dirty="0" smtClean="0">
                <a:solidFill>
                  <a:srgbClr val="FFFF00"/>
                </a:solidFill>
              </a:rPr>
              <a:t> </a:t>
            </a:r>
            <a:r>
              <a:rPr lang="cs-CZ" dirty="0" err="1" smtClean="0">
                <a:solidFill>
                  <a:srgbClr val="FFFF00"/>
                </a:solidFill>
              </a:rPr>
              <a:t>have</a:t>
            </a:r>
            <a:r>
              <a:rPr lang="cs-CZ" dirty="0" smtClean="0">
                <a:solidFill>
                  <a:srgbClr val="FFFF00"/>
                </a:solidFill>
              </a:rPr>
              <a:t> </a:t>
            </a:r>
            <a:r>
              <a:rPr lang="cs-CZ" dirty="0" err="1" smtClean="0">
                <a:solidFill>
                  <a:srgbClr val="FFFF00"/>
                </a:solidFill>
              </a:rPr>
              <a:t>enough</a:t>
            </a:r>
            <a:r>
              <a:rPr lang="cs-CZ" dirty="0" smtClean="0">
                <a:solidFill>
                  <a:srgbClr val="FFFF00"/>
                </a:solidFill>
              </a:rPr>
              <a:t> of </a:t>
            </a:r>
            <a:r>
              <a:rPr lang="cs-CZ" dirty="0" err="1" smtClean="0">
                <a:solidFill>
                  <a:srgbClr val="FFFF00"/>
                </a:solidFill>
              </a:rPr>
              <a:t>capable</a:t>
            </a:r>
            <a:r>
              <a:rPr lang="cs-CZ" dirty="0" smtClean="0">
                <a:solidFill>
                  <a:srgbClr val="FFFF00"/>
                </a:solidFill>
              </a:rPr>
              <a:t> </a:t>
            </a:r>
            <a:r>
              <a:rPr lang="cs-CZ" dirty="0" err="1" smtClean="0">
                <a:solidFill>
                  <a:srgbClr val="FFFF00"/>
                </a:solidFill>
              </a:rPr>
              <a:t>cadres</a:t>
            </a:r>
            <a:r>
              <a:rPr lang="cs-CZ" dirty="0" smtClean="0">
                <a:solidFill>
                  <a:srgbClr val="FFFF00"/>
                </a:solidFill>
              </a:rPr>
              <a:t>? Design of </a:t>
            </a:r>
            <a:r>
              <a:rPr lang="cs-CZ" dirty="0" err="1" smtClean="0">
                <a:solidFill>
                  <a:srgbClr val="FFFF00"/>
                </a:solidFill>
              </a:rPr>
              <a:t>the</a:t>
            </a:r>
            <a:r>
              <a:rPr lang="cs-CZ" dirty="0" smtClean="0">
                <a:solidFill>
                  <a:srgbClr val="FFFF00"/>
                </a:solidFill>
              </a:rPr>
              <a:t> </a:t>
            </a:r>
            <a:r>
              <a:rPr lang="cs-CZ" dirty="0" err="1" smtClean="0">
                <a:solidFill>
                  <a:srgbClr val="FFFF00"/>
                </a:solidFill>
              </a:rPr>
              <a:t>electoral</a:t>
            </a:r>
            <a:r>
              <a:rPr lang="cs-CZ" dirty="0" smtClean="0">
                <a:solidFill>
                  <a:srgbClr val="FFFF00"/>
                </a:solidFill>
              </a:rPr>
              <a:t> </a:t>
            </a:r>
            <a:r>
              <a:rPr lang="cs-CZ" dirty="0" err="1" smtClean="0">
                <a:solidFill>
                  <a:srgbClr val="FFFF00"/>
                </a:solidFill>
              </a:rPr>
              <a:t>system</a:t>
            </a:r>
            <a:r>
              <a:rPr lang="cs-CZ" dirty="0" smtClean="0">
                <a:solidFill>
                  <a:srgbClr val="FFFF00"/>
                </a:solidFill>
              </a:rPr>
              <a:t> (</a:t>
            </a:r>
            <a:r>
              <a:rPr lang="cs-CZ" dirty="0" err="1" smtClean="0">
                <a:solidFill>
                  <a:srgbClr val="FFFF00"/>
                </a:solidFill>
              </a:rPr>
              <a:t>from</a:t>
            </a:r>
            <a:r>
              <a:rPr lang="cs-CZ" dirty="0" smtClean="0">
                <a:solidFill>
                  <a:srgbClr val="FFFF00"/>
                </a:solidFill>
              </a:rPr>
              <a:t> majority to </a:t>
            </a:r>
            <a:r>
              <a:rPr lang="cs-CZ" dirty="0" err="1" smtClean="0">
                <a:solidFill>
                  <a:srgbClr val="FFFF00"/>
                </a:solidFill>
              </a:rPr>
              <a:t>proportional</a:t>
            </a:r>
            <a:r>
              <a:rPr lang="cs-CZ" dirty="0" smtClean="0">
                <a:solidFill>
                  <a:srgbClr val="FFFF00"/>
                </a:solidFill>
              </a:rPr>
              <a:t>?), </a:t>
            </a:r>
            <a:r>
              <a:rPr lang="cs-CZ" dirty="0" err="1" smtClean="0">
                <a:solidFill>
                  <a:srgbClr val="FFFF00"/>
                </a:solidFill>
              </a:rPr>
              <a:t>who</a:t>
            </a:r>
            <a:r>
              <a:rPr lang="cs-CZ" dirty="0" smtClean="0">
                <a:solidFill>
                  <a:srgbClr val="FFFF00"/>
                </a:solidFill>
              </a:rPr>
              <a:t> </a:t>
            </a:r>
            <a:r>
              <a:rPr lang="cs-CZ" dirty="0" err="1" smtClean="0">
                <a:solidFill>
                  <a:srgbClr val="FFFF00"/>
                </a:solidFill>
              </a:rPr>
              <a:t>shall</a:t>
            </a:r>
            <a:r>
              <a:rPr lang="cs-CZ" dirty="0" smtClean="0">
                <a:solidFill>
                  <a:srgbClr val="FFFF00"/>
                </a:solidFill>
              </a:rPr>
              <a:t> </a:t>
            </a:r>
            <a:r>
              <a:rPr lang="cs-CZ" dirty="0" err="1" smtClean="0">
                <a:solidFill>
                  <a:srgbClr val="FFFF00"/>
                </a:solidFill>
              </a:rPr>
              <a:t>have</a:t>
            </a:r>
            <a:r>
              <a:rPr lang="cs-CZ" dirty="0" smtClean="0">
                <a:solidFill>
                  <a:srgbClr val="FFFF00"/>
                </a:solidFill>
              </a:rPr>
              <a:t> </a:t>
            </a:r>
            <a:r>
              <a:rPr lang="cs-CZ" dirty="0" err="1" smtClean="0">
                <a:solidFill>
                  <a:srgbClr val="FFFF00"/>
                </a:solidFill>
              </a:rPr>
              <a:t>th</a:t>
            </a:r>
            <a:r>
              <a:rPr lang="cs-CZ" dirty="0" err="1" smtClean="0">
                <a:solidFill>
                  <a:srgbClr val="FFFF00"/>
                </a:solidFill>
              </a:rPr>
              <a:t>e</a:t>
            </a:r>
            <a:r>
              <a:rPr lang="cs-CZ" dirty="0" smtClean="0">
                <a:solidFill>
                  <a:srgbClr val="FFFF00"/>
                </a:solidFill>
              </a:rPr>
              <a:t> </a:t>
            </a:r>
            <a:r>
              <a:rPr lang="cs-CZ" dirty="0" err="1" smtClean="0">
                <a:solidFill>
                  <a:srgbClr val="FFFF00"/>
                </a:solidFill>
              </a:rPr>
              <a:t>right</a:t>
            </a:r>
            <a:r>
              <a:rPr lang="cs-CZ" dirty="0" smtClean="0">
                <a:solidFill>
                  <a:srgbClr val="FFFF00"/>
                </a:solidFill>
              </a:rPr>
              <a:t> to </a:t>
            </a:r>
            <a:r>
              <a:rPr lang="cs-CZ" dirty="0" err="1" smtClean="0">
                <a:solidFill>
                  <a:srgbClr val="FFFF00"/>
                </a:solidFill>
              </a:rPr>
              <a:t>vote</a:t>
            </a:r>
            <a:r>
              <a:rPr lang="cs-CZ" dirty="0" smtClean="0">
                <a:solidFill>
                  <a:srgbClr val="FFFF00"/>
                </a:solidFill>
              </a:rPr>
              <a:t>, to </a:t>
            </a:r>
            <a:r>
              <a:rPr lang="cs-CZ" dirty="0" err="1" smtClean="0">
                <a:solidFill>
                  <a:srgbClr val="FFFF00"/>
                </a:solidFill>
              </a:rPr>
              <a:t>be</a:t>
            </a:r>
            <a:r>
              <a:rPr lang="cs-CZ" dirty="0" smtClean="0">
                <a:solidFill>
                  <a:srgbClr val="FFFF00"/>
                </a:solidFill>
              </a:rPr>
              <a:t> </a:t>
            </a:r>
            <a:r>
              <a:rPr lang="cs-CZ" dirty="0" err="1" smtClean="0">
                <a:solidFill>
                  <a:srgbClr val="FFFF00"/>
                </a:solidFill>
              </a:rPr>
              <a:t>elected</a:t>
            </a:r>
            <a:r>
              <a:rPr lang="cs-CZ" dirty="0" smtClean="0">
                <a:solidFill>
                  <a:srgbClr val="FFFF00"/>
                </a:solidFill>
              </a:rPr>
              <a:t> (</a:t>
            </a:r>
            <a:r>
              <a:rPr lang="cs-CZ" dirty="0" err="1" smtClean="0">
                <a:solidFill>
                  <a:srgbClr val="FFFF00"/>
                </a:solidFill>
              </a:rPr>
              <a:t>those</a:t>
            </a:r>
            <a:r>
              <a:rPr lang="cs-CZ" dirty="0" smtClean="0">
                <a:solidFill>
                  <a:srgbClr val="FFFF00"/>
                </a:solidFill>
              </a:rPr>
              <a:t> </a:t>
            </a:r>
            <a:r>
              <a:rPr lang="cs-CZ" dirty="0" err="1" smtClean="0">
                <a:solidFill>
                  <a:srgbClr val="FFFF00"/>
                </a:solidFill>
              </a:rPr>
              <a:t>who</a:t>
            </a:r>
            <a:r>
              <a:rPr lang="cs-CZ" dirty="0" smtClean="0">
                <a:solidFill>
                  <a:srgbClr val="FFFF00"/>
                </a:solidFill>
              </a:rPr>
              <a:t> </a:t>
            </a:r>
            <a:r>
              <a:rPr lang="cs-CZ" dirty="0" err="1" smtClean="0">
                <a:solidFill>
                  <a:srgbClr val="FFFF00"/>
                </a:solidFill>
              </a:rPr>
              <a:t>can</a:t>
            </a:r>
            <a:r>
              <a:rPr lang="cs-CZ" dirty="0" smtClean="0">
                <a:solidFill>
                  <a:srgbClr val="FFFF00"/>
                </a:solidFill>
              </a:rPr>
              <a:t> </a:t>
            </a:r>
            <a:r>
              <a:rPr lang="cs-CZ" dirty="0" err="1" smtClean="0">
                <a:solidFill>
                  <a:srgbClr val="FFFF00"/>
                </a:solidFill>
              </a:rPr>
              <a:t>read</a:t>
            </a:r>
            <a:r>
              <a:rPr lang="cs-CZ" dirty="0" smtClean="0">
                <a:solidFill>
                  <a:srgbClr val="FFFF00"/>
                </a:solidFill>
              </a:rPr>
              <a:t> and </a:t>
            </a:r>
            <a:r>
              <a:rPr lang="cs-CZ" dirty="0" err="1" smtClean="0">
                <a:solidFill>
                  <a:srgbClr val="FFFF00"/>
                </a:solidFill>
              </a:rPr>
              <a:t>write</a:t>
            </a:r>
            <a:r>
              <a:rPr lang="cs-CZ" dirty="0" smtClean="0">
                <a:solidFill>
                  <a:srgbClr val="FFFF00"/>
                </a:solidFill>
              </a:rPr>
              <a:t>?, </a:t>
            </a:r>
            <a:r>
              <a:rPr lang="cs-CZ" dirty="0" err="1" smtClean="0">
                <a:solidFill>
                  <a:srgbClr val="FFFF00"/>
                </a:solidFill>
              </a:rPr>
              <a:t>who</a:t>
            </a:r>
            <a:r>
              <a:rPr lang="cs-CZ" dirty="0" smtClean="0">
                <a:solidFill>
                  <a:srgbClr val="FFFF00"/>
                </a:solidFill>
              </a:rPr>
              <a:t> </a:t>
            </a:r>
            <a:r>
              <a:rPr lang="cs-CZ" dirty="0" err="1" smtClean="0">
                <a:solidFill>
                  <a:srgbClr val="FFFF00"/>
                </a:solidFill>
              </a:rPr>
              <a:t>have</a:t>
            </a:r>
            <a:r>
              <a:rPr lang="cs-CZ" dirty="0" smtClean="0">
                <a:solidFill>
                  <a:srgbClr val="FFFF00"/>
                </a:solidFill>
              </a:rPr>
              <a:t> </a:t>
            </a:r>
            <a:r>
              <a:rPr lang="cs-CZ" dirty="0" err="1" smtClean="0">
                <a:solidFill>
                  <a:srgbClr val="FFFF00"/>
                </a:solidFill>
              </a:rPr>
              <a:t>property</a:t>
            </a:r>
            <a:r>
              <a:rPr lang="cs-CZ" dirty="0" smtClean="0">
                <a:solidFill>
                  <a:srgbClr val="FFFF00"/>
                </a:solidFill>
              </a:rPr>
              <a:t>, </a:t>
            </a:r>
            <a:r>
              <a:rPr lang="cs-CZ" dirty="0" err="1" smtClean="0">
                <a:solidFill>
                  <a:srgbClr val="FFFF00"/>
                </a:solidFill>
              </a:rPr>
              <a:t>soldiers</a:t>
            </a:r>
            <a:r>
              <a:rPr lang="cs-CZ" dirty="0" smtClean="0">
                <a:solidFill>
                  <a:srgbClr val="FFFF00"/>
                </a:solidFill>
              </a:rPr>
              <a:t>, </a:t>
            </a:r>
            <a:r>
              <a:rPr lang="cs-CZ" dirty="0" err="1" smtClean="0">
                <a:solidFill>
                  <a:srgbClr val="FFFF00"/>
                </a:solidFill>
              </a:rPr>
              <a:t>mentally</a:t>
            </a:r>
            <a:r>
              <a:rPr lang="cs-CZ" dirty="0" smtClean="0">
                <a:solidFill>
                  <a:srgbClr val="FFFF00"/>
                </a:solidFill>
              </a:rPr>
              <a:t> </a:t>
            </a:r>
            <a:r>
              <a:rPr lang="cs-CZ" dirty="0" err="1" smtClean="0">
                <a:solidFill>
                  <a:srgbClr val="FFFF00"/>
                </a:solidFill>
              </a:rPr>
              <a:t>disabled</a:t>
            </a:r>
            <a:r>
              <a:rPr lang="cs-CZ" dirty="0" smtClean="0">
                <a:solidFill>
                  <a:srgbClr val="FFFF00"/>
                </a:solidFill>
              </a:rPr>
              <a:t>???) </a:t>
            </a:r>
            <a:r>
              <a:rPr lang="cs-CZ" dirty="0" err="1" smtClean="0">
                <a:solidFill>
                  <a:srgbClr val="FFFF00"/>
                </a:solidFill>
              </a:rPr>
              <a:t>accomodation</a:t>
            </a:r>
            <a:r>
              <a:rPr lang="cs-CZ" dirty="0" smtClean="0">
                <a:solidFill>
                  <a:srgbClr val="FFFF00"/>
                </a:solidFill>
              </a:rPr>
              <a:t> of </a:t>
            </a:r>
            <a:r>
              <a:rPr lang="cs-CZ" dirty="0" err="1" smtClean="0">
                <a:solidFill>
                  <a:srgbClr val="FFFF00"/>
                </a:solidFill>
              </a:rPr>
              <a:t>nations</a:t>
            </a:r>
            <a:r>
              <a:rPr lang="cs-CZ" dirty="0">
                <a:solidFill>
                  <a:srgbClr val="FFFF00"/>
                </a:solidFill>
              </a:rPr>
              <a:t> </a:t>
            </a:r>
            <a:r>
              <a:rPr lang="cs-CZ" dirty="0" smtClean="0">
                <a:solidFill>
                  <a:srgbClr val="FFFF00"/>
                </a:solidFill>
              </a:rPr>
              <a:t>(</a:t>
            </a:r>
            <a:r>
              <a:rPr lang="cs-CZ" dirty="0" err="1" smtClean="0">
                <a:solidFill>
                  <a:srgbClr val="FFFF00"/>
                </a:solidFill>
              </a:rPr>
              <a:t>centralisation</a:t>
            </a:r>
            <a:r>
              <a:rPr lang="cs-CZ" dirty="0" smtClean="0">
                <a:solidFill>
                  <a:srgbClr val="FFFF00"/>
                </a:solidFill>
              </a:rPr>
              <a:t>/</a:t>
            </a:r>
            <a:r>
              <a:rPr lang="cs-CZ" dirty="0" err="1" smtClean="0">
                <a:solidFill>
                  <a:srgbClr val="FFFF00"/>
                </a:solidFill>
              </a:rPr>
              <a:t>decentralisation</a:t>
            </a:r>
            <a:r>
              <a:rPr lang="cs-CZ" dirty="0" smtClean="0">
                <a:solidFill>
                  <a:srgbClr val="FFFF00"/>
                </a:solidFill>
              </a:rPr>
              <a:t>), </a:t>
            </a:r>
            <a:r>
              <a:rPr lang="cs-CZ" dirty="0" err="1" smtClean="0">
                <a:solidFill>
                  <a:srgbClr val="FFFF00"/>
                </a:solidFill>
              </a:rPr>
              <a:t>debts</a:t>
            </a:r>
            <a:r>
              <a:rPr lang="cs-CZ" dirty="0" smtClean="0">
                <a:solidFill>
                  <a:srgbClr val="FFFF00"/>
                </a:solidFill>
              </a:rPr>
              <a:t> of </a:t>
            </a:r>
            <a:r>
              <a:rPr lang="cs-CZ" dirty="0" err="1" smtClean="0">
                <a:solidFill>
                  <a:srgbClr val="FFFF00"/>
                </a:solidFill>
              </a:rPr>
              <a:t>Austria</a:t>
            </a:r>
            <a:r>
              <a:rPr lang="cs-CZ" dirty="0" smtClean="0">
                <a:solidFill>
                  <a:srgbClr val="FFFF00"/>
                </a:solidFill>
              </a:rPr>
              <a:t>/</a:t>
            </a:r>
            <a:r>
              <a:rPr lang="cs-CZ" dirty="0" err="1" smtClean="0">
                <a:solidFill>
                  <a:srgbClr val="FFFF00"/>
                </a:solidFill>
              </a:rPr>
              <a:t>Hungary</a:t>
            </a:r>
            <a:r>
              <a:rPr lang="cs-CZ" dirty="0" smtClean="0">
                <a:solidFill>
                  <a:srgbClr val="FFFF00"/>
                </a:solidFill>
              </a:rPr>
              <a:t> and </a:t>
            </a:r>
            <a:r>
              <a:rPr lang="cs-CZ" dirty="0" err="1" smtClean="0">
                <a:solidFill>
                  <a:srgbClr val="FFFF00"/>
                </a:solidFill>
              </a:rPr>
              <a:t>successor</a:t>
            </a:r>
            <a:r>
              <a:rPr lang="cs-CZ" dirty="0" smtClean="0">
                <a:solidFill>
                  <a:srgbClr val="FFFF00"/>
                </a:solidFill>
              </a:rPr>
              <a:t> </a:t>
            </a:r>
            <a:r>
              <a:rPr lang="cs-CZ" dirty="0" err="1" smtClean="0">
                <a:solidFill>
                  <a:srgbClr val="FFFF00"/>
                </a:solidFill>
              </a:rPr>
              <a:t>states</a:t>
            </a:r>
            <a:r>
              <a:rPr lang="cs-CZ" dirty="0" smtClean="0">
                <a:solidFill>
                  <a:srgbClr val="FFFF00"/>
                </a:solidFill>
              </a:rPr>
              <a:t>, </a:t>
            </a:r>
            <a:r>
              <a:rPr lang="cs-CZ" dirty="0" err="1" smtClean="0">
                <a:solidFill>
                  <a:srgbClr val="FFFF00"/>
                </a:solidFill>
              </a:rPr>
              <a:t>state</a:t>
            </a:r>
            <a:r>
              <a:rPr lang="cs-CZ" dirty="0" smtClean="0">
                <a:solidFill>
                  <a:srgbClr val="FFFF00"/>
                </a:solidFill>
              </a:rPr>
              <a:t> </a:t>
            </a:r>
            <a:r>
              <a:rPr lang="cs-CZ" dirty="0" err="1" smtClean="0">
                <a:solidFill>
                  <a:srgbClr val="FFFF00"/>
                </a:solidFill>
              </a:rPr>
              <a:t>borders</a:t>
            </a:r>
            <a:r>
              <a:rPr lang="cs-CZ" dirty="0" smtClean="0">
                <a:solidFill>
                  <a:srgbClr val="FFFF00"/>
                </a:solidFill>
              </a:rPr>
              <a:t>, </a:t>
            </a:r>
            <a:r>
              <a:rPr lang="cs-CZ" dirty="0" err="1" smtClean="0">
                <a:solidFill>
                  <a:srgbClr val="FFFF00"/>
                </a:solidFill>
              </a:rPr>
              <a:t>currency</a:t>
            </a:r>
            <a:r>
              <a:rPr lang="cs-CZ" dirty="0" smtClean="0">
                <a:solidFill>
                  <a:srgbClr val="FFFF00"/>
                </a:solidFill>
              </a:rPr>
              <a:t>, flag, </a:t>
            </a:r>
            <a:r>
              <a:rPr lang="cs-CZ" dirty="0" err="1" smtClean="0">
                <a:solidFill>
                  <a:srgbClr val="FFFF00"/>
                </a:solidFill>
              </a:rPr>
              <a:t>coat</a:t>
            </a:r>
            <a:r>
              <a:rPr lang="cs-CZ" dirty="0" smtClean="0">
                <a:solidFill>
                  <a:srgbClr val="FFFF00"/>
                </a:solidFill>
              </a:rPr>
              <a:t> of </a:t>
            </a:r>
            <a:r>
              <a:rPr lang="cs-CZ" dirty="0" err="1" smtClean="0">
                <a:solidFill>
                  <a:srgbClr val="FFFF00"/>
                </a:solidFill>
              </a:rPr>
              <a:t>arms</a:t>
            </a:r>
            <a:r>
              <a:rPr lang="cs-CZ" dirty="0" smtClean="0">
                <a:solidFill>
                  <a:srgbClr val="FFFF00"/>
                </a:solidFill>
              </a:rPr>
              <a:t>, </a:t>
            </a:r>
            <a:r>
              <a:rPr lang="cs-CZ" dirty="0" err="1" smtClean="0">
                <a:solidFill>
                  <a:srgbClr val="FFFF00"/>
                </a:solidFill>
              </a:rPr>
              <a:t>war</a:t>
            </a:r>
            <a:r>
              <a:rPr lang="cs-CZ" dirty="0" smtClean="0">
                <a:solidFill>
                  <a:srgbClr val="FFFF00"/>
                </a:solidFill>
              </a:rPr>
              <a:t> </a:t>
            </a:r>
            <a:r>
              <a:rPr lang="cs-CZ" dirty="0" err="1" smtClean="0">
                <a:solidFill>
                  <a:srgbClr val="FFFF00"/>
                </a:solidFill>
              </a:rPr>
              <a:t>reparations</a:t>
            </a:r>
            <a:r>
              <a:rPr lang="cs-CZ" dirty="0" smtClean="0">
                <a:solidFill>
                  <a:srgbClr val="FFFF00"/>
                </a:solidFill>
              </a:rPr>
              <a:t> </a:t>
            </a:r>
            <a:r>
              <a:rPr lang="cs-CZ" dirty="0" err="1" smtClean="0">
                <a:solidFill>
                  <a:srgbClr val="FFFF00"/>
                </a:solidFill>
              </a:rPr>
              <a:t>paid</a:t>
            </a:r>
            <a:r>
              <a:rPr lang="cs-CZ" dirty="0" smtClean="0">
                <a:solidFill>
                  <a:srgbClr val="FFFF00"/>
                </a:solidFill>
              </a:rPr>
              <a:t> by </a:t>
            </a:r>
            <a:r>
              <a:rPr lang="cs-CZ" dirty="0" err="1" smtClean="0">
                <a:solidFill>
                  <a:srgbClr val="FFFF00"/>
                </a:solidFill>
              </a:rPr>
              <a:t>Czechoslovakia</a:t>
            </a:r>
            <a:r>
              <a:rPr lang="cs-CZ" dirty="0" smtClean="0">
                <a:solidFill>
                  <a:srgbClr val="FFFF00"/>
                </a:solidFill>
              </a:rPr>
              <a:t> </a:t>
            </a:r>
            <a:r>
              <a:rPr lang="cs-CZ" dirty="0" err="1" smtClean="0">
                <a:solidFill>
                  <a:srgbClr val="FFFF00"/>
                </a:solidFill>
              </a:rPr>
              <a:t>though</a:t>
            </a:r>
            <a:r>
              <a:rPr lang="cs-CZ" dirty="0" smtClean="0">
                <a:solidFill>
                  <a:srgbClr val="FFFF00"/>
                </a:solidFill>
              </a:rPr>
              <a:t> </a:t>
            </a:r>
            <a:r>
              <a:rPr lang="cs-CZ" dirty="0" err="1" smtClean="0">
                <a:solidFill>
                  <a:srgbClr val="FFFF00"/>
                </a:solidFill>
              </a:rPr>
              <a:t>being</a:t>
            </a:r>
            <a:r>
              <a:rPr lang="cs-CZ" dirty="0" smtClean="0">
                <a:solidFill>
                  <a:srgbClr val="FFFF00"/>
                </a:solidFill>
              </a:rPr>
              <a:t> </a:t>
            </a:r>
            <a:r>
              <a:rPr lang="cs-CZ" dirty="0" err="1" smtClean="0">
                <a:solidFill>
                  <a:srgbClr val="FFFF00"/>
                </a:solidFill>
              </a:rPr>
              <a:t>victorious</a:t>
            </a:r>
            <a:r>
              <a:rPr lang="cs-CZ" dirty="0" smtClean="0">
                <a:solidFill>
                  <a:srgbClr val="FFFF00"/>
                </a:solidFill>
              </a:rPr>
              <a:t> </a:t>
            </a:r>
            <a:r>
              <a:rPr lang="cs-CZ" dirty="0" err="1" smtClean="0">
                <a:solidFill>
                  <a:srgbClr val="FFFF00"/>
                </a:solidFill>
              </a:rPr>
              <a:t>state</a:t>
            </a:r>
            <a:r>
              <a:rPr lang="cs-CZ" dirty="0" smtClean="0">
                <a:solidFill>
                  <a:srgbClr val="FFFF00"/>
                </a:solidFill>
              </a:rPr>
              <a:t>,</a:t>
            </a:r>
          </a:p>
          <a:p>
            <a:r>
              <a:rPr lang="cs-CZ" dirty="0" err="1" smtClean="0">
                <a:solidFill>
                  <a:srgbClr val="FFFF00"/>
                </a:solidFill>
              </a:rPr>
              <a:t>Social</a:t>
            </a:r>
            <a:r>
              <a:rPr lang="cs-CZ" dirty="0" smtClean="0">
                <a:solidFill>
                  <a:srgbClr val="FFFF00"/>
                </a:solidFill>
              </a:rPr>
              <a:t> </a:t>
            </a:r>
            <a:r>
              <a:rPr lang="cs-CZ" dirty="0" err="1" smtClean="0">
                <a:solidFill>
                  <a:srgbClr val="FFFF00"/>
                </a:solidFill>
              </a:rPr>
              <a:t>transformation</a:t>
            </a:r>
            <a:r>
              <a:rPr lang="cs-CZ" dirty="0" smtClean="0">
                <a:solidFill>
                  <a:srgbClr val="FFFF00"/>
                </a:solidFill>
              </a:rPr>
              <a:t> – </a:t>
            </a:r>
            <a:r>
              <a:rPr lang="cs-CZ" dirty="0" err="1" smtClean="0">
                <a:solidFill>
                  <a:srgbClr val="FFFF00"/>
                </a:solidFill>
              </a:rPr>
              <a:t>what</a:t>
            </a:r>
            <a:r>
              <a:rPr lang="cs-CZ" dirty="0" smtClean="0">
                <a:solidFill>
                  <a:srgbClr val="FFFF00"/>
                </a:solidFill>
              </a:rPr>
              <a:t> </a:t>
            </a:r>
            <a:r>
              <a:rPr lang="cs-CZ" dirty="0" err="1" smtClean="0">
                <a:solidFill>
                  <a:srgbClr val="FFFF00"/>
                </a:solidFill>
              </a:rPr>
              <a:t>shall</a:t>
            </a:r>
            <a:r>
              <a:rPr lang="cs-CZ" dirty="0" smtClean="0">
                <a:solidFill>
                  <a:srgbClr val="FFFF00"/>
                </a:solidFill>
              </a:rPr>
              <a:t> </a:t>
            </a:r>
            <a:r>
              <a:rPr lang="cs-CZ" dirty="0" err="1" smtClean="0">
                <a:solidFill>
                  <a:srgbClr val="FFFF00"/>
                </a:solidFill>
              </a:rPr>
              <a:t>we</a:t>
            </a:r>
            <a:r>
              <a:rPr lang="cs-CZ" dirty="0" smtClean="0">
                <a:solidFill>
                  <a:srgbClr val="FFFF00"/>
                </a:solidFill>
              </a:rPr>
              <a:t> do </a:t>
            </a:r>
            <a:r>
              <a:rPr lang="cs-CZ" dirty="0" err="1" smtClean="0">
                <a:solidFill>
                  <a:srgbClr val="FFFF00"/>
                </a:solidFill>
              </a:rPr>
              <a:t>with</a:t>
            </a:r>
            <a:r>
              <a:rPr lang="cs-CZ" dirty="0" smtClean="0">
                <a:solidFill>
                  <a:srgbClr val="FFFF00"/>
                </a:solidFill>
              </a:rPr>
              <a:t> </a:t>
            </a:r>
            <a:r>
              <a:rPr lang="cs-CZ" dirty="0" err="1" smtClean="0">
                <a:solidFill>
                  <a:srgbClr val="FFFF00"/>
                </a:solidFill>
              </a:rPr>
              <a:t>the</a:t>
            </a:r>
            <a:r>
              <a:rPr lang="cs-CZ" dirty="0" smtClean="0">
                <a:solidFill>
                  <a:srgbClr val="FFFF00"/>
                </a:solidFill>
              </a:rPr>
              <a:t> </a:t>
            </a:r>
            <a:r>
              <a:rPr lang="cs-CZ" dirty="0" err="1" smtClean="0">
                <a:solidFill>
                  <a:srgbClr val="FFFF00"/>
                </a:solidFill>
              </a:rPr>
              <a:t>feudals</a:t>
            </a:r>
            <a:r>
              <a:rPr lang="cs-CZ" dirty="0" smtClean="0">
                <a:solidFill>
                  <a:srgbClr val="FFFF00"/>
                </a:solidFill>
              </a:rPr>
              <a:t>? </a:t>
            </a:r>
            <a:r>
              <a:rPr lang="cs-CZ" dirty="0" err="1" smtClean="0">
                <a:solidFill>
                  <a:srgbClr val="FFFF00"/>
                </a:solidFill>
              </a:rPr>
              <a:t>Women</a:t>
            </a:r>
            <a:r>
              <a:rPr lang="cs-CZ" dirty="0" smtClean="0">
                <a:solidFill>
                  <a:srgbClr val="FFFF00"/>
                </a:solidFill>
              </a:rPr>
              <a:t> and </a:t>
            </a:r>
            <a:r>
              <a:rPr lang="cs-CZ" dirty="0" err="1" smtClean="0">
                <a:solidFill>
                  <a:srgbClr val="FFFF00"/>
                </a:solidFill>
              </a:rPr>
              <a:t>the</a:t>
            </a:r>
            <a:r>
              <a:rPr lang="cs-CZ" dirty="0" smtClean="0">
                <a:solidFill>
                  <a:srgbClr val="FFFF00"/>
                </a:solidFill>
              </a:rPr>
              <a:t> </a:t>
            </a:r>
            <a:r>
              <a:rPr lang="cs-CZ" dirty="0" err="1" smtClean="0">
                <a:solidFill>
                  <a:srgbClr val="FFFF00"/>
                </a:solidFill>
              </a:rPr>
              <a:t>suffrage</a:t>
            </a:r>
            <a:r>
              <a:rPr lang="cs-CZ" dirty="0" smtClean="0">
                <a:solidFill>
                  <a:srgbClr val="FFFF00"/>
                </a:solidFill>
              </a:rPr>
              <a:t>? </a:t>
            </a:r>
            <a:r>
              <a:rPr lang="cs-CZ" dirty="0" err="1" smtClean="0">
                <a:solidFill>
                  <a:srgbClr val="FFFF00"/>
                </a:solidFill>
              </a:rPr>
              <a:t>Women</a:t>
            </a:r>
            <a:r>
              <a:rPr lang="cs-CZ" dirty="0" smtClean="0">
                <a:solidFill>
                  <a:srgbClr val="FFFF00"/>
                </a:solidFill>
              </a:rPr>
              <a:t> and </a:t>
            </a:r>
            <a:r>
              <a:rPr lang="cs-CZ" dirty="0" err="1" smtClean="0">
                <a:solidFill>
                  <a:srgbClr val="FFFF00"/>
                </a:solidFill>
              </a:rPr>
              <a:t>work</a:t>
            </a:r>
            <a:r>
              <a:rPr lang="cs-CZ" dirty="0" smtClean="0">
                <a:solidFill>
                  <a:srgbClr val="FFFF00"/>
                </a:solidFill>
              </a:rPr>
              <a:t>? </a:t>
            </a:r>
            <a:r>
              <a:rPr lang="cs-CZ" dirty="0" err="1" smtClean="0">
                <a:solidFill>
                  <a:srgbClr val="FFFF00"/>
                </a:solidFill>
              </a:rPr>
              <a:t>Accomodation</a:t>
            </a:r>
            <a:r>
              <a:rPr lang="cs-CZ" dirty="0" smtClean="0">
                <a:solidFill>
                  <a:srgbClr val="FFFF00"/>
                </a:solidFill>
              </a:rPr>
              <a:t> of </a:t>
            </a:r>
            <a:r>
              <a:rPr lang="cs-CZ" dirty="0" err="1" smtClean="0">
                <a:solidFill>
                  <a:srgbClr val="FFFF00"/>
                </a:solidFill>
              </a:rPr>
              <a:t>women</a:t>
            </a:r>
            <a:r>
              <a:rPr lang="cs-CZ" dirty="0" smtClean="0">
                <a:solidFill>
                  <a:srgbClr val="FFFF00"/>
                </a:solidFill>
              </a:rPr>
              <a:t>, </a:t>
            </a:r>
            <a:r>
              <a:rPr lang="cs-CZ" dirty="0" err="1" smtClean="0">
                <a:solidFill>
                  <a:srgbClr val="FFFF00"/>
                </a:solidFill>
              </a:rPr>
              <a:t>minorities</a:t>
            </a:r>
            <a:r>
              <a:rPr lang="cs-CZ" dirty="0" smtClean="0">
                <a:solidFill>
                  <a:srgbClr val="FFFF00"/>
                </a:solidFill>
              </a:rPr>
              <a:t>, </a:t>
            </a:r>
            <a:r>
              <a:rPr lang="cs-CZ" dirty="0" err="1" smtClean="0">
                <a:solidFill>
                  <a:srgbClr val="FFFF00"/>
                </a:solidFill>
              </a:rPr>
              <a:t>cleavage</a:t>
            </a:r>
            <a:r>
              <a:rPr lang="cs-CZ" dirty="0" smtClean="0">
                <a:solidFill>
                  <a:srgbClr val="FFFF00"/>
                </a:solidFill>
              </a:rPr>
              <a:t> city/</a:t>
            </a:r>
            <a:r>
              <a:rPr lang="cs-CZ" dirty="0" err="1" smtClean="0">
                <a:solidFill>
                  <a:srgbClr val="FFFF00"/>
                </a:solidFill>
              </a:rPr>
              <a:t>village</a:t>
            </a:r>
            <a:r>
              <a:rPr lang="cs-CZ" dirty="0" smtClean="0">
                <a:solidFill>
                  <a:srgbClr val="FFFF00"/>
                </a:solidFill>
              </a:rPr>
              <a:t>, </a:t>
            </a:r>
            <a:r>
              <a:rPr lang="cs-CZ" dirty="0" err="1" smtClean="0">
                <a:solidFill>
                  <a:srgbClr val="FFFF00"/>
                </a:solidFill>
              </a:rPr>
              <a:t>abolition</a:t>
            </a:r>
            <a:r>
              <a:rPr lang="cs-CZ" dirty="0" smtClean="0">
                <a:solidFill>
                  <a:srgbClr val="FFFF00"/>
                </a:solidFill>
              </a:rPr>
              <a:t> of </a:t>
            </a:r>
            <a:r>
              <a:rPr lang="cs-CZ" dirty="0" err="1" smtClean="0">
                <a:solidFill>
                  <a:srgbClr val="FFFF00"/>
                </a:solidFill>
              </a:rPr>
              <a:t>censorship</a:t>
            </a:r>
            <a:r>
              <a:rPr lang="cs-CZ" dirty="0" smtClean="0">
                <a:solidFill>
                  <a:srgbClr val="FFFF00"/>
                </a:solidFill>
              </a:rPr>
              <a:t> and </a:t>
            </a:r>
            <a:r>
              <a:rPr lang="cs-CZ" dirty="0" err="1" smtClean="0">
                <a:solidFill>
                  <a:srgbClr val="FFFF00"/>
                </a:solidFill>
              </a:rPr>
              <a:t>flourishing</a:t>
            </a:r>
            <a:r>
              <a:rPr lang="cs-CZ" dirty="0" smtClean="0">
                <a:solidFill>
                  <a:srgbClr val="FFFF00"/>
                </a:solidFill>
              </a:rPr>
              <a:t> of media, </a:t>
            </a:r>
            <a:r>
              <a:rPr lang="cs-CZ" dirty="0" err="1" smtClean="0">
                <a:solidFill>
                  <a:srgbClr val="FFFF00"/>
                </a:solidFill>
              </a:rPr>
              <a:t>radio</a:t>
            </a:r>
            <a:r>
              <a:rPr lang="cs-CZ" dirty="0" smtClean="0">
                <a:solidFill>
                  <a:srgbClr val="FFFF00"/>
                </a:solidFill>
              </a:rPr>
              <a:t>, </a:t>
            </a:r>
            <a:r>
              <a:rPr lang="cs-CZ" dirty="0" err="1" smtClean="0">
                <a:solidFill>
                  <a:srgbClr val="FFFF00"/>
                </a:solidFill>
              </a:rPr>
              <a:t>cinema</a:t>
            </a:r>
            <a:r>
              <a:rPr lang="cs-CZ" dirty="0" smtClean="0">
                <a:solidFill>
                  <a:srgbClr val="FFFF00"/>
                </a:solidFill>
              </a:rPr>
              <a:t>, </a:t>
            </a:r>
            <a:r>
              <a:rPr lang="cs-CZ" dirty="0" err="1" smtClean="0">
                <a:solidFill>
                  <a:srgbClr val="FFFF00"/>
                </a:solidFill>
              </a:rPr>
              <a:t>war</a:t>
            </a:r>
            <a:r>
              <a:rPr lang="cs-CZ" dirty="0" smtClean="0">
                <a:solidFill>
                  <a:srgbClr val="FFFF00"/>
                </a:solidFill>
              </a:rPr>
              <a:t> </a:t>
            </a:r>
            <a:r>
              <a:rPr lang="cs-CZ" dirty="0" err="1" smtClean="0">
                <a:solidFill>
                  <a:srgbClr val="FFFF00"/>
                </a:solidFill>
              </a:rPr>
              <a:t>reconciliation</a:t>
            </a:r>
            <a:r>
              <a:rPr lang="cs-CZ" dirty="0" smtClean="0">
                <a:solidFill>
                  <a:srgbClr val="FFFF00"/>
                </a:solidFill>
              </a:rPr>
              <a:t>, </a:t>
            </a:r>
            <a:r>
              <a:rPr lang="cs-CZ" dirty="0" err="1" smtClean="0">
                <a:solidFill>
                  <a:srgbClr val="FFFF00"/>
                </a:solidFill>
              </a:rPr>
              <a:t>collaboration</a:t>
            </a:r>
            <a:r>
              <a:rPr lang="cs-CZ" dirty="0" smtClean="0">
                <a:solidFill>
                  <a:srgbClr val="FFFF00"/>
                </a:solidFill>
              </a:rPr>
              <a:t>, </a:t>
            </a:r>
            <a:r>
              <a:rPr lang="cs-CZ" dirty="0" err="1" smtClean="0">
                <a:solidFill>
                  <a:srgbClr val="FFFF00"/>
                </a:solidFill>
              </a:rPr>
              <a:t>land</a:t>
            </a:r>
            <a:r>
              <a:rPr lang="cs-CZ" dirty="0" smtClean="0">
                <a:solidFill>
                  <a:srgbClr val="FFFF00"/>
                </a:solidFill>
              </a:rPr>
              <a:t> </a:t>
            </a:r>
            <a:r>
              <a:rPr lang="cs-CZ" dirty="0" err="1" smtClean="0">
                <a:solidFill>
                  <a:srgbClr val="FFFF00"/>
                </a:solidFill>
              </a:rPr>
              <a:t>reform</a:t>
            </a:r>
            <a:r>
              <a:rPr lang="cs-CZ" dirty="0" smtClean="0">
                <a:solidFill>
                  <a:srgbClr val="FFFF00"/>
                </a:solidFill>
              </a:rPr>
              <a:t>, </a:t>
            </a:r>
            <a:r>
              <a:rPr lang="cs-CZ" dirty="0" err="1" smtClean="0">
                <a:solidFill>
                  <a:srgbClr val="FFFF00"/>
                </a:solidFill>
              </a:rPr>
              <a:t>division</a:t>
            </a:r>
            <a:r>
              <a:rPr lang="cs-CZ" dirty="0" smtClean="0">
                <a:solidFill>
                  <a:srgbClr val="FFFF00"/>
                </a:solidFill>
              </a:rPr>
              <a:t> of </a:t>
            </a:r>
            <a:r>
              <a:rPr lang="cs-CZ" dirty="0" err="1" smtClean="0">
                <a:solidFill>
                  <a:srgbClr val="FFFF00"/>
                </a:solidFill>
              </a:rPr>
              <a:t>the</a:t>
            </a:r>
            <a:r>
              <a:rPr lang="cs-CZ" dirty="0" smtClean="0">
                <a:solidFill>
                  <a:srgbClr val="FFFF00"/>
                </a:solidFill>
              </a:rPr>
              <a:t> </a:t>
            </a:r>
            <a:r>
              <a:rPr lang="cs-CZ" dirty="0" err="1" smtClean="0">
                <a:solidFill>
                  <a:srgbClr val="FFFF00"/>
                </a:solidFill>
              </a:rPr>
              <a:t>church</a:t>
            </a:r>
            <a:r>
              <a:rPr lang="cs-CZ" dirty="0" smtClean="0">
                <a:solidFill>
                  <a:srgbClr val="FFFF00"/>
                </a:solidFill>
              </a:rPr>
              <a:t> </a:t>
            </a:r>
            <a:r>
              <a:rPr lang="cs-CZ" dirty="0" err="1" smtClean="0">
                <a:solidFill>
                  <a:srgbClr val="FFFF00"/>
                </a:solidFill>
              </a:rPr>
              <a:t>from</a:t>
            </a:r>
            <a:r>
              <a:rPr lang="cs-CZ" dirty="0" smtClean="0">
                <a:solidFill>
                  <a:srgbClr val="FFFF00"/>
                </a:solidFill>
              </a:rPr>
              <a:t> </a:t>
            </a:r>
            <a:r>
              <a:rPr lang="cs-CZ" dirty="0" err="1" smtClean="0">
                <a:solidFill>
                  <a:srgbClr val="FFFF00"/>
                </a:solidFill>
              </a:rPr>
              <a:t>the</a:t>
            </a:r>
            <a:r>
              <a:rPr lang="cs-CZ" dirty="0" smtClean="0">
                <a:solidFill>
                  <a:srgbClr val="FFFF00"/>
                </a:solidFill>
              </a:rPr>
              <a:t> </a:t>
            </a:r>
            <a:r>
              <a:rPr lang="cs-CZ" dirty="0" err="1" smtClean="0">
                <a:solidFill>
                  <a:srgbClr val="FFFF00"/>
                </a:solidFill>
              </a:rPr>
              <a:t>state</a:t>
            </a:r>
            <a:r>
              <a:rPr lang="cs-CZ" dirty="0" smtClean="0">
                <a:solidFill>
                  <a:srgbClr val="FFFF00"/>
                </a:solidFill>
              </a:rPr>
              <a:t>, emergence of </a:t>
            </a:r>
            <a:r>
              <a:rPr lang="cs-CZ" dirty="0" err="1" smtClean="0">
                <a:solidFill>
                  <a:srgbClr val="FFFF00"/>
                </a:solidFill>
              </a:rPr>
              <a:t>new</a:t>
            </a:r>
            <a:r>
              <a:rPr lang="cs-CZ" dirty="0" smtClean="0">
                <a:solidFill>
                  <a:srgbClr val="FFFF00"/>
                </a:solidFill>
              </a:rPr>
              <a:t> </a:t>
            </a:r>
            <a:r>
              <a:rPr lang="cs-CZ" dirty="0" err="1" smtClean="0">
                <a:solidFill>
                  <a:srgbClr val="FFFF00"/>
                </a:solidFill>
              </a:rPr>
              <a:t>churches</a:t>
            </a:r>
            <a:endParaRPr lang="cs-CZ" dirty="0" smtClean="0">
              <a:solidFill>
                <a:srgbClr val="FFFF00"/>
              </a:solidFill>
            </a:endParaRPr>
          </a:p>
          <a:p>
            <a:r>
              <a:rPr lang="cs-CZ" dirty="0" err="1" smtClean="0">
                <a:solidFill>
                  <a:srgbClr val="FFFF00"/>
                </a:solidFill>
              </a:rPr>
              <a:t>Economy</a:t>
            </a:r>
            <a:r>
              <a:rPr lang="cs-CZ" dirty="0" smtClean="0">
                <a:solidFill>
                  <a:srgbClr val="FFFF00"/>
                </a:solidFill>
              </a:rPr>
              <a:t> – </a:t>
            </a:r>
            <a:r>
              <a:rPr lang="cs-CZ" dirty="0" err="1" smtClean="0">
                <a:solidFill>
                  <a:srgbClr val="FFFF00"/>
                </a:solidFill>
              </a:rPr>
              <a:t>capitalism</a:t>
            </a:r>
            <a:r>
              <a:rPr lang="cs-CZ" dirty="0" smtClean="0">
                <a:solidFill>
                  <a:srgbClr val="FFFF00"/>
                </a:solidFill>
              </a:rPr>
              <a:t>? </a:t>
            </a:r>
            <a:r>
              <a:rPr lang="cs-CZ" dirty="0" err="1" smtClean="0">
                <a:solidFill>
                  <a:srgbClr val="FFFF00"/>
                </a:solidFill>
              </a:rPr>
              <a:t>Socialism</a:t>
            </a:r>
            <a:r>
              <a:rPr lang="cs-CZ" dirty="0" smtClean="0">
                <a:solidFill>
                  <a:srgbClr val="FFFF00"/>
                </a:solidFill>
              </a:rPr>
              <a:t>? </a:t>
            </a:r>
            <a:r>
              <a:rPr lang="cs-CZ" dirty="0" err="1" smtClean="0">
                <a:solidFill>
                  <a:srgbClr val="FFFF00"/>
                </a:solidFill>
              </a:rPr>
              <a:t>Welfare</a:t>
            </a:r>
            <a:r>
              <a:rPr lang="cs-CZ" dirty="0" smtClean="0">
                <a:solidFill>
                  <a:srgbClr val="FFFF00"/>
                </a:solidFill>
              </a:rPr>
              <a:t> </a:t>
            </a:r>
            <a:r>
              <a:rPr lang="cs-CZ" dirty="0" err="1" smtClean="0">
                <a:solidFill>
                  <a:srgbClr val="FFFF00"/>
                </a:solidFill>
              </a:rPr>
              <a:t>state</a:t>
            </a:r>
            <a:r>
              <a:rPr lang="cs-CZ" dirty="0" smtClean="0">
                <a:solidFill>
                  <a:srgbClr val="FFFF00"/>
                </a:solidFill>
              </a:rPr>
              <a:t>? </a:t>
            </a:r>
            <a:r>
              <a:rPr lang="cs-CZ" dirty="0" err="1" smtClean="0">
                <a:solidFill>
                  <a:srgbClr val="FFFF00"/>
                </a:solidFill>
              </a:rPr>
              <a:t>Health</a:t>
            </a:r>
            <a:r>
              <a:rPr lang="cs-CZ" dirty="0" smtClean="0">
                <a:solidFill>
                  <a:srgbClr val="FFFF00"/>
                </a:solidFill>
              </a:rPr>
              <a:t> </a:t>
            </a:r>
            <a:r>
              <a:rPr lang="cs-CZ" dirty="0" err="1" smtClean="0">
                <a:solidFill>
                  <a:srgbClr val="FFFF00"/>
                </a:solidFill>
              </a:rPr>
              <a:t>system</a:t>
            </a:r>
            <a:r>
              <a:rPr lang="cs-CZ" dirty="0" smtClean="0">
                <a:solidFill>
                  <a:srgbClr val="FFFF00"/>
                </a:solidFill>
              </a:rPr>
              <a:t>? </a:t>
            </a:r>
            <a:r>
              <a:rPr lang="cs-CZ" dirty="0" err="1" smtClean="0">
                <a:solidFill>
                  <a:srgbClr val="FFFF00"/>
                </a:solidFill>
              </a:rPr>
              <a:t>Unemployment</a:t>
            </a:r>
            <a:r>
              <a:rPr lang="cs-CZ" dirty="0" smtClean="0">
                <a:solidFill>
                  <a:srgbClr val="FFFF00"/>
                </a:solidFill>
              </a:rPr>
              <a:t> </a:t>
            </a:r>
            <a:r>
              <a:rPr lang="cs-CZ" dirty="0" err="1" smtClean="0">
                <a:solidFill>
                  <a:srgbClr val="FFFF00"/>
                </a:solidFill>
              </a:rPr>
              <a:t>benefits</a:t>
            </a:r>
            <a:r>
              <a:rPr lang="cs-CZ" dirty="0" smtClean="0">
                <a:solidFill>
                  <a:srgbClr val="FFFF00"/>
                </a:solidFill>
              </a:rPr>
              <a:t>? New </a:t>
            </a:r>
            <a:r>
              <a:rPr lang="cs-CZ" dirty="0" err="1" smtClean="0">
                <a:solidFill>
                  <a:srgbClr val="FFFF00"/>
                </a:solidFill>
              </a:rPr>
              <a:t>borders</a:t>
            </a:r>
            <a:r>
              <a:rPr lang="cs-CZ" dirty="0" smtClean="0">
                <a:solidFill>
                  <a:srgbClr val="FFFF00"/>
                </a:solidFill>
              </a:rPr>
              <a:t> </a:t>
            </a:r>
            <a:r>
              <a:rPr lang="cs-CZ" dirty="0" err="1" smtClean="0">
                <a:solidFill>
                  <a:srgbClr val="FFFF00"/>
                </a:solidFill>
              </a:rPr>
              <a:t>within</a:t>
            </a:r>
            <a:r>
              <a:rPr lang="cs-CZ" dirty="0" smtClean="0">
                <a:solidFill>
                  <a:srgbClr val="FFFF00"/>
                </a:solidFill>
              </a:rPr>
              <a:t> </a:t>
            </a:r>
            <a:r>
              <a:rPr lang="cs-CZ" dirty="0" err="1" smtClean="0">
                <a:solidFill>
                  <a:srgbClr val="FFFF00"/>
                </a:solidFill>
              </a:rPr>
              <a:t>austria</a:t>
            </a:r>
            <a:r>
              <a:rPr lang="cs-CZ" dirty="0" smtClean="0">
                <a:solidFill>
                  <a:srgbClr val="FFFF00"/>
                </a:solidFill>
              </a:rPr>
              <a:t>/</a:t>
            </a:r>
            <a:r>
              <a:rPr lang="cs-CZ" dirty="0" err="1" smtClean="0">
                <a:solidFill>
                  <a:srgbClr val="FFFF00"/>
                </a:solidFill>
              </a:rPr>
              <a:t>hungary</a:t>
            </a:r>
            <a:r>
              <a:rPr lang="cs-CZ" dirty="0" smtClean="0">
                <a:solidFill>
                  <a:srgbClr val="FFFF00"/>
                </a:solidFill>
              </a:rPr>
              <a:t> </a:t>
            </a:r>
            <a:r>
              <a:rPr lang="cs-CZ" dirty="0" err="1" smtClean="0">
                <a:solidFill>
                  <a:srgbClr val="FFFF00"/>
                </a:solidFill>
              </a:rPr>
              <a:t>leading</a:t>
            </a:r>
            <a:r>
              <a:rPr lang="cs-CZ" dirty="0" smtClean="0">
                <a:solidFill>
                  <a:srgbClr val="FFFF00"/>
                </a:solidFill>
              </a:rPr>
              <a:t> to </a:t>
            </a:r>
            <a:r>
              <a:rPr lang="cs-CZ" dirty="0" err="1" smtClean="0">
                <a:solidFill>
                  <a:srgbClr val="FFFF00"/>
                </a:solidFill>
              </a:rPr>
              <a:t>protectionism</a:t>
            </a:r>
            <a:r>
              <a:rPr lang="cs-CZ" dirty="0" smtClean="0">
                <a:solidFill>
                  <a:srgbClr val="FFFF00"/>
                </a:solidFill>
              </a:rPr>
              <a:t> of </a:t>
            </a:r>
            <a:r>
              <a:rPr lang="cs-CZ" dirty="0" err="1" smtClean="0">
                <a:solidFill>
                  <a:srgbClr val="FFFF00"/>
                </a:solidFill>
              </a:rPr>
              <a:t>the</a:t>
            </a:r>
            <a:r>
              <a:rPr lang="cs-CZ" dirty="0" smtClean="0">
                <a:solidFill>
                  <a:srgbClr val="FFFF00"/>
                </a:solidFill>
              </a:rPr>
              <a:t> </a:t>
            </a:r>
            <a:r>
              <a:rPr lang="cs-CZ" dirty="0" err="1" smtClean="0">
                <a:solidFill>
                  <a:srgbClr val="FFFF00"/>
                </a:solidFill>
              </a:rPr>
              <a:t>agricultural</a:t>
            </a:r>
            <a:r>
              <a:rPr lang="cs-CZ" dirty="0" smtClean="0">
                <a:solidFill>
                  <a:srgbClr val="FFFF00"/>
                </a:solidFill>
              </a:rPr>
              <a:t> </a:t>
            </a:r>
            <a:r>
              <a:rPr lang="cs-CZ" dirty="0" err="1" smtClean="0">
                <a:solidFill>
                  <a:srgbClr val="FFFF00"/>
                </a:solidFill>
              </a:rPr>
              <a:t>products</a:t>
            </a:r>
            <a:endParaRPr lang="en-US" dirty="0">
              <a:solidFill>
                <a:srgbClr val="FFFF00"/>
              </a:solidFill>
            </a:endParaRPr>
          </a:p>
        </p:txBody>
      </p:sp>
    </p:spTree>
    <p:extLst>
      <p:ext uri="{BB962C8B-B14F-4D97-AF65-F5344CB8AC3E}">
        <p14:creationId xmlns:p14="http://schemas.microsoft.com/office/powerpoint/2010/main" val="502942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Factors</a:t>
            </a:r>
            <a:r>
              <a:rPr lang="cs-CZ" dirty="0" smtClean="0"/>
              <a:t> </a:t>
            </a:r>
            <a:r>
              <a:rPr lang="cs-CZ" dirty="0" err="1" smtClean="0"/>
              <a:t>influencing</a:t>
            </a:r>
            <a:r>
              <a:rPr lang="cs-CZ" dirty="0" smtClean="0"/>
              <a:t> </a:t>
            </a:r>
            <a:r>
              <a:rPr lang="cs-CZ" dirty="0" err="1" smtClean="0"/>
              <a:t>the</a:t>
            </a:r>
            <a:r>
              <a:rPr lang="cs-CZ" dirty="0" smtClean="0"/>
              <a:t> prosperity and stability of </a:t>
            </a:r>
            <a:r>
              <a:rPr lang="cs-CZ" dirty="0" err="1" smtClean="0"/>
              <a:t>the</a:t>
            </a:r>
            <a:r>
              <a:rPr lang="cs-CZ" dirty="0" smtClean="0"/>
              <a:t> </a:t>
            </a:r>
            <a:r>
              <a:rPr lang="cs-CZ" dirty="0" err="1" smtClean="0"/>
              <a:t>state</a:t>
            </a:r>
            <a:r>
              <a:rPr lang="cs-CZ" dirty="0" smtClean="0"/>
              <a:t>? </a:t>
            </a:r>
            <a:endParaRPr lang="en-US" dirty="0"/>
          </a:p>
        </p:txBody>
      </p:sp>
      <p:sp>
        <p:nvSpPr>
          <p:cNvPr id="3" name="Zástupný symbol pro obsah 2"/>
          <p:cNvSpPr>
            <a:spLocks noGrp="1"/>
          </p:cNvSpPr>
          <p:nvPr>
            <p:ph idx="1"/>
          </p:nvPr>
        </p:nvSpPr>
        <p:spPr/>
        <p:txBody>
          <a:bodyPr/>
          <a:lstStyle/>
          <a:p>
            <a:endParaRPr lang="en-US" dirty="0"/>
          </a:p>
        </p:txBody>
      </p:sp>
    </p:spTree>
    <p:extLst>
      <p:ext uri="{BB962C8B-B14F-4D97-AF65-F5344CB8AC3E}">
        <p14:creationId xmlns:p14="http://schemas.microsoft.com/office/powerpoint/2010/main" val="2279254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Factors</a:t>
            </a:r>
            <a:r>
              <a:rPr lang="cs-CZ" dirty="0" smtClean="0"/>
              <a:t> of prosperity and stability</a:t>
            </a:r>
            <a:endParaRPr lang="en-US" dirty="0"/>
          </a:p>
        </p:txBody>
      </p:sp>
      <p:sp>
        <p:nvSpPr>
          <p:cNvPr id="3" name="Zástupný symbol pro obsah 2"/>
          <p:cNvSpPr>
            <a:spLocks noGrp="1"/>
          </p:cNvSpPr>
          <p:nvPr>
            <p:ph idx="1"/>
          </p:nvPr>
        </p:nvSpPr>
        <p:spPr/>
        <p:txBody>
          <a:bodyPr>
            <a:normAutofit fontScale="92500" lnSpcReduction="10000"/>
          </a:bodyPr>
          <a:lstStyle/>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geographical</a:t>
            </a:r>
            <a:r>
              <a:rPr lang="cs-CZ" altLang="cs-CZ" dirty="0">
                <a:solidFill>
                  <a:srgbClr val="FFFF00"/>
                </a:solidFill>
              </a:rPr>
              <a:t> </a:t>
            </a:r>
            <a:r>
              <a:rPr lang="cs-CZ" altLang="cs-CZ" dirty="0" err="1">
                <a:solidFill>
                  <a:srgbClr val="FFFF00"/>
                </a:solidFill>
              </a:rPr>
              <a:t>position</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region and </a:t>
            </a: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history</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political</a:t>
            </a:r>
            <a:r>
              <a:rPr lang="cs-CZ" altLang="cs-CZ" dirty="0">
                <a:solidFill>
                  <a:srgbClr val="FFFF00"/>
                </a:solidFill>
              </a:rPr>
              <a:t> </a:t>
            </a:r>
            <a:r>
              <a:rPr lang="cs-CZ" altLang="cs-CZ" dirty="0" err="1">
                <a:solidFill>
                  <a:srgbClr val="FFFF00"/>
                </a:solidFill>
              </a:rPr>
              <a:t>system</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population</a:t>
            </a:r>
            <a:r>
              <a:rPr lang="cs-CZ" altLang="cs-CZ" dirty="0">
                <a:solidFill>
                  <a:srgbClr val="FFFF00"/>
                </a:solidFill>
              </a:rPr>
              <a:t> and </a:t>
            </a:r>
            <a:r>
              <a:rPr lang="cs-CZ" altLang="cs-CZ" dirty="0" err="1">
                <a:solidFill>
                  <a:srgbClr val="FFFF00"/>
                </a:solidFill>
              </a:rPr>
              <a:t>ethnic</a:t>
            </a:r>
            <a:r>
              <a:rPr lang="cs-CZ" altLang="cs-CZ" dirty="0">
                <a:solidFill>
                  <a:srgbClr val="FFFF00"/>
                </a:solidFill>
              </a:rPr>
              <a:t> </a:t>
            </a:r>
            <a:r>
              <a:rPr lang="cs-CZ" altLang="cs-CZ" dirty="0" err="1">
                <a:solidFill>
                  <a:srgbClr val="FFFF00"/>
                </a:solidFill>
              </a:rPr>
              <a:t>structure</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language</a:t>
            </a:r>
            <a:r>
              <a:rPr lang="cs-CZ" altLang="cs-CZ" dirty="0">
                <a:solidFill>
                  <a:srgbClr val="FFFF00"/>
                </a:solidFill>
              </a:rPr>
              <a:t>, religion and </a:t>
            </a:r>
            <a:r>
              <a:rPr lang="cs-CZ" altLang="cs-CZ" dirty="0" err="1">
                <a:solidFill>
                  <a:srgbClr val="FFFF00"/>
                </a:solidFill>
              </a:rPr>
              <a:t>culture</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symbols</a:t>
            </a:r>
            <a:r>
              <a:rPr lang="cs-CZ" altLang="cs-CZ" dirty="0">
                <a:solidFill>
                  <a:srgbClr val="FFFF00"/>
                </a:solidFill>
              </a:rPr>
              <a:t> of </a:t>
            </a: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state</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size</a:t>
            </a:r>
            <a:r>
              <a:rPr lang="cs-CZ" altLang="cs-CZ" dirty="0">
                <a:solidFill>
                  <a:srgbClr val="FFFF00"/>
                </a:solidFill>
              </a:rPr>
              <a:t> and </a:t>
            </a:r>
            <a:r>
              <a:rPr lang="cs-CZ" altLang="cs-CZ" dirty="0" err="1">
                <a:solidFill>
                  <a:srgbClr val="FFFF00"/>
                </a:solidFill>
              </a:rPr>
              <a:t>density</a:t>
            </a:r>
            <a:r>
              <a:rPr lang="cs-CZ" altLang="cs-CZ" dirty="0">
                <a:solidFill>
                  <a:srgbClr val="FFFF00"/>
                </a:solidFill>
              </a:rPr>
              <a:t> of </a:t>
            </a:r>
            <a:r>
              <a:rPr lang="cs-CZ" altLang="cs-CZ" dirty="0" err="1">
                <a:solidFill>
                  <a:srgbClr val="FFFF00"/>
                </a:solidFill>
              </a:rPr>
              <a:t>population</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urban</a:t>
            </a:r>
            <a:r>
              <a:rPr lang="cs-CZ" altLang="cs-CZ" dirty="0">
                <a:solidFill>
                  <a:srgbClr val="FFFF00"/>
                </a:solidFill>
              </a:rPr>
              <a:t> versus </a:t>
            </a:r>
            <a:r>
              <a:rPr lang="cs-CZ" altLang="cs-CZ" dirty="0" err="1">
                <a:solidFill>
                  <a:srgbClr val="FFFF00"/>
                </a:solidFill>
              </a:rPr>
              <a:t>rural</a:t>
            </a:r>
            <a:r>
              <a:rPr lang="cs-CZ" altLang="cs-CZ" dirty="0">
                <a:solidFill>
                  <a:srgbClr val="FFFF00"/>
                </a:solidFill>
              </a:rPr>
              <a:t> </a:t>
            </a:r>
            <a:r>
              <a:rPr lang="cs-CZ" altLang="cs-CZ" dirty="0" err="1">
                <a:solidFill>
                  <a:srgbClr val="FFFF00"/>
                </a:solidFill>
              </a:rPr>
              <a:t>percentage</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wealth</a:t>
            </a:r>
            <a:r>
              <a:rPr lang="cs-CZ" altLang="cs-CZ" dirty="0">
                <a:solidFill>
                  <a:srgbClr val="FFFF00"/>
                </a:solidFill>
              </a:rPr>
              <a:t> of </a:t>
            </a: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state</a:t>
            </a:r>
            <a:endParaRPr lang="cs-CZ" altLang="cs-CZ" dirty="0">
              <a:solidFill>
                <a:srgbClr val="FFFF00"/>
              </a:solidFill>
            </a:endParaRPr>
          </a:p>
          <a:p>
            <a:pPr marL="609600" indent="-609600">
              <a:lnSpc>
                <a:spcPct val="80000"/>
              </a:lnSpc>
              <a:buFontTx/>
              <a:buChar char="•"/>
            </a:pPr>
            <a:r>
              <a:rPr lang="cs-CZ" altLang="cs-CZ" dirty="0" err="1">
                <a:solidFill>
                  <a:srgbClr val="FFFF00"/>
                </a:solidFill>
              </a:rPr>
              <a:t>The</a:t>
            </a:r>
            <a:r>
              <a:rPr lang="cs-CZ" altLang="cs-CZ" dirty="0">
                <a:solidFill>
                  <a:srgbClr val="FFFF00"/>
                </a:solidFill>
              </a:rPr>
              <a:t> </a:t>
            </a:r>
            <a:r>
              <a:rPr lang="cs-CZ" altLang="cs-CZ" dirty="0" err="1">
                <a:solidFill>
                  <a:srgbClr val="FFFF00"/>
                </a:solidFill>
              </a:rPr>
              <a:t>interaction</a:t>
            </a:r>
            <a:r>
              <a:rPr lang="cs-CZ" altLang="cs-CZ" dirty="0">
                <a:solidFill>
                  <a:srgbClr val="FFFF00"/>
                </a:solidFill>
              </a:rPr>
              <a:t> and </a:t>
            </a:r>
            <a:r>
              <a:rPr lang="cs-CZ" altLang="cs-CZ" dirty="0" err="1">
                <a:solidFill>
                  <a:srgbClr val="FFFF00"/>
                </a:solidFill>
              </a:rPr>
              <a:t>intermarriages</a:t>
            </a:r>
            <a:endParaRPr lang="en-GB" altLang="cs-CZ" dirty="0">
              <a:solidFill>
                <a:srgbClr val="FFFF00"/>
              </a:solidFill>
            </a:endParaRPr>
          </a:p>
          <a:p>
            <a:endParaRPr lang="en-US" dirty="0"/>
          </a:p>
        </p:txBody>
      </p:sp>
    </p:spTree>
    <p:extLst>
      <p:ext uri="{BB962C8B-B14F-4D97-AF65-F5344CB8AC3E}">
        <p14:creationId xmlns:p14="http://schemas.microsoft.com/office/powerpoint/2010/main" val="3234584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Seminar</a:t>
            </a:r>
            <a:endParaRPr lang="en-US" dirty="0"/>
          </a:p>
        </p:txBody>
      </p:sp>
      <p:sp>
        <p:nvSpPr>
          <p:cNvPr id="3" name="Zástupný symbol pro obsah 2"/>
          <p:cNvSpPr>
            <a:spLocks noGrp="1"/>
          </p:cNvSpPr>
          <p:nvPr>
            <p:ph idx="1"/>
          </p:nvPr>
        </p:nvSpPr>
        <p:spPr/>
        <p:txBody>
          <a:bodyPr/>
          <a:lstStyle/>
          <a:p>
            <a:pPr marL="609600" indent="-609600">
              <a:buFontTx/>
              <a:buChar char="•"/>
            </a:pPr>
            <a:r>
              <a:rPr lang="cs-CZ" altLang="cs-CZ" dirty="0" err="1"/>
              <a:t>Construct</a:t>
            </a:r>
            <a:r>
              <a:rPr lang="cs-CZ" altLang="cs-CZ" dirty="0"/>
              <a:t> </a:t>
            </a:r>
            <a:r>
              <a:rPr lang="cs-CZ" altLang="cs-CZ" dirty="0" smtClean="0"/>
              <a:t> </a:t>
            </a:r>
            <a:r>
              <a:rPr lang="cs-CZ" altLang="cs-CZ" dirty="0" err="1"/>
              <a:t>totalitarian</a:t>
            </a:r>
            <a:r>
              <a:rPr lang="cs-CZ" altLang="cs-CZ" dirty="0"/>
              <a:t> </a:t>
            </a:r>
            <a:r>
              <a:rPr lang="cs-CZ" altLang="cs-CZ" dirty="0" err="1"/>
              <a:t>state</a:t>
            </a:r>
            <a:r>
              <a:rPr lang="cs-CZ" altLang="cs-CZ" dirty="0"/>
              <a:t> </a:t>
            </a:r>
            <a:r>
              <a:rPr lang="cs-CZ" altLang="cs-CZ" dirty="0" smtClean="0"/>
              <a:t>(</a:t>
            </a:r>
            <a:r>
              <a:rPr lang="cs-CZ" altLang="cs-CZ" dirty="0"/>
              <a:t>in </a:t>
            </a:r>
            <a:r>
              <a:rPr lang="cs-CZ" altLang="cs-CZ" dirty="0" err="1"/>
              <a:t>terms</a:t>
            </a:r>
            <a:r>
              <a:rPr lang="cs-CZ" altLang="cs-CZ" dirty="0"/>
              <a:t> of </a:t>
            </a:r>
            <a:r>
              <a:rPr lang="cs-CZ" altLang="cs-CZ" dirty="0" err="1"/>
              <a:t>geography</a:t>
            </a:r>
            <a:r>
              <a:rPr lang="cs-CZ" altLang="cs-CZ" dirty="0"/>
              <a:t>, </a:t>
            </a:r>
            <a:r>
              <a:rPr lang="cs-CZ" altLang="cs-CZ" dirty="0" err="1"/>
              <a:t>politics</a:t>
            </a:r>
            <a:r>
              <a:rPr lang="cs-CZ" altLang="cs-CZ" dirty="0"/>
              <a:t>, </a:t>
            </a:r>
            <a:r>
              <a:rPr lang="cs-CZ" altLang="cs-CZ" dirty="0" err="1"/>
              <a:t>economic</a:t>
            </a:r>
            <a:r>
              <a:rPr lang="cs-CZ" altLang="cs-CZ" dirty="0"/>
              <a:t>, </a:t>
            </a:r>
            <a:r>
              <a:rPr lang="cs-CZ" altLang="cs-CZ" dirty="0" err="1"/>
              <a:t>symbols</a:t>
            </a:r>
            <a:r>
              <a:rPr lang="cs-CZ" altLang="cs-CZ" dirty="0"/>
              <a:t>, religion, </a:t>
            </a:r>
            <a:r>
              <a:rPr lang="cs-CZ" altLang="cs-CZ" dirty="0" err="1"/>
              <a:t>language</a:t>
            </a:r>
            <a:r>
              <a:rPr lang="cs-CZ" altLang="cs-CZ" dirty="0"/>
              <a:t>, </a:t>
            </a:r>
            <a:r>
              <a:rPr lang="cs-CZ" altLang="cs-CZ" dirty="0" err="1"/>
              <a:t>culture</a:t>
            </a:r>
            <a:r>
              <a:rPr lang="cs-CZ" altLang="cs-CZ" dirty="0"/>
              <a:t>, </a:t>
            </a:r>
            <a:r>
              <a:rPr lang="cs-CZ" altLang="cs-CZ" dirty="0" err="1"/>
              <a:t>etc</a:t>
            </a:r>
            <a:r>
              <a:rPr lang="cs-CZ" altLang="cs-CZ" dirty="0"/>
              <a:t>. </a:t>
            </a:r>
            <a:r>
              <a:rPr lang="cs-CZ" altLang="cs-CZ" dirty="0" err="1"/>
              <a:t>Elect</a:t>
            </a:r>
            <a:r>
              <a:rPr lang="cs-CZ" altLang="cs-CZ" dirty="0"/>
              <a:t> leader and </a:t>
            </a:r>
            <a:r>
              <a:rPr lang="cs-CZ" altLang="cs-CZ" dirty="0" err="1"/>
              <a:t>write</a:t>
            </a:r>
            <a:r>
              <a:rPr lang="cs-CZ" altLang="cs-CZ" dirty="0"/>
              <a:t> his </a:t>
            </a:r>
            <a:r>
              <a:rPr lang="cs-CZ" altLang="cs-CZ" dirty="0" err="1"/>
              <a:t>inauguration</a:t>
            </a:r>
            <a:r>
              <a:rPr lang="cs-CZ" altLang="cs-CZ" dirty="0"/>
              <a:t> </a:t>
            </a:r>
            <a:r>
              <a:rPr lang="cs-CZ" altLang="cs-CZ" dirty="0" err="1"/>
              <a:t>speech</a:t>
            </a:r>
            <a:endParaRPr lang="en-GB" altLang="cs-CZ" dirty="0"/>
          </a:p>
        </p:txBody>
      </p:sp>
    </p:spTree>
    <p:extLst>
      <p:ext uri="{BB962C8B-B14F-4D97-AF65-F5344CB8AC3E}">
        <p14:creationId xmlns:p14="http://schemas.microsoft.com/office/powerpoint/2010/main" val="3419204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Seminar</a:t>
            </a:r>
            <a:endParaRPr lang="en-US" dirty="0"/>
          </a:p>
        </p:txBody>
      </p:sp>
      <p:sp>
        <p:nvSpPr>
          <p:cNvPr id="3" name="Zástupný symbol pro obsah 2"/>
          <p:cNvSpPr>
            <a:spLocks noGrp="1"/>
          </p:cNvSpPr>
          <p:nvPr>
            <p:ph idx="1"/>
          </p:nvPr>
        </p:nvSpPr>
        <p:spPr/>
        <p:txBody>
          <a:bodyPr/>
          <a:lstStyle/>
          <a:p>
            <a:r>
              <a:rPr lang="cs-CZ" dirty="0" err="1" smtClean="0"/>
              <a:t>Transitional</a:t>
            </a:r>
            <a:r>
              <a:rPr lang="cs-CZ" dirty="0" smtClean="0"/>
              <a:t> justice</a:t>
            </a:r>
          </a:p>
          <a:p>
            <a:r>
              <a:rPr lang="cs-CZ" dirty="0" smtClean="0"/>
              <a:t>International </a:t>
            </a:r>
            <a:r>
              <a:rPr lang="cs-CZ" dirty="0" err="1" smtClean="0"/>
              <a:t>tribunals</a:t>
            </a:r>
            <a:r>
              <a:rPr lang="cs-CZ" dirty="0" smtClean="0"/>
              <a:t> (</a:t>
            </a:r>
            <a:r>
              <a:rPr lang="cs-CZ" dirty="0" err="1" smtClean="0"/>
              <a:t>nurnberg</a:t>
            </a:r>
            <a:r>
              <a:rPr lang="cs-CZ" dirty="0" smtClean="0"/>
              <a:t>, </a:t>
            </a:r>
            <a:r>
              <a:rPr lang="cs-CZ" dirty="0" err="1" smtClean="0"/>
              <a:t>tokio</a:t>
            </a:r>
            <a:r>
              <a:rPr lang="cs-CZ" dirty="0" smtClean="0"/>
              <a:t>)</a:t>
            </a:r>
          </a:p>
          <a:p>
            <a:r>
              <a:rPr lang="cs-CZ" dirty="0" err="1" smtClean="0"/>
              <a:t>Reparations</a:t>
            </a:r>
            <a:r>
              <a:rPr lang="cs-CZ" dirty="0" smtClean="0"/>
              <a:t> (</a:t>
            </a:r>
            <a:r>
              <a:rPr lang="cs-CZ" dirty="0" err="1" smtClean="0"/>
              <a:t>concept</a:t>
            </a:r>
            <a:r>
              <a:rPr lang="cs-CZ" dirty="0" smtClean="0"/>
              <a:t>, case </a:t>
            </a:r>
            <a:r>
              <a:rPr lang="cs-CZ" dirty="0" err="1" smtClean="0"/>
              <a:t>studies</a:t>
            </a:r>
            <a:r>
              <a:rPr lang="cs-CZ" dirty="0" smtClean="0"/>
              <a:t>)</a:t>
            </a:r>
            <a:endParaRPr lang="en-US" dirty="0"/>
          </a:p>
        </p:txBody>
      </p:sp>
    </p:spTree>
    <p:extLst>
      <p:ext uri="{BB962C8B-B14F-4D97-AF65-F5344CB8AC3E}">
        <p14:creationId xmlns:p14="http://schemas.microsoft.com/office/powerpoint/2010/main" val="389760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Weimar</a:t>
            </a:r>
            <a:r>
              <a:rPr lang="cs-CZ" dirty="0" smtClean="0"/>
              <a:t> </a:t>
            </a:r>
            <a:r>
              <a:rPr lang="cs-CZ" dirty="0" err="1" smtClean="0"/>
              <a:t>republic</a:t>
            </a:r>
            <a:endParaRPr lang="en-US" dirty="0"/>
          </a:p>
        </p:txBody>
      </p:sp>
      <p:sp>
        <p:nvSpPr>
          <p:cNvPr id="3" name="Zástupný symbol pro text 2"/>
          <p:cNvSpPr>
            <a:spLocks noGrp="1"/>
          </p:cNvSpPr>
          <p:nvPr>
            <p:ph type="body" idx="1"/>
          </p:nvPr>
        </p:nvSpPr>
        <p:spPr/>
        <p:txBody>
          <a:bodyPr/>
          <a:lstStyle/>
          <a:p>
            <a:endParaRPr lang="en-US"/>
          </a:p>
        </p:txBody>
      </p:sp>
    </p:spTree>
    <p:extLst>
      <p:ext uri="{BB962C8B-B14F-4D97-AF65-F5344CB8AC3E}">
        <p14:creationId xmlns:p14="http://schemas.microsoft.com/office/powerpoint/2010/main" val="396569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Treaty</a:t>
            </a:r>
            <a:r>
              <a:rPr lang="cs-CZ" dirty="0" smtClean="0"/>
              <a:t> of Versailles </a:t>
            </a:r>
            <a:endParaRPr lang="en-US" dirty="0"/>
          </a:p>
        </p:txBody>
      </p:sp>
      <p:sp>
        <p:nvSpPr>
          <p:cNvPr id="3" name="Zástupný symbol pro obsah 2"/>
          <p:cNvSpPr>
            <a:spLocks noGrp="1"/>
          </p:cNvSpPr>
          <p:nvPr>
            <p:ph idx="1"/>
          </p:nvPr>
        </p:nvSpPr>
        <p:spPr>
          <a:xfrm>
            <a:off x="1" y="2587394"/>
            <a:ext cx="10294182" cy="4335919"/>
          </a:xfrm>
        </p:spPr>
        <p:txBody>
          <a:bodyPr>
            <a:normAutofit fontScale="92500"/>
          </a:bodyPr>
          <a:lstStyle/>
          <a:p>
            <a:r>
              <a:rPr lang="en-US" dirty="0" smtClean="0"/>
              <a:t> required Germany to disarm</a:t>
            </a:r>
            <a:r>
              <a:rPr lang="cs-CZ" dirty="0" smtClean="0"/>
              <a:t> </a:t>
            </a:r>
            <a:r>
              <a:rPr lang="cs-CZ" dirty="0" smtClean="0"/>
              <a:t>(</a:t>
            </a:r>
            <a:r>
              <a:rPr lang="en-US" dirty="0" smtClean="0"/>
              <a:t>army </a:t>
            </a:r>
            <a:r>
              <a:rPr lang="en-US" dirty="0"/>
              <a:t>of no more than 100,000 men in a maximum of seven infantry and three cavalry divisions. </a:t>
            </a:r>
            <a:endParaRPr lang="cs-CZ" dirty="0"/>
          </a:p>
          <a:p>
            <a:r>
              <a:rPr lang="en-US" dirty="0" smtClean="0"/>
              <a:t> </a:t>
            </a:r>
            <a:r>
              <a:rPr lang="en-US" dirty="0"/>
              <a:t>make ample territorial </a:t>
            </a:r>
            <a:r>
              <a:rPr lang="en-US" dirty="0" smtClean="0"/>
              <a:t>concessions</a:t>
            </a:r>
            <a:endParaRPr lang="cs-CZ" dirty="0" smtClean="0"/>
          </a:p>
          <a:p>
            <a:r>
              <a:rPr lang="cs-CZ" dirty="0" err="1" smtClean="0"/>
              <a:t>Colonies</a:t>
            </a:r>
            <a:r>
              <a:rPr lang="cs-CZ" dirty="0" smtClean="0"/>
              <a:t> transfer</a:t>
            </a:r>
          </a:p>
          <a:p>
            <a:r>
              <a:rPr lang="en-US" dirty="0" smtClean="0"/>
              <a:t> </a:t>
            </a:r>
            <a:r>
              <a:rPr lang="en-US" dirty="0"/>
              <a:t>and pay </a:t>
            </a:r>
            <a:r>
              <a:rPr lang="en-US" dirty="0" smtClean="0"/>
              <a:t>reparations</a:t>
            </a:r>
            <a:r>
              <a:rPr lang="cs-CZ" dirty="0" smtClean="0"/>
              <a:t> </a:t>
            </a:r>
          </a:p>
          <a:p>
            <a:r>
              <a:rPr lang="en-US" dirty="0"/>
              <a:t> </a:t>
            </a:r>
            <a:r>
              <a:rPr lang="en-US" dirty="0" smtClean="0"/>
              <a:t>In </a:t>
            </a:r>
            <a:r>
              <a:rPr lang="en-US" dirty="0"/>
              <a:t>1921 the total cost of these reparations was assessed at 132 billion gold marks (then $31.4 billion or £6.6 billion, roughly equivalent to US$442 billion </a:t>
            </a:r>
            <a:r>
              <a:rPr lang="cs-CZ" dirty="0" smtClean="0"/>
              <a:t>in </a:t>
            </a:r>
            <a:r>
              <a:rPr lang="en-US" dirty="0" smtClean="0"/>
              <a:t>2021</a:t>
            </a:r>
            <a:r>
              <a:rPr lang="en-US" dirty="0"/>
              <a:t>). </a:t>
            </a:r>
            <a:endParaRPr lang="cs-CZ" dirty="0" smtClean="0"/>
          </a:p>
          <a:p>
            <a:r>
              <a:rPr lang="cs-CZ" dirty="0" err="1" smtClean="0"/>
              <a:t>Renegotiations</a:t>
            </a:r>
            <a:r>
              <a:rPr lang="cs-CZ" dirty="0" smtClean="0"/>
              <a:t>, </a:t>
            </a:r>
            <a:r>
              <a:rPr lang="cs-CZ" dirty="0" err="1" smtClean="0"/>
              <a:t>postponement</a:t>
            </a:r>
            <a:endParaRPr lang="cs-CZ" dirty="0"/>
          </a:p>
          <a:p>
            <a:r>
              <a:rPr lang="cs-CZ" dirty="0" smtClean="0"/>
              <a:t>Cause of WWII?? </a:t>
            </a:r>
            <a:r>
              <a:rPr lang="cs-CZ" dirty="0">
                <a:hlinkClick r:id="rId2"/>
              </a:rPr>
              <a:t>https://</a:t>
            </a:r>
            <a:r>
              <a:rPr lang="cs-CZ" dirty="0" smtClean="0">
                <a:hlinkClick r:id="rId2"/>
              </a:rPr>
              <a:t>www.bbc.co.uk/bitesize/guides/z9y64j6/revision/3</a:t>
            </a:r>
            <a:r>
              <a:rPr lang="cs-CZ" dirty="0" smtClean="0"/>
              <a:t> </a:t>
            </a:r>
            <a:r>
              <a:rPr lang="cs-CZ" dirty="0" smtClean="0"/>
              <a:t> (</a:t>
            </a:r>
            <a:r>
              <a:rPr lang="cs-CZ" dirty="0" err="1" smtClean="0"/>
              <a:t>Treaty</a:t>
            </a:r>
            <a:r>
              <a:rPr lang="cs-CZ" dirty="0" smtClean="0"/>
              <a:t> of Versailles 30 sec, excerpt)</a:t>
            </a:r>
            <a:endParaRPr lang="en-US"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08" y="0"/>
            <a:ext cx="3953691" cy="2455817"/>
          </a:xfrm>
          <a:prstGeom prst="rect">
            <a:avLst/>
          </a:prstGeom>
        </p:spPr>
      </p:pic>
    </p:spTree>
    <p:extLst>
      <p:ext uri="{BB962C8B-B14F-4D97-AF65-F5344CB8AC3E}">
        <p14:creationId xmlns:p14="http://schemas.microsoft.com/office/powerpoint/2010/main" val="2294933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Weimar</a:t>
            </a:r>
            <a:r>
              <a:rPr lang="cs-CZ" dirty="0" smtClean="0"/>
              <a:t> Republic 1918-1933</a:t>
            </a:r>
            <a:endParaRPr lang="en-US" dirty="0"/>
          </a:p>
        </p:txBody>
      </p:sp>
      <p:sp>
        <p:nvSpPr>
          <p:cNvPr id="3" name="Zástupný symbol pro obsah 2"/>
          <p:cNvSpPr>
            <a:spLocks noGrp="1"/>
          </p:cNvSpPr>
          <p:nvPr>
            <p:ph idx="1"/>
          </p:nvPr>
        </p:nvSpPr>
        <p:spPr>
          <a:xfrm>
            <a:off x="296091" y="2336873"/>
            <a:ext cx="9998091" cy="3599316"/>
          </a:xfrm>
        </p:spPr>
        <p:txBody>
          <a:bodyPr>
            <a:normAutofit lnSpcReduction="10000"/>
          </a:bodyPr>
          <a:lstStyle/>
          <a:p>
            <a:r>
              <a:rPr lang="cs-CZ" dirty="0" err="1" smtClean="0"/>
              <a:t>German</a:t>
            </a:r>
            <a:r>
              <a:rPr lang="cs-CZ" dirty="0" smtClean="0"/>
              <a:t> </a:t>
            </a:r>
            <a:r>
              <a:rPr lang="cs-CZ" dirty="0" err="1" smtClean="0"/>
              <a:t>exhausted</a:t>
            </a:r>
            <a:endParaRPr lang="cs-CZ" dirty="0" smtClean="0"/>
          </a:p>
          <a:p>
            <a:r>
              <a:rPr lang="cs-CZ" dirty="0" err="1" smtClean="0"/>
              <a:t>Proclamation</a:t>
            </a:r>
            <a:r>
              <a:rPr lang="cs-CZ" dirty="0" smtClean="0"/>
              <a:t> of </a:t>
            </a:r>
            <a:r>
              <a:rPr lang="cs-CZ" dirty="0" err="1" smtClean="0"/>
              <a:t>republic</a:t>
            </a:r>
            <a:r>
              <a:rPr lang="cs-CZ" dirty="0" smtClean="0"/>
              <a:t> and </a:t>
            </a:r>
            <a:r>
              <a:rPr lang="cs-CZ" dirty="0" err="1" smtClean="0"/>
              <a:t>abdication</a:t>
            </a:r>
            <a:r>
              <a:rPr lang="cs-CZ" dirty="0" smtClean="0"/>
              <a:t> of </a:t>
            </a:r>
            <a:r>
              <a:rPr lang="cs-CZ" dirty="0" err="1" smtClean="0"/>
              <a:t>the</a:t>
            </a:r>
            <a:r>
              <a:rPr lang="cs-CZ" dirty="0" smtClean="0"/>
              <a:t> </a:t>
            </a:r>
            <a:r>
              <a:rPr lang="cs-CZ" dirty="0" err="1" smtClean="0"/>
              <a:t>monarch</a:t>
            </a:r>
            <a:endParaRPr lang="cs-CZ" dirty="0" smtClean="0"/>
          </a:p>
          <a:p>
            <a:r>
              <a:rPr lang="cs-CZ" dirty="0" err="1" smtClean="0"/>
              <a:t>Hyperinflation</a:t>
            </a:r>
            <a:r>
              <a:rPr lang="cs-CZ" dirty="0" smtClean="0"/>
              <a:t> </a:t>
            </a:r>
          </a:p>
          <a:p>
            <a:r>
              <a:rPr lang="cs-CZ" dirty="0" err="1" smtClean="0"/>
              <a:t>Political</a:t>
            </a:r>
            <a:r>
              <a:rPr lang="cs-CZ" dirty="0" smtClean="0"/>
              <a:t> </a:t>
            </a:r>
            <a:r>
              <a:rPr lang="cs-CZ" dirty="0" err="1" smtClean="0"/>
              <a:t>extremism</a:t>
            </a:r>
            <a:endParaRPr lang="cs-CZ" dirty="0" smtClean="0"/>
          </a:p>
          <a:p>
            <a:r>
              <a:rPr lang="cs-CZ" dirty="0" err="1" smtClean="0"/>
              <a:t>Paramilitaries</a:t>
            </a:r>
            <a:r>
              <a:rPr lang="cs-CZ" dirty="0" smtClean="0"/>
              <a:t> to </a:t>
            </a:r>
            <a:r>
              <a:rPr lang="cs-CZ" dirty="0" err="1" smtClean="0"/>
              <a:t>fill</a:t>
            </a:r>
            <a:r>
              <a:rPr lang="cs-CZ" dirty="0" smtClean="0"/>
              <a:t> in </a:t>
            </a:r>
            <a:r>
              <a:rPr lang="cs-CZ" dirty="0" err="1" smtClean="0"/>
              <a:t>the</a:t>
            </a:r>
            <a:r>
              <a:rPr lang="cs-CZ" dirty="0" smtClean="0"/>
              <a:t> gap </a:t>
            </a:r>
            <a:r>
              <a:rPr lang="cs-CZ" dirty="0" err="1" smtClean="0"/>
              <a:t>after</a:t>
            </a:r>
            <a:r>
              <a:rPr lang="cs-CZ" dirty="0" smtClean="0"/>
              <a:t> </a:t>
            </a:r>
            <a:r>
              <a:rPr lang="cs-CZ" dirty="0" err="1" smtClean="0"/>
              <a:t>the</a:t>
            </a:r>
            <a:r>
              <a:rPr lang="cs-CZ" dirty="0" smtClean="0"/>
              <a:t> </a:t>
            </a:r>
            <a:r>
              <a:rPr lang="cs-CZ" dirty="0" err="1" smtClean="0"/>
              <a:t>army</a:t>
            </a:r>
            <a:endParaRPr lang="cs-CZ" dirty="0" smtClean="0"/>
          </a:p>
          <a:p>
            <a:r>
              <a:rPr lang="cs-CZ" dirty="0" err="1" smtClean="0"/>
              <a:t>Issues</a:t>
            </a:r>
            <a:r>
              <a:rPr lang="cs-CZ" dirty="0" smtClean="0"/>
              <a:t> </a:t>
            </a:r>
            <a:r>
              <a:rPr lang="cs-CZ" dirty="0" err="1" smtClean="0"/>
              <a:t>with</a:t>
            </a:r>
            <a:r>
              <a:rPr lang="cs-CZ" dirty="0" smtClean="0"/>
              <a:t> </a:t>
            </a:r>
            <a:r>
              <a:rPr lang="cs-CZ" dirty="0" err="1" smtClean="0"/>
              <a:t>neighbours</a:t>
            </a:r>
            <a:endParaRPr lang="cs-CZ" dirty="0" smtClean="0"/>
          </a:p>
          <a:p>
            <a:r>
              <a:rPr lang="cs-CZ" dirty="0" err="1" smtClean="0"/>
              <a:t>Golden</a:t>
            </a:r>
            <a:r>
              <a:rPr lang="cs-CZ" dirty="0" smtClean="0"/>
              <a:t> 1920´s and </a:t>
            </a:r>
            <a:r>
              <a:rPr lang="cs-CZ" dirty="0" err="1" smtClean="0"/>
              <a:t>then</a:t>
            </a:r>
            <a:r>
              <a:rPr lang="cs-CZ" dirty="0" smtClean="0"/>
              <a:t> </a:t>
            </a:r>
            <a:r>
              <a:rPr lang="cs-CZ" dirty="0" err="1" smtClean="0"/>
              <a:t>decline</a:t>
            </a:r>
            <a:endParaRPr lang="cs-CZ" dirty="0" smtClean="0"/>
          </a:p>
          <a:p>
            <a:r>
              <a:rPr lang="cs-CZ" dirty="0" err="1" smtClean="0"/>
              <a:t>Economic</a:t>
            </a:r>
            <a:r>
              <a:rPr lang="cs-CZ" dirty="0" smtClean="0"/>
              <a:t> </a:t>
            </a:r>
            <a:r>
              <a:rPr lang="cs-CZ" dirty="0" err="1" smtClean="0"/>
              <a:t>crisis</a:t>
            </a:r>
            <a:r>
              <a:rPr lang="cs-CZ" dirty="0" smtClean="0"/>
              <a:t> 1929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812" y="-3469"/>
            <a:ext cx="3846740" cy="4140000"/>
          </a:xfrm>
          <a:prstGeom prst="rect">
            <a:avLst/>
          </a:prstGeom>
        </p:spPr>
      </p:pic>
    </p:spTree>
    <p:extLst>
      <p:ext uri="{BB962C8B-B14F-4D97-AF65-F5344CB8AC3E}">
        <p14:creationId xmlns:p14="http://schemas.microsoft.com/office/powerpoint/2010/main" val="271078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Weimar</a:t>
            </a:r>
            <a:r>
              <a:rPr lang="cs-CZ" dirty="0" smtClean="0"/>
              <a:t> </a:t>
            </a:r>
            <a:r>
              <a:rPr lang="cs-CZ" dirty="0" err="1" smtClean="0"/>
              <a:t>Constitution</a:t>
            </a:r>
            <a:r>
              <a:rPr lang="cs-CZ" dirty="0" smtClean="0"/>
              <a:t> </a:t>
            </a:r>
            <a:endParaRPr lang="en-US"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4042" y="0"/>
            <a:ext cx="6987958" cy="6876000"/>
          </a:xfrm>
        </p:spPr>
      </p:pic>
    </p:spTree>
    <p:extLst>
      <p:ext uri="{BB962C8B-B14F-4D97-AF65-F5344CB8AC3E}">
        <p14:creationId xmlns:p14="http://schemas.microsoft.com/office/powerpoint/2010/main" val="318798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Progressive</a:t>
            </a:r>
            <a:r>
              <a:rPr lang="cs-CZ" dirty="0" smtClean="0"/>
              <a:t> </a:t>
            </a:r>
            <a:r>
              <a:rPr lang="cs-CZ" dirty="0" err="1" smtClean="0"/>
              <a:t>Social</a:t>
            </a:r>
            <a:r>
              <a:rPr lang="cs-CZ" dirty="0" smtClean="0"/>
              <a:t> </a:t>
            </a:r>
            <a:r>
              <a:rPr lang="cs-CZ" dirty="0" err="1" smtClean="0"/>
              <a:t>policies</a:t>
            </a:r>
            <a:r>
              <a:rPr lang="cs-CZ" dirty="0" smtClean="0"/>
              <a:t> </a:t>
            </a:r>
            <a:r>
              <a:rPr lang="cs-CZ" dirty="0" err="1" smtClean="0"/>
              <a:t>under</a:t>
            </a:r>
            <a:r>
              <a:rPr lang="cs-CZ" dirty="0" smtClean="0"/>
              <a:t> </a:t>
            </a:r>
            <a:r>
              <a:rPr lang="cs-CZ" dirty="0" err="1" smtClean="0"/>
              <a:t>Weimar</a:t>
            </a:r>
            <a:endParaRPr lang="en-US" dirty="0"/>
          </a:p>
        </p:txBody>
      </p:sp>
      <p:sp>
        <p:nvSpPr>
          <p:cNvPr id="3" name="Zástupný symbol pro obsah 2"/>
          <p:cNvSpPr>
            <a:spLocks noGrp="1"/>
          </p:cNvSpPr>
          <p:nvPr>
            <p:ph idx="1"/>
          </p:nvPr>
        </p:nvSpPr>
        <p:spPr>
          <a:xfrm>
            <a:off x="221673" y="2105891"/>
            <a:ext cx="10072509" cy="4322618"/>
          </a:xfrm>
        </p:spPr>
        <p:txBody>
          <a:bodyPr>
            <a:normAutofit fontScale="92500" lnSpcReduction="20000"/>
          </a:bodyPr>
          <a:lstStyle/>
          <a:p>
            <a:r>
              <a:rPr lang="en-US" dirty="0" smtClean="0"/>
              <a:t>maximum </a:t>
            </a:r>
            <a:r>
              <a:rPr lang="en-US" dirty="0"/>
              <a:t>working 48-hour </a:t>
            </a:r>
            <a:r>
              <a:rPr lang="en-US" dirty="0" smtClean="0"/>
              <a:t>workweek</a:t>
            </a:r>
            <a:endParaRPr lang="cs-CZ" dirty="0" smtClean="0"/>
          </a:p>
          <a:p>
            <a:r>
              <a:rPr lang="en-US" dirty="0" smtClean="0"/>
              <a:t> </a:t>
            </a:r>
            <a:r>
              <a:rPr lang="en-US" dirty="0"/>
              <a:t>restrictions on night </a:t>
            </a:r>
            <a:r>
              <a:rPr lang="en-US" dirty="0" smtClean="0"/>
              <a:t>work</a:t>
            </a:r>
            <a:endParaRPr lang="cs-CZ" dirty="0" smtClean="0"/>
          </a:p>
          <a:p>
            <a:r>
              <a:rPr lang="en-US" dirty="0" smtClean="0"/>
              <a:t> </a:t>
            </a:r>
            <a:r>
              <a:rPr lang="en-US" dirty="0"/>
              <a:t>a half-holiday on Saturday, and a break of thirty-six hours of continuous rest during the </a:t>
            </a:r>
            <a:r>
              <a:rPr lang="en-US" dirty="0" smtClean="0"/>
              <a:t>week.</a:t>
            </a:r>
            <a:endParaRPr lang="cs-CZ" baseline="30000" dirty="0"/>
          </a:p>
          <a:p>
            <a:r>
              <a:rPr lang="en-US" dirty="0" smtClean="0"/>
              <a:t>health </a:t>
            </a:r>
            <a:r>
              <a:rPr lang="en-US" dirty="0"/>
              <a:t>insurance was extended to wives and daughters without their own income, people only partially capable of gainful employment, people employed in private cooperatives, and people employed in public cooperatives</a:t>
            </a:r>
            <a:r>
              <a:rPr lang="en-US" dirty="0" smtClean="0"/>
              <a:t>.</a:t>
            </a:r>
            <a:endParaRPr lang="cs-CZ" dirty="0" smtClean="0"/>
          </a:p>
          <a:p>
            <a:r>
              <a:rPr lang="en-US" dirty="0" smtClean="0"/>
              <a:t>progressive </a:t>
            </a:r>
            <a:r>
              <a:rPr lang="en-US" dirty="0"/>
              <a:t>tax reforms </a:t>
            </a:r>
            <a:endParaRPr lang="cs-CZ" dirty="0" smtClean="0"/>
          </a:p>
          <a:p>
            <a:r>
              <a:rPr lang="en-US" dirty="0" smtClean="0"/>
              <a:t>all </a:t>
            </a:r>
            <a:r>
              <a:rPr lang="en-US" dirty="0"/>
              <a:t>aid for the disabled and their dependents be taken over by the central </a:t>
            </a:r>
            <a:endParaRPr lang="cs-CZ" dirty="0" smtClean="0"/>
          </a:p>
          <a:p>
            <a:r>
              <a:rPr lang="cs-CZ" dirty="0" err="1" smtClean="0"/>
              <a:t>Unnemployment</a:t>
            </a:r>
            <a:r>
              <a:rPr lang="cs-CZ" dirty="0" smtClean="0"/>
              <a:t> </a:t>
            </a:r>
            <a:r>
              <a:rPr lang="cs-CZ" dirty="0" err="1" smtClean="0"/>
              <a:t>benefits</a:t>
            </a:r>
            <a:endParaRPr lang="cs-CZ" dirty="0" smtClean="0"/>
          </a:p>
          <a:p>
            <a:r>
              <a:rPr lang="cs-CZ" dirty="0" err="1" smtClean="0"/>
              <a:t>Health</a:t>
            </a:r>
            <a:r>
              <a:rPr lang="cs-CZ" dirty="0" smtClean="0"/>
              <a:t> </a:t>
            </a:r>
            <a:r>
              <a:rPr lang="cs-CZ" dirty="0" err="1" smtClean="0"/>
              <a:t>insurance</a:t>
            </a:r>
            <a:r>
              <a:rPr lang="cs-CZ" dirty="0" smtClean="0"/>
              <a:t> </a:t>
            </a:r>
            <a:endParaRPr lang="cs-CZ" dirty="0"/>
          </a:p>
          <a:p>
            <a:r>
              <a:rPr lang="cs-CZ" dirty="0" err="1" smtClean="0"/>
              <a:t>State</a:t>
            </a:r>
            <a:r>
              <a:rPr lang="cs-CZ" dirty="0" smtClean="0"/>
              <a:t> </a:t>
            </a:r>
            <a:r>
              <a:rPr lang="cs-CZ" dirty="0" err="1" smtClean="0"/>
              <a:t>responsibility</a:t>
            </a:r>
            <a:r>
              <a:rPr lang="cs-CZ" dirty="0" smtClean="0"/>
              <a:t>, </a:t>
            </a:r>
            <a:r>
              <a:rPr lang="cs-CZ" dirty="0" err="1" smtClean="0"/>
              <a:t>welfare</a:t>
            </a:r>
            <a:r>
              <a:rPr lang="cs-CZ" dirty="0" smtClean="0"/>
              <a:t> </a:t>
            </a:r>
            <a:r>
              <a:rPr lang="cs-CZ" dirty="0" err="1" smtClean="0"/>
              <a:t>system</a:t>
            </a:r>
            <a:r>
              <a:rPr lang="cs-CZ" dirty="0" smtClean="0"/>
              <a:t> </a:t>
            </a:r>
            <a:endParaRPr lang="cs-CZ" dirty="0"/>
          </a:p>
        </p:txBody>
      </p:sp>
    </p:spTree>
    <p:extLst>
      <p:ext uri="{BB962C8B-B14F-4D97-AF65-F5344CB8AC3E}">
        <p14:creationId xmlns:p14="http://schemas.microsoft.com/office/powerpoint/2010/main" val="231850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Under</a:t>
            </a:r>
            <a:r>
              <a:rPr lang="cs-CZ" dirty="0" smtClean="0"/>
              <a:t> </a:t>
            </a:r>
            <a:r>
              <a:rPr lang="cs-CZ" dirty="0" err="1" smtClean="0"/>
              <a:t>attack</a:t>
            </a:r>
            <a:r>
              <a:rPr lang="cs-CZ" dirty="0" smtClean="0"/>
              <a:t> of </a:t>
            </a:r>
            <a:r>
              <a:rPr lang="cs-CZ" dirty="0" err="1" smtClean="0"/>
              <a:t>left</a:t>
            </a:r>
            <a:r>
              <a:rPr lang="cs-CZ" dirty="0" smtClean="0"/>
              <a:t> and </a:t>
            </a:r>
            <a:r>
              <a:rPr lang="cs-CZ" dirty="0" err="1" smtClean="0"/>
              <a:t>right-wing</a:t>
            </a:r>
            <a:r>
              <a:rPr lang="cs-CZ" dirty="0" smtClean="0"/>
              <a:t> </a:t>
            </a:r>
            <a:endParaRPr lang="en-US" dirty="0"/>
          </a:p>
        </p:txBody>
      </p:sp>
      <p:sp>
        <p:nvSpPr>
          <p:cNvPr id="3" name="Zástupný symbol pro obsah 2"/>
          <p:cNvSpPr>
            <a:spLocks noGrp="1"/>
          </p:cNvSpPr>
          <p:nvPr>
            <p:ph idx="1"/>
          </p:nvPr>
        </p:nvSpPr>
        <p:spPr/>
        <p:txBody>
          <a:bodyPr/>
          <a:lstStyle/>
          <a:p>
            <a:r>
              <a:rPr lang="cs-CZ" dirty="0" err="1" smtClean="0"/>
              <a:t>Freikorps</a:t>
            </a:r>
            <a:r>
              <a:rPr lang="cs-CZ" dirty="0" smtClean="0"/>
              <a:t> </a:t>
            </a:r>
          </a:p>
          <a:p>
            <a:r>
              <a:rPr lang="cs-CZ" dirty="0" err="1" smtClean="0"/>
              <a:t>Spartacist</a:t>
            </a:r>
            <a:r>
              <a:rPr lang="cs-CZ" dirty="0" smtClean="0"/>
              <a:t> </a:t>
            </a:r>
            <a:r>
              <a:rPr lang="cs-CZ" dirty="0" err="1" smtClean="0"/>
              <a:t>uprising</a:t>
            </a:r>
            <a:r>
              <a:rPr lang="cs-CZ" dirty="0" smtClean="0"/>
              <a:t> 1919 </a:t>
            </a:r>
            <a:r>
              <a:rPr lang="cs-CZ" dirty="0" err="1" smtClean="0"/>
              <a:t>between</a:t>
            </a:r>
            <a:r>
              <a:rPr lang="cs-CZ" dirty="0" smtClean="0"/>
              <a:t> </a:t>
            </a:r>
            <a:r>
              <a:rPr lang="cs-CZ" dirty="0" err="1" smtClean="0"/>
              <a:t>moderate</a:t>
            </a:r>
            <a:r>
              <a:rPr lang="cs-CZ" dirty="0" smtClean="0"/>
              <a:t> and </a:t>
            </a:r>
            <a:r>
              <a:rPr lang="cs-CZ" dirty="0" err="1" smtClean="0"/>
              <a:t>radical</a:t>
            </a:r>
            <a:r>
              <a:rPr lang="cs-CZ" dirty="0" smtClean="0"/>
              <a:t> </a:t>
            </a:r>
            <a:r>
              <a:rPr lang="cs-CZ" dirty="0" err="1" smtClean="0"/>
              <a:t>left</a:t>
            </a:r>
            <a:r>
              <a:rPr lang="cs-CZ" dirty="0" smtClean="0"/>
              <a:t> (Fridrich </a:t>
            </a:r>
            <a:r>
              <a:rPr lang="cs-CZ" dirty="0" err="1" smtClean="0"/>
              <a:t>Ebert</a:t>
            </a:r>
            <a:r>
              <a:rPr lang="cs-CZ" dirty="0" smtClean="0"/>
              <a:t> </a:t>
            </a:r>
            <a:r>
              <a:rPr lang="cs-CZ" dirty="0" err="1" smtClean="0"/>
              <a:t>social</a:t>
            </a:r>
            <a:r>
              <a:rPr lang="cs-CZ" dirty="0" smtClean="0"/>
              <a:t> </a:t>
            </a:r>
            <a:r>
              <a:rPr lang="cs-CZ" dirty="0" err="1" smtClean="0"/>
              <a:t>democrats</a:t>
            </a:r>
            <a:r>
              <a:rPr lang="cs-CZ" dirty="0" smtClean="0"/>
              <a:t> vs. Karl </a:t>
            </a:r>
            <a:r>
              <a:rPr lang="cs-CZ" dirty="0" err="1" smtClean="0"/>
              <a:t>Liebknecht</a:t>
            </a:r>
            <a:r>
              <a:rPr lang="cs-CZ" dirty="0" smtClean="0"/>
              <a:t> and Rosa </a:t>
            </a:r>
            <a:r>
              <a:rPr lang="cs-CZ" dirty="0" err="1" smtClean="0"/>
              <a:t>Luxembourg</a:t>
            </a:r>
            <a:r>
              <a:rPr lang="cs-CZ" dirty="0" smtClean="0"/>
              <a:t> </a:t>
            </a:r>
            <a:r>
              <a:rPr lang="cs-CZ" dirty="0" err="1" smtClean="0"/>
              <a:t>communists</a:t>
            </a:r>
            <a:r>
              <a:rPr lang="cs-CZ" dirty="0" smtClean="0"/>
              <a:t>) </a:t>
            </a:r>
          </a:p>
          <a:p>
            <a:r>
              <a:rPr lang="cs-CZ" dirty="0" smtClean="0"/>
              <a:t>1920 </a:t>
            </a:r>
            <a:r>
              <a:rPr lang="cs-CZ" dirty="0" err="1" smtClean="0"/>
              <a:t>Bavarian</a:t>
            </a:r>
            <a:r>
              <a:rPr lang="cs-CZ" dirty="0" smtClean="0"/>
              <a:t> </a:t>
            </a:r>
            <a:r>
              <a:rPr lang="cs-CZ" dirty="0" err="1" smtClean="0"/>
              <a:t>Soviet</a:t>
            </a:r>
            <a:r>
              <a:rPr lang="cs-CZ" dirty="0" smtClean="0"/>
              <a:t> Republic</a:t>
            </a:r>
          </a:p>
          <a:p>
            <a:r>
              <a:rPr lang="cs-CZ" dirty="0" smtClean="0"/>
              <a:t>1923 </a:t>
            </a:r>
            <a:r>
              <a:rPr lang="cs-CZ" dirty="0" err="1" smtClean="0"/>
              <a:t>Munich</a:t>
            </a:r>
            <a:r>
              <a:rPr lang="cs-CZ" dirty="0" smtClean="0"/>
              <a:t> </a:t>
            </a:r>
            <a:r>
              <a:rPr lang="cs-CZ" dirty="0" err="1" smtClean="0"/>
              <a:t>poutsch</a:t>
            </a:r>
            <a:r>
              <a:rPr lang="cs-CZ" dirty="0" smtClean="0"/>
              <a:t> (Beer </a:t>
            </a:r>
            <a:r>
              <a:rPr lang="cs-CZ" dirty="0" err="1" smtClean="0"/>
              <a:t>Hall</a:t>
            </a:r>
            <a:r>
              <a:rPr lang="cs-CZ" dirty="0" smtClean="0"/>
              <a:t> </a:t>
            </a:r>
            <a:r>
              <a:rPr lang="cs-CZ" dirty="0" err="1" smtClean="0"/>
              <a:t>Putsch</a:t>
            </a:r>
            <a:r>
              <a:rPr lang="cs-CZ" dirty="0" smtClean="0"/>
              <a:t>) – Hitler in </a:t>
            </a:r>
            <a:r>
              <a:rPr lang="cs-CZ" dirty="0" err="1" smtClean="0"/>
              <a:t>jail</a:t>
            </a:r>
            <a:r>
              <a:rPr lang="cs-CZ" dirty="0" smtClean="0"/>
              <a:t> </a:t>
            </a:r>
            <a:r>
              <a:rPr lang="cs-CZ" dirty="0" err="1" smtClean="0"/>
              <a:t>writing</a:t>
            </a:r>
            <a:r>
              <a:rPr lang="cs-CZ" dirty="0" smtClean="0"/>
              <a:t> Mein Kampf, re-</a:t>
            </a:r>
            <a:r>
              <a:rPr lang="cs-CZ" dirty="0" err="1" smtClean="0"/>
              <a:t>thinking</a:t>
            </a:r>
            <a:r>
              <a:rPr lang="cs-CZ" dirty="0" smtClean="0"/>
              <a:t> </a:t>
            </a:r>
            <a:r>
              <a:rPr lang="cs-CZ" dirty="0" err="1" smtClean="0"/>
              <a:t>means</a:t>
            </a:r>
            <a:r>
              <a:rPr lang="cs-CZ" dirty="0" smtClean="0"/>
              <a:t> </a:t>
            </a:r>
            <a:r>
              <a:rPr lang="cs-CZ" dirty="0" err="1" smtClean="0"/>
              <a:t>how</a:t>
            </a:r>
            <a:r>
              <a:rPr lang="cs-CZ" dirty="0" smtClean="0"/>
              <a:t> to </a:t>
            </a:r>
            <a:r>
              <a:rPr lang="cs-CZ" dirty="0" err="1" smtClean="0"/>
              <a:t>gain</a:t>
            </a:r>
            <a:r>
              <a:rPr lang="cs-CZ" dirty="0" smtClean="0"/>
              <a:t> </a:t>
            </a:r>
            <a:r>
              <a:rPr lang="cs-CZ" dirty="0" err="1" smtClean="0"/>
              <a:t>power</a:t>
            </a:r>
            <a:r>
              <a:rPr lang="cs-CZ" dirty="0"/>
              <a:t> (</a:t>
            </a:r>
            <a:r>
              <a:rPr lang="cs-CZ" dirty="0">
                <a:hlinkClick r:id="rId3"/>
              </a:rPr>
              <a:t>https://</a:t>
            </a:r>
            <a:r>
              <a:rPr lang="cs-CZ" dirty="0" smtClean="0">
                <a:hlinkClick r:id="rId3"/>
              </a:rPr>
              <a:t>www.youtube.com/watch?v=pJVQZWLqSPE&amp;list=PLu2xst_eS6dqU4NGf92ipWZ2jnvPmXnV8&amp;index=11</a:t>
            </a:r>
            <a:r>
              <a:rPr lang="cs-CZ" dirty="0" smtClean="0"/>
              <a:t> 10 min)</a:t>
            </a:r>
          </a:p>
        </p:txBody>
      </p:sp>
    </p:spTree>
    <p:extLst>
      <p:ext uri="{BB962C8B-B14F-4D97-AF65-F5344CB8AC3E}">
        <p14:creationId xmlns:p14="http://schemas.microsoft.com/office/powerpoint/2010/main" val="373684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523</TotalTime>
  <Words>2190</Words>
  <Application>Microsoft Office PowerPoint</Application>
  <PresentationFormat>Širokoúhlá obrazovka</PresentationFormat>
  <Paragraphs>196</Paragraphs>
  <Slides>35</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Trebuchet MS</vt:lpstr>
      <vt:lpstr>Berlín</vt:lpstr>
      <vt:lpstr>The Weimar Republic, Austria and inter-war Czechoslovakia </vt:lpstr>
      <vt:lpstr>The prelude </vt:lpstr>
      <vt:lpstr>Warming- up </vt:lpstr>
      <vt:lpstr>The Weimar republic</vt:lpstr>
      <vt:lpstr>Treaty of Versailles </vt:lpstr>
      <vt:lpstr>Weimar Republic 1918-1933</vt:lpstr>
      <vt:lpstr>Weimar Constitution </vt:lpstr>
      <vt:lpstr>Progressive Social policies under Weimar</vt:lpstr>
      <vt:lpstr>Under attack of left and right-wing </vt:lpstr>
      <vt:lpstr>The 1930´s</vt:lpstr>
      <vt:lpstr>Seizure of control 1930-33)</vt:lpstr>
      <vt:lpstr>1933 – end of Weimar Republic </vt:lpstr>
      <vt:lpstr>Mein Kampf</vt:lpstr>
      <vt:lpstr>Power of propaganda </vt:lpstr>
      <vt:lpstr>Austria between WWI and WWII</vt:lpstr>
      <vt:lpstr>Austria between WWI and WWII </vt:lpstr>
      <vt:lpstr>Constitution </vt:lpstr>
      <vt:lpstr>The July revolt of 1927</vt:lpstr>
      <vt:lpstr>Towards authoritarianism</vt:lpstr>
      <vt:lpstr>Economy </vt:lpstr>
      <vt:lpstr>Austrian civil war - 1934</vt:lpstr>
      <vt:lpstr>1934-38 Dictatorship </vt:lpstr>
      <vt:lpstr>Anschluss </vt:lpstr>
      <vt:lpstr>Czechoslovakia between WWI and WWII</vt:lpstr>
      <vt:lpstr>Prezentace aplikace PowerPoint</vt:lpstr>
      <vt:lpstr>Inter war Czechoslovakia </vt:lpstr>
      <vt:lpstr>Constitution</vt:lpstr>
      <vt:lpstr>2nd Republic</vt:lpstr>
      <vt:lpstr>This is the end…</vt:lpstr>
      <vt:lpstr>Seminar </vt:lpstr>
      <vt:lpstr>Weimar Republic, Austria, Czechoslovakia</vt:lpstr>
      <vt:lpstr>Factors influencing the prosperity and stability of the state? </vt:lpstr>
      <vt:lpstr>Factors of prosperity and stability</vt:lpstr>
      <vt:lpstr>Seminar</vt:lpstr>
      <vt:lpstr>Seminar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Weimar Republic, Austria and inter-war Czechoslovakia </dc:title>
  <dc:creator>Hewlett-Packard Company</dc:creator>
  <cp:lastModifiedBy>Hewlett-Packard Company</cp:lastModifiedBy>
  <cp:revision>41</cp:revision>
  <dcterms:created xsi:type="dcterms:W3CDTF">2021-04-13T07:47:14Z</dcterms:created>
  <dcterms:modified xsi:type="dcterms:W3CDTF">2021-04-20T07:24:17Z</dcterms:modified>
</cp:coreProperties>
</file>