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02" r:id="rId2"/>
    <p:sldId id="403" r:id="rId3"/>
    <p:sldId id="404" r:id="rId4"/>
    <p:sldId id="392" r:id="rId5"/>
    <p:sldId id="393" r:id="rId6"/>
    <p:sldId id="394" r:id="rId7"/>
    <p:sldId id="395" r:id="rId8"/>
    <p:sldId id="396" r:id="rId9"/>
    <p:sldId id="397" r:id="rId10"/>
    <p:sldId id="398" r:id="rId11"/>
    <p:sldId id="399" r:id="rId12"/>
    <p:sldId id="400" r:id="rId13"/>
    <p:sldId id="40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8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0"/>
    <a:srgbClr val="CF0F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74" autoAdjust="0"/>
    <p:restoredTop sz="94762" autoAdjust="0"/>
  </p:normalViewPr>
  <p:slideViewPr>
    <p:cSldViewPr snapToObjects="1">
      <p:cViewPr varScale="1">
        <p:scale>
          <a:sx n="121" d="100"/>
          <a:sy n="121" d="100"/>
        </p:scale>
        <p:origin x="824" y="176"/>
      </p:cViewPr>
      <p:guideLst>
        <p:guide orient="horz" pos="2784"/>
        <p:guide pos="2880"/>
      </p:guideLst>
    </p:cSldViewPr>
  </p:slideViewPr>
  <p:outlineViewPr>
    <p:cViewPr>
      <p:scale>
        <a:sx n="33" d="100"/>
        <a:sy n="33" d="100"/>
      </p:scale>
      <p:origin x="32" y="339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4800">
                <a:solidFill>
                  <a:srgbClr val="FFFF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>
            <a:normAutofit/>
          </a:bodyPr>
          <a:lstStyle>
            <a:lvl1pPr marL="0" indent="0" algn="ctr">
              <a:spcBef>
                <a:spcPts val="300"/>
              </a:spcBef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9/27/21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9/27/21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9/27/21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9/27/21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9/27/21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9/27/21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9/27/21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9/27/21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9/27/21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9/27/21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9/27/21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9/27/21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9/27/21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9/27/21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9/27/21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9/27/21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9/27/21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2F5E10-5301-4EE6-90D2-A6C4A3F62BED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b="1" kern="1200">
          <a:solidFill>
            <a:srgbClr val="FFFF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300"/>
        </a:spcBef>
        <a:spcAft>
          <a:spcPts val="300"/>
        </a:spcAft>
        <a:buClr>
          <a:srgbClr val="FF0000"/>
        </a:buClr>
        <a:buSzPct val="90000"/>
        <a:buFont typeface="Wingdings" charset="2"/>
        <a:buChar char="ü"/>
        <a:defRPr sz="2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300"/>
        </a:spcBef>
        <a:spcAft>
          <a:spcPts val="300"/>
        </a:spcAft>
        <a:buClr>
          <a:srgbClr val="FF0000"/>
        </a:buClr>
        <a:buSzPct val="90000"/>
        <a:buFont typeface="Wingdings" charset="2"/>
        <a:buChar char="ü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300"/>
        </a:spcBef>
        <a:spcAft>
          <a:spcPts val="300"/>
        </a:spcAft>
        <a:buClr>
          <a:srgbClr val="FF0000"/>
        </a:buClr>
        <a:buSzPct val="90000"/>
        <a:buFont typeface="Wingdings" charset="2"/>
        <a:buChar char="ü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300"/>
        </a:spcBef>
        <a:spcAft>
          <a:spcPts val="300"/>
        </a:spcAft>
        <a:buClr>
          <a:srgbClr val="FF0000"/>
        </a:buClr>
        <a:buSzPct val="90000"/>
        <a:buFont typeface="Wingdings" charset="2"/>
        <a:buChar char="ü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300"/>
        </a:spcBef>
        <a:spcAft>
          <a:spcPts val="300"/>
        </a:spcAft>
        <a:buClr>
          <a:srgbClr val="FF0000"/>
        </a:buClr>
        <a:buSzPct val="90000"/>
        <a:buFont typeface="Wingdings" charset="2"/>
        <a:buChar char="ü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59C02-43B2-D047-81B3-940CB706C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NIC Global Trends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448FF-8781-CF4F-9286-DAC90516F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774" y="2770094"/>
            <a:ext cx="7947025" cy="3742765"/>
          </a:xfrm>
        </p:spPr>
        <p:txBody>
          <a:bodyPr/>
          <a:lstStyle/>
          <a:p>
            <a:r>
              <a:rPr lang="en-US" sz="2000" dirty="0"/>
              <a:t>2020: Mapping the global future (Dec 2004)</a:t>
            </a:r>
          </a:p>
          <a:p>
            <a:pPr lvl="1"/>
            <a:r>
              <a:rPr lang="en-US" sz="1800" dirty="0">
                <a:solidFill>
                  <a:srgbClr val="000090"/>
                </a:solidFill>
              </a:rPr>
              <a:t>“At no time since the formation of the Western alliance system have the shape and nature of international alignments been in such a flux.”</a:t>
            </a:r>
          </a:p>
          <a:p>
            <a:r>
              <a:rPr lang="en-US" sz="2000" dirty="0"/>
              <a:t>2025: A Transformed World (Dec 2008)</a:t>
            </a:r>
          </a:p>
          <a:p>
            <a:pPr lvl="1"/>
            <a:r>
              <a:rPr lang="en-US" sz="1800" dirty="0">
                <a:solidFill>
                  <a:srgbClr val="000090"/>
                </a:solidFill>
              </a:rPr>
              <a:t>Global multipolar world with key uncertainties</a:t>
            </a:r>
          </a:p>
          <a:p>
            <a:r>
              <a:rPr lang="en-US" sz="2000" dirty="0"/>
              <a:t>2030: US Leadership in a Post-Western World (Dec 2012)</a:t>
            </a:r>
          </a:p>
          <a:p>
            <a:pPr lvl="1"/>
            <a:r>
              <a:rPr lang="en-US" sz="1800" dirty="0">
                <a:solidFill>
                  <a:srgbClr val="000090"/>
                </a:solidFill>
              </a:rPr>
              <a:t>Individual empowerment … diffusion of power … energy/water/food</a:t>
            </a:r>
          </a:p>
          <a:p>
            <a:r>
              <a:rPr lang="en-US" sz="2000" dirty="0"/>
              <a:t>2035: Paradox of Progress (Jan 2017)</a:t>
            </a:r>
          </a:p>
          <a:p>
            <a:pPr lvl="1"/>
            <a:r>
              <a:rPr lang="en-US" sz="1800" dirty="0">
                <a:solidFill>
                  <a:srgbClr val="000090"/>
                </a:solidFill>
              </a:rPr>
              <a:t>Promise and peril</a:t>
            </a:r>
          </a:p>
          <a:p>
            <a:r>
              <a:rPr lang="en-US" sz="2000" dirty="0"/>
              <a:t>2040: A More Contested World (March 2021)</a:t>
            </a:r>
          </a:p>
        </p:txBody>
      </p:sp>
    </p:spTree>
    <p:extLst>
      <p:ext uri="{BB962C8B-B14F-4D97-AF65-F5344CB8AC3E}">
        <p14:creationId xmlns:p14="http://schemas.microsoft.com/office/powerpoint/2010/main" val="2817171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Global Trends </a:t>
            </a:r>
            <a:r>
              <a:rPr lang="mr-IN" sz="3600" dirty="0"/>
              <a:t>–</a:t>
            </a:r>
            <a:r>
              <a:rPr lang="en-US" sz="3600" dirty="0"/>
              <a:t> The </a:t>
            </a:r>
            <a:r>
              <a:rPr lang="en-US" sz="3600" dirty="0">
                <a:solidFill>
                  <a:srgbClr val="FFFFFF"/>
                </a:solidFill>
              </a:rPr>
              <a:t>Good</a:t>
            </a:r>
            <a:r>
              <a:rPr lang="en-US" sz="3600" dirty="0"/>
              <a:t> News</a:t>
            </a:r>
            <a:br>
              <a:rPr lang="en-US" sz="3600" dirty="0"/>
            </a:br>
            <a:r>
              <a:rPr lang="en-US" sz="3600" dirty="0">
                <a:solidFill>
                  <a:srgbClr val="FFFFFF"/>
                </a:solidFill>
              </a:rPr>
              <a:t>Politics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770094"/>
            <a:ext cx="7662864" cy="344782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sz="2000" dirty="0"/>
              <a:t>End of the 20</a:t>
            </a:r>
            <a:r>
              <a:rPr lang="en-US" sz="2000" baseline="30000" dirty="0"/>
              <a:t>th</a:t>
            </a:r>
            <a:r>
              <a:rPr lang="en-US" sz="2000" dirty="0"/>
              <a:t> century witnessed an unprecedented rise in democratic governance and pluralist political institutions</a:t>
            </a:r>
          </a:p>
          <a:p>
            <a:pPr marL="800100" lvl="1" indent="-457200"/>
            <a:r>
              <a:rPr lang="en-US" sz="1800" dirty="0">
                <a:solidFill>
                  <a:srgbClr val="000090"/>
                </a:solidFill>
              </a:rPr>
              <a:t>Defeat of Fascism and Soviet Communism as credible contending models of development and governance</a:t>
            </a:r>
          </a:p>
          <a:p>
            <a:pPr marL="800100" lvl="1" indent="-457200"/>
            <a:r>
              <a:rPr lang="en-US" sz="1800" dirty="0">
                <a:solidFill>
                  <a:srgbClr val="000090"/>
                </a:solidFill>
              </a:rPr>
              <a:t>Collapse of empires </a:t>
            </a:r>
            <a:r>
              <a:rPr lang="mr-IN" sz="1800" dirty="0">
                <a:solidFill>
                  <a:srgbClr val="000090"/>
                </a:solidFill>
              </a:rPr>
              <a:t>–</a:t>
            </a:r>
            <a:r>
              <a:rPr lang="en-US" sz="1800" dirty="0">
                <a:solidFill>
                  <a:srgbClr val="000090"/>
                </a:solidFill>
              </a:rPr>
              <a:t> imperial structures that had been the principal model of international relations for centuries</a:t>
            </a:r>
          </a:p>
          <a:p>
            <a:pPr marL="800100" lvl="1" indent="-457200"/>
            <a:r>
              <a:rPr lang="en-US" sz="1800" dirty="0">
                <a:solidFill>
                  <a:srgbClr val="000090"/>
                </a:solidFill>
              </a:rPr>
              <a:t>Even among autocratic regimes, the “vocabulary” and “edifices” of democratic governance were essential both at home and abroad</a:t>
            </a:r>
          </a:p>
          <a:p>
            <a:pPr marL="800100" lvl="1" indent="-457200"/>
            <a:r>
              <a:rPr lang="en-US" sz="1800" dirty="0">
                <a:solidFill>
                  <a:srgbClr val="000090"/>
                </a:solidFill>
              </a:rPr>
              <a:t>Projections of the “End of History” (Fukuyama) plus growth of information technologies foreshadowed converging interest globally and increased cooperation to tackle shared problems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6907-DD5F-5B40-AC5F-CB2A84EF355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167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Global Trends </a:t>
            </a:r>
            <a:r>
              <a:rPr lang="mr-IN" sz="3600" dirty="0"/>
              <a:t>–</a:t>
            </a:r>
            <a:r>
              <a:rPr lang="en-US" sz="3600" dirty="0"/>
              <a:t> The </a:t>
            </a:r>
            <a:r>
              <a:rPr lang="en-US" sz="3600" dirty="0">
                <a:solidFill>
                  <a:srgbClr val="FFFFFF"/>
                </a:solidFill>
              </a:rPr>
              <a:t>Bad</a:t>
            </a:r>
            <a:r>
              <a:rPr lang="en-US" sz="3600" dirty="0"/>
              <a:t> News</a:t>
            </a:r>
            <a:br>
              <a:rPr lang="en-US" sz="3600" dirty="0"/>
            </a:br>
            <a:r>
              <a:rPr lang="en-US" sz="3600" dirty="0">
                <a:solidFill>
                  <a:srgbClr val="FFFFFF"/>
                </a:solidFill>
              </a:rPr>
              <a:t>Politics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4" y="2770094"/>
            <a:ext cx="7774305" cy="3267169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sz="2000" dirty="0"/>
              <a:t>Globalization brought winners &amp; losers </a:t>
            </a:r>
            <a:r>
              <a:rPr lang="mr-IN" sz="2000" dirty="0"/>
              <a:t>…</a:t>
            </a:r>
            <a:r>
              <a:rPr lang="en-US" sz="2000" dirty="0"/>
              <a:t> </a:t>
            </a:r>
            <a:r>
              <a:rPr lang="en-US" sz="2000" i="1" dirty="0">
                <a:solidFill>
                  <a:srgbClr val="CF0F32"/>
                </a:solidFill>
              </a:rPr>
              <a:t>the losers fought back!</a:t>
            </a:r>
          </a:p>
          <a:p>
            <a:pPr marL="800100" lvl="1" indent="-457200"/>
            <a:r>
              <a:rPr lang="en-US" sz="1800" dirty="0">
                <a:solidFill>
                  <a:srgbClr val="008000"/>
                </a:solidFill>
              </a:rPr>
              <a:t>Democratic governance is hard </a:t>
            </a:r>
            <a:r>
              <a:rPr lang="en-US" sz="1800" dirty="0">
                <a:solidFill>
                  <a:srgbClr val="000090"/>
                </a:solidFill>
              </a:rPr>
              <a:t>... it takes generations to develop the “civic virtues” that make pluralism work &amp; </a:t>
            </a:r>
            <a:r>
              <a:rPr lang="en-US" sz="1800" dirty="0">
                <a:solidFill>
                  <a:srgbClr val="A20000"/>
                </a:solidFill>
              </a:rPr>
              <a:t>can’t be imposed</a:t>
            </a:r>
          </a:p>
          <a:p>
            <a:pPr marL="800100" lvl="1" indent="-457200"/>
            <a:r>
              <a:rPr lang="en-US" sz="1800" dirty="0">
                <a:solidFill>
                  <a:srgbClr val="000090"/>
                </a:solidFill>
              </a:rPr>
              <a:t>Socioeconomic dislocation reaped by globalization create fear, anxiety, and impatience with which governments can’t cope</a:t>
            </a:r>
          </a:p>
          <a:p>
            <a:pPr marL="800100" lvl="1" indent="-457200"/>
            <a:r>
              <a:rPr lang="en-US" sz="1800" dirty="0">
                <a:solidFill>
                  <a:srgbClr val="000090"/>
                </a:solidFill>
              </a:rPr>
              <a:t>More actors mean more voices seeking to be heard </a:t>
            </a:r>
            <a:r>
              <a:rPr lang="mr-IN" sz="1800" dirty="0">
                <a:solidFill>
                  <a:srgbClr val="000090"/>
                </a:solidFill>
              </a:rPr>
              <a:t>–</a:t>
            </a:r>
            <a:r>
              <a:rPr lang="en-US" sz="1800" dirty="0">
                <a:solidFill>
                  <a:srgbClr val="000090"/>
                </a:solidFill>
              </a:rPr>
              <a:t> and frustrated by the result </a:t>
            </a:r>
            <a:r>
              <a:rPr lang="mr-IN" sz="1800" dirty="0">
                <a:solidFill>
                  <a:srgbClr val="000090"/>
                </a:solidFill>
              </a:rPr>
              <a:t>–</a:t>
            </a:r>
            <a:r>
              <a:rPr lang="en-US" sz="1800" dirty="0">
                <a:solidFill>
                  <a:srgbClr val="000090"/>
                </a:solidFill>
              </a:rPr>
              <a:t> but institutions are weak and exploitable</a:t>
            </a:r>
          </a:p>
          <a:p>
            <a:pPr marL="800100" lvl="1" indent="-457200"/>
            <a:r>
              <a:rPr lang="en-US" sz="1800" dirty="0">
                <a:solidFill>
                  <a:srgbClr val="000090"/>
                </a:solidFill>
              </a:rPr>
              <a:t>Challenges to good governance increase beyond the capacity of most systems to cope ... so governments cultivate distractions</a:t>
            </a:r>
          </a:p>
          <a:p>
            <a:pPr marL="800100" lvl="1" indent="-457200"/>
            <a:r>
              <a:rPr lang="en-US" sz="1800" u="sng" dirty="0">
                <a:solidFill>
                  <a:srgbClr val="008000"/>
                </a:solidFill>
              </a:rPr>
              <a:t>Result</a:t>
            </a:r>
            <a:r>
              <a:rPr lang="en-US" sz="1800" dirty="0">
                <a:solidFill>
                  <a:srgbClr val="000090"/>
                </a:solidFill>
              </a:rPr>
              <a:t> </a:t>
            </a:r>
            <a:r>
              <a:rPr lang="mr-IN" sz="1800" dirty="0">
                <a:solidFill>
                  <a:srgbClr val="000090"/>
                </a:solidFill>
              </a:rPr>
              <a:t>–</a:t>
            </a:r>
            <a:r>
              <a:rPr lang="en-US" sz="1800" dirty="0">
                <a:solidFill>
                  <a:srgbClr val="000090"/>
                </a:solidFill>
              </a:rPr>
              <a:t> persistent rise of autocratic models of governance, notions of “illiberal democracy” as populism increases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6907-DD5F-5B40-AC5F-CB2A84EF355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252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 </a:t>
            </a:r>
            <a:r>
              <a:rPr lang="mr-IN" dirty="0"/>
              <a:t>–</a:t>
            </a:r>
            <a:r>
              <a:rPr lang="en-US" dirty="0"/>
              <a:t> “Top Ten”?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4" y="2770094"/>
            <a:ext cx="8099426" cy="358625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Industrial &amp; information revolutions created transformative opportunities ... heightened expectations ... seeded dangers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global economy </a:t>
            </a:r>
            <a:r>
              <a:rPr lang="mr-IN" dirty="0"/>
              <a:t>–</a:t>
            </a:r>
            <a:r>
              <a:rPr lang="en-US" dirty="0"/>
              <a:t> and the nature of work </a:t>
            </a:r>
            <a:r>
              <a:rPr lang="mr-IN" dirty="0"/>
              <a:t>–</a:t>
            </a:r>
            <a:r>
              <a:rPr lang="en-US" dirty="0"/>
              <a:t> are shifting </a:t>
            </a:r>
            <a:r>
              <a:rPr lang="en-US" i="1" dirty="0">
                <a:solidFill>
                  <a:srgbClr val="008000"/>
                </a:solidFill>
              </a:rPr>
              <a:t>(again)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Societies </a:t>
            </a:r>
            <a:r>
              <a:rPr lang="mr-IN" dirty="0"/>
              <a:t>–</a:t>
            </a:r>
            <a:r>
              <a:rPr lang="en-US" dirty="0"/>
              <a:t> both rich and poor </a:t>
            </a:r>
            <a:r>
              <a:rPr lang="mr-IN" dirty="0"/>
              <a:t>–</a:t>
            </a:r>
            <a:r>
              <a:rPr lang="en-US" dirty="0"/>
              <a:t> are unraveling at home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rich are aging </a:t>
            </a:r>
            <a:r>
              <a:rPr lang="mr-IN" dirty="0"/>
              <a:t>…</a:t>
            </a:r>
            <a:r>
              <a:rPr lang="en-US" dirty="0"/>
              <a:t> the poor aren’t </a:t>
            </a:r>
            <a:r>
              <a:rPr lang="en-US" i="1" dirty="0"/>
              <a:t>(but they ARE </a:t>
            </a:r>
            <a:r>
              <a:rPr lang="en-US" i="1" dirty="0">
                <a:solidFill>
                  <a:srgbClr val="008000"/>
                </a:solidFill>
              </a:rPr>
              <a:t>urbanizing</a:t>
            </a:r>
            <a:r>
              <a:rPr lang="en-US" i="1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Technology accelerates progress </a:t>
            </a:r>
            <a:r>
              <a:rPr lang="mr-IN" dirty="0"/>
              <a:t>…</a:t>
            </a:r>
            <a:r>
              <a:rPr lang="en-US" dirty="0"/>
              <a:t> but creates </a:t>
            </a:r>
            <a:r>
              <a:rPr lang="en-US"/>
              <a:t>disruptive discontinuities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6907-DD5F-5B40-AC5F-CB2A84EF355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365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 </a:t>
            </a:r>
            <a:r>
              <a:rPr lang="mr-IN" dirty="0"/>
              <a:t>–</a:t>
            </a:r>
            <a:r>
              <a:rPr lang="en-US" dirty="0"/>
              <a:t> “Top Ten”?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4" y="2590800"/>
            <a:ext cx="7945439" cy="348846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6"/>
            </a:pPr>
            <a:r>
              <a:rPr lang="en-US" dirty="0"/>
              <a:t>Ideas and identities can create </a:t>
            </a:r>
            <a:r>
              <a:rPr lang="en-US" dirty="0">
                <a:solidFill>
                  <a:srgbClr val="000090"/>
                </a:solidFill>
              </a:rPr>
              <a:t>new communities </a:t>
            </a:r>
            <a:r>
              <a:rPr lang="mr-IN" dirty="0"/>
              <a:t>…</a:t>
            </a:r>
            <a:r>
              <a:rPr lang="en-US" dirty="0"/>
              <a:t> but they can also drive a wave of </a:t>
            </a:r>
            <a:r>
              <a:rPr lang="en-US" dirty="0">
                <a:solidFill>
                  <a:srgbClr val="008000"/>
                </a:solidFill>
              </a:rPr>
              <a:t>exclusion &amp; intolerance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dirty="0"/>
              <a:t>Governing is getting more </a:t>
            </a:r>
            <a:r>
              <a:rPr lang="en-US" dirty="0">
                <a:solidFill>
                  <a:srgbClr val="000090"/>
                </a:solidFill>
              </a:rPr>
              <a:t>necessary</a:t>
            </a:r>
            <a:r>
              <a:rPr lang="en-US" dirty="0"/>
              <a:t> </a:t>
            </a:r>
            <a:r>
              <a:rPr lang="mr-IN" dirty="0"/>
              <a:t>…</a:t>
            </a:r>
            <a:r>
              <a:rPr lang="en-US" dirty="0"/>
              <a:t> but </a:t>
            </a:r>
            <a:r>
              <a:rPr lang="en-US" dirty="0">
                <a:solidFill>
                  <a:srgbClr val="008000"/>
                </a:solidFill>
              </a:rPr>
              <a:t>harder 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dirty="0"/>
              <a:t>Conflict is more </a:t>
            </a:r>
            <a:r>
              <a:rPr lang="en-US" dirty="0">
                <a:solidFill>
                  <a:srgbClr val="000090"/>
                </a:solidFill>
              </a:rPr>
              <a:t>lethal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blurring civilian/military lines </a:t>
            </a:r>
            <a:r>
              <a:rPr lang="mr-IN" dirty="0"/>
              <a:t>…</a:t>
            </a:r>
            <a:r>
              <a:rPr lang="en-US" dirty="0"/>
              <a:t> also more </a:t>
            </a:r>
            <a:r>
              <a:rPr lang="en-US" dirty="0">
                <a:solidFill>
                  <a:srgbClr val="008000"/>
                </a:solidFill>
              </a:rPr>
              <a:t>likely</a:t>
            </a:r>
            <a:r>
              <a:rPr lang="en-US" dirty="0"/>
              <a:t> </a:t>
            </a:r>
            <a:r>
              <a:rPr lang="mr-IN" dirty="0"/>
              <a:t>…</a:t>
            </a:r>
            <a:r>
              <a:rPr lang="en-US" dirty="0"/>
              <a:t> and less </a:t>
            </a:r>
            <a:r>
              <a:rPr lang="en-US" dirty="0">
                <a:solidFill>
                  <a:srgbClr val="008000"/>
                </a:solidFill>
              </a:rPr>
              <a:t>manageable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dirty="0">
                <a:solidFill>
                  <a:srgbClr val="008000"/>
                </a:solidFill>
              </a:rPr>
              <a:t>Societies and institutions </a:t>
            </a:r>
            <a:r>
              <a:rPr lang="en-US" dirty="0"/>
              <a:t>are more vulnerable to </a:t>
            </a:r>
            <a:r>
              <a:rPr lang="en-US" dirty="0">
                <a:solidFill>
                  <a:srgbClr val="008000"/>
                </a:solidFill>
              </a:rPr>
              <a:t>systemic risks </a:t>
            </a:r>
            <a:r>
              <a:rPr lang="mr-IN" dirty="0"/>
              <a:t>–</a:t>
            </a:r>
            <a:r>
              <a:rPr lang="en-US" dirty="0"/>
              <a:t> interdependence of complex systems (environmental, financial, informational, etc)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dirty="0"/>
              <a:t>20</a:t>
            </a:r>
            <a:r>
              <a:rPr lang="en-US" baseline="30000" dirty="0"/>
              <a:t>th</a:t>
            </a:r>
            <a:r>
              <a:rPr lang="en-US" dirty="0"/>
              <a:t> century </a:t>
            </a:r>
            <a:r>
              <a:rPr lang="en-US" dirty="0">
                <a:solidFill>
                  <a:srgbClr val="008000"/>
                </a:solidFill>
              </a:rPr>
              <a:t>“liberal world order”</a:t>
            </a:r>
            <a:r>
              <a:rPr lang="en-US" dirty="0"/>
              <a:t> </a:t>
            </a:r>
            <a:r>
              <a:rPr lang="mr-IN" dirty="0"/>
              <a:t>–</a:t>
            </a:r>
            <a:r>
              <a:rPr lang="en-US" dirty="0"/>
              <a:t> and the institutions that sustained it </a:t>
            </a:r>
            <a:r>
              <a:rPr lang="mr-IN" dirty="0"/>
              <a:t>–</a:t>
            </a:r>
            <a:r>
              <a:rPr lang="en-US" dirty="0"/>
              <a:t> is breaking down</a:t>
            </a:r>
          </a:p>
          <a:p>
            <a:pPr marL="457200" indent="-457200">
              <a:buFont typeface="+mj-lt"/>
              <a:buAutoNum type="arabicPeriod" startAt="6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6907-DD5F-5B40-AC5F-CB2A84EF3553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21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E91DF-EBBC-2145-8688-FA11E4809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Trends 2040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5EDBE-51BB-E541-A8A4-E70A1AE3A9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0664" y="2784474"/>
            <a:ext cx="3767328" cy="3616325"/>
          </a:xfrm>
        </p:spPr>
        <p:txBody>
          <a:bodyPr>
            <a:normAutofit/>
          </a:bodyPr>
          <a:lstStyle/>
          <a:p>
            <a:r>
              <a:rPr lang="en-US" dirty="0"/>
              <a:t>Global Challenges</a:t>
            </a:r>
          </a:p>
          <a:p>
            <a:pPr lvl="1"/>
            <a:r>
              <a:rPr lang="en-US" dirty="0">
                <a:solidFill>
                  <a:srgbClr val="000090"/>
                </a:solidFill>
              </a:rPr>
              <a:t>Climate Change</a:t>
            </a:r>
          </a:p>
          <a:p>
            <a:pPr lvl="1"/>
            <a:r>
              <a:rPr lang="en-US" dirty="0">
                <a:solidFill>
                  <a:srgbClr val="000090"/>
                </a:solidFill>
              </a:rPr>
              <a:t>Disease</a:t>
            </a:r>
          </a:p>
          <a:p>
            <a:pPr lvl="1"/>
            <a:r>
              <a:rPr lang="en-US" dirty="0">
                <a:solidFill>
                  <a:srgbClr val="000090"/>
                </a:solidFill>
              </a:rPr>
              <a:t>Financial Crises</a:t>
            </a:r>
          </a:p>
          <a:p>
            <a:pPr lvl="1"/>
            <a:r>
              <a:rPr lang="en-US" dirty="0">
                <a:solidFill>
                  <a:srgbClr val="000090"/>
                </a:solidFill>
              </a:rPr>
              <a:t>Technology Disruptions</a:t>
            </a:r>
          </a:p>
          <a:p>
            <a:r>
              <a:rPr lang="en-US" dirty="0"/>
              <a:t>Impact on:</a:t>
            </a:r>
          </a:p>
          <a:p>
            <a:pPr lvl="1"/>
            <a:r>
              <a:rPr lang="en-US" dirty="0">
                <a:solidFill>
                  <a:srgbClr val="000090"/>
                </a:solidFill>
              </a:rPr>
              <a:t>Communities</a:t>
            </a:r>
          </a:p>
          <a:p>
            <a:pPr lvl="1"/>
            <a:r>
              <a:rPr lang="en-US" dirty="0">
                <a:solidFill>
                  <a:srgbClr val="000090"/>
                </a:solidFill>
              </a:rPr>
              <a:t>Societies</a:t>
            </a:r>
          </a:p>
          <a:p>
            <a:pPr lvl="1"/>
            <a:r>
              <a:rPr lang="en-US" dirty="0">
                <a:solidFill>
                  <a:srgbClr val="000090"/>
                </a:solidFill>
              </a:rPr>
              <a:t>States</a:t>
            </a:r>
          </a:p>
          <a:p>
            <a:pPr lvl="1"/>
            <a:r>
              <a:rPr lang="en-US" dirty="0">
                <a:solidFill>
                  <a:srgbClr val="000090"/>
                </a:solidFill>
              </a:rPr>
              <a:t>International system</a:t>
            </a:r>
          </a:p>
          <a:p>
            <a:pPr lvl="1"/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37B58B-C449-894F-9BFD-AC74CB6551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92255" y="2580409"/>
            <a:ext cx="4211081" cy="4024453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dirty="0"/>
              <a:t>Fragmentation</a:t>
            </a:r>
          </a:p>
          <a:p>
            <a:pPr lvl="1"/>
            <a:r>
              <a:rPr lang="en-US" sz="1600" dirty="0">
                <a:solidFill>
                  <a:srgbClr val="000090"/>
                </a:solidFill>
              </a:rPr>
              <a:t>Exacerbated by system shocks</a:t>
            </a:r>
          </a:p>
          <a:p>
            <a:r>
              <a:rPr lang="en-US" dirty="0"/>
              <a:t>Disequilibrium</a:t>
            </a:r>
          </a:p>
          <a:p>
            <a:pPr lvl="1"/>
            <a:r>
              <a:rPr lang="en-US" sz="1600" dirty="0">
                <a:solidFill>
                  <a:srgbClr val="000090"/>
                </a:solidFill>
              </a:rPr>
              <a:t>Challenges/needs ~ capacity</a:t>
            </a:r>
          </a:p>
          <a:p>
            <a:pPr lvl="1"/>
            <a:r>
              <a:rPr lang="en-US" sz="1600" dirty="0">
                <a:solidFill>
                  <a:srgbClr val="000090"/>
                </a:solidFill>
              </a:rPr>
              <a:t>Systems eroding</a:t>
            </a:r>
          </a:p>
          <a:p>
            <a:r>
              <a:rPr lang="en-US" dirty="0"/>
              <a:t>Contestation</a:t>
            </a:r>
          </a:p>
          <a:p>
            <a:pPr lvl="1"/>
            <a:r>
              <a:rPr lang="en-US" sz="1600" dirty="0">
                <a:solidFill>
                  <a:srgbClr val="000090"/>
                </a:solidFill>
              </a:rPr>
              <a:t>Polarization, rising tensions</a:t>
            </a:r>
          </a:p>
          <a:p>
            <a:pPr lvl="1"/>
            <a:r>
              <a:rPr lang="en-US" sz="1600" dirty="0">
                <a:solidFill>
                  <a:srgbClr val="000090"/>
                </a:solidFill>
              </a:rPr>
              <a:t>More prone to violence</a:t>
            </a:r>
          </a:p>
          <a:p>
            <a:pPr lvl="1"/>
            <a:r>
              <a:rPr lang="en-US" sz="1600" dirty="0">
                <a:solidFill>
                  <a:srgbClr val="000090"/>
                </a:solidFill>
              </a:rPr>
              <a:t>Competitive geopolitics</a:t>
            </a:r>
          </a:p>
          <a:p>
            <a:r>
              <a:rPr lang="en-US" dirty="0"/>
              <a:t>Adaptation</a:t>
            </a:r>
          </a:p>
          <a:p>
            <a:pPr lvl="1"/>
            <a:r>
              <a:rPr lang="en-US" sz="1600" dirty="0">
                <a:solidFill>
                  <a:srgbClr val="000090"/>
                </a:solidFill>
              </a:rPr>
              <a:t>Imperative to survive</a:t>
            </a:r>
          </a:p>
          <a:p>
            <a:pPr lvl="1"/>
            <a:r>
              <a:rPr lang="en-US" sz="1600" dirty="0">
                <a:solidFill>
                  <a:srgbClr val="000090"/>
                </a:solidFill>
              </a:rPr>
              <a:t>Could contribute to inequality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9767567-8E91-6245-A27C-872226641261}"/>
              </a:ext>
            </a:extLst>
          </p:cNvPr>
          <p:cNvCxnSpPr>
            <a:cxnSpLocks/>
          </p:cNvCxnSpPr>
          <p:nvPr/>
        </p:nvCxnSpPr>
        <p:spPr>
          <a:xfrm flipH="1">
            <a:off x="3048000" y="4724400"/>
            <a:ext cx="1066800" cy="609600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4374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F6DC1A0-03BC-3A48-8AE2-547CF50C4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Scenarios 2040 ??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FB2549-D233-354A-BDA8-5614DAE89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Renaissance of democracies</a:t>
            </a:r>
          </a:p>
          <a:p>
            <a:pPr lvl="1"/>
            <a:r>
              <a:rPr lang="en-US" sz="1800" dirty="0">
                <a:solidFill>
                  <a:srgbClr val="000090"/>
                </a:solidFill>
              </a:rPr>
              <a:t>U.S. leads resurgence of democracies</a:t>
            </a:r>
          </a:p>
          <a:p>
            <a:r>
              <a:rPr lang="en-US" sz="2000" dirty="0"/>
              <a:t>A World Adrift</a:t>
            </a:r>
          </a:p>
          <a:p>
            <a:pPr lvl="1"/>
            <a:r>
              <a:rPr lang="en-US" sz="1800" dirty="0">
                <a:solidFill>
                  <a:srgbClr val="000090"/>
                </a:solidFill>
              </a:rPr>
              <a:t>China leading but not dominant</a:t>
            </a:r>
          </a:p>
          <a:p>
            <a:r>
              <a:rPr lang="en-US" sz="2000" dirty="0"/>
              <a:t>Competitive Coexistence</a:t>
            </a:r>
          </a:p>
          <a:p>
            <a:pPr lvl="1"/>
            <a:r>
              <a:rPr lang="en-US" sz="1800" dirty="0">
                <a:solidFill>
                  <a:srgbClr val="000090"/>
                </a:solidFill>
              </a:rPr>
              <a:t>U.S. vs China competing</a:t>
            </a:r>
          </a:p>
          <a:p>
            <a:r>
              <a:rPr lang="en-US" sz="2000" dirty="0"/>
              <a:t>Separate Silos</a:t>
            </a:r>
          </a:p>
          <a:p>
            <a:pPr lvl="1"/>
            <a:r>
              <a:rPr lang="en-US" sz="1800" dirty="0">
                <a:solidFill>
                  <a:srgbClr val="000090"/>
                </a:solidFill>
              </a:rPr>
              <a:t>Unraveling of globalization … return of blocs</a:t>
            </a:r>
          </a:p>
          <a:p>
            <a:r>
              <a:rPr lang="en-US" sz="2000" dirty="0"/>
              <a:t>Tragedy &amp; Mobilization</a:t>
            </a:r>
          </a:p>
          <a:p>
            <a:pPr lvl="1"/>
            <a:r>
              <a:rPr lang="en-US" sz="1800" dirty="0">
                <a:solidFill>
                  <a:srgbClr val="000090"/>
                </a:solidFill>
              </a:rPr>
              <a:t>EU &amp; China respond to environmental crises</a:t>
            </a:r>
          </a:p>
        </p:txBody>
      </p:sp>
    </p:spTree>
    <p:extLst>
      <p:ext uri="{BB962C8B-B14F-4D97-AF65-F5344CB8AC3E}">
        <p14:creationId xmlns:p14="http://schemas.microsoft.com/office/powerpoint/2010/main" val="422659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Global Trends </a:t>
            </a:r>
            <a:r>
              <a:rPr lang="mr-IN" sz="3600" dirty="0"/>
              <a:t>–</a:t>
            </a:r>
            <a:r>
              <a:rPr lang="en-US" sz="3600" dirty="0"/>
              <a:t> The </a:t>
            </a:r>
            <a:r>
              <a:rPr lang="en-US" sz="3600" dirty="0">
                <a:solidFill>
                  <a:schemeClr val="bg1"/>
                </a:solidFill>
              </a:rPr>
              <a:t>Good</a:t>
            </a:r>
            <a:r>
              <a:rPr lang="en-US" sz="3600" dirty="0"/>
              <a:t> News</a:t>
            </a:r>
            <a:br>
              <a:rPr lang="en-US" sz="3600" dirty="0"/>
            </a:br>
            <a:r>
              <a:rPr lang="en-US" sz="3600" dirty="0">
                <a:solidFill>
                  <a:srgbClr val="FFFFFF"/>
                </a:solidFill>
              </a:rPr>
              <a:t>Economics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770094"/>
            <a:ext cx="7662864" cy="358625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Globalization &amp; the information age have enabled an explosion of global wealth and a reduction in extreme poverty.</a:t>
            </a:r>
          </a:p>
          <a:p>
            <a:pPr marL="800100" lvl="1" indent="-457200"/>
            <a:r>
              <a:rPr lang="en-US" sz="1800" dirty="0">
                <a:solidFill>
                  <a:srgbClr val="000090"/>
                </a:solidFill>
              </a:rPr>
              <a:t>Since the 1970s ... </a:t>
            </a:r>
            <a:r>
              <a:rPr lang="en-US" sz="1800" dirty="0">
                <a:solidFill>
                  <a:srgbClr val="A20000"/>
                </a:solidFill>
              </a:rPr>
              <a:t>global population has </a:t>
            </a:r>
            <a:r>
              <a:rPr lang="en-US" sz="1800" u="sng" dirty="0">
                <a:solidFill>
                  <a:srgbClr val="A20000"/>
                </a:solidFill>
              </a:rPr>
              <a:t>risen</a:t>
            </a:r>
            <a:r>
              <a:rPr lang="en-US" sz="1800" dirty="0">
                <a:solidFill>
                  <a:srgbClr val="A20000"/>
                </a:solidFill>
              </a:rPr>
              <a:t> about 50% </a:t>
            </a:r>
            <a:r>
              <a:rPr lang="en-US" sz="1800" dirty="0">
                <a:solidFill>
                  <a:srgbClr val="000090"/>
                </a:solidFill>
              </a:rPr>
              <a:t>(from 5 billion to 7.5+ billion) ... But the number of people in the world living in </a:t>
            </a:r>
            <a:r>
              <a:rPr lang="en-US" sz="1800" dirty="0">
                <a:solidFill>
                  <a:srgbClr val="A20000"/>
                </a:solidFill>
              </a:rPr>
              <a:t>extreme poverty has been </a:t>
            </a:r>
            <a:r>
              <a:rPr lang="en-US" sz="1800" u="sng" dirty="0">
                <a:solidFill>
                  <a:srgbClr val="A20000"/>
                </a:solidFill>
              </a:rPr>
              <a:t>reduced</a:t>
            </a:r>
            <a:r>
              <a:rPr lang="en-US" sz="1800" dirty="0">
                <a:solidFill>
                  <a:srgbClr val="A20000"/>
                </a:solidFill>
              </a:rPr>
              <a:t> by 50% </a:t>
            </a:r>
            <a:r>
              <a:rPr lang="en-US" sz="1800" dirty="0">
                <a:solidFill>
                  <a:srgbClr val="000090"/>
                </a:solidFill>
              </a:rPr>
              <a:t>(from almost 2 billion to under 1 billion).</a:t>
            </a:r>
          </a:p>
          <a:p>
            <a:pPr marL="800100" lvl="1" indent="-457200"/>
            <a:r>
              <a:rPr lang="en-US" sz="1800" dirty="0">
                <a:solidFill>
                  <a:srgbClr val="000090"/>
                </a:solidFill>
              </a:rPr>
              <a:t>Principal </a:t>
            </a:r>
            <a:r>
              <a:rPr lang="en-US" sz="1800" dirty="0">
                <a:solidFill>
                  <a:srgbClr val="008000"/>
                </a:solidFill>
              </a:rPr>
              <a:t>“winners” </a:t>
            </a:r>
            <a:r>
              <a:rPr lang="en-US" sz="1800" dirty="0">
                <a:solidFill>
                  <a:srgbClr val="000090"/>
                </a:solidFill>
              </a:rPr>
              <a:t>have been:</a:t>
            </a:r>
          </a:p>
          <a:p>
            <a:pPr marL="1149350" lvl="2" indent="-457200"/>
            <a:r>
              <a:rPr lang="en-US" sz="1800" dirty="0">
                <a:solidFill>
                  <a:srgbClr val="008000"/>
                </a:solidFill>
              </a:rPr>
              <a:t>Middle classes </a:t>
            </a:r>
            <a:r>
              <a:rPr lang="en-US" sz="1800" dirty="0">
                <a:solidFill>
                  <a:srgbClr val="000090"/>
                </a:solidFill>
              </a:rPr>
              <a:t>in emerging economies, especially China, India</a:t>
            </a:r>
          </a:p>
          <a:p>
            <a:pPr marL="1149350" lvl="2" indent="-457200"/>
            <a:r>
              <a:rPr lang="en-US" sz="1800" dirty="0">
                <a:solidFill>
                  <a:srgbClr val="000090"/>
                </a:solidFill>
              </a:rPr>
              <a:t>The </a:t>
            </a:r>
            <a:r>
              <a:rPr lang="en-US" sz="1800" dirty="0">
                <a:solidFill>
                  <a:srgbClr val="008000"/>
                </a:solidFill>
              </a:rPr>
              <a:t>most affluent </a:t>
            </a:r>
            <a:r>
              <a:rPr lang="en-US" sz="1800" dirty="0">
                <a:solidFill>
                  <a:srgbClr val="000090"/>
                </a:solidFill>
              </a:rPr>
              <a:t>in the developed “post-industrial” world (including </a:t>
            </a:r>
            <a:r>
              <a:rPr lang="en-US" sz="1800" dirty="0">
                <a:solidFill>
                  <a:srgbClr val="CF0F32"/>
                </a:solidFill>
              </a:rPr>
              <a:t>10-15% </a:t>
            </a:r>
            <a:r>
              <a:rPr lang="en-US" sz="1800" dirty="0">
                <a:solidFill>
                  <a:srgbClr val="000090"/>
                </a:solidFill>
              </a:rPr>
              <a:t>of U.S. population, </a:t>
            </a:r>
            <a:r>
              <a:rPr lang="en-US" sz="1800" dirty="0">
                <a:solidFill>
                  <a:srgbClr val="CF0F32"/>
                </a:solidFill>
              </a:rPr>
              <a:t>5%</a:t>
            </a:r>
            <a:r>
              <a:rPr lang="en-US" sz="1800" dirty="0">
                <a:solidFill>
                  <a:srgbClr val="000090"/>
                </a:solidFill>
              </a:rPr>
              <a:t> in W Europe</a:t>
            </a:r>
            <a:r>
              <a:rPr lang="en-US" dirty="0">
                <a:solidFill>
                  <a:srgbClr val="000090"/>
                </a:solidFill>
              </a:rPr>
              <a:t>, </a:t>
            </a:r>
            <a:r>
              <a:rPr lang="en-US" sz="1800" dirty="0">
                <a:solidFill>
                  <a:srgbClr val="000090"/>
                </a:solidFill>
              </a:rPr>
              <a:t>Japan)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6907-DD5F-5B40-AC5F-CB2A84EF355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65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Global Trends </a:t>
            </a:r>
            <a:r>
              <a:rPr lang="mr-IN" sz="3600" dirty="0"/>
              <a:t>–</a:t>
            </a:r>
            <a:r>
              <a:rPr lang="en-US" sz="3600" dirty="0"/>
              <a:t> The </a:t>
            </a:r>
            <a:r>
              <a:rPr lang="en-US" sz="3600" dirty="0">
                <a:solidFill>
                  <a:srgbClr val="FFFFFF"/>
                </a:solidFill>
              </a:rPr>
              <a:t>Bad</a:t>
            </a:r>
            <a:r>
              <a:rPr lang="en-US" sz="3600" dirty="0"/>
              <a:t> News</a:t>
            </a:r>
            <a:br>
              <a:rPr lang="en-US" sz="3600" dirty="0"/>
            </a:br>
            <a:r>
              <a:rPr lang="en-US" sz="3600" dirty="0">
                <a:solidFill>
                  <a:schemeClr val="bg1"/>
                </a:solidFill>
              </a:rPr>
              <a:t>Economics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775" y="2770094"/>
            <a:ext cx="7662864" cy="349862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Expansion of global wealth has been accompanied by </a:t>
            </a:r>
            <a:r>
              <a:rPr lang="en-US" sz="2000" dirty="0">
                <a:solidFill>
                  <a:srgbClr val="A20000"/>
                </a:solidFill>
              </a:rPr>
              <a:t>greater gaps between rich and poor</a:t>
            </a:r>
            <a:r>
              <a:rPr lang="en-US" sz="2000" dirty="0"/>
              <a:t>, both in actual wealth and opportunities to access wealth</a:t>
            </a:r>
          </a:p>
          <a:p>
            <a:pPr marL="800100" lvl="1" indent="-457200"/>
            <a:r>
              <a:rPr lang="en-US" sz="1800" dirty="0">
                <a:solidFill>
                  <a:srgbClr val="000090"/>
                </a:solidFill>
              </a:rPr>
              <a:t>Principal </a:t>
            </a:r>
            <a:r>
              <a:rPr lang="en-US" sz="1800" dirty="0">
                <a:solidFill>
                  <a:srgbClr val="008000"/>
                </a:solidFill>
              </a:rPr>
              <a:t>“losers” </a:t>
            </a:r>
            <a:r>
              <a:rPr lang="en-US" sz="1800" dirty="0">
                <a:solidFill>
                  <a:srgbClr val="000090"/>
                </a:solidFill>
              </a:rPr>
              <a:t>in this global wealth expansion:</a:t>
            </a:r>
          </a:p>
          <a:p>
            <a:pPr marL="1149350" lvl="2" indent="-457200"/>
            <a:r>
              <a:rPr lang="en-US" sz="1800" dirty="0">
                <a:solidFill>
                  <a:srgbClr val="000090"/>
                </a:solidFill>
              </a:rPr>
              <a:t>The </a:t>
            </a:r>
            <a:r>
              <a:rPr lang="en-US" sz="1800" dirty="0">
                <a:solidFill>
                  <a:srgbClr val="008000"/>
                </a:solidFill>
              </a:rPr>
              <a:t>very poor </a:t>
            </a:r>
            <a:r>
              <a:rPr lang="en-US" sz="1800" dirty="0">
                <a:solidFill>
                  <a:srgbClr val="000090"/>
                </a:solidFill>
              </a:rPr>
              <a:t>in sub-Saharan Africa, Latin America, Asia, and the Middle East ... [</a:t>
            </a:r>
            <a:r>
              <a:rPr lang="en-US" sz="1800" i="1" dirty="0">
                <a:solidFill>
                  <a:srgbClr val="000090"/>
                </a:solidFill>
              </a:rPr>
              <a:t>The Bottom Billion, </a:t>
            </a:r>
            <a:r>
              <a:rPr lang="en-US" sz="1800" dirty="0">
                <a:solidFill>
                  <a:srgbClr val="000090"/>
                </a:solidFill>
              </a:rPr>
              <a:t>Collier, 2007]</a:t>
            </a:r>
          </a:p>
          <a:p>
            <a:pPr marL="1149350" lvl="2" indent="-457200"/>
            <a:r>
              <a:rPr lang="en-US" sz="1800" dirty="0">
                <a:solidFill>
                  <a:srgbClr val="000090"/>
                </a:solidFill>
              </a:rPr>
              <a:t>Citizens of rich countries with stagnating incomes, much of the population of former communist countries ... </a:t>
            </a:r>
            <a:r>
              <a:rPr lang="en-US" sz="1800" dirty="0">
                <a:solidFill>
                  <a:srgbClr val="A20000"/>
                </a:solidFill>
              </a:rPr>
              <a:t>exacerbated</a:t>
            </a:r>
            <a:r>
              <a:rPr lang="en-US" sz="1800" dirty="0">
                <a:solidFill>
                  <a:srgbClr val="000090"/>
                </a:solidFill>
              </a:rPr>
              <a:t> by </a:t>
            </a:r>
            <a:r>
              <a:rPr lang="en-US" sz="1800" dirty="0">
                <a:solidFill>
                  <a:srgbClr val="008000"/>
                </a:solidFill>
              </a:rPr>
              <a:t>changing nature of work</a:t>
            </a:r>
            <a:r>
              <a:rPr lang="en-US" sz="1800" dirty="0">
                <a:solidFill>
                  <a:srgbClr val="000090"/>
                </a:solidFill>
              </a:rPr>
              <a:t>, less access to quality </a:t>
            </a:r>
            <a:r>
              <a:rPr lang="en-US" sz="1800" dirty="0">
                <a:solidFill>
                  <a:srgbClr val="008000"/>
                </a:solidFill>
              </a:rPr>
              <a:t>education</a:t>
            </a:r>
            <a:r>
              <a:rPr lang="en-US" sz="1800" dirty="0">
                <a:solidFill>
                  <a:srgbClr val="000090"/>
                </a:solidFill>
              </a:rPr>
              <a:t> &amp; retraining, dependence on </a:t>
            </a:r>
            <a:r>
              <a:rPr lang="en-US" sz="1800" dirty="0">
                <a:solidFill>
                  <a:srgbClr val="008000"/>
                </a:solidFill>
              </a:rPr>
              <a:t>debt</a:t>
            </a:r>
            <a:r>
              <a:rPr lang="en-US" sz="1800" dirty="0">
                <a:solidFill>
                  <a:srgbClr val="000090"/>
                </a:solidFill>
              </a:rPr>
              <a:t> during 2008 financial crisis</a:t>
            </a:r>
          </a:p>
          <a:p>
            <a:pPr marL="800100" lvl="1" indent="-457200"/>
            <a:r>
              <a:rPr lang="en-US" sz="1800" dirty="0">
                <a:solidFill>
                  <a:srgbClr val="A20000"/>
                </a:solidFill>
              </a:rPr>
              <a:t>Both create a crisis of expectations, in both rich &amp; poor societies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6907-DD5F-5B40-AC5F-CB2A84EF355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828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Global Trends </a:t>
            </a:r>
            <a:r>
              <a:rPr lang="mr-IN" sz="3600" dirty="0"/>
              <a:t>–</a:t>
            </a:r>
            <a:r>
              <a:rPr lang="en-US" sz="3600" dirty="0"/>
              <a:t> The </a:t>
            </a:r>
            <a:r>
              <a:rPr lang="en-US" sz="3600" dirty="0">
                <a:solidFill>
                  <a:srgbClr val="FFFFFF"/>
                </a:solidFill>
              </a:rPr>
              <a:t>Good</a:t>
            </a:r>
            <a:r>
              <a:rPr lang="en-US" sz="3600" dirty="0"/>
              <a:t> News</a:t>
            </a:r>
            <a:br>
              <a:rPr lang="en-US" sz="3600" dirty="0"/>
            </a:br>
            <a:r>
              <a:rPr lang="en-US" sz="3600" dirty="0">
                <a:solidFill>
                  <a:srgbClr val="FFFFFF"/>
                </a:solidFill>
              </a:rPr>
              <a:t>Demographics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sz="2000" dirty="0"/>
              <a:t>Overall global </a:t>
            </a:r>
            <a:r>
              <a:rPr lang="en-US" sz="2000" dirty="0">
                <a:solidFill>
                  <a:srgbClr val="A20000"/>
                </a:solidFill>
              </a:rPr>
              <a:t>population growth </a:t>
            </a:r>
            <a:r>
              <a:rPr lang="en-US" sz="2000" dirty="0">
                <a:solidFill>
                  <a:srgbClr val="008000"/>
                </a:solidFill>
              </a:rPr>
              <a:t>rate</a:t>
            </a:r>
            <a:r>
              <a:rPr lang="en-US" sz="2000" dirty="0">
                <a:solidFill>
                  <a:srgbClr val="A20000"/>
                </a:solidFill>
              </a:rPr>
              <a:t> is declining </a:t>
            </a:r>
            <a:r>
              <a:rPr lang="en-US" sz="2000" dirty="0"/>
              <a:t>after almost 50% growth in last half-century ... 7.6 billion today ... 8.6 billion (2030) ...9.7 billion (2050) ... 11.2 billion (2100)</a:t>
            </a:r>
          </a:p>
          <a:p>
            <a:pPr lvl="1"/>
            <a:r>
              <a:rPr lang="en-US" sz="1800" dirty="0">
                <a:solidFill>
                  <a:srgbClr val="000090"/>
                </a:solidFill>
              </a:rPr>
              <a:t>Declining fertility rates</a:t>
            </a:r>
          </a:p>
          <a:p>
            <a:pPr lvl="1"/>
            <a:r>
              <a:rPr lang="en-US" sz="1800" dirty="0">
                <a:solidFill>
                  <a:srgbClr val="000090"/>
                </a:solidFill>
              </a:rPr>
              <a:t>Improved maternal and post-natal health (after baby boom)</a:t>
            </a:r>
          </a:p>
          <a:p>
            <a:pPr lvl="1"/>
            <a:r>
              <a:rPr lang="en-US" sz="1800" dirty="0">
                <a:solidFill>
                  <a:srgbClr val="000090"/>
                </a:solidFill>
              </a:rPr>
              <a:t>Increasing numbers of women seeking employment out of the home</a:t>
            </a:r>
          </a:p>
          <a:p>
            <a:pPr lvl="1"/>
            <a:r>
              <a:rPr lang="en-US" sz="1800" dirty="0">
                <a:solidFill>
                  <a:srgbClr val="000090"/>
                </a:solidFill>
              </a:rPr>
              <a:t>Growing urbanization</a:t>
            </a:r>
          </a:p>
          <a:p>
            <a:pPr lvl="1"/>
            <a:r>
              <a:rPr lang="en-US" sz="1800" dirty="0">
                <a:solidFill>
                  <a:srgbClr val="000090"/>
                </a:solidFill>
              </a:rPr>
              <a:t>Higher life expectancy worldwide</a:t>
            </a:r>
          </a:p>
          <a:p>
            <a:pPr lvl="1"/>
            <a:endParaRPr lang="en-US" sz="1800" dirty="0">
              <a:solidFill>
                <a:srgbClr val="00009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6907-DD5F-5B40-AC5F-CB2A84EF355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344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Global Trends </a:t>
            </a:r>
            <a:r>
              <a:rPr lang="mr-IN" sz="3600" dirty="0"/>
              <a:t>–</a:t>
            </a:r>
            <a:r>
              <a:rPr lang="en-US" sz="3600" dirty="0"/>
              <a:t> The </a:t>
            </a:r>
            <a:r>
              <a:rPr lang="en-US" sz="3600" dirty="0">
                <a:solidFill>
                  <a:srgbClr val="FFFFFF"/>
                </a:solidFill>
              </a:rPr>
              <a:t>Bad</a:t>
            </a:r>
            <a:r>
              <a:rPr lang="en-US" sz="3600" dirty="0"/>
              <a:t> News</a:t>
            </a:r>
            <a:br>
              <a:rPr lang="en-US" sz="3600" dirty="0"/>
            </a:br>
            <a:r>
              <a:rPr lang="en-US" sz="3600" dirty="0">
                <a:solidFill>
                  <a:srgbClr val="FFFFFF"/>
                </a:solidFill>
              </a:rPr>
              <a:t>Demographics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sz="2000" dirty="0"/>
              <a:t>Changing distribution of global demographics will add stress </a:t>
            </a:r>
            <a:r>
              <a:rPr lang="mr-IN" sz="2000" dirty="0"/>
              <a:t>–</a:t>
            </a:r>
            <a:r>
              <a:rPr lang="en-US" sz="2000" dirty="0"/>
              <a:t> in different ways </a:t>
            </a:r>
            <a:r>
              <a:rPr lang="mr-IN" sz="2000" dirty="0"/>
              <a:t>–</a:t>
            </a:r>
            <a:r>
              <a:rPr lang="en-US" sz="2000" dirty="0"/>
              <a:t> to </a:t>
            </a:r>
            <a:r>
              <a:rPr lang="en-US" sz="2000" u="sng" dirty="0">
                <a:solidFill>
                  <a:srgbClr val="008000"/>
                </a:solidFill>
              </a:rPr>
              <a:t>all</a:t>
            </a:r>
            <a:r>
              <a:rPr lang="en-US" sz="2000" dirty="0"/>
              <a:t> countries.</a:t>
            </a:r>
          </a:p>
          <a:p>
            <a:pPr marL="800100" lvl="1" indent="-457200"/>
            <a:r>
              <a:rPr lang="en-US" sz="1800" dirty="0">
                <a:solidFill>
                  <a:srgbClr val="000090"/>
                </a:solidFill>
              </a:rPr>
              <a:t>Bulk of population growth in future decades confined to the </a:t>
            </a:r>
            <a:r>
              <a:rPr lang="en-US" sz="1800" dirty="0">
                <a:solidFill>
                  <a:srgbClr val="A20000"/>
                </a:solidFill>
              </a:rPr>
              <a:t>poorest countries </a:t>
            </a:r>
            <a:r>
              <a:rPr lang="en-US" sz="1800" dirty="0">
                <a:solidFill>
                  <a:srgbClr val="000090"/>
                </a:solidFill>
              </a:rPr>
              <a:t>least able to cope with that growth</a:t>
            </a:r>
          </a:p>
          <a:p>
            <a:pPr marL="1149350" lvl="2" indent="-457200"/>
            <a:r>
              <a:rPr lang="en-US" sz="1800" dirty="0">
                <a:solidFill>
                  <a:srgbClr val="000090"/>
                </a:solidFill>
              </a:rPr>
              <a:t>Africa ... Over 50% of global growth by 2050 ... Nigeria 3</a:t>
            </a:r>
            <a:r>
              <a:rPr lang="en-US" sz="1800" baseline="30000" dirty="0">
                <a:solidFill>
                  <a:srgbClr val="000090"/>
                </a:solidFill>
              </a:rPr>
              <a:t>rd</a:t>
            </a:r>
            <a:r>
              <a:rPr lang="en-US" sz="1800" dirty="0">
                <a:solidFill>
                  <a:srgbClr val="000090"/>
                </a:solidFill>
              </a:rPr>
              <a:t> most populous country after India &amp; China</a:t>
            </a:r>
          </a:p>
          <a:p>
            <a:pPr marL="1149350" lvl="2" indent="-457200"/>
            <a:r>
              <a:rPr lang="en-US" sz="1800" dirty="0">
                <a:solidFill>
                  <a:srgbClr val="008000"/>
                </a:solidFill>
              </a:rPr>
              <a:t>“Youth bulges” </a:t>
            </a:r>
            <a:r>
              <a:rPr lang="en-US" sz="1800" dirty="0">
                <a:solidFill>
                  <a:srgbClr val="000090"/>
                </a:solidFill>
              </a:rPr>
              <a:t>persist in Africa, South Asia, Arab world</a:t>
            </a:r>
          </a:p>
          <a:p>
            <a:pPr marL="800100" lvl="1" indent="-457200"/>
            <a:r>
              <a:rPr lang="en-US" sz="1800" dirty="0">
                <a:solidFill>
                  <a:srgbClr val="000090"/>
                </a:solidFill>
              </a:rPr>
              <a:t>In </a:t>
            </a:r>
            <a:r>
              <a:rPr lang="en-US" sz="1800" dirty="0">
                <a:solidFill>
                  <a:srgbClr val="A20000"/>
                </a:solidFill>
              </a:rPr>
              <a:t>wealthy countries </a:t>
            </a:r>
            <a:r>
              <a:rPr lang="mr-IN" sz="1800" dirty="0">
                <a:solidFill>
                  <a:srgbClr val="000090"/>
                </a:solidFill>
              </a:rPr>
              <a:t>–</a:t>
            </a:r>
            <a:r>
              <a:rPr lang="en-US" sz="1800" dirty="0">
                <a:solidFill>
                  <a:srgbClr val="000090"/>
                </a:solidFill>
              </a:rPr>
              <a:t> </a:t>
            </a:r>
            <a:r>
              <a:rPr lang="en-US" sz="1800" dirty="0">
                <a:solidFill>
                  <a:srgbClr val="008000"/>
                </a:solidFill>
              </a:rPr>
              <a:t>population aging, working-age populations decreasing</a:t>
            </a:r>
            <a:r>
              <a:rPr lang="en-US" sz="1800" dirty="0">
                <a:solidFill>
                  <a:srgbClr val="000090"/>
                </a:solidFill>
              </a:rPr>
              <a:t> ... Increased burdens on support systems for aging</a:t>
            </a:r>
          </a:p>
          <a:p>
            <a:pPr marL="800100" lvl="1" indent="-457200"/>
            <a:r>
              <a:rPr lang="en-US" sz="1800" dirty="0">
                <a:solidFill>
                  <a:srgbClr val="000090"/>
                </a:solidFill>
              </a:rPr>
              <a:t>People in distress will </a:t>
            </a:r>
            <a:r>
              <a:rPr lang="en-US" sz="1800" dirty="0">
                <a:solidFill>
                  <a:srgbClr val="A20000"/>
                </a:solidFill>
              </a:rPr>
              <a:t>migrate</a:t>
            </a:r>
            <a:r>
              <a:rPr lang="en-US" sz="1800" dirty="0">
                <a:solidFill>
                  <a:srgbClr val="000090"/>
                </a:solidFill>
              </a:rPr>
              <a:t> to places where they perceive opportunities for a better life for themselves and their children</a:t>
            </a:r>
          </a:p>
          <a:p>
            <a:pPr marL="800100" lvl="1" indent="-457200"/>
            <a:endParaRPr lang="en-US" sz="1800" dirty="0">
              <a:solidFill>
                <a:srgbClr val="00009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6907-DD5F-5B40-AC5F-CB2A84EF3553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50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Global Trends </a:t>
            </a:r>
            <a:r>
              <a:rPr lang="mr-IN" sz="3600" dirty="0"/>
              <a:t>–</a:t>
            </a:r>
            <a:r>
              <a:rPr lang="en-US" sz="3600" dirty="0"/>
              <a:t> The </a:t>
            </a:r>
            <a:r>
              <a:rPr lang="en-US" sz="3600" dirty="0">
                <a:solidFill>
                  <a:srgbClr val="FFFFFF"/>
                </a:solidFill>
              </a:rPr>
              <a:t>Good</a:t>
            </a:r>
            <a:r>
              <a:rPr lang="en-US" sz="3600" dirty="0"/>
              <a:t> News</a:t>
            </a:r>
            <a:br>
              <a:rPr lang="en-US" sz="3600" dirty="0"/>
            </a:br>
            <a:r>
              <a:rPr lang="en-US" sz="3600" dirty="0">
                <a:solidFill>
                  <a:srgbClr val="FFFFFF"/>
                </a:solidFill>
              </a:rPr>
              <a:t>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sz="2000" dirty="0"/>
              <a:t>Rapid technological growth has enabled:</a:t>
            </a:r>
          </a:p>
          <a:p>
            <a:pPr marL="800100" lvl="1" indent="-457200"/>
            <a:r>
              <a:rPr lang="en-US" sz="1800" dirty="0">
                <a:solidFill>
                  <a:srgbClr val="000090"/>
                </a:solidFill>
              </a:rPr>
              <a:t>Explosive economic growth</a:t>
            </a:r>
          </a:p>
          <a:p>
            <a:pPr marL="800100" lvl="1" indent="-457200"/>
            <a:r>
              <a:rPr lang="en-US" sz="1800" dirty="0">
                <a:solidFill>
                  <a:srgbClr val="000090"/>
                </a:solidFill>
              </a:rPr>
              <a:t>Transformations in manufacturing and energy</a:t>
            </a:r>
          </a:p>
          <a:p>
            <a:pPr marL="800100" lvl="1" indent="-457200"/>
            <a:r>
              <a:rPr lang="en-US" sz="1800" dirty="0">
                <a:solidFill>
                  <a:srgbClr val="000090"/>
                </a:solidFill>
              </a:rPr>
              <a:t>Democratized access to information</a:t>
            </a:r>
          </a:p>
          <a:p>
            <a:pPr marL="800100" lvl="1" indent="-457200"/>
            <a:r>
              <a:rPr lang="en-US" sz="1800" dirty="0">
                <a:solidFill>
                  <a:srgbClr val="000090"/>
                </a:solidFill>
              </a:rPr>
              <a:t>New frontiers in healthcare and the fight against disease</a:t>
            </a:r>
          </a:p>
          <a:p>
            <a:pPr marL="800100" lvl="1" indent="-457200"/>
            <a:r>
              <a:rPr lang="en-US" sz="1800" dirty="0">
                <a:solidFill>
                  <a:srgbClr val="000090"/>
                </a:solidFill>
              </a:rPr>
              <a:t>People across boundaries and cultures to interact</a:t>
            </a:r>
          </a:p>
          <a:p>
            <a:pPr marL="800100" lvl="1" indent="-457200"/>
            <a:r>
              <a:rPr lang="en-US" sz="1800" dirty="0">
                <a:solidFill>
                  <a:srgbClr val="000090"/>
                </a:solidFill>
              </a:rPr>
              <a:t>An end to major conflict between major powers </a:t>
            </a:r>
            <a:r>
              <a:rPr lang="en-US" sz="1800" i="1" dirty="0">
                <a:solidFill>
                  <a:srgbClr val="A20000"/>
                </a:solidFill>
              </a:rPr>
              <a:t>[so far]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6907-DD5F-5B40-AC5F-CB2A84EF3553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13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Global Trends </a:t>
            </a:r>
            <a:r>
              <a:rPr lang="mr-IN" sz="3600" dirty="0"/>
              <a:t>–</a:t>
            </a:r>
            <a:r>
              <a:rPr lang="en-US" sz="3600" dirty="0"/>
              <a:t> The </a:t>
            </a:r>
            <a:r>
              <a:rPr lang="en-US" sz="3600" dirty="0">
                <a:solidFill>
                  <a:srgbClr val="FFFFFF"/>
                </a:solidFill>
              </a:rPr>
              <a:t>Bad</a:t>
            </a:r>
            <a:r>
              <a:rPr lang="en-US" sz="3600" dirty="0"/>
              <a:t> News</a:t>
            </a:r>
            <a:br>
              <a:rPr lang="en-US" sz="3600" dirty="0"/>
            </a:br>
            <a:r>
              <a:rPr lang="en-US" sz="3600" dirty="0">
                <a:solidFill>
                  <a:srgbClr val="FFFFFF"/>
                </a:solidFill>
              </a:rPr>
              <a:t>Technology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sz="2000" dirty="0"/>
              <a:t>Technology is a </a:t>
            </a:r>
            <a:r>
              <a:rPr lang="en-US" sz="2000" dirty="0">
                <a:solidFill>
                  <a:srgbClr val="008000"/>
                </a:solidFill>
              </a:rPr>
              <a:t>value neutral tool </a:t>
            </a:r>
            <a:r>
              <a:rPr lang="mr-IN" sz="2000" dirty="0"/>
              <a:t>–</a:t>
            </a:r>
            <a:r>
              <a:rPr lang="en-US" sz="2000" dirty="0"/>
              <a:t> for every benefit and advantage, there is also </a:t>
            </a:r>
            <a:r>
              <a:rPr lang="en-US" sz="2000" dirty="0">
                <a:solidFill>
                  <a:srgbClr val="A20000"/>
                </a:solidFill>
              </a:rPr>
              <a:t>vulnerability to its exploitation:</a:t>
            </a:r>
          </a:p>
          <a:p>
            <a:pPr lvl="1"/>
            <a:r>
              <a:rPr lang="en-US" sz="1800" dirty="0">
                <a:solidFill>
                  <a:srgbClr val="000090"/>
                </a:solidFill>
              </a:rPr>
              <a:t>Socioeconomic dislocation as a result of the changing nature of work and increased automation</a:t>
            </a:r>
          </a:p>
          <a:p>
            <a:pPr lvl="1"/>
            <a:r>
              <a:rPr lang="en-US" sz="1800" dirty="0">
                <a:solidFill>
                  <a:srgbClr val="000090"/>
                </a:solidFill>
              </a:rPr>
              <a:t>Proliferation </a:t>
            </a:r>
            <a:r>
              <a:rPr lang="mr-IN" sz="1800" dirty="0">
                <a:solidFill>
                  <a:srgbClr val="000090"/>
                </a:solidFill>
              </a:rPr>
              <a:t>–</a:t>
            </a:r>
            <a:r>
              <a:rPr lang="en-US" sz="1800" dirty="0">
                <a:solidFill>
                  <a:srgbClr val="000090"/>
                </a:solidFill>
              </a:rPr>
              <a:t> and fragmentation </a:t>
            </a:r>
            <a:r>
              <a:rPr lang="mr-IN" sz="1800" dirty="0">
                <a:solidFill>
                  <a:srgbClr val="000090"/>
                </a:solidFill>
              </a:rPr>
              <a:t>–</a:t>
            </a:r>
            <a:r>
              <a:rPr lang="en-US" sz="1800" dirty="0">
                <a:solidFill>
                  <a:srgbClr val="000090"/>
                </a:solidFill>
              </a:rPr>
              <a:t> of information and media place new burdens on the consumer to assess reliability, think critically</a:t>
            </a:r>
          </a:p>
          <a:p>
            <a:pPr lvl="1"/>
            <a:r>
              <a:rPr lang="en-US" sz="1800" dirty="0">
                <a:solidFill>
                  <a:srgbClr val="000090"/>
                </a:solidFill>
              </a:rPr>
              <a:t>Advances in biotechnology raise difficult ethical &amp; moral issues</a:t>
            </a:r>
          </a:p>
          <a:p>
            <a:pPr lvl="1"/>
            <a:r>
              <a:rPr lang="en-US" sz="1800" dirty="0">
                <a:solidFill>
                  <a:srgbClr val="000090"/>
                </a:solidFill>
              </a:rPr>
              <a:t>Interconnectedness heightens localism &amp; populism as people believe their identities are being threatened </a:t>
            </a:r>
            <a:r>
              <a:rPr lang="mr-IN" sz="1800" dirty="0">
                <a:solidFill>
                  <a:srgbClr val="000090"/>
                </a:solidFill>
              </a:rPr>
              <a:t>–</a:t>
            </a:r>
            <a:r>
              <a:rPr lang="en-US" sz="1800" dirty="0">
                <a:solidFill>
                  <a:srgbClr val="000090"/>
                </a:solidFill>
              </a:rPr>
              <a:t> </a:t>
            </a:r>
            <a:r>
              <a:rPr lang="en-US" sz="1800" dirty="0">
                <a:solidFill>
                  <a:srgbClr val="008000"/>
                </a:solidFill>
              </a:rPr>
              <a:t>institutions lose legitimacy</a:t>
            </a:r>
          </a:p>
          <a:p>
            <a:pPr lvl="1"/>
            <a:r>
              <a:rPr lang="en-US" sz="1800" dirty="0">
                <a:solidFill>
                  <a:srgbClr val="000090"/>
                </a:solidFill>
              </a:rPr>
              <a:t>New weapons technologies </a:t>
            </a:r>
            <a:r>
              <a:rPr lang="en-US" sz="1800" i="1" dirty="0">
                <a:solidFill>
                  <a:srgbClr val="000090"/>
                </a:solidFill>
              </a:rPr>
              <a:t>[e.g. cyber, bio, etc] </a:t>
            </a:r>
            <a:r>
              <a:rPr lang="en-US" sz="1800" dirty="0">
                <a:solidFill>
                  <a:srgbClr val="000090"/>
                </a:solidFill>
              </a:rPr>
              <a:t>enable even weak countries </a:t>
            </a:r>
            <a:r>
              <a:rPr lang="mr-IN" sz="1800" dirty="0">
                <a:solidFill>
                  <a:srgbClr val="000090"/>
                </a:solidFill>
              </a:rPr>
              <a:t>–</a:t>
            </a:r>
            <a:r>
              <a:rPr lang="en-US" sz="1800" dirty="0">
                <a:solidFill>
                  <a:srgbClr val="000090"/>
                </a:solidFill>
              </a:rPr>
              <a:t> and groups </a:t>
            </a:r>
            <a:r>
              <a:rPr lang="mr-IN" sz="1800" dirty="0">
                <a:solidFill>
                  <a:srgbClr val="000090"/>
                </a:solidFill>
              </a:rPr>
              <a:t>–</a:t>
            </a:r>
            <a:r>
              <a:rPr lang="en-US" sz="1800" dirty="0">
                <a:solidFill>
                  <a:srgbClr val="000090"/>
                </a:solidFill>
              </a:rPr>
              <a:t> to pose unacceptable risks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6907-DD5F-5B40-AC5F-CB2A84EF3553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3732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3909</TotalTime>
  <Words>1195</Words>
  <Application>Microsoft Macintosh PowerPoint</Application>
  <PresentationFormat>On-screen Show (4:3)</PresentationFormat>
  <Paragraphs>120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Calisto MT</vt:lpstr>
      <vt:lpstr>Wingdings</vt:lpstr>
      <vt:lpstr>Genesis</vt:lpstr>
      <vt:lpstr>NIC Global Trends</vt:lpstr>
      <vt:lpstr>Global Trends 2040</vt:lpstr>
      <vt:lpstr>Scenarios 2040 ??</vt:lpstr>
      <vt:lpstr>Global Trends – The Good News Economics</vt:lpstr>
      <vt:lpstr>Global Trends – The Bad News Economics</vt:lpstr>
      <vt:lpstr>Global Trends – The Good News Demographics</vt:lpstr>
      <vt:lpstr>Global Trends – The Bad News Demographics</vt:lpstr>
      <vt:lpstr>Global Trends – The Good News Technology</vt:lpstr>
      <vt:lpstr>Global Trends – The Bad News Technology</vt:lpstr>
      <vt:lpstr>Global Trends – The Good News Politics</vt:lpstr>
      <vt:lpstr>Global Trends – The Bad News Politics</vt:lpstr>
      <vt:lpstr>Implications – “Top Ten”?</vt:lpstr>
      <vt:lpstr>Implications – “Top Ten”?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BSS 185/485 US. Foreign &amp; Security Policy</dc:title>
  <dc:creator>Schuyler Foerster</dc:creator>
  <cp:lastModifiedBy>Schuyler Foerster</cp:lastModifiedBy>
  <cp:revision>266</cp:revision>
  <dcterms:created xsi:type="dcterms:W3CDTF">2017-02-19T22:05:35Z</dcterms:created>
  <dcterms:modified xsi:type="dcterms:W3CDTF">2021-09-28T04:51:55Z</dcterms:modified>
</cp:coreProperties>
</file>