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31" r:id="rId2"/>
    <p:sldId id="277" r:id="rId3"/>
    <p:sldId id="285" r:id="rId4"/>
    <p:sldId id="278" r:id="rId5"/>
    <p:sldId id="324" r:id="rId6"/>
    <p:sldId id="325" r:id="rId7"/>
    <p:sldId id="326" r:id="rId8"/>
    <p:sldId id="306" r:id="rId9"/>
    <p:sldId id="327" r:id="rId10"/>
    <p:sldId id="332" r:id="rId11"/>
    <p:sldId id="333" r:id="rId12"/>
    <p:sldId id="308" r:id="rId13"/>
    <p:sldId id="297" r:id="rId14"/>
    <p:sldId id="329" r:id="rId15"/>
    <p:sldId id="328" r:id="rId16"/>
    <p:sldId id="33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áš Katrňák" initials="TK" lastIdx="2" clrIdx="0">
    <p:extLst>
      <p:ext uri="{19B8F6BF-5375-455C-9EA6-DF929625EA0E}">
        <p15:presenceInfo xmlns:p15="http://schemas.microsoft.com/office/powerpoint/2012/main" userId="Tomáš Katrňá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8" autoAdjust="0"/>
    <p:restoredTop sz="91274" autoAdjust="0"/>
  </p:normalViewPr>
  <p:slideViewPr>
    <p:cSldViewPr>
      <p:cViewPr varScale="1">
        <p:scale>
          <a:sx n="128" d="100"/>
          <a:sy n="128" d="100"/>
        </p:scale>
        <p:origin x="798"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EA70F5-E00C-4C4E-A6A3-576EBB8BE0C5}" type="datetimeFigureOut">
              <a:rPr lang="en-GB" smtClean="0"/>
              <a:pPr/>
              <a:t>22/02/2022</a:t>
            </a:fld>
            <a:endParaRPr lang="en-GB"/>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86FA30-EEC0-4105-8354-B00133E9061E}" type="slidenum">
              <a:rPr lang="en-GB" smtClean="0"/>
              <a:pPr/>
              <a:t>‹#›</a:t>
            </a:fld>
            <a:endParaRPr lang="en-GB"/>
          </a:p>
        </p:txBody>
      </p:sp>
    </p:spTree>
    <p:extLst>
      <p:ext uri="{BB962C8B-B14F-4D97-AF65-F5344CB8AC3E}">
        <p14:creationId xmlns:p14="http://schemas.microsoft.com/office/powerpoint/2010/main" val="2332633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53CB285-440E-4FB4-B114-70AC3D733C77}" type="slidenum">
              <a:rPr lang="en-US" smtClean="0"/>
              <a:pPr>
                <a:defRPr/>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r>
              <a:rPr lang="en-US" altLang="en-US">
                <a:ea typeface="ＭＳ Ｐゴシック" pitchFamily="34" charset="-128"/>
              </a:rPr>
              <a:t>Historically speaking, there are three major types of systems of social stratification: slavery, caste, and class. Let me briefly describe each type.</a:t>
            </a:r>
          </a:p>
          <a:p>
            <a:pPr marL="742950" lvl="1" indent="-285750"/>
            <a:endParaRPr lang="en-US" altLang="en-US">
              <a:ea typeface="ＭＳ Ｐゴシック" pitchFamily="34" charset="-128"/>
            </a:endParaRPr>
          </a:p>
          <a:p>
            <a:r>
              <a:rPr lang="en-US" altLang="en-US">
                <a:ea typeface="ＭＳ Ｐゴシック" pitchFamily="34" charset="-128"/>
              </a:rPr>
              <a:t>1.  In </a:t>
            </a:r>
            <a:r>
              <a:rPr lang="en-US" altLang="en-US" i="1">
                <a:ea typeface="ＭＳ Ｐゴシック" pitchFamily="34" charset="-128"/>
              </a:rPr>
              <a:t>slave systems</a:t>
            </a:r>
            <a:r>
              <a:rPr lang="en-US" altLang="en-US">
                <a:ea typeface="ＭＳ Ｐゴシック" pitchFamily="34" charset="-128"/>
              </a:rPr>
              <a:t>, some peoples are considered </a:t>
            </a:r>
            <a:r>
              <a:rPr lang="en-US" altLang="en-US" i="1">
                <a:ea typeface="ＭＳ Ｐゴシック" pitchFamily="34" charset="-128"/>
              </a:rPr>
              <a:t>less than human </a:t>
            </a:r>
            <a:r>
              <a:rPr lang="en-US" altLang="en-US">
                <a:ea typeface="ＭＳ Ｐゴシック" pitchFamily="34" charset="-128"/>
              </a:rPr>
              <a:t>and are owned as property. Their legal rights are limited, certain relationships are prohibited, and as you might imagine, and social power is essentially nonexistent.</a:t>
            </a:r>
            <a:endParaRPr lang="en-US" altLang="en-US" i="1">
              <a:ea typeface="ＭＳ Ｐゴシック" pitchFamily="34" charset="-128"/>
            </a:endParaRPr>
          </a:p>
          <a:p>
            <a:r>
              <a:rPr lang="en-US" altLang="en-US" i="1">
                <a:ea typeface="ＭＳ Ｐゴシック" pitchFamily="34" charset="-128"/>
              </a:rPr>
              <a:t>	</a:t>
            </a:r>
          </a:p>
          <a:p>
            <a:r>
              <a:rPr lang="en-US" altLang="en-US">
                <a:ea typeface="ＭＳ Ｐゴシック" pitchFamily="34" charset="-128"/>
              </a:rPr>
              <a:t>2.  In </a:t>
            </a:r>
            <a:r>
              <a:rPr lang="en-US" altLang="en-US" i="1">
                <a:ea typeface="ＭＳ Ｐゴシック" pitchFamily="34" charset="-128"/>
              </a:rPr>
              <a:t>caste systems,</a:t>
            </a:r>
            <a:r>
              <a:rPr lang="en-US" altLang="en-US" b="1">
                <a:ea typeface="ＭＳ Ｐゴシック" pitchFamily="34" charset="-128"/>
              </a:rPr>
              <a:t> </a:t>
            </a:r>
            <a:r>
              <a:rPr lang="en-US" altLang="en-US">
                <a:ea typeface="ＭＳ Ｐゴシック" pitchFamily="34" charset="-128"/>
              </a:rPr>
              <a:t>societal groupings are based on deeply held cultural ideals and boundaries. The Indian caste system exemplifies this societal form of stratification, having both cultural and economic impacts. Caste systems are rigidly based. They are characterized by hereditary status, endogamy, and social barriers and are sanctioned by custom, law, and religion.</a:t>
            </a:r>
          </a:p>
          <a:p>
            <a:endParaRPr lang="en-US" altLang="en-US">
              <a:ea typeface="ＭＳ Ｐゴシック" pitchFamily="34" charset="-128"/>
            </a:endParaRPr>
          </a:p>
          <a:p>
            <a:r>
              <a:rPr lang="en-US" altLang="en-US">
                <a:ea typeface="ＭＳ Ｐゴシック" pitchFamily="34" charset="-128"/>
              </a:rPr>
              <a:t>3.  </a:t>
            </a:r>
            <a:r>
              <a:rPr lang="en-US" altLang="en-US" i="1">
                <a:ea typeface="ＭＳ Ｐゴシック" pitchFamily="34" charset="-128"/>
              </a:rPr>
              <a:t>Class</a:t>
            </a:r>
            <a:r>
              <a:rPr lang="en-US" altLang="en-US" b="1">
                <a:ea typeface="ＭＳ Ｐゴシック" pitchFamily="34" charset="-128"/>
              </a:rPr>
              <a:t> </a:t>
            </a:r>
            <a:r>
              <a:rPr lang="en-US" altLang="en-US">
                <a:ea typeface="ＭＳ Ｐゴシック" pitchFamily="34" charset="-128"/>
              </a:rPr>
              <a:t>systems are the stratification system we are familiar with. People are divided according to economic markers such as income, wealth, ownership, and so on. There are many different characterizations of what constitutes class, and we will be talking about these characterizations today.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r>
              <a:rPr lang="en-US" altLang="en-US">
                <a:ea typeface="ＭＳ Ｐゴシック" pitchFamily="34" charset="-128"/>
              </a:rPr>
              <a:t>Historically speaking, there are three major types of systems of social stratification: slavery, caste, and class. Let me briefly describe each type.</a:t>
            </a:r>
          </a:p>
          <a:p>
            <a:pPr marL="742950" lvl="1" indent="-285750"/>
            <a:endParaRPr lang="en-US" altLang="en-US">
              <a:ea typeface="ＭＳ Ｐゴシック" pitchFamily="34" charset="-128"/>
            </a:endParaRPr>
          </a:p>
          <a:p>
            <a:r>
              <a:rPr lang="en-US" altLang="en-US">
                <a:ea typeface="ＭＳ Ｐゴシック" pitchFamily="34" charset="-128"/>
              </a:rPr>
              <a:t>1.  In </a:t>
            </a:r>
            <a:r>
              <a:rPr lang="en-US" altLang="en-US" i="1">
                <a:ea typeface="ＭＳ Ｐゴシック" pitchFamily="34" charset="-128"/>
              </a:rPr>
              <a:t>slave systems</a:t>
            </a:r>
            <a:r>
              <a:rPr lang="en-US" altLang="en-US">
                <a:ea typeface="ＭＳ Ｐゴシック" pitchFamily="34" charset="-128"/>
              </a:rPr>
              <a:t>, some peoples are considered </a:t>
            </a:r>
            <a:r>
              <a:rPr lang="en-US" altLang="en-US" i="1">
                <a:ea typeface="ＭＳ Ｐゴシック" pitchFamily="34" charset="-128"/>
              </a:rPr>
              <a:t>less than human </a:t>
            </a:r>
            <a:r>
              <a:rPr lang="en-US" altLang="en-US">
                <a:ea typeface="ＭＳ Ｐゴシック" pitchFamily="34" charset="-128"/>
              </a:rPr>
              <a:t>and are owned as property. Their legal rights are limited, certain relationships are prohibited, and as you might imagine, and social power is essentially nonexistent.</a:t>
            </a:r>
            <a:endParaRPr lang="en-US" altLang="en-US" i="1">
              <a:ea typeface="ＭＳ Ｐゴシック" pitchFamily="34" charset="-128"/>
            </a:endParaRPr>
          </a:p>
          <a:p>
            <a:r>
              <a:rPr lang="en-US" altLang="en-US" i="1">
                <a:ea typeface="ＭＳ Ｐゴシック" pitchFamily="34" charset="-128"/>
              </a:rPr>
              <a:t>	</a:t>
            </a:r>
          </a:p>
          <a:p>
            <a:r>
              <a:rPr lang="en-US" altLang="en-US">
                <a:ea typeface="ＭＳ Ｐゴシック" pitchFamily="34" charset="-128"/>
              </a:rPr>
              <a:t>2.  In </a:t>
            </a:r>
            <a:r>
              <a:rPr lang="en-US" altLang="en-US" i="1">
                <a:ea typeface="ＭＳ Ｐゴシック" pitchFamily="34" charset="-128"/>
              </a:rPr>
              <a:t>caste systems,</a:t>
            </a:r>
            <a:r>
              <a:rPr lang="en-US" altLang="en-US" b="1">
                <a:ea typeface="ＭＳ Ｐゴシック" pitchFamily="34" charset="-128"/>
              </a:rPr>
              <a:t> </a:t>
            </a:r>
            <a:r>
              <a:rPr lang="en-US" altLang="en-US">
                <a:ea typeface="ＭＳ Ｐゴシック" pitchFamily="34" charset="-128"/>
              </a:rPr>
              <a:t>societal groupings are based on deeply held cultural ideals and boundaries. The Indian caste system exemplifies this societal form of stratification, having both cultural and economic impacts. Caste systems are rigidly based. They are characterized by hereditary status, endogamy, and social barriers and are sanctioned by custom, law, and religion.</a:t>
            </a:r>
          </a:p>
          <a:p>
            <a:endParaRPr lang="en-US" altLang="en-US">
              <a:ea typeface="ＭＳ Ｐゴシック" pitchFamily="34" charset="-128"/>
            </a:endParaRPr>
          </a:p>
          <a:p>
            <a:r>
              <a:rPr lang="en-US" altLang="en-US">
                <a:ea typeface="ＭＳ Ｐゴシック" pitchFamily="34" charset="-128"/>
              </a:rPr>
              <a:t>3.  </a:t>
            </a:r>
            <a:r>
              <a:rPr lang="en-US" altLang="en-US" i="1">
                <a:ea typeface="ＭＳ Ｐゴシック" pitchFamily="34" charset="-128"/>
              </a:rPr>
              <a:t>Class</a:t>
            </a:r>
            <a:r>
              <a:rPr lang="en-US" altLang="en-US" b="1">
                <a:ea typeface="ＭＳ Ｐゴシック" pitchFamily="34" charset="-128"/>
              </a:rPr>
              <a:t> </a:t>
            </a:r>
            <a:r>
              <a:rPr lang="en-US" altLang="en-US">
                <a:ea typeface="ＭＳ Ｐゴシック" pitchFamily="34" charset="-128"/>
              </a:rPr>
              <a:t>systems are the stratification system we are familiar with. People are divided according to economic markers such as income, wealth, ownership, and so on. There are many different characterizations of what constitutes class, and we will be talking about these characterizations today.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10"/>
          </p:nvPr>
        </p:nvSpPr>
        <p:spPr/>
        <p:txBody>
          <a:bodyPr/>
          <a:lstStyle/>
          <a:p>
            <a:fld id="{8B88CD6D-5A0E-49B0-B14E-8B1356857344}" type="slidenum">
              <a:rPr lang="cs-CZ" smtClean="0"/>
              <a:t>10</a:t>
            </a:fld>
            <a:endParaRPr lang="cs-CZ"/>
          </a:p>
        </p:txBody>
      </p:sp>
    </p:spTree>
    <p:extLst>
      <p:ext uri="{BB962C8B-B14F-4D97-AF65-F5344CB8AC3E}">
        <p14:creationId xmlns:p14="http://schemas.microsoft.com/office/powerpoint/2010/main" val="1170941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10"/>
          </p:nvPr>
        </p:nvSpPr>
        <p:spPr/>
        <p:txBody>
          <a:bodyPr/>
          <a:lstStyle/>
          <a:p>
            <a:fld id="{8B88CD6D-5A0E-49B0-B14E-8B1356857344}" type="slidenum">
              <a:rPr lang="cs-CZ" smtClean="0"/>
              <a:t>11</a:t>
            </a:fld>
            <a:endParaRPr lang="cs-CZ"/>
          </a:p>
        </p:txBody>
      </p:sp>
    </p:spTree>
    <p:extLst>
      <p:ext uri="{BB962C8B-B14F-4D97-AF65-F5344CB8AC3E}">
        <p14:creationId xmlns:p14="http://schemas.microsoft.com/office/powerpoint/2010/main" val="2430490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Photo Courtesy of AP Photo.</a:t>
            </a:r>
          </a:p>
        </p:txBody>
      </p:sp>
      <p:sp>
        <p:nvSpPr>
          <p:cNvPr id="4" name="Slide Number Placeholder 3"/>
          <p:cNvSpPr>
            <a:spLocks noGrp="1"/>
          </p:cNvSpPr>
          <p:nvPr>
            <p:ph type="sldNum" sz="quarter" idx="5"/>
          </p:nvPr>
        </p:nvSpPr>
        <p:spPr/>
        <p:txBody>
          <a:bodyPr/>
          <a:lstStyle/>
          <a:p>
            <a:pPr>
              <a:defRPr/>
            </a:pPr>
            <a:fld id="{9563B980-1CC6-41A6-8829-C6CC89BB7333}"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22/02/2022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263998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22/02/2022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159880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22/02/2022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1170540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22/02/2022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66323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4B1FAE5E-1818-44BF-9E7B-60E370BE01F5}" type="datetimeFigureOut">
              <a:rPr lang="en-GB" smtClean="0"/>
              <a:pPr/>
              <a:t>22/02/2022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737302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datum 4"/>
          <p:cNvSpPr>
            <a:spLocks noGrp="1"/>
          </p:cNvSpPr>
          <p:nvPr>
            <p:ph type="dt" sz="half" idx="10"/>
          </p:nvPr>
        </p:nvSpPr>
        <p:spPr/>
        <p:txBody>
          <a:bodyPr/>
          <a:lstStyle/>
          <a:p>
            <a:fld id="{4B1FAE5E-1818-44BF-9E7B-60E370BE01F5}" type="datetimeFigureOut">
              <a:rPr lang="en-GB" smtClean="0"/>
              <a:pPr/>
              <a:t>22/02/2022</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599793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Zástupný symbol pro datum 6"/>
          <p:cNvSpPr>
            <a:spLocks noGrp="1"/>
          </p:cNvSpPr>
          <p:nvPr>
            <p:ph type="dt" sz="half" idx="10"/>
          </p:nvPr>
        </p:nvSpPr>
        <p:spPr/>
        <p:txBody>
          <a:bodyPr/>
          <a:lstStyle/>
          <a:p>
            <a:fld id="{4B1FAE5E-1818-44BF-9E7B-60E370BE01F5}" type="datetimeFigureOut">
              <a:rPr lang="en-GB" smtClean="0"/>
              <a:pPr/>
              <a:t>22/02/2022</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57554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datum 2"/>
          <p:cNvSpPr>
            <a:spLocks noGrp="1"/>
          </p:cNvSpPr>
          <p:nvPr>
            <p:ph type="dt" sz="half" idx="10"/>
          </p:nvPr>
        </p:nvSpPr>
        <p:spPr/>
        <p:txBody>
          <a:bodyPr/>
          <a:lstStyle/>
          <a:p>
            <a:fld id="{4B1FAE5E-1818-44BF-9E7B-60E370BE01F5}" type="datetimeFigureOut">
              <a:rPr lang="en-GB" smtClean="0"/>
              <a:pPr/>
              <a:t>22/02/2022</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137868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B1FAE5E-1818-44BF-9E7B-60E370BE01F5}" type="datetimeFigureOut">
              <a:rPr lang="en-GB" smtClean="0"/>
              <a:pPr/>
              <a:t>22/02/2022</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90279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B1FAE5E-1818-44BF-9E7B-60E370BE01F5}" type="datetimeFigureOut">
              <a:rPr lang="en-GB" smtClean="0"/>
              <a:pPr/>
              <a:t>22/02/2022</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2443482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B1FAE5E-1818-44BF-9E7B-60E370BE01F5}" type="datetimeFigureOut">
              <a:rPr lang="en-GB" smtClean="0"/>
              <a:pPr/>
              <a:t>22/02/2022</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92014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FAE5E-1818-44BF-9E7B-60E370BE01F5}" type="datetimeFigureOut">
              <a:rPr lang="en-GB" smtClean="0"/>
              <a:pPr/>
              <a:t>22/02/2022</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4B6D5-A0B9-47D8-AD4D-9B608C1A07EE}" type="slidenum">
              <a:rPr lang="en-GB" smtClean="0"/>
              <a:pPr/>
              <a:t>‹#›</a:t>
            </a:fld>
            <a:endParaRPr lang="en-GB"/>
          </a:p>
        </p:txBody>
      </p:sp>
    </p:spTree>
    <p:extLst>
      <p:ext uri="{BB962C8B-B14F-4D97-AF65-F5344CB8AC3E}">
        <p14:creationId xmlns:p14="http://schemas.microsoft.com/office/powerpoint/2010/main" val="3840035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youtu.be/PQIrwVTrBWc"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Intro to theme</a:t>
            </a:r>
            <a:endParaRPr lang="en-US" dirty="0"/>
          </a:p>
        </p:txBody>
      </p:sp>
      <p:sp>
        <p:nvSpPr>
          <p:cNvPr id="5" name="Obdélník 4"/>
          <p:cNvSpPr/>
          <p:nvPr/>
        </p:nvSpPr>
        <p:spPr>
          <a:xfrm>
            <a:off x="971600" y="1556792"/>
            <a:ext cx="6408712" cy="1477328"/>
          </a:xfrm>
          <a:prstGeom prst="rect">
            <a:avLst/>
          </a:prstGeom>
        </p:spPr>
        <p:txBody>
          <a:bodyPr wrap="square">
            <a:spAutoFit/>
          </a:bodyPr>
          <a:lstStyle/>
          <a:p>
            <a:r>
              <a:rPr lang="cs-CZ" dirty="0" smtClean="0"/>
              <a:t>Video: </a:t>
            </a:r>
            <a:r>
              <a:rPr lang="en-US" dirty="0" smtClean="0"/>
              <a:t>Inequality</a:t>
            </a:r>
            <a:r>
              <a:rPr lang="en-US" dirty="0"/>
              <a:t>: A persisting challenge and its implications</a:t>
            </a:r>
          </a:p>
          <a:p>
            <a:endParaRPr lang="cs-CZ" dirty="0" smtClean="0"/>
          </a:p>
          <a:p>
            <a:r>
              <a:rPr lang="cs-CZ" dirty="0">
                <a:hlinkClick r:id="rId2"/>
              </a:rPr>
              <a:t>https://</a:t>
            </a:r>
            <a:r>
              <a:rPr lang="cs-CZ" dirty="0" smtClean="0">
                <a:hlinkClick r:id="rId2"/>
              </a:rPr>
              <a:t>youtu.be/PQIrwVTrBWc</a:t>
            </a:r>
            <a:endParaRPr lang="cs-CZ" dirty="0" smtClean="0"/>
          </a:p>
          <a:p>
            <a:endParaRPr lang="cs-CZ" dirty="0" smtClean="0"/>
          </a:p>
          <a:p>
            <a:endParaRPr lang="en-US" dirty="0"/>
          </a:p>
        </p:txBody>
      </p:sp>
      <p:pic>
        <p:nvPicPr>
          <p:cNvPr id="6" name="Obrázek 5"/>
          <p:cNvPicPr>
            <a:picLocks noChangeAspect="1"/>
          </p:cNvPicPr>
          <p:nvPr/>
        </p:nvPicPr>
        <p:blipFill>
          <a:blip r:embed="rId3"/>
          <a:stretch>
            <a:fillRect/>
          </a:stretch>
        </p:blipFill>
        <p:spPr>
          <a:xfrm>
            <a:off x="1907704" y="2908346"/>
            <a:ext cx="6583456" cy="3689006"/>
          </a:xfrm>
          <a:prstGeom prst="rect">
            <a:avLst/>
          </a:prstGeom>
        </p:spPr>
      </p:pic>
    </p:spTree>
    <p:extLst>
      <p:ext uri="{BB962C8B-B14F-4D97-AF65-F5344CB8AC3E}">
        <p14:creationId xmlns:p14="http://schemas.microsoft.com/office/powerpoint/2010/main" val="2944429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87CAA1-E6E5-443A-AC12-EFCD38BB7DF9}"/>
              </a:ext>
            </a:extLst>
          </p:cNvPr>
          <p:cNvSpPr>
            <a:spLocks noGrp="1"/>
          </p:cNvSpPr>
          <p:nvPr>
            <p:ph type="title"/>
          </p:nvPr>
        </p:nvSpPr>
        <p:spPr>
          <a:xfrm>
            <a:off x="251520" y="55871"/>
            <a:ext cx="7886700" cy="558438"/>
          </a:xfrm>
        </p:spPr>
        <p:txBody>
          <a:bodyPr>
            <a:normAutofit/>
          </a:bodyPr>
          <a:lstStyle/>
          <a:p>
            <a:pPr algn="l"/>
            <a:r>
              <a:rPr lang="cs-CZ" sz="2400" b="1" dirty="0">
                <a:latin typeface="+mn-lt"/>
              </a:rPr>
              <a:t>IEO and </a:t>
            </a:r>
            <a:r>
              <a:rPr lang="cs-CZ" sz="2400" b="1" dirty="0" err="1">
                <a:latin typeface="+mn-lt"/>
              </a:rPr>
              <a:t>educational</a:t>
            </a:r>
            <a:r>
              <a:rPr lang="cs-CZ" sz="2400" b="1" dirty="0">
                <a:latin typeface="+mn-lt"/>
              </a:rPr>
              <a:t> </a:t>
            </a:r>
            <a:r>
              <a:rPr lang="cs-CZ" sz="2400" b="1" dirty="0" err="1">
                <a:latin typeface="+mn-lt"/>
              </a:rPr>
              <a:t>expansion</a:t>
            </a:r>
            <a:r>
              <a:rPr lang="cs-CZ" sz="2400" b="1" dirty="0">
                <a:latin typeface="+mn-lt"/>
              </a:rPr>
              <a:t> </a:t>
            </a:r>
          </a:p>
        </p:txBody>
      </p:sp>
      <p:sp>
        <p:nvSpPr>
          <p:cNvPr id="3" name="Zástupný symbol pro obsah 2">
            <a:extLst>
              <a:ext uri="{FF2B5EF4-FFF2-40B4-BE49-F238E27FC236}">
                <a16:creationId xmlns:a16="http://schemas.microsoft.com/office/drawing/2014/main" id="{5BD506BE-5196-4236-B852-954BED21D521}"/>
              </a:ext>
            </a:extLst>
          </p:cNvPr>
          <p:cNvSpPr>
            <a:spLocks noGrp="1"/>
          </p:cNvSpPr>
          <p:nvPr>
            <p:ph idx="1"/>
          </p:nvPr>
        </p:nvSpPr>
        <p:spPr>
          <a:xfrm>
            <a:off x="179512" y="747078"/>
            <a:ext cx="3384376" cy="5994290"/>
          </a:xfrm>
        </p:spPr>
        <p:txBody>
          <a:bodyPr>
            <a:normAutofit fontScale="62500" lnSpcReduction="20000"/>
          </a:bodyPr>
          <a:lstStyle/>
          <a:p>
            <a:pPr>
              <a:spcAft>
                <a:spcPts val="450"/>
              </a:spcAft>
            </a:pPr>
            <a:r>
              <a:rPr lang="en-US" dirty="0"/>
              <a:t>IEO: chances to attain certain level of education by social origin</a:t>
            </a:r>
            <a:r>
              <a:rPr lang="cs-CZ" dirty="0"/>
              <a:t> (SO) -</a:t>
            </a:r>
            <a:r>
              <a:rPr lang="en-US" dirty="0"/>
              <a:t> family background</a:t>
            </a:r>
          </a:p>
          <a:p>
            <a:pPr>
              <a:spcAft>
                <a:spcPts val="450"/>
              </a:spcAft>
            </a:pPr>
            <a:r>
              <a:rPr lang="en-US" dirty="0"/>
              <a:t>Educational expansion (EE) is seen as a social-political provision for change of IEO (</a:t>
            </a:r>
            <a:r>
              <a:rPr lang="en-US" i="1" dirty="0"/>
              <a:t>inequality of educational opportunity</a:t>
            </a:r>
            <a:r>
              <a:rPr lang="en-US" dirty="0"/>
              <a:t>)</a:t>
            </a:r>
          </a:p>
          <a:p>
            <a:pPr>
              <a:spcAft>
                <a:spcPts val="450"/>
              </a:spcAft>
            </a:pPr>
            <a:r>
              <a:rPr lang="en-US" dirty="0"/>
              <a:t>EE via IEO helps to increase social justice, equality and meritocracy</a:t>
            </a:r>
          </a:p>
          <a:p>
            <a:pPr>
              <a:spcAft>
                <a:spcPts val="450"/>
              </a:spcAft>
            </a:pPr>
            <a:r>
              <a:rPr lang="en-US" dirty="0"/>
              <a:t>The relationship between IEO and EE has higher relevance for academic research as well as for social policy and it is the source of legitimization of social systems. </a:t>
            </a:r>
          </a:p>
          <a:p>
            <a:endParaRPr lang="en-US" dirty="0"/>
          </a:p>
          <a:p>
            <a:endParaRPr lang="cs-CZ" dirty="0"/>
          </a:p>
          <a:p>
            <a:endParaRPr lang="cs-CZ" dirty="0"/>
          </a:p>
        </p:txBody>
      </p:sp>
      <p:pic>
        <p:nvPicPr>
          <p:cNvPr id="4" name="Obrázek 3"/>
          <p:cNvPicPr>
            <a:picLocks noChangeAspect="1"/>
          </p:cNvPicPr>
          <p:nvPr/>
        </p:nvPicPr>
        <p:blipFill>
          <a:blip r:embed="rId3"/>
          <a:stretch>
            <a:fillRect/>
          </a:stretch>
        </p:blipFill>
        <p:spPr>
          <a:xfrm>
            <a:off x="3563887" y="1305516"/>
            <a:ext cx="5544617" cy="4465426"/>
          </a:xfrm>
          <a:prstGeom prst="rect">
            <a:avLst/>
          </a:prstGeom>
        </p:spPr>
      </p:pic>
    </p:spTree>
    <p:extLst>
      <p:ext uri="{BB962C8B-B14F-4D97-AF65-F5344CB8AC3E}">
        <p14:creationId xmlns:p14="http://schemas.microsoft.com/office/powerpoint/2010/main" val="522994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87CAA1-E6E5-443A-AC12-EFCD38BB7DF9}"/>
              </a:ext>
            </a:extLst>
          </p:cNvPr>
          <p:cNvSpPr>
            <a:spLocks noGrp="1"/>
          </p:cNvSpPr>
          <p:nvPr>
            <p:ph type="title"/>
          </p:nvPr>
        </p:nvSpPr>
        <p:spPr>
          <a:xfrm>
            <a:off x="251520" y="55871"/>
            <a:ext cx="7886700" cy="558438"/>
          </a:xfrm>
        </p:spPr>
        <p:txBody>
          <a:bodyPr>
            <a:normAutofit/>
          </a:bodyPr>
          <a:lstStyle/>
          <a:p>
            <a:pPr algn="l"/>
            <a:r>
              <a:rPr lang="cs-CZ" sz="2800" b="1" dirty="0" err="1" smtClean="0">
                <a:latin typeface="+mn-lt"/>
              </a:rPr>
              <a:t>Legitimization</a:t>
            </a:r>
            <a:r>
              <a:rPr lang="cs-CZ" sz="2800" b="1" dirty="0" smtClean="0">
                <a:latin typeface="+mn-lt"/>
              </a:rPr>
              <a:t> </a:t>
            </a:r>
            <a:r>
              <a:rPr lang="cs-CZ" sz="2800" b="1" dirty="0" err="1" smtClean="0">
                <a:latin typeface="+mn-lt"/>
              </a:rPr>
              <a:t>of</a:t>
            </a:r>
            <a:r>
              <a:rPr lang="cs-CZ" sz="2800" b="1" dirty="0" smtClean="0">
                <a:latin typeface="+mn-lt"/>
              </a:rPr>
              <a:t> </a:t>
            </a:r>
            <a:r>
              <a:rPr lang="cs-CZ" sz="2800" b="1" dirty="0" err="1" smtClean="0">
                <a:latin typeface="+mn-lt"/>
              </a:rPr>
              <a:t>inequality</a:t>
            </a:r>
            <a:r>
              <a:rPr lang="cs-CZ" sz="2800" b="1" dirty="0" smtClean="0">
                <a:latin typeface="+mn-lt"/>
              </a:rPr>
              <a:t> </a:t>
            </a:r>
            <a:endParaRPr lang="cs-CZ" sz="2800" b="1" dirty="0">
              <a:latin typeface="+mn-lt"/>
            </a:endParaRPr>
          </a:p>
        </p:txBody>
      </p:sp>
      <p:sp>
        <p:nvSpPr>
          <p:cNvPr id="3" name="Zástupný symbol pro obsah 2">
            <a:extLst>
              <a:ext uri="{FF2B5EF4-FFF2-40B4-BE49-F238E27FC236}">
                <a16:creationId xmlns:a16="http://schemas.microsoft.com/office/drawing/2014/main" id="{5BD506BE-5196-4236-B852-954BED21D521}"/>
              </a:ext>
            </a:extLst>
          </p:cNvPr>
          <p:cNvSpPr>
            <a:spLocks noGrp="1"/>
          </p:cNvSpPr>
          <p:nvPr>
            <p:ph idx="1"/>
          </p:nvPr>
        </p:nvSpPr>
        <p:spPr>
          <a:xfrm>
            <a:off x="179512" y="747078"/>
            <a:ext cx="8640960" cy="5994290"/>
          </a:xfrm>
        </p:spPr>
        <p:txBody>
          <a:bodyPr>
            <a:normAutofit/>
          </a:bodyPr>
          <a:lstStyle/>
          <a:p>
            <a:pPr>
              <a:spcAft>
                <a:spcPts val="450"/>
              </a:spcAft>
            </a:pPr>
            <a:r>
              <a:rPr lang="en-US" sz="2400" dirty="0" smtClean="0"/>
              <a:t>Inequality is needed (for instance in salaries) in order the talented people would be motivated for education that is necessary for </a:t>
            </a:r>
            <a:r>
              <a:rPr lang="en-US" sz="2400" dirty="0" smtClean="0"/>
              <a:t>different jobs (doctors, layers, other professionals)</a:t>
            </a:r>
          </a:p>
          <a:p>
            <a:pPr>
              <a:spcAft>
                <a:spcPts val="450"/>
              </a:spcAft>
            </a:pPr>
            <a:r>
              <a:rPr lang="en-US" sz="2400" dirty="0" smtClean="0"/>
              <a:t>Is it true or we just believe in it</a:t>
            </a:r>
            <a:r>
              <a:rPr lang="cs-CZ" sz="2400" dirty="0" smtClean="0"/>
              <a:t>?</a:t>
            </a:r>
            <a:endParaRPr lang="en-US" sz="2400" dirty="0" smtClean="0"/>
          </a:p>
          <a:p>
            <a:pPr>
              <a:spcAft>
                <a:spcPts val="450"/>
              </a:spcAft>
            </a:pPr>
            <a:r>
              <a:rPr lang="en-US" sz="2400" dirty="0" smtClean="0"/>
              <a:t>How large these differences in salaries should be? </a:t>
            </a:r>
            <a:endParaRPr lang="en-US" sz="2400" dirty="0" smtClean="0"/>
          </a:p>
          <a:p>
            <a:endParaRPr lang="cs-CZ" dirty="0"/>
          </a:p>
          <a:p>
            <a:endParaRPr lang="cs-CZ" dirty="0"/>
          </a:p>
        </p:txBody>
      </p:sp>
    </p:spTree>
    <p:extLst>
      <p:ext uri="{BB962C8B-B14F-4D97-AF65-F5344CB8AC3E}">
        <p14:creationId xmlns:p14="http://schemas.microsoft.com/office/powerpoint/2010/main" val="3406712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noAutofit/>
          </a:bodyPr>
          <a:lstStyle/>
          <a:p>
            <a:r>
              <a:rPr lang="cs-CZ" altLang="en-US" sz="3200" b="1" dirty="0" err="1"/>
              <a:t>Ascription</a:t>
            </a:r>
            <a:r>
              <a:rPr lang="cs-CZ" altLang="en-US" sz="3200" b="1" dirty="0"/>
              <a:t> versus </a:t>
            </a:r>
            <a:r>
              <a:rPr lang="cs-CZ" altLang="en-US" sz="3200" b="1" dirty="0" err="1"/>
              <a:t>Achivement</a:t>
            </a:r>
            <a:r>
              <a:rPr lang="cs-CZ" altLang="en-US" sz="3200" b="1" dirty="0"/>
              <a:t> </a:t>
            </a:r>
            <a:endParaRPr lang="en-US" altLang="en-US" sz="3200" b="1" dirty="0"/>
          </a:p>
        </p:txBody>
      </p:sp>
      <p:sp>
        <p:nvSpPr>
          <p:cNvPr id="110595" name="Rectangle 3"/>
          <p:cNvSpPr>
            <a:spLocks noGrp="1" noChangeArrowheads="1"/>
          </p:cNvSpPr>
          <p:nvPr>
            <p:ph type="body" idx="4294967295"/>
          </p:nvPr>
        </p:nvSpPr>
        <p:spPr>
          <a:xfrm>
            <a:off x="539552" y="1556792"/>
            <a:ext cx="8229600" cy="4876800"/>
          </a:xfrm>
        </p:spPr>
        <p:txBody>
          <a:bodyPr>
            <a:normAutofit/>
          </a:bodyPr>
          <a:lstStyle/>
          <a:p>
            <a:r>
              <a:rPr lang="cs-CZ" altLang="en-US" sz="2800" dirty="0" err="1"/>
              <a:t>What</a:t>
            </a:r>
            <a:r>
              <a:rPr lang="cs-CZ" altLang="en-US" sz="2800" dirty="0"/>
              <a:t> </a:t>
            </a:r>
            <a:r>
              <a:rPr lang="cs-CZ" altLang="en-US" sz="2800" dirty="0" err="1"/>
              <a:t>is</a:t>
            </a:r>
            <a:r>
              <a:rPr lang="cs-CZ" altLang="en-US" sz="2800" dirty="0"/>
              <a:t> </a:t>
            </a:r>
            <a:r>
              <a:rPr lang="cs-CZ" altLang="en-US" sz="2800" i="1" dirty="0" err="1"/>
              <a:t>ascription</a:t>
            </a:r>
            <a:r>
              <a:rPr lang="cs-CZ" altLang="en-US" sz="2800" dirty="0"/>
              <a:t>?</a:t>
            </a:r>
          </a:p>
          <a:p>
            <a:pPr lvl="1"/>
            <a:r>
              <a:rPr lang="cs-CZ" altLang="en-US" dirty="0" err="1"/>
              <a:t>How</a:t>
            </a:r>
            <a:r>
              <a:rPr lang="cs-CZ" altLang="en-US" dirty="0"/>
              <a:t> </a:t>
            </a:r>
            <a:r>
              <a:rPr lang="cs-CZ" altLang="en-US" dirty="0" err="1"/>
              <a:t>does</a:t>
            </a:r>
            <a:r>
              <a:rPr lang="cs-CZ" altLang="en-US" dirty="0"/>
              <a:t> </a:t>
            </a:r>
            <a:r>
              <a:rPr lang="cs-CZ" altLang="en-US" dirty="0" err="1"/>
              <a:t>acriptive</a:t>
            </a:r>
            <a:r>
              <a:rPr lang="cs-CZ" altLang="en-US" dirty="0"/>
              <a:t> society </a:t>
            </a:r>
            <a:r>
              <a:rPr lang="cs-CZ" altLang="en-US" dirty="0" err="1"/>
              <a:t>work</a:t>
            </a:r>
            <a:r>
              <a:rPr lang="cs-CZ" altLang="en-US" dirty="0"/>
              <a:t>?</a:t>
            </a:r>
          </a:p>
          <a:p>
            <a:pPr marL="457200" lvl="1" indent="0">
              <a:buNone/>
            </a:pPr>
            <a:endParaRPr lang="cs-CZ" altLang="en-US" dirty="0"/>
          </a:p>
          <a:p>
            <a:r>
              <a:rPr lang="cs-CZ" altLang="en-US" sz="2800" dirty="0" err="1"/>
              <a:t>What</a:t>
            </a:r>
            <a:r>
              <a:rPr lang="cs-CZ" altLang="en-US" sz="2800" dirty="0"/>
              <a:t> </a:t>
            </a:r>
            <a:r>
              <a:rPr lang="cs-CZ" altLang="en-US" sz="2800" dirty="0" err="1"/>
              <a:t>is</a:t>
            </a:r>
            <a:r>
              <a:rPr lang="cs-CZ" altLang="en-US" sz="2800" dirty="0"/>
              <a:t> </a:t>
            </a:r>
            <a:r>
              <a:rPr lang="cs-CZ" altLang="en-US" sz="2800" i="1" dirty="0" err="1"/>
              <a:t>achivement</a:t>
            </a:r>
            <a:r>
              <a:rPr lang="cs-CZ" altLang="en-US" sz="2800" dirty="0"/>
              <a:t>?</a:t>
            </a:r>
          </a:p>
          <a:p>
            <a:pPr lvl="1"/>
            <a:r>
              <a:rPr lang="cs-CZ" altLang="en-US" dirty="0" err="1"/>
              <a:t>How</a:t>
            </a:r>
            <a:r>
              <a:rPr lang="cs-CZ" altLang="en-US" dirty="0"/>
              <a:t> </a:t>
            </a:r>
            <a:r>
              <a:rPr lang="cs-CZ" altLang="en-US" dirty="0" err="1"/>
              <a:t>does</a:t>
            </a:r>
            <a:r>
              <a:rPr lang="cs-CZ" altLang="en-US" dirty="0"/>
              <a:t> </a:t>
            </a:r>
            <a:r>
              <a:rPr lang="cs-CZ" altLang="en-US" dirty="0" err="1"/>
              <a:t>meritocratic</a:t>
            </a:r>
            <a:r>
              <a:rPr lang="cs-CZ" altLang="en-US" dirty="0"/>
              <a:t> society </a:t>
            </a:r>
            <a:r>
              <a:rPr lang="cs-CZ" altLang="en-US" dirty="0" err="1"/>
              <a:t>work</a:t>
            </a:r>
            <a:r>
              <a:rPr lang="cs-CZ" altLang="en-US" dirty="0"/>
              <a:t>?</a:t>
            </a:r>
          </a:p>
          <a:p>
            <a:pPr marL="457200" lvl="1" indent="0">
              <a:buNone/>
            </a:pPr>
            <a:endParaRPr lang="cs-CZ" altLang="en-US" dirty="0"/>
          </a:p>
          <a:p>
            <a:r>
              <a:rPr lang="cs-CZ" altLang="en-US" sz="2800" dirty="0" err="1"/>
              <a:t>Why</a:t>
            </a:r>
            <a:r>
              <a:rPr lang="cs-CZ" altLang="en-US" sz="2800" dirty="0"/>
              <a:t> </a:t>
            </a:r>
            <a:r>
              <a:rPr lang="cs-CZ" altLang="en-US" sz="2800" dirty="0" err="1"/>
              <a:t>we</a:t>
            </a:r>
            <a:r>
              <a:rPr lang="cs-CZ" altLang="en-US" sz="2800" dirty="0"/>
              <a:t> </a:t>
            </a:r>
            <a:r>
              <a:rPr lang="cs-CZ" altLang="en-US" sz="2800" dirty="0" err="1"/>
              <a:t>should</a:t>
            </a:r>
            <a:r>
              <a:rPr lang="cs-CZ" altLang="en-US" sz="2800" dirty="0"/>
              <a:t> </a:t>
            </a:r>
            <a:r>
              <a:rPr lang="cs-CZ" altLang="en-US" sz="2800" dirty="0" err="1"/>
              <a:t>strive</a:t>
            </a:r>
            <a:r>
              <a:rPr lang="cs-CZ" altLang="en-US" sz="2800" dirty="0"/>
              <a:t> </a:t>
            </a:r>
            <a:r>
              <a:rPr lang="cs-CZ" altLang="en-US" sz="2800" dirty="0" err="1"/>
              <a:t>for</a:t>
            </a:r>
            <a:r>
              <a:rPr lang="cs-CZ" altLang="en-US" sz="2800" dirty="0"/>
              <a:t> </a:t>
            </a:r>
            <a:r>
              <a:rPr lang="cs-CZ" altLang="en-US" sz="2800" i="1" dirty="0" err="1"/>
              <a:t>meritocratic</a:t>
            </a:r>
            <a:r>
              <a:rPr lang="cs-CZ" altLang="en-US" sz="2800" i="1" dirty="0"/>
              <a:t> </a:t>
            </a:r>
            <a:r>
              <a:rPr lang="cs-CZ" altLang="en-US" sz="2800" i="1" dirty="0" err="1"/>
              <a:t>societies</a:t>
            </a:r>
            <a:r>
              <a:rPr lang="cs-CZ" altLang="en-US" sz="2800" dirty="0"/>
              <a:t>?</a:t>
            </a:r>
          </a:p>
          <a:p>
            <a:pPr lvl="1"/>
            <a:r>
              <a:rPr lang="cs-CZ" altLang="en-US" dirty="0" err="1"/>
              <a:t>Discussion</a:t>
            </a:r>
            <a:endParaRPr lang="cs-CZ" altLang="en-US" dirty="0"/>
          </a:p>
        </p:txBody>
      </p:sp>
    </p:spTree>
    <p:custDataLst>
      <p:tags r:id="rId1"/>
    </p:custDataLst>
    <p:extLst>
      <p:ext uri="{BB962C8B-B14F-4D97-AF65-F5344CB8AC3E}">
        <p14:creationId xmlns:p14="http://schemas.microsoft.com/office/powerpoint/2010/main" val="228648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p:cNvSpPr>
            <a:spLocks noGrp="1"/>
          </p:cNvSpPr>
          <p:nvPr>
            <p:ph type="title"/>
          </p:nvPr>
        </p:nvSpPr>
        <p:spPr>
          <a:xfrm>
            <a:off x="381000" y="533400"/>
            <a:ext cx="8458200" cy="1143000"/>
          </a:xfrm>
        </p:spPr>
        <p:txBody>
          <a:bodyPr>
            <a:normAutofit fontScale="90000"/>
          </a:bodyPr>
          <a:lstStyle/>
          <a:p>
            <a:r>
              <a:rPr lang="en-US" altLang="en-US" sz="4000" dirty="0"/>
              <a:t>Standards of Equality – what should be the goal?</a:t>
            </a:r>
          </a:p>
        </p:txBody>
      </p:sp>
      <p:sp>
        <p:nvSpPr>
          <p:cNvPr id="16388" name="Slide Number Placeholder 4"/>
          <p:cNvSpPr>
            <a:spLocks noGrp="1"/>
          </p:cNvSpPr>
          <p:nvPr>
            <p:ph type="sldNum" sz="quarter" idx="11"/>
          </p:nvPr>
        </p:nvSpPr>
        <p:spPr/>
        <p:txBody>
          <a:bodyPr/>
          <a:lstStyle/>
          <a:p>
            <a:pPr fontAlgn="base">
              <a:spcBef>
                <a:spcPct val="0"/>
              </a:spcBef>
              <a:spcAft>
                <a:spcPct val="0"/>
              </a:spcAft>
              <a:defRPr/>
            </a:pPr>
            <a:fld id="{5D80AF70-8A3C-4505-9AF1-58A31F2C1EF3}" type="slidenum">
              <a:rPr lang="en-US" smtClean="0"/>
              <a:pPr fontAlgn="base">
                <a:spcBef>
                  <a:spcPct val="0"/>
                </a:spcBef>
                <a:spcAft>
                  <a:spcPct val="0"/>
                </a:spcAft>
                <a:defRPr/>
              </a:pPr>
              <a:t>13</a:t>
            </a:fld>
            <a:endParaRPr lang="en-US"/>
          </a:p>
        </p:txBody>
      </p:sp>
      <p:sp>
        <p:nvSpPr>
          <p:cNvPr id="20485" name="Content Placeholder 6"/>
          <p:cNvSpPr>
            <a:spLocks noGrp="1"/>
          </p:cNvSpPr>
          <p:nvPr>
            <p:ph sz="half" idx="1"/>
          </p:nvPr>
        </p:nvSpPr>
        <p:spPr>
          <a:xfrm>
            <a:off x="381000" y="2022475"/>
            <a:ext cx="8458200" cy="4302125"/>
          </a:xfrm>
        </p:spPr>
        <p:txBody>
          <a:bodyPr/>
          <a:lstStyle/>
          <a:p>
            <a:r>
              <a:rPr lang="en-US" altLang="en-US" sz="2400" b="1" dirty="0"/>
              <a:t>Ontological equality</a:t>
            </a:r>
            <a:r>
              <a:rPr lang="en-US" altLang="en-US" sz="2400" dirty="0"/>
              <a:t> - everyone is created equal. Goal is equal respect and status within the culture.</a:t>
            </a:r>
          </a:p>
          <a:p>
            <a:r>
              <a:rPr lang="en-US" altLang="en-US" sz="2400" b="1" dirty="0"/>
              <a:t>Equality of Condition – </a:t>
            </a:r>
            <a:r>
              <a:rPr lang="en-US" altLang="en-US" sz="2400" dirty="0"/>
              <a:t>“level playing field,” same starting point for everyone. Goals may include increasing diversity &amp; using affirmative action.</a:t>
            </a:r>
          </a:p>
          <a:p>
            <a:r>
              <a:rPr lang="en-US" altLang="en-US" sz="2400" b="1" dirty="0"/>
              <a:t>Equality of Opportunity - </a:t>
            </a:r>
            <a:r>
              <a:rPr lang="en-US" altLang="en-US" sz="2400" dirty="0"/>
              <a:t>inequality of condition is acceptable as long as everyone has the same opportunities for advancement and is judged by the same standards</a:t>
            </a:r>
          </a:p>
          <a:p>
            <a:pPr marL="742950" lvl="1" indent="-285750"/>
            <a:r>
              <a:rPr lang="en-US" altLang="en-US" dirty="0"/>
              <a:t> Fits most closely with modern capitalist society</a:t>
            </a:r>
          </a:p>
          <a:p>
            <a:pPr marL="742950" lvl="1" indent="-285750"/>
            <a:endParaRPr lang="en-US" altLang="en-US" sz="2400" dirty="0"/>
          </a:p>
          <a:p>
            <a:pPr marL="742950" lvl="1" indent="-285750"/>
            <a:endParaRPr lang="en-US" altLang="en-US" dirty="0"/>
          </a:p>
          <a:p>
            <a:endParaRPr lang="en-US" altLang="en-US" sz="2400" dirty="0"/>
          </a:p>
          <a:p>
            <a:endParaRPr lang="en-US" altLang="en-US" dirty="0"/>
          </a:p>
          <a:p>
            <a:pPr>
              <a:buFont typeface="Wingdings" pitchFamily="2" charset="2"/>
              <a:buNone/>
            </a:pPr>
            <a:endParaRPr lang="en-US" altLang="en-US" dirty="0"/>
          </a:p>
        </p:txBody>
      </p:sp>
    </p:spTree>
    <p:custDataLst>
      <p:tags r:id="rId1"/>
    </p:custDataLst>
    <p:extLst>
      <p:ext uri="{BB962C8B-B14F-4D97-AF65-F5344CB8AC3E}">
        <p14:creationId xmlns:p14="http://schemas.microsoft.com/office/powerpoint/2010/main" val="3576488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AFF60762-B628-4663-A5C0-6AD83696A2B8}"/>
              </a:ext>
            </a:extLst>
          </p:cNvPr>
          <p:cNvPicPr>
            <a:picLocks noChangeAspect="1"/>
          </p:cNvPicPr>
          <p:nvPr/>
        </p:nvPicPr>
        <p:blipFill>
          <a:blip r:embed="rId2"/>
          <a:stretch>
            <a:fillRect/>
          </a:stretch>
        </p:blipFill>
        <p:spPr>
          <a:xfrm>
            <a:off x="1691680" y="942813"/>
            <a:ext cx="5400600" cy="5824629"/>
          </a:xfrm>
          <a:prstGeom prst="rect">
            <a:avLst/>
          </a:prstGeom>
        </p:spPr>
      </p:pic>
      <p:sp>
        <p:nvSpPr>
          <p:cNvPr id="3" name="TextovéPole 2">
            <a:extLst>
              <a:ext uri="{FF2B5EF4-FFF2-40B4-BE49-F238E27FC236}">
                <a16:creationId xmlns:a16="http://schemas.microsoft.com/office/drawing/2014/main" id="{0A308C13-4C34-48FC-9F93-588357F7BDB4}"/>
              </a:ext>
            </a:extLst>
          </p:cNvPr>
          <p:cNvSpPr txBox="1"/>
          <p:nvPr/>
        </p:nvSpPr>
        <p:spPr>
          <a:xfrm>
            <a:off x="251519" y="116632"/>
            <a:ext cx="8640960" cy="646331"/>
          </a:xfrm>
          <a:prstGeom prst="rect">
            <a:avLst/>
          </a:prstGeom>
          <a:noFill/>
        </p:spPr>
        <p:txBody>
          <a:bodyPr wrap="square" rtlCol="0">
            <a:spAutoFit/>
          </a:bodyPr>
          <a:lstStyle/>
          <a:p>
            <a:r>
              <a:rPr lang="en-US" dirty="0"/>
              <a:t>Proportion of respondents agreeing with the statement "government should reduce differences in income levels", %, 2018 (European Social Survey)</a:t>
            </a:r>
            <a:endParaRPr lang="cs-CZ" dirty="0"/>
          </a:p>
        </p:txBody>
      </p:sp>
    </p:spTree>
    <p:extLst>
      <p:ext uri="{BB962C8B-B14F-4D97-AF65-F5344CB8AC3E}">
        <p14:creationId xmlns:p14="http://schemas.microsoft.com/office/powerpoint/2010/main" val="3176264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1082636F-596A-4A7F-9F05-235935BE3A68}"/>
              </a:ext>
            </a:extLst>
          </p:cNvPr>
          <p:cNvPicPr>
            <a:picLocks noChangeAspect="1"/>
          </p:cNvPicPr>
          <p:nvPr/>
        </p:nvPicPr>
        <p:blipFill>
          <a:blip r:embed="rId2"/>
          <a:stretch>
            <a:fillRect/>
          </a:stretch>
        </p:blipFill>
        <p:spPr>
          <a:xfrm>
            <a:off x="-21704" y="1628800"/>
            <a:ext cx="9144000" cy="5105660"/>
          </a:xfrm>
          <a:prstGeom prst="rect">
            <a:avLst/>
          </a:prstGeom>
        </p:spPr>
      </p:pic>
      <p:sp>
        <p:nvSpPr>
          <p:cNvPr id="6" name="TextovéPole 5">
            <a:extLst>
              <a:ext uri="{FF2B5EF4-FFF2-40B4-BE49-F238E27FC236}">
                <a16:creationId xmlns:a16="http://schemas.microsoft.com/office/drawing/2014/main" id="{FBA18756-DAF4-472D-A409-6CF6ABC4D055}"/>
              </a:ext>
            </a:extLst>
          </p:cNvPr>
          <p:cNvSpPr txBox="1"/>
          <p:nvPr/>
        </p:nvSpPr>
        <p:spPr>
          <a:xfrm>
            <a:off x="539552" y="45173"/>
            <a:ext cx="8424936" cy="830997"/>
          </a:xfrm>
          <a:prstGeom prst="rect">
            <a:avLst/>
          </a:prstGeom>
          <a:noFill/>
        </p:spPr>
        <p:txBody>
          <a:bodyPr wrap="square" rtlCol="0">
            <a:spAutoFit/>
          </a:bodyPr>
          <a:lstStyle/>
          <a:p>
            <a:r>
              <a:rPr lang="en-US" sz="2400" b="1" dirty="0"/>
              <a:t>Would you say the inequality of income distribution has some relation with that map?</a:t>
            </a:r>
            <a:endParaRPr lang="cs-CZ" sz="2400" b="1" dirty="0"/>
          </a:p>
        </p:txBody>
      </p:sp>
    </p:spTree>
    <p:extLst>
      <p:ext uri="{BB962C8B-B14F-4D97-AF65-F5344CB8AC3E}">
        <p14:creationId xmlns:p14="http://schemas.microsoft.com/office/powerpoint/2010/main" val="2723697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3D662416-2A37-4FEA-A69A-3FD9A3697854}"/>
              </a:ext>
            </a:extLst>
          </p:cNvPr>
          <p:cNvPicPr>
            <a:picLocks noChangeAspect="1"/>
          </p:cNvPicPr>
          <p:nvPr/>
        </p:nvPicPr>
        <p:blipFill>
          <a:blip r:embed="rId2"/>
          <a:stretch>
            <a:fillRect/>
          </a:stretch>
        </p:blipFill>
        <p:spPr>
          <a:xfrm>
            <a:off x="7745" y="1340768"/>
            <a:ext cx="4564255" cy="4922618"/>
          </a:xfrm>
          <a:prstGeom prst="rect">
            <a:avLst/>
          </a:prstGeom>
        </p:spPr>
      </p:pic>
      <p:pic>
        <p:nvPicPr>
          <p:cNvPr id="6" name="Obrázek 5">
            <a:extLst>
              <a:ext uri="{FF2B5EF4-FFF2-40B4-BE49-F238E27FC236}">
                <a16:creationId xmlns:a16="http://schemas.microsoft.com/office/drawing/2014/main" id="{16AA2F9C-1DC1-40EB-9C08-6937116A8B06}"/>
              </a:ext>
            </a:extLst>
          </p:cNvPr>
          <p:cNvPicPr>
            <a:picLocks noChangeAspect="1"/>
          </p:cNvPicPr>
          <p:nvPr/>
        </p:nvPicPr>
        <p:blipFill>
          <a:blip r:embed="rId3"/>
          <a:stretch>
            <a:fillRect/>
          </a:stretch>
        </p:blipFill>
        <p:spPr>
          <a:xfrm>
            <a:off x="4283968" y="1463460"/>
            <a:ext cx="4801882" cy="4854553"/>
          </a:xfrm>
          <a:prstGeom prst="rect">
            <a:avLst/>
          </a:prstGeom>
        </p:spPr>
      </p:pic>
    </p:spTree>
    <p:extLst>
      <p:ext uri="{BB962C8B-B14F-4D97-AF65-F5344CB8AC3E}">
        <p14:creationId xmlns:p14="http://schemas.microsoft.com/office/powerpoint/2010/main" val="4170794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287524" y="57958"/>
            <a:ext cx="8458200" cy="778754"/>
          </a:xfrm>
        </p:spPr>
        <p:txBody>
          <a:bodyPr>
            <a:normAutofit/>
          </a:bodyPr>
          <a:lstStyle/>
          <a:p>
            <a:r>
              <a:rPr lang="cs-CZ" altLang="en-US" sz="3600" b="1" dirty="0" err="1" smtClean="0"/>
              <a:t>Inequality</a:t>
            </a:r>
            <a:r>
              <a:rPr lang="cs-CZ" altLang="en-US" sz="3600" b="1" dirty="0" smtClean="0"/>
              <a:t> and s</a:t>
            </a:r>
            <a:r>
              <a:rPr lang="en-US" altLang="en-US" sz="3600" b="1" dirty="0" err="1" smtClean="0"/>
              <a:t>ocial</a:t>
            </a:r>
            <a:r>
              <a:rPr lang="en-US" altLang="en-US" sz="3600" dirty="0" smtClean="0"/>
              <a:t> </a:t>
            </a:r>
            <a:r>
              <a:rPr lang="cs-CZ" altLang="en-US" sz="3600" b="1" dirty="0" smtClean="0"/>
              <a:t>s</a:t>
            </a:r>
            <a:r>
              <a:rPr lang="en-US" altLang="en-US" sz="3600" b="1" dirty="0" err="1" smtClean="0"/>
              <a:t>tratification</a:t>
            </a:r>
            <a:endParaRPr lang="en-US" altLang="en-US" sz="3600" dirty="0"/>
          </a:p>
        </p:txBody>
      </p:sp>
      <p:sp>
        <p:nvSpPr>
          <p:cNvPr id="16388" name="Slide Number Placeholder 4"/>
          <p:cNvSpPr>
            <a:spLocks noGrp="1"/>
          </p:cNvSpPr>
          <p:nvPr>
            <p:ph type="sldNum" sz="quarter" idx="11"/>
          </p:nvPr>
        </p:nvSpPr>
        <p:spPr/>
        <p:txBody>
          <a:bodyPr/>
          <a:lstStyle/>
          <a:p>
            <a:pPr fontAlgn="base">
              <a:spcBef>
                <a:spcPct val="0"/>
              </a:spcBef>
              <a:spcAft>
                <a:spcPct val="0"/>
              </a:spcAft>
              <a:defRPr/>
            </a:pPr>
            <a:fld id="{F7613A7B-1E37-43CB-AD81-1FF334CA232C}" type="slidenum">
              <a:rPr lang="en-US" smtClean="0"/>
              <a:pPr fontAlgn="base">
                <a:spcBef>
                  <a:spcPct val="0"/>
                </a:spcBef>
                <a:spcAft>
                  <a:spcPct val="0"/>
                </a:spcAft>
                <a:defRPr/>
              </a:pPr>
              <a:t>2</a:t>
            </a:fld>
            <a:endParaRPr lang="en-US"/>
          </a:p>
        </p:txBody>
      </p:sp>
      <p:sp>
        <p:nvSpPr>
          <p:cNvPr id="15365" name="Content Placeholder 6"/>
          <p:cNvSpPr>
            <a:spLocks noGrp="1"/>
          </p:cNvSpPr>
          <p:nvPr>
            <p:ph sz="half" idx="1"/>
          </p:nvPr>
        </p:nvSpPr>
        <p:spPr>
          <a:xfrm>
            <a:off x="107504" y="1196752"/>
            <a:ext cx="8818240" cy="5328592"/>
          </a:xfrm>
        </p:spPr>
        <p:txBody>
          <a:bodyPr>
            <a:normAutofit/>
          </a:bodyPr>
          <a:lstStyle/>
          <a:p>
            <a:r>
              <a:rPr lang="en-US" altLang="en-US" sz="2400" dirty="0" smtClean="0"/>
              <a:t>Connection between social stratification and inequality</a:t>
            </a:r>
          </a:p>
          <a:p>
            <a:r>
              <a:rPr lang="en-US" altLang="en-US" sz="2400" dirty="0" smtClean="0"/>
              <a:t>Systematic inequality between groups of people = social stratification</a:t>
            </a:r>
          </a:p>
          <a:p>
            <a:r>
              <a:rPr lang="en-US" altLang="en-US" sz="2400" dirty="0" smtClean="0"/>
              <a:t>Why social?</a:t>
            </a:r>
          </a:p>
          <a:p>
            <a:pPr lvl="1"/>
            <a:r>
              <a:rPr lang="en-US" altLang="en-US" dirty="0" smtClean="0"/>
              <a:t>SS concerns the groups of people</a:t>
            </a:r>
          </a:p>
          <a:p>
            <a:pPr lvl="1"/>
            <a:r>
              <a:rPr lang="en-US" altLang="en-US" dirty="0" smtClean="0"/>
              <a:t>Inequality is organized around groups with similar characteristic</a:t>
            </a:r>
          </a:p>
          <a:p>
            <a:pPr marL="457200" lvl="1" indent="0">
              <a:buNone/>
            </a:pPr>
            <a:endParaRPr lang="en-US" altLang="en-US" dirty="0" smtClean="0"/>
          </a:p>
          <a:p>
            <a:r>
              <a:rPr lang="en-US" altLang="en-US" sz="2400" dirty="0" smtClean="0"/>
              <a:t>Criteria delimit the inequality</a:t>
            </a:r>
          </a:p>
          <a:p>
            <a:pPr lvl="1"/>
            <a:r>
              <a:rPr lang="en-US" altLang="en-US" dirty="0" smtClean="0"/>
              <a:t>wealth, income, prestige, power, gender, education, age </a:t>
            </a:r>
          </a:p>
          <a:p>
            <a:r>
              <a:rPr lang="en-US" altLang="en-US" sz="2400" dirty="0" smtClean="0"/>
              <a:t>Rankings of groups change only very slowly</a:t>
            </a:r>
          </a:p>
          <a:p>
            <a:r>
              <a:rPr lang="en-US" altLang="en-US" sz="2400" dirty="0" smtClean="0"/>
              <a:t>All societies are stratified societies</a:t>
            </a:r>
          </a:p>
          <a:p>
            <a:pPr marL="990600" lvl="1" indent="-533400"/>
            <a:endParaRPr lang="en-US" altLang="en-US" dirty="0"/>
          </a:p>
          <a:p>
            <a:endParaRPr lang="en-US" altLang="en-US" sz="2400" dirty="0"/>
          </a:p>
        </p:txBody>
      </p:sp>
    </p:spTree>
    <p:custDataLst>
      <p:tags r:id="rId1"/>
    </p:custDataLst>
    <p:extLst>
      <p:ext uri="{BB962C8B-B14F-4D97-AF65-F5344CB8AC3E}">
        <p14:creationId xmlns:p14="http://schemas.microsoft.com/office/powerpoint/2010/main" val="3771493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altLang="en-US" sz="4000" b="1" dirty="0" smtClean="0"/>
              <a:t>Three basic historical models of inequalities</a:t>
            </a:r>
            <a:endParaRPr lang="en-US" altLang="en-US" sz="4000" b="1" dirty="0"/>
          </a:p>
        </p:txBody>
      </p:sp>
      <p:sp>
        <p:nvSpPr>
          <p:cNvPr id="11267" name="Rectangle 3"/>
          <p:cNvSpPr>
            <a:spLocks noGrp="1" noChangeArrowheads="1"/>
          </p:cNvSpPr>
          <p:nvPr>
            <p:ph type="body" idx="1"/>
          </p:nvPr>
        </p:nvSpPr>
        <p:spPr>
          <a:xfrm>
            <a:off x="457200" y="1556792"/>
            <a:ext cx="8229600" cy="4392488"/>
          </a:xfrm>
        </p:spPr>
        <p:txBody>
          <a:bodyPr>
            <a:normAutofit lnSpcReduction="10000"/>
          </a:bodyPr>
          <a:lstStyle/>
          <a:p>
            <a:r>
              <a:rPr lang="en-US" altLang="en-US" dirty="0" smtClean="0"/>
              <a:t>Slavery—ownership of certain people</a:t>
            </a:r>
          </a:p>
          <a:p>
            <a:endParaRPr lang="en-US" altLang="en-US" sz="2000" dirty="0" smtClean="0"/>
          </a:p>
          <a:p>
            <a:r>
              <a:rPr lang="en-US" altLang="en-US" dirty="0" smtClean="0"/>
              <a:t>Caste—status for life</a:t>
            </a:r>
          </a:p>
          <a:p>
            <a:endParaRPr lang="en-US" altLang="en-US" sz="2000" dirty="0" smtClean="0"/>
          </a:p>
          <a:p>
            <a:r>
              <a:rPr lang="en-US" altLang="en-US" dirty="0" smtClean="0"/>
              <a:t>Class—positions based on:</a:t>
            </a:r>
          </a:p>
          <a:p>
            <a:pPr lvl="1"/>
            <a:r>
              <a:rPr lang="en-US" altLang="en-US" dirty="0" smtClean="0"/>
              <a:t>economics</a:t>
            </a:r>
          </a:p>
          <a:p>
            <a:pPr lvl="1"/>
            <a:r>
              <a:rPr lang="en-US" altLang="en-US" dirty="0" smtClean="0"/>
              <a:t>employment (paid jobs) </a:t>
            </a:r>
          </a:p>
          <a:p>
            <a:pPr lvl="1"/>
            <a:r>
              <a:rPr lang="en-US" altLang="en-US" dirty="0" smtClean="0"/>
              <a:t>labor markets</a:t>
            </a:r>
          </a:p>
          <a:p>
            <a:r>
              <a:rPr lang="en-US" altLang="en-US" dirty="0" smtClean="0"/>
              <a:t>Modern and postmodern societies</a:t>
            </a:r>
            <a:endParaRPr lang="en-US" altLang="en-US" dirty="0"/>
          </a:p>
        </p:txBody>
      </p:sp>
      <p:sp>
        <p:nvSpPr>
          <p:cNvPr id="11268" name="Slide Number Placeholder 3"/>
          <p:cNvSpPr txBox="1">
            <a:spLocks noGrp="1"/>
          </p:cNvSpPr>
          <p:nvPr/>
        </p:nvSpPr>
        <p:spPr bwMode="auto">
          <a:xfrm>
            <a:off x="8223250" y="6505575"/>
            <a:ext cx="603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2D91"/>
              </a:buClr>
              <a:buChar char="•"/>
              <a:defRPr sz="3200">
                <a:solidFill>
                  <a:schemeClr val="tx1"/>
                </a:solidFill>
                <a:latin typeface="Times New Roman" pitchFamily="18" charset="0"/>
                <a:cs typeface="Arial" charset="0"/>
              </a:defRPr>
            </a:lvl1pPr>
            <a:lvl2pPr marL="37931725" indent="-37474525" eaLnBrk="0" hangingPunct="0">
              <a:spcBef>
                <a:spcPct val="20000"/>
              </a:spcBef>
              <a:buClr>
                <a:srgbClr val="662D91"/>
              </a:buClr>
              <a:buChar char="–"/>
              <a:defRPr sz="2800">
                <a:solidFill>
                  <a:schemeClr val="tx1"/>
                </a:solidFill>
                <a:latin typeface="Times New Roman" pitchFamily="18" charset="0"/>
                <a:cs typeface="Arial" charset="0"/>
              </a:defRPr>
            </a:lvl2pPr>
            <a:lvl3pPr marL="1143000" indent="-228600" eaLnBrk="0" hangingPunct="0">
              <a:spcBef>
                <a:spcPct val="20000"/>
              </a:spcBef>
              <a:buClr>
                <a:srgbClr val="662D91"/>
              </a:buClr>
              <a:buChar char="•"/>
              <a:defRPr sz="2400">
                <a:solidFill>
                  <a:schemeClr val="tx1"/>
                </a:solidFill>
                <a:latin typeface="Times New Roman" pitchFamily="18" charset="0"/>
                <a:cs typeface="Arial" charset="0"/>
              </a:defRPr>
            </a:lvl3pPr>
            <a:lvl4pPr marL="1600200" indent="-228600" eaLnBrk="0" hangingPunct="0">
              <a:spcBef>
                <a:spcPct val="20000"/>
              </a:spcBef>
              <a:buClr>
                <a:srgbClr val="662D91"/>
              </a:buClr>
              <a:buChar char="–"/>
              <a:defRPr sz="2000">
                <a:solidFill>
                  <a:schemeClr val="tx1"/>
                </a:solidFill>
                <a:latin typeface="Times New Roman" pitchFamily="18" charset="0"/>
                <a:cs typeface="Arial" charset="0"/>
              </a:defRPr>
            </a:lvl4pPr>
            <a:lvl5pPr marL="2057400" indent="-228600" eaLnBrk="0" hangingPunct="0">
              <a:spcBef>
                <a:spcPct val="20000"/>
              </a:spcBef>
              <a:buClr>
                <a:srgbClr val="662D91"/>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9pPr>
          </a:lstStyle>
          <a:p>
            <a:pPr algn="ctr" eaLnBrk="1" hangingPunct="1">
              <a:spcBef>
                <a:spcPct val="0"/>
              </a:spcBef>
              <a:buClrTx/>
              <a:buFontTx/>
              <a:buNone/>
            </a:pPr>
            <a:fld id="{02BF5B4C-1C75-42F3-A5F1-CC342D316680}" type="slidenum">
              <a:rPr lang="en-US" altLang="en-US" sz="1000" b="0">
                <a:solidFill>
                  <a:schemeClr val="bg1"/>
                </a:solidFill>
                <a:latin typeface="Arial" charset="0"/>
                <a:ea typeface="ＭＳ Ｐゴシック" pitchFamily="34" charset="-128"/>
              </a:rPr>
              <a:pPr algn="ctr" eaLnBrk="1" hangingPunct="1">
                <a:spcBef>
                  <a:spcPct val="0"/>
                </a:spcBef>
                <a:buClrTx/>
                <a:buFontTx/>
                <a:buNone/>
              </a:pPr>
              <a:t>3</a:t>
            </a:fld>
            <a:endParaRPr lang="en-US" altLang="en-US" sz="1000" b="0">
              <a:solidFill>
                <a:schemeClr val="bg1"/>
              </a:solidFill>
              <a:latin typeface="Arial" charset="0"/>
              <a:ea typeface="ＭＳ Ｐゴシック" pitchFamily="34" charset="-128"/>
            </a:endParaRPr>
          </a:p>
        </p:txBody>
      </p:sp>
    </p:spTree>
    <p:extLst>
      <p:ext uri="{BB962C8B-B14F-4D97-AF65-F5344CB8AC3E}">
        <p14:creationId xmlns:p14="http://schemas.microsoft.com/office/powerpoint/2010/main" val="2850223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35496" y="0"/>
            <a:ext cx="9144000" cy="1143000"/>
          </a:xfrm>
        </p:spPr>
        <p:txBody>
          <a:bodyPr>
            <a:noAutofit/>
          </a:bodyPr>
          <a:lstStyle/>
          <a:p>
            <a:r>
              <a:rPr lang="cs-CZ" altLang="en-US" sz="3600" b="1" dirty="0" err="1" smtClean="0"/>
              <a:t>Inequality</a:t>
            </a:r>
            <a:r>
              <a:rPr lang="cs-CZ" altLang="en-US" sz="3600" b="1" dirty="0" smtClean="0"/>
              <a:t> </a:t>
            </a:r>
            <a:r>
              <a:rPr lang="en-US" altLang="en-US" sz="3600" b="1" dirty="0" smtClean="0"/>
              <a:t>dimensions</a:t>
            </a:r>
            <a:endParaRPr lang="en-US" altLang="en-US" sz="3600" b="1" dirty="0"/>
          </a:p>
        </p:txBody>
      </p:sp>
      <p:sp>
        <p:nvSpPr>
          <p:cNvPr id="104451" name="Rectangle 3"/>
          <p:cNvSpPr>
            <a:spLocks noGrp="1" noChangeArrowheads="1"/>
          </p:cNvSpPr>
          <p:nvPr>
            <p:ph type="body" idx="4294967295"/>
          </p:nvPr>
        </p:nvSpPr>
        <p:spPr>
          <a:xfrm>
            <a:off x="457200" y="1143000"/>
            <a:ext cx="8229600" cy="5238328"/>
          </a:xfrm>
        </p:spPr>
        <p:txBody>
          <a:bodyPr>
            <a:normAutofit/>
          </a:bodyPr>
          <a:lstStyle/>
          <a:p>
            <a:r>
              <a:rPr lang="en-US" altLang="en-US" sz="2400" dirty="0" smtClean="0"/>
              <a:t>Economic inequality: wealth, money (rich vs. poor people)</a:t>
            </a:r>
          </a:p>
          <a:p>
            <a:r>
              <a:rPr lang="en-US" altLang="en-US" sz="2400" dirty="0" smtClean="0"/>
              <a:t>Social class inequality: occupations (</a:t>
            </a:r>
            <a:r>
              <a:rPr lang="en-US" altLang="en-US" sz="2400" dirty="0" err="1" smtClean="0"/>
              <a:t>labour</a:t>
            </a:r>
            <a:r>
              <a:rPr lang="en-US" altLang="en-US" sz="2400" dirty="0" smtClean="0"/>
              <a:t> market positions)</a:t>
            </a:r>
          </a:p>
          <a:p>
            <a:r>
              <a:rPr lang="en-US" altLang="en-US" sz="2400" dirty="0" smtClean="0"/>
              <a:t>Social status inequality: prestige, respect </a:t>
            </a:r>
          </a:p>
          <a:p>
            <a:r>
              <a:rPr lang="en-US" altLang="en-US" sz="2400" dirty="0" smtClean="0"/>
              <a:t>Power inequality: influence, authority</a:t>
            </a:r>
          </a:p>
          <a:p>
            <a:endParaRPr lang="en-US" altLang="en-US" sz="2400" dirty="0" smtClean="0"/>
          </a:p>
          <a:p>
            <a:r>
              <a:rPr lang="en-US" altLang="en-US" sz="2400" dirty="0" smtClean="0"/>
              <a:t>The debate is over which type if inequality is the most important?</a:t>
            </a:r>
          </a:p>
          <a:p>
            <a:endParaRPr lang="en-US" altLang="en-US" sz="2400" dirty="0" smtClean="0"/>
          </a:p>
          <a:p>
            <a:r>
              <a:rPr lang="en-US" altLang="en-US" sz="2400" dirty="0" smtClean="0"/>
              <a:t>Three main dimensions of inequality: </a:t>
            </a:r>
          </a:p>
          <a:p>
            <a:pPr lvl="1"/>
            <a:r>
              <a:rPr lang="en-US" altLang="en-US" sz="2000" dirty="0" smtClean="0"/>
              <a:t>economic </a:t>
            </a:r>
          </a:p>
          <a:p>
            <a:pPr lvl="1"/>
            <a:r>
              <a:rPr lang="en-US" altLang="en-US" sz="2000" dirty="0" smtClean="0"/>
              <a:t>educational</a:t>
            </a:r>
          </a:p>
          <a:p>
            <a:pPr lvl="1"/>
            <a:r>
              <a:rPr lang="en-US" altLang="en-US" sz="2000" dirty="0" smtClean="0"/>
              <a:t>power</a:t>
            </a:r>
            <a:endParaRPr lang="en-US" altLang="en-US" sz="2000" dirty="0">
              <a:solidFill>
                <a:srgbClr val="C00000"/>
              </a:solidFill>
            </a:endParaRPr>
          </a:p>
        </p:txBody>
      </p:sp>
    </p:spTree>
    <p:custDataLst>
      <p:tags r:id="rId1"/>
    </p:custDataLst>
    <p:extLst>
      <p:ext uri="{BB962C8B-B14F-4D97-AF65-F5344CB8AC3E}">
        <p14:creationId xmlns:p14="http://schemas.microsoft.com/office/powerpoint/2010/main" val="1755573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0" y="44624"/>
            <a:ext cx="9144000" cy="792088"/>
          </a:xfrm>
        </p:spPr>
        <p:txBody>
          <a:bodyPr>
            <a:noAutofit/>
          </a:bodyPr>
          <a:lstStyle/>
          <a:p>
            <a:r>
              <a:rPr lang="cs-CZ" altLang="en-US" sz="3600" b="1" dirty="0" err="1"/>
              <a:t>Social</a:t>
            </a:r>
            <a:r>
              <a:rPr lang="cs-CZ" altLang="en-US" sz="3600" b="1" dirty="0"/>
              <a:t> </a:t>
            </a:r>
            <a:r>
              <a:rPr lang="cs-CZ" altLang="en-US" sz="3600" b="1" dirty="0" err="1"/>
              <a:t>stratification</a:t>
            </a:r>
            <a:r>
              <a:rPr lang="cs-CZ" altLang="en-US" sz="3600" b="1" dirty="0"/>
              <a:t> </a:t>
            </a:r>
            <a:r>
              <a:rPr lang="cs-CZ" altLang="en-US" sz="3600" b="1" dirty="0" err="1"/>
              <a:t>cube</a:t>
            </a:r>
            <a:r>
              <a:rPr lang="en-US" altLang="en-US" sz="3600" b="1" dirty="0"/>
              <a:t>  </a:t>
            </a:r>
          </a:p>
        </p:txBody>
      </p:sp>
      <p:sp>
        <p:nvSpPr>
          <p:cNvPr id="104451" name="Rectangle 3"/>
          <p:cNvSpPr>
            <a:spLocks noGrp="1" noChangeArrowheads="1"/>
          </p:cNvSpPr>
          <p:nvPr>
            <p:ph type="body" idx="4294967295"/>
          </p:nvPr>
        </p:nvSpPr>
        <p:spPr>
          <a:xfrm>
            <a:off x="457200" y="1052736"/>
            <a:ext cx="8229600" cy="5338621"/>
          </a:xfrm>
        </p:spPr>
        <p:txBody>
          <a:bodyPr>
            <a:normAutofit/>
          </a:bodyPr>
          <a:lstStyle/>
          <a:p>
            <a:r>
              <a:rPr lang="en-US" altLang="en-US" sz="2800" dirty="0"/>
              <a:t>Three main dimensions </a:t>
            </a:r>
            <a:endParaRPr lang="cs-CZ" altLang="en-US" sz="2800" dirty="0"/>
          </a:p>
          <a:p>
            <a:pPr lvl="1"/>
            <a:r>
              <a:rPr lang="en-US" altLang="en-US" i="1" dirty="0"/>
              <a:t>economic capital</a:t>
            </a:r>
            <a:r>
              <a:rPr lang="cs-CZ" altLang="en-US" i="1" dirty="0"/>
              <a:t> (</a:t>
            </a:r>
            <a:r>
              <a:rPr lang="cs-CZ" altLang="en-US" i="1" dirty="0" err="1"/>
              <a:t>income</a:t>
            </a:r>
            <a:r>
              <a:rPr lang="cs-CZ" altLang="en-US" i="1" dirty="0"/>
              <a:t>, </a:t>
            </a:r>
            <a:r>
              <a:rPr lang="cs-CZ" altLang="en-US" i="1" dirty="0" err="1"/>
              <a:t>salary</a:t>
            </a:r>
            <a:r>
              <a:rPr lang="cs-CZ" altLang="en-US" i="1" dirty="0"/>
              <a:t>)</a:t>
            </a:r>
          </a:p>
          <a:p>
            <a:pPr lvl="1"/>
            <a:r>
              <a:rPr lang="cs-CZ" altLang="en-US" i="1" dirty="0" err="1"/>
              <a:t>education</a:t>
            </a:r>
            <a:r>
              <a:rPr lang="en-US" altLang="en-US" i="1" dirty="0"/>
              <a:t> </a:t>
            </a:r>
            <a:r>
              <a:rPr lang="cs-CZ" altLang="en-US" i="1" dirty="0"/>
              <a:t>(</a:t>
            </a:r>
            <a:r>
              <a:rPr lang="en-US" altLang="en-US" i="1" dirty="0"/>
              <a:t>prestige</a:t>
            </a:r>
            <a:r>
              <a:rPr lang="cs-CZ" altLang="en-US" i="1" dirty="0"/>
              <a:t>, </a:t>
            </a:r>
            <a:r>
              <a:rPr lang="cs-CZ" altLang="en-US" i="1" dirty="0" err="1"/>
              <a:t>respect</a:t>
            </a:r>
            <a:r>
              <a:rPr lang="cs-CZ" altLang="en-US" i="1" dirty="0"/>
              <a:t>)</a:t>
            </a:r>
          </a:p>
          <a:p>
            <a:pPr lvl="1"/>
            <a:r>
              <a:rPr lang="cs-CZ" altLang="en-US" i="1" dirty="0" err="1"/>
              <a:t>power</a:t>
            </a:r>
            <a:r>
              <a:rPr lang="cs-CZ" altLang="en-US" i="1" dirty="0"/>
              <a:t> (</a:t>
            </a:r>
            <a:r>
              <a:rPr lang="cs-CZ" altLang="en-US" i="1" dirty="0" err="1"/>
              <a:t>authority</a:t>
            </a:r>
            <a:r>
              <a:rPr lang="cs-CZ" altLang="en-US" i="1" dirty="0"/>
              <a:t>)</a:t>
            </a:r>
          </a:p>
          <a:p>
            <a:endParaRPr lang="cs-CZ" altLang="en-US" sz="2800" dirty="0"/>
          </a:p>
          <a:p>
            <a:r>
              <a:rPr lang="cs-CZ" altLang="en-US" sz="2800" dirty="0" err="1"/>
              <a:t>Fourth</a:t>
            </a:r>
            <a:r>
              <a:rPr lang="cs-CZ" altLang="en-US" sz="2800" dirty="0"/>
              <a:t> </a:t>
            </a:r>
            <a:r>
              <a:rPr lang="cs-CZ" altLang="en-US" sz="2800" dirty="0" err="1"/>
              <a:t>dimension</a:t>
            </a:r>
            <a:endParaRPr lang="cs-CZ" altLang="en-US" sz="2800" dirty="0"/>
          </a:p>
          <a:p>
            <a:pPr lvl="1"/>
            <a:r>
              <a:rPr lang="cs-CZ" altLang="en-US" i="1" dirty="0" err="1"/>
              <a:t>time</a:t>
            </a:r>
            <a:endParaRPr lang="cs-CZ" altLang="en-US" i="1" dirty="0"/>
          </a:p>
          <a:p>
            <a:pPr lvl="1"/>
            <a:endParaRPr lang="cs-CZ" altLang="en-US" dirty="0"/>
          </a:p>
          <a:p>
            <a:r>
              <a:rPr lang="cs-CZ" altLang="en-US" sz="2800" dirty="0" err="1"/>
              <a:t>Social</a:t>
            </a:r>
            <a:r>
              <a:rPr lang="cs-CZ" altLang="en-US" sz="2800" dirty="0"/>
              <a:t> mobility vs. </a:t>
            </a:r>
            <a:r>
              <a:rPr lang="cs-CZ" altLang="en-US" sz="2800" dirty="0" err="1"/>
              <a:t>social</a:t>
            </a:r>
            <a:r>
              <a:rPr lang="cs-CZ" altLang="en-US" sz="2800" dirty="0"/>
              <a:t> </a:t>
            </a:r>
            <a:r>
              <a:rPr lang="cs-CZ" altLang="en-US" sz="2800" dirty="0" err="1" smtClean="0"/>
              <a:t>reproduction</a:t>
            </a:r>
            <a:endParaRPr lang="cs-CZ" altLang="en-US" sz="2800" dirty="0"/>
          </a:p>
        </p:txBody>
      </p:sp>
    </p:spTree>
    <p:custDataLst>
      <p:tags r:id="rId1"/>
    </p:custDataLst>
    <p:extLst>
      <p:ext uri="{BB962C8B-B14F-4D97-AF65-F5344CB8AC3E}">
        <p14:creationId xmlns:p14="http://schemas.microsoft.com/office/powerpoint/2010/main" val="1237172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0" y="44624"/>
            <a:ext cx="9144000" cy="720080"/>
          </a:xfrm>
        </p:spPr>
        <p:txBody>
          <a:bodyPr>
            <a:noAutofit/>
          </a:bodyPr>
          <a:lstStyle/>
          <a:p>
            <a:r>
              <a:rPr lang="en-US" altLang="en-US" sz="3600" dirty="0"/>
              <a:t>Reproduction </a:t>
            </a:r>
            <a:r>
              <a:rPr lang="en-US" altLang="en-US" sz="3600" dirty="0" smtClean="0"/>
              <a:t>of</a:t>
            </a:r>
            <a:r>
              <a:rPr lang="cs-CZ" altLang="en-US" sz="3600" dirty="0" smtClean="0"/>
              <a:t> </a:t>
            </a:r>
            <a:r>
              <a:rPr lang="cs-CZ" altLang="en-US" sz="3600" dirty="0" err="1" smtClean="0"/>
              <a:t>inequality</a:t>
            </a:r>
            <a:endParaRPr lang="en-US" altLang="en-US" sz="3600" b="1" dirty="0"/>
          </a:p>
        </p:txBody>
      </p:sp>
      <p:sp>
        <p:nvSpPr>
          <p:cNvPr id="104451" name="Rectangle 3"/>
          <p:cNvSpPr>
            <a:spLocks noGrp="1" noChangeArrowheads="1"/>
          </p:cNvSpPr>
          <p:nvPr>
            <p:ph type="body" idx="4294967295"/>
          </p:nvPr>
        </p:nvSpPr>
        <p:spPr>
          <a:xfrm>
            <a:off x="457200" y="908720"/>
            <a:ext cx="8229600" cy="5482637"/>
          </a:xfrm>
        </p:spPr>
        <p:txBody>
          <a:bodyPr>
            <a:normAutofit/>
          </a:bodyPr>
          <a:lstStyle/>
          <a:p>
            <a:r>
              <a:rPr lang="en-US" altLang="en-US" sz="2800" dirty="0" smtClean="0"/>
              <a:t>Reproduction of social strata</a:t>
            </a:r>
          </a:p>
          <a:p>
            <a:pPr lvl="1"/>
            <a:r>
              <a:rPr lang="en-US" altLang="en-US" sz="2400" dirty="0" smtClean="0"/>
              <a:t>In European countries children from the highest social classes have about 80% higher probability to attend university compare to children from the working class</a:t>
            </a:r>
          </a:p>
          <a:p>
            <a:pPr lvl="2"/>
            <a:r>
              <a:rPr lang="en-US" altLang="en-US" sz="2000" dirty="0" smtClean="0"/>
              <a:t>IEO</a:t>
            </a:r>
            <a:endParaRPr lang="cs-CZ" altLang="en-US" sz="2000" dirty="0" smtClean="0"/>
          </a:p>
          <a:p>
            <a:pPr marL="914400" lvl="2" indent="0">
              <a:buNone/>
            </a:pPr>
            <a:endParaRPr lang="en-US" altLang="en-US" sz="2000" dirty="0" smtClean="0"/>
          </a:p>
          <a:p>
            <a:pPr lvl="1"/>
            <a:r>
              <a:rPr lang="en-US" altLang="en-US" sz="2400" dirty="0" smtClean="0"/>
              <a:t>Children from highest social class have 70% probability to get married with the same social class partner</a:t>
            </a:r>
          </a:p>
          <a:p>
            <a:pPr lvl="2"/>
            <a:r>
              <a:rPr lang="en-US" altLang="en-US" sz="2000" dirty="0" smtClean="0"/>
              <a:t>Homogamy</a:t>
            </a:r>
            <a:endParaRPr lang="cs-CZ" altLang="en-US" sz="2000" dirty="0" smtClean="0"/>
          </a:p>
          <a:p>
            <a:pPr lvl="2"/>
            <a:endParaRPr lang="en-US" altLang="en-US" sz="2000" dirty="0" smtClean="0"/>
          </a:p>
          <a:p>
            <a:pPr lvl="1"/>
            <a:r>
              <a:rPr lang="en-US" altLang="en-US" sz="2400" dirty="0" smtClean="0"/>
              <a:t>Inequality is reinforced by:</a:t>
            </a:r>
          </a:p>
          <a:p>
            <a:pPr lvl="2"/>
            <a:r>
              <a:rPr lang="en-US" altLang="en-US" sz="2000" dirty="0" smtClean="0"/>
              <a:t>socials mechanisms (</a:t>
            </a:r>
            <a:r>
              <a:rPr lang="en-US" altLang="en-US" sz="2000" dirty="0" err="1" smtClean="0"/>
              <a:t>syst</a:t>
            </a:r>
            <a:r>
              <a:rPr lang="cs-CZ" altLang="en-US" sz="2000" dirty="0" smtClean="0"/>
              <a:t>e</a:t>
            </a:r>
            <a:r>
              <a:rPr lang="en-US" altLang="en-US" sz="2000" dirty="0" smtClean="0"/>
              <a:t>m)</a:t>
            </a:r>
          </a:p>
          <a:p>
            <a:pPr lvl="2"/>
            <a:r>
              <a:rPr lang="en-US" altLang="en-US" sz="2000" dirty="0" smtClean="0"/>
              <a:t>individual based actions (actor)  </a:t>
            </a:r>
            <a:endParaRPr lang="en-US" altLang="en-US" sz="2000" dirty="0"/>
          </a:p>
        </p:txBody>
      </p:sp>
    </p:spTree>
    <p:custDataLst>
      <p:tags r:id="rId1"/>
    </p:custDataLst>
    <p:extLst>
      <p:ext uri="{BB962C8B-B14F-4D97-AF65-F5344CB8AC3E}">
        <p14:creationId xmlns:p14="http://schemas.microsoft.com/office/powerpoint/2010/main" val="1935716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0" y="44624"/>
            <a:ext cx="9144000" cy="720080"/>
          </a:xfrm>
        </p:spPr>
        <p:txBody>
          <a:bodyPr>
            <a:noAutofit/>
          </a:bodyPr>
          <a:lstStyle/>
          <a:p>
            <a:r>
              <a:rPr lang="en-US" altLang="en-US" sz="3600" b="1" dirty="0" smtClean="0"/>
              <a:t>Two reasons of reproduction of inequalities  </a:t>
            </a:r>
            <a:endParaRPr lang="en-US" altLang="en-US" sz="3600" b="1" dirty="0"/>
          </a:p>
        </p:txBody>
      </p:sp>
      <p:sp>
        <p:nvSpPr>
          <p:cNvPr id="104451" name="Rectangle 3"/>
          <p:cNvSpPr>
            <a:spLocks noGrp="1" noChangeArrowheads="1"/>
          </p:cNvSpPr>
          <p:nvPr>
            <p:ph type="body" idx="4294967295"/>
          </p:nvPr>
        </p:nvSpPr>
        <p:spPr>
          <a:xfrm>
            <a:off x="457200" y="908720"/>
            <a:ext cx="8229600" cy="5482637"/>
          </a:xfrm>
        </p:spPr>
        <p:txBody>
          <a:bodyPr>
            <a:normAutofit/>
          </a:bodyPr>
          <a:lstStyle/>
          <a:p>
            <a:r>
              <a:rPr lang="en-US" altLang="en-US" sz="2800" dirty="0" smtClean="0"/>
              <a:t>System: social reproduction</a:t>
            </a:r>
          </a:p>
          <a:p>
            <a:pPr lvl="1"/>
            <a:r>
              <a:rPr lang="en-US" altLang="en-US" sz="2400" dirty="0" smtClean="0"/>
              <a:t>glass ceiling</a:t>
            </a:r>
          </a:p>
          <a:p>
            <a:pPr lvl="1"/>
            <a:r>
              <a:rPr lang="en-US" altLang="en-US" sz="2400" dirty="0" smtClean="0"/>
              <a:t>social barriers</a:t>
            </a:r>
          </a:p>
          <a:p>
            <a:pPr lvl="1"/>
            <a:r>
              <a:rPr lang="en-US" altLang="en-US" sz="2400" dirty="0" smtClean="0"/>
              <a:t>everyone wants the same</a:t>
            </a:r>
          </a:p>
          <a:p>
            <a:endParaRPr lang="en-US" altLang="en-US" sz="2800" dirty="0" smtClean="0"/>
          </a:p>
          <a:p>
            <a:r>
              <a:rPr lang="en-US" altLang="en-US" sz="2800" dirty="0" smtClean="0"/>
              <a:t>Actor: cultural reproduction</a:t>
            </a:r>
          </a:p>
          <a:p>
            <a:pPr lvl="1"/>
            <a:r>
              <a:rPr lang="en-US" altLang="en-US" sz="2400" dirty="0" smtClean="0"/>
              <a:t>sticky floor</a:t>
            </a:r>
          </a:p>
          <a:p>
            <a:pPr lvl="1"/>
            <a:r>
              <a:rPr lang="en-US" altLang="en-US" sz="2400" dirty="0" smtClean="0"/>
              <a:t>cultural values, attitudes</a:t>
            </a:r>
          </a:p>
          <a:p>
            <a:pPr lvl="1"/>
            <a:r>
              <a:rPr lang="en-US" altLang="en-US" sz="2400" dirty="0" smtClean="0"/>
              <a:t>behavior</a:t>
            </a:r>
          </a:p>
          <a:p>
            <a:pPr lvl="1"/>
            <a:r>
              <a:rPr lang="en-US" altLang="en-US" sz="2400" dirty="0" smtClean="0"/>
              <a:t>people want different things</a:t>
            </a:r>
            <a:endParaRPr lang="en-US" altLang="en-US" sz="2400" dirty="0"/>
          </a:p>
        </p:txBody>
      </p:sp>
    </p:spTree>
    <p:custDataLst>
      <p:tags r:id="rId1"/>
    </p:custDataLst>
    <p:extLst>
      <p:ext uri="{BB962C8B-B14F-4D97-AF65-F5344CB8AC3E}">
        <p14:creationId xmlns:p14="http://schemas.microsoft.com/office/powerpoint/2010/main" val="2766558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2073"/>
            <a:ext cx="8229600" cy="752631"/>
          </a:xfrm>
        </p:spPr>
        <p:txBody>
          <a:bodyPr>
            <a:normAutofit/>
          </a:bodyPr>
          <a:lstStyle/>
          <a:p>
            <a:r>
              <a:rPr lang="en-US" altLang="en-US" sz="3600" b="1" dirty="0" smtClean="0"/>
              <a:t>Two basic inequality concepts</a:t>
            </a:r>
            <a:endParaRPr lang="en-US" altLang="en-US" sz="3600" b="1" dirty="0"/>
          </a:p>
        </p:txBody>
      </p:sp>
      <p:sp>
        <p:nvSpPr>
          <p:cNvPr id="11268" name="Slide Number Placeholder 3"/>
          <p:cNvSpPr txBox="1">
            <a:spLocks noGrp="1"/>
          </p:cNvSpPr>
          <p:nvPr/>
        </p:nvSpPr>
        <p:spPr bwMode="auto">
          <a:xfrm>
            <a:off x="8223250" y="6505575"/>
            <a:ext cx="603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2D91"/>
              </a:buClr>
              <a:buChar char="•"/>
              <a:defRPr sz="3200">
                <a:solidFill>
                  <a:schemeClr val="tx1"/>
                </a:solidFill>
                <a:latin typeface="Times New Roman" pitchFamily="18" charset="0"/>
                <a:cs typeface="Arial" charset="0"/>
              </a:defRPr>
            </a:lvl1pPr>
            <a:lvl2pPr marL="37931725" indent="-37474525" eaLnBrk="0" hangingPunct="0">
              <a:spcBef>
                <a:spcPct val="20000"/>
              </a:spcBef>
              <a:buClr>
                <a:srgbClr val="662D91"/>
              </a:buClr>
              <a:buChar char="–"/>
              <a:defRPr sz="2800">
                <a:solidFill>
                  <a:schemeClr val="tx1"/>
                </a:solidFill>
                <a:latin typeface="Times New Roman" pitchFamily="18" charset="0"/>
                <a:cs typeface="Arial" charset="0"/>
              </a:defRPr>
            </a:lvl2pPr>
            <a:lvl3pPr marL="1143000" indent="-228600" eaLnBrk="0" hangingPunct="0">
              <a:spcBef>
                <a:spcPct val="20000"/>
              </a:spcBef>
              <a:buClr>
                <a:srgbClr val="662D91"/>
              </a:buClr>
              <a:buChar char="•"/>
              <a:defRPr sz="2400">
                <a:solidFill>
                  <a:schemeClr val="tx1"/>
                </a:solidFill>
                <a:latin typeface="Times New Roman" pitchFamily="18" charset="0"/>
                <a:cs typeface="Arial" charset="0"/>
              </a:defRPr>
            </a:lvl3pPr>
            <a:lvl4pPr marL="1600200" indent="-228600" eaLnBrk="0" hangingPunct="0">
              <a:spcBef>
                <a:spcPct val="20000"/>
              </a:spcBef>
              <a:buClr>
                <a:srgbClr val="662D91"/>
              </a:buClr>
              <a:buChar char="–"/>
              <a:defRPr sz="2000">
                <a:solidFill>
                  <a:schemeClr val="tx1"/>
                </a:solidFill>
                <a:latin typeface="Times New Roman" pitchFamily="18" charset="0"/>
                <a:cs typeface="Arial" charset="0"/>
              </a:defRPr>
            </a:lvl4pPr>
            <a:lvl5pPr marL="2057400" indent="-228600" eaLnBrk="0" hangingPunct="0">
              <a:spcBef>
                <a:spcPct val="20000"/>
              </a:spcBef>
              <a:buClr>
                <a:srgbClr val="662D91"/>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9pPr>
          </a:lstStyle>
          <a:p>
            <a:pPr algn="ctr" eaLnBrk="1" hangingPunct="1">
              <a:spcBef>
                <a:spcPct val="0"/>
              </a:spcBef>
              <a:buClrTx/>
              <a:buFontTx/>
              <a:buNone/>
            </a:pPr>
            <a:fld id="{02BF5B4C-1C75-42F3-A5F1-CC342D316680}" type="slidenum">
              <a:rPr lang="en-US" altLang="en-US" sz="1000" b="0">
                <a:solidFill>
                  <a:schemeClr val="bg1"/>
                </a:solidFill>
                <a:latin typeface="Arial" charset="0"/>
                <a:ea typeface="ＭＳ Ｐゴシック" pitchFamily="34" charset="-128"/>
              </a:rPr>
              <a:pPr algn="ctr" eaLnBrk="1" hangingPunct="1">
                <a:spcBef>
                  <a:spcPct val="0"/>
                </a:spcBef>
                <a:buClrTx/>
                <a:buFontTx/>
                <a:buNone/>
              </a:pPr>
              <a:t>8</a:t>
            </a:fld>
            <a:endParaRPr lang="en-US" altLang="en-US" sz="1000" b="0">
              <a:solidFill>
                <a:schemeClr val="bg1"/>
              </a:solidFill>
              <a:latin typeface="Arial" charset="0"/>
              <a:ea typeface="ＭＳ Ｐゴシック" pitchFamily="34" charset="-128"/>
            </a:endParaRPr>
          </a:p>
        </p:txBody>
      </p:sp>
      <p:sp>
        <p:nvSpPr>
          <p:cNvPr id="6" name="Rectangle 3"/>
          <p:cNvSpPr txBox="1">
            <a:spLocks noChangeArrowheads="1"/>
          </p:cNvSpPr>
          <p:nvPr/>
        </p:nvSpPr>
        <p:spPr>
          <a:xfrm>
            <a:off x="612680" y="1167150"/>
            <a:ext cx="8229600" cy="499815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i="1" dirty="0" smtClean="0"/>
              <a:t>Inequality of conditions </a:t>
            </a:r>
          </a:p>
          <a:p>
            <a:pPr lvl="1"/>
            <a:r>
              <a:rPr lang="en-US" altLang="en-US" dirty="0" smtClean="0"/>
              <a:t>unequal distribution of income to people</a:t>
            </a:r>
          </a:p>
          <a:p>
            <a:pPr lvl="1"/>
            <a:r>
              <a:rPr lang="en-US" altLang="en-US" dirty="0" smtClean="0"/>
              <a:t>differences in wealth and material conditions </a:t>
            </a:r>
          </a:p>
          <a:p>
            <a:pPr lvl="1"/>
            <a:r>
              <a:rPr lang="en-US" altLang="en-US" dirty="0" smtClean="0"/>
              <a:t>different incomes means different chances to get different goods</a:t>
            </a:r>
          </a:p>
          <a:p>
            <a:pPr lvl="1"/>
            <a:endParaRPr lang="en-US" altLang="en-US" dirty="0" smtClean="0"/>
          </a:p>
          <a:p>
            <a:r>
              <a:rPr lang="en-US" altLang="en-US" i="1" dirty="0" smtClean="0"/>
              <a:t>Inequality of opportunity </a:t>
            </a:r>
          </a:p>
          <a:p>
            <a:pPr lvl="1"/>
            <a:r>
              <a:rPr lang="en-US" altLang="en-US" dirty="0" smtClean="0"/>
              <a:t>unequal start positions</a:t>
            </a:r>
          </a:p>
          <a:p>
            <a:pPr lvl="1"/>
            <a:r>
              <a:rPr lang="en-US" altLang="en-US" dirty="0" smtClean="0"/>
              <a:t> different start positions means different chances to get different levels of education, jobs and incomes</a:t>
            </a:r>
          </a:p>
          <a:p>
            <a:pPr marL="0" indent="0">
              <a:buFont typeface="Arial" panose="020B0604020202020204" pitchFamily="34" charset="0"/>
              <a:buNone/>
            </a:pPr>
            <a:endParaRPr lang="en-US" altLang="en-US" dirty="0"/>
          </a:p>
        </p:txBody>
      </p:sp>
    </p:spTree>
    <p:extLst>
      <p:ext uri="{BB962C8B-B14F-4D97-AF65-F5344CB8AC3E}">
        <p14:creationId xmlns:p14="http://schemas.microsoft.com/office/powerpoint/2010/main" val="1932578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457200" y="44624"/>
            <a:ext cx="8229600" cy="720080"/>
          </a:xfrm>
        </p:spPr>
        <p:txBody>
          <a:bodyPr>
            <a:noAutofit/>
          </a:bodyPr>
          <a:lstStyle/>
          <a:p>
            <a:r>
              <a:rPr lang="cs-CZ" altLang="en-US" sz="3200" b="1" dirty="0"/>
              <a:t>Basic </a:t>
            </a:r>
            <a:r>
              <a:rPr lang="cs-CZ" altLang="en-US" sz="3200" b="1" dirty="0" err="1"/>
              <a:t>principles</a:t>
            </a:r>
            <a:r>
              <a:rPr lang="cs-CZ" altLang="en-US" sz="3200" b="1" dirty="0"/>
              <a:t> </a:t>
            </a:r>
            <a:r>
              <a:rPr lang="cs-CZ" altLang="en-US" sz="3200" b="1" dirty="0" err="1" smtClean="0"/>
              <a:t>inequality</a:t>
            </a:r>
            <a:r>
              <a:rPr lang="cs-CZ" altLang="en-US" sz="3200" b="1" dirty="0" smtClean="0"/>
              <a:t> </a:t>
            </a:r>
            <a:r>
              <a:rPr lang="cs-CZ" altLang="en-US" sz="3200" b="1" dirty="0" err="1" smtClean="0"/>
              <a:t>reproduction</a:t>
            </a:r>
            <a:r>
              <a:rPr lang="cs-CZ" altLang="en-US" sz="3200" b="1" dirty="0" smtClean="0"/>
              <a:t>  </a:t>
            </a:r>
            <a:endParaRPr lang="en-US" altLang="en-US" sz="3200" b="1" dirty="0"/>
          </a:p>
        </p:txBody>
      </p:sp>
      <p:sp>
        <p:nvSpPr>
          <p:cNvPr id="110595" name="Rectangle 3"/>
          <p:cNvSpPr>
            <a:spLocks noGrp="1" noChangeArrowheads="1"/>
          </p:cNvSpPr>
          <p:nvPr>
            <p:ph type="body" idx="4294967295"/>
          </p:nvPr>
        </p:nvSpPr>
        <p:spPr>
          <a:xfrm>
            <a:off x="539552" y="1268760"/>
            <a:ext cx="8229600" cy="5164832"/>
          </a:xfrm>
        </p:spPr>
        <p:txBody>
          <a:bodyPr>
            <a:normAutofit/>
          </a:bodyPr>
          <a:lstStyle/>
          <a:p>
            <a:r>
              <a:rPr lang="cs-CZ" altLang="en-US" sz="2800" dirty="0" err="1"/>
              <a:t>Cumulative</a:t>
            </a:r>
            <a:r>
              <a:rPr lang="cs-CZ" altLang="en-US" sz="2800" dirty="0"/>
              <a:t> </a:t>
            </a:r>
            <a:r>
              <a:rPr lang="cs-CZ" altLang="en-US" sz="2800" dirty="0" err="1"/>
              <a:t>advantage</a:t>
            </a:r>
            <a:endParaRPr lang="cs-CZ" altLang="en-US" sz="2800" dirty="0"/>
          </a:p>
          <a:p>
            <a:pPr lvl="1"/>
            <a:r>
              <a:rPr lang="cs-CZ" altLang="en-US" sz="2400" dirty="0"/>
              <a:t>Matthew </a:t>
            </a:r>
            <a:r>
              <a:rPr lang="cs-CZ" altLang="en-US" sz="2400" dirty="0" err="1"/>
              <a:t>effect</a:t>
            </a:r>
            <a:endParaRPr lang="cs-CZ" altLang="en-US" sz="2400" dirty="0"/>
          </a:p>
          <a:p>
            <a:pPr lvl="1"/>
            <a:r>
              <a:rPr lang="en-US" altLang="en-US" sz="2400" dirty="0"/>
              <a:t>Advantages have tendency to strengthen itself</a:t>
            </a:r>
          </a:p>
          <a:p>
            <a:pPr lvl="1"/>
            <a:r>
              <a:rPr lang="en-US" altLang="en-US" sz="2400" dirty="0"/>
              <a:t>The same can be applied to disadvantages.  </a:t>
            </a:r>
            <a:endParaRPr lang="cs-CZ" altLang="en-US" sz="2400" dirty="0"/>
          </a:p>
          <a:p>
            <a:pPr marL="0" indent="0">
              <a:buNone/>
            </a:pPr>
            <a:endParaRPr lang="cs-CZ" altLang="en-US" sz="2800" dirty="0"/>
          </a:p>
          <a:p>
            <a:r>
              <a:rPr lang="cs-CZ" altLang="en-US" sz="2800" dirty="0" err="1"/>
              <a:t>Compensatory</a:t>
            </a:r>
            <a:r>
              <a:rPr lang="cs-CZ" altLang="en-US" sz="2800" dirty="0"/>
              <a:t> </a:t>
            </a:r>
            <a:r>
              <a:rPr lang="cs-CZ" altLang="en-US" sz="2800" dirty="0" err="1"/>
              <a:t>advantage</a:t>
            </a:r>
            <a:endParaRPr lang="cs-CZ" altLang="en-US" sz="2800" dirty="0"/>
          </a:p>
          <a:p>
            <a:pPr lvl="1"/>
            <a:r>
              <a:rPr lang="cs-CZ" altLang="en-US" sz="2400" dirty="0" err="1"/>
              <a:t>Economic</a:t>
            </a:r>
            <a:r>
              <a:rPr lang="cs-CZ" altLang="en-US" sz="2400" dirty="0"/>
              <a:t>, </a:t>
            </a:r>
            <a:r>
              <a:rPr lang="cs-CZ" altLang="en-US" sz="2400" dirty="0" err="1"/>
              <a:t>cultural</a:t>
            </a:r>
            <a:r>
              <a:rPr lang="cs-CZ" altLang="en-US" sz="2400" dirty="0"/>
              <a:t>, </a:t>
            </a:r>
            <a:r>
              <a:rPr lang="cs-CZ" altLang="en-US" sz="2400" dirty="0" err="1"/>
              <a:t>social</a:t>
            </a:r>
            <a:r>
              <a:rPr lang="cs-CZ" altLang="en-US" sz="2400" dirty="0"/>
              <a:t>, </a:t>
            </a:r>
            <a:r>
              <a:rPr lang="cs-CZ" altLang="en-US" sz="2400" dirty="0" err="1"/>
              <a:t>family</a:t>
            </a:r>
            <a:r>
              <a:rPr lang="cs-CZ" altLang="en-US" sz="2400" dirty="0"/>
              <a:t> </a:t>
            </a:r>
            <a:r>
              <a:rPr lang="cs-CZ" altLang="en-US" sz="2400" dirty="0" err="1"/>
              <a:t>resources</a:t>
            </a:r>
            <a:r>
              <a:rPr lang="cs-CZ" altLang="en-US" sz="2400" dirty="0"/>
              <a:t> to face </a:t>
            </a:r>
            <a:r>
              <a:rPr lang="cs-CZ" altLang="en-US" sz="2400" dirty="0" err="1"/>
              <a:t>risks</a:t>
            </a:r>
            <a:r>
              <a:rPr lang="cs-CZ" altLang="en-US" sz="2400" dirty="0"/>
              <a:t> </a:t>
            </a:r>
            <a:r>
              <a:rPr lang="cs-CZ" altLang="en-US" sz="2400" dirty="0" err="1"/>
              <a:t>along</a:t>
            </a:r>
            <a:r>
              <a:rPr lang="cs-CZ" altLang="en-US" sz="2400" dirty="0"/>
              <a:t> </a:t>
            </a:r>
            <a:r>
              <a:rPr lang="cs-CZ" altLang="en-US" sz="2400" dirty="0" err="1"/>
              <a:t>the</a:t>
            </a:r>
            <a:r>
              <a:rPr lang="cs-CZ" altLang="en-US" sz="2400" dirty="0"/>
              <a:t> </a:t>
            </a:r>
            <a:r>
              <a:rPr lang="cs-CZ" altLang="en-US" sz="2400" dirty="0" err="1"/>
              <a:t>life</a:t>
            </a:r>
            <a:r>
              <a:rPr lang="cs-CZ" altLang="en-US" sz="2400" dirty="0"/>
              <a:t> </a:t>
            </a:r>
            <a:r>
              <a:rPr lang="cs-CZ" altLang="en-US" sz="2400" dirty="0" err="1"/>
              <a:t>course</a:t>
            </a:r>
            <a:r>
              <a:rPr lang="cs-CZ" altLang="en-US" sz="2400" dirty="0"/>
              <a:t> </a:t>
            </a:r>
            <a:endParaRPr lang="en-US" altLang="en-US" sz="2400" dirty="0"/>
          </a:p>
        </p:txBody>
      </p:sp>
    </p:spTree>
    <p:custDataLst>
      <p:tags r:id="rId1"/>
    </p:custDataLst>
    <p:extLst>
      <p:ext uri="{BB962C8B-B14F-4D97-AF65-F5344CB8AC3E}">
        <p14:creationId xmlns:p14="http://schemas.microsoft.com/office/powerpoint/2010/main" val="20260994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2079</TotalTime>
  <Words>1085</Words>
  <Application>Microsoft Office PowerPoint</Application>
  <PresentationFormat>Předvádění na obrazovce (4:3)</PresentationFormat>
  <Paragraphs>138</Paragraphs>
  <Slides>16</Slides>
  <Notes>6</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16</vt:i4>
      </vt:variant>
    </vt:vector>
  </HeadingPairs>
  <TitlesOfParts>
    <vt:vector size="21" baseType="lpstr">
      <vt:lpstr>ＭＳ Ｐゴシック</vt:lpstr>
      <vt:lpstr>Arial</vt:lpstr>
      <vt:lpstr>Calibri</vt:lpstr>
      <vt:lpstr>Wingdings</vt:lpstr>
      <vt:lpstr>Motiv systému Office</vt:lpstr>
      <vt:lpstr>Intro to theme</vt:lpstr>
      <vt:lpstr>Inequality and social stratification</vt:lpstr>
      <vt:lpstr>Three basic historical models of inequalities</vt:lpstr>
      <vt:lpstr>Inequality dimensions</vt:lpstr>
      <vt:lpstr>Social stratification cube  </vt:lpstr>
      <vt:lpstr>Reproduction of inequality</vt:lpstr>
      <vt:lpstr>Two reasons of reproduction of inequalities  </vt:lpstr>
      <vt:lpstr>Two basic inequality concepts</vt:lpstr>
      <vt:lpstr>Basic principles inequality reproduction  </vt:lpstr>
      <vt:lpstr>IEO and educational expansion </vt:lpstr>
      <vt:lpstr>Legitimization of inequality </vt:lpstr>
      <vt:lpstr>Ascription versus Achivement </vt:lpstr>
      <vt:lpstr>Standards of Equality – what should be the goal?</vt:lpstr>
      <vt:lpstr>Prezentace aplikace PowerPoint</vt:lpstr>
      <vt:lpstr>Prezentace aplikace PowerPoint</vt:lpstr>
      <vt:lpstr>Prezentace aplikace PowerPoint</vt:lpstr>
    </vt:vector>
  </TitlesOfParts>
  <Company>FSS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aaaa</dc:creator>
  <cp:lastModifiedBy>Tomáš Katrňák</cp:lastModifiedBy>
  <cp:revision>104</cp:revision>
  <dcterms:created xsi:type="dcterms:W3CDTF">2013-09-22T19:27:37Z</dcterms:created>
  <dcterms:modified xsi:type="dcterms:W3CDTF">2022-02-22T15:37:58Z</dcterms:modified>
</cp:coreProperties>
</file>