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4" r:id="rId2"/>
    <p:sldId id="326" r:id="rId3"/>
    <p:sldId id="333" r:id="rId4"/>
    <p:sldId id="325" r:id="rId5"/>
    <p:sldId id="334" r:id="rId6"/>
    <p:sldId id="269" r:id="rId7"/>
    <p:sldId id="321" r:id="rId8"/>
    <p:sldId id="327" r:id="rId9"/>
    <p:sldId id="33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Katrňák" initials="TK" lastIdx="1" clrIdx="0">
    <p:extLst>
      <p:ext uri="{19B8F6BF-5375-455C-9EA6-DF929625EA0E}">
        <p15:presenceInfo xmlns:p15="http://schemas.microsoft.com/office/powerpoint/2012/main" userId="S-1-5-21-3451901064-902568176-4053310204-84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66" autoAdjust="0"/>
    <p:restoredTop sz="91274" autoAdjust="0"/>
  </p:normalViewPr>
  <p:slideViewPr>
    <p:cSldViewPr>
      <p:cViewPr varScale="1">
        <p:scale>
          <a:sx n="83" d="100"/>
          <a:sy n="83" d="100"/>
        </p:scale>
        <p:origin x="1651"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06/04/2022</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extLst>
      <p:ext uri="{BB962C8B-B14F-4D97-AF65-F5344CB8AC3E}">
        <p14:creationId xmlns:p14="http://schemas.microsoft.com/office/powerpoint/2010/main" val="73353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6</a:t>
            </a:fld>
            <a:endParaRPr lang="sk-SK"/>
          </a:p>
        </p:txBody>
      </p:sp>
    </p:spTree>
    <p:extLst>
      <p:ext uri="{BB962C8B-B14F-4D97-AF65-F5344CB8AC3E}">
        <p14:creationId xmlns:p14="http://schemas.microsoft.com/office/powerpoint/2010/main" val="297051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06/04/2022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06/04/2022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cZ7LzE3u7Bw" TargetMode="Externa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zxICQqDPD4g" TargetMode="Externa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hyperlink" Target="https://youtu.be/T-JVpKku5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C7CD6D-4105-48B6-81E2-2D61A57E3F57}"/>
              </a:ext>
            </a:extLst>
          </p:cNvPr>
          <p:cNvSpPr>
            <a:spLocks noGrp="1"/>
          </p:cNvSpPr>
          <p:nvPr>
            <p:ph type="ctrTitle"/>
          </p:nvPr>
        </p:nvSpPr>
        <p:spPr/>
        <p:txBody>
          <a:bodyPr>
            <a:normAutofit/>
          </a:bodyPr>
          <a:lstStyle/>
          <a:p>
            <a:r>
              <a:rPr lang="cs-CZ" b="1" dirty="0"/>
              <a:t>I</a:t>
            </a:r>
            <a:r>
              <a:rPr lang="en-US" b="1" dirty="0" err="1"/>
              <a:t>nequality</a:t>
            </a:r>
            <a:r>
              <a:rPr lang="en-US" b="1" dirty="0"/>
              <a:t> and segregation</a:t>
            </a:r>
          </a:p>
        </p:txBody>
      </p:sp>
    </p:spTree>
    <p:extLst>
      <p:ext uri="{BB962C8B-B14F-4D97-AF65-F5344CB8AC3E}">
        <p14:creationId xmlns:p14="http://schemas.microsoft.com/office/powerpoint/2010/main" val="400233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415"/>
            <a:ext cx="7632848" cy="602934"/>
          </a:xfrm>
        </p:spPr>
        <p:txBody>
          <a:bodyPr>
            <a:normAutofit/>
          </a:bodyPr>
          <a:lstStyle/>
          <a:p>
            <a:pPr algn="l"/>
            <a:r>
              <a:rPr lang="cs-CZ" altLang="en-US" sz="2800" b="1" dirty="0" err="1"/>
              <a:t>Inequality</a:t>
            </a:r>
            <a:r>
              <a:rPr lang="cs-CZ" altLang="en-US" sz="2800" b="1" dirty="0"/>
              <a:t>, </a:t>
            </a:r>
            <a:r>
              <a:rPr lang="cs-CZ" altLang="en-US" sz="2800" b="1" dirty="0" err="1"/>
              <a:t>segregation</a:t>
            </a:r>
            <a:r>
              <a:rPr lang="cs-CZ" altLang="en-US" sz="2800" b="1" dirty="0"/>
              <a:t>, diversity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107504" y="603349"/>
            <a:ext cx="8569075" cy="62546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segregation, diversity </a:t>
            </a:r>
            <a:r>
              <a:rPr lang="en-US" altLang="en-US" sz="2200" dirty="0"/>
              <a:t>are tightly coupled concepts</a:t>
            </a:r>
          </a:p>
          <a:p>
            <a:pPr lvl="1"/>
            <a:r>
              <a:rPr lang="en-US" sz="1800" dirty="0"/>
              <a:t>diversity indicates mostly variety or quantity of groups in population</a:t>
            </a:r>
          </a:p>
          <a:p>
            <a:pPr lvl="1"/>
            <a:r>
              <a:rPr lang="en-US" sz="1800" dirty="0"/>
              <a:t>inequality and segregation indicate precise differences among groups</a:t>
            </a:r>
            <a:endParaRPr lang="en-US" altLang="en-US" sz="1800" dirty="0"/>
          </a:p>
          <a:p>
            <a:endParaRPr lang="en-US" altLang="en-US" sz="2200" i="1" dirty="0"/>
          </a:p>
          <a:p>
            <a:r>
              <a:rPr lang="en-US" altLang="en-US" sz="2200" i="1" dirty="0"/>
              <a:t>Inequality</a:t>
            </a:r>
            <a:r>
              <a:rPr lang="en-US" altLang="en-US" sz="2200" dirty="0"/>
              <a:t> refers to the </a:t>
            </a:r>
            <a:r>
              <a:rPr lang="en-US" altLang="en-US" sz="2200" i="1" dirty="0"/>
              <a:t>uneven distribution of resources, opportunities, outcomes</a:t>
            </a:r>
            <a:r>
              <a:rPr lang="en-US" altLang="en-US" sz="2200" dirty="0"/>
              <a:t> across groups</a:t>
            </a:r>
          </a:p>
          <a:p>
            <a:pPr lvl="1"/>
            <a:r>
              <a:rPr lang="en-US" altLang="en-US" sz="1800" dirty="0"/>
              <a:t>distribution of a variables in population</a:t>
            </a:r>
          </a:p>
          <a:p>
            <a:pPr lvl="1"/>
            <a:r>
              <a:rPr lang="en-US" altLang="en-US" sz="1800" dirty="0"/>
              <a:t>differences in one population from one criterion</a:t>
            </a:r>
          </a:p>
          <a:p>
            <a:pPr lvl="1"/>
            <a:r>
              <a:rPr lang="en-US" altLang="en-US" sz="1800" dirty="0"/>
              <a:t>vertical differences</a:t>
            </a:r>
          </a:p>
          <a:p>
            <a:endParaRPr lang="en-US" altLang="en-US" sz="2200" i="1" dirty="0"/>
          </a:p>
          <a:p>
            <a:r>
              <a:rPr lang="en-US" altLang="en-US" sz="2200" i="1" dirty="0"/>
              <a:t>Segregation</a:t>
            </a:r>
            <a:r>
              <a:rPr lang="en-US" altLang="en-US" sz="2200" dirty="0"/>
              <a:t> refers to the </a:t>
            </a:r>
            <a:r>
              <a:rPr lang="en-US" altLang="en-US" sz="2200" i="1" dirty="0"/>
              <a:t>uneven distribution of groups </a:t>
            </a:r>
            <a:r>
              <a:rPr lang="en-US" altLang="en-US" sz="2200" dirty="0"/>
              <a:t>across separate places, occupations or institutions</a:t>
            </a:r>
          </a:p>
          <a:p>
            <a:pPr lvl="1"/>
            <a:r>
              <a:rPr lang="en-US" altLang="en-US" sz="1800" dirty="0"/>
              <a:t>differences between two and more groups</a:t>
            </a:r>
          </a:p>
          <a:p>
            <a:pPr lvl="1"/>
            <a:r>
              <a:rPr lang="en-US" altLang="en-US" sz="1800" dirty="0"/>
              <a:t>differences between populations in specific areas (educational system, labor market)</a:t>
            </a:r>
          </a:p>
          <a:p>
            <a:pPr lvl="1"/>
            <a:r>
              <a:rPr lang="en-US" altLang="en-US" sz="1800" dirty="0"/>
              <a:t>horizontal differences </a:t>
            </a:r>
            <a:endParaRPr lang="cs-CZ" altLang="en-US" sz="1800" dirty="0"/>
          </a:p>
          <a:p>
            <a:r>
              <a:rPr lang="en-US" altLang="en-US" sz="2200" dirty="0"/>
              <a:t>Inequality and segregation implies the idea of equality or evenness </a:t>
            </a:r>
          </a:p>
        </p:txBody>
      </p:sp>
    </p:spTree>
    <p:extLst>
      <p:ext uri="{BB962C8B-B14F-4D97-AF65-F5344CB8AC3E}">
        <p14:creationId xmlns:p14="http://schemas.microsoft.com/office/powerpoint/2010/main" val="34408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Segregation</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312679" y="836712"/>
            <a:ext cx="7949465" cy="4876800"/>
          </a:xfrm>
        </p:spPr>
        <p:txBody>
          <a:bodyPr>
            <a:noAutofit/>
          </a:bodyPr>
          <a:lstStyle/>
          <a:p>
            <a:r>
              <a:rPr lang="en-US" sz="2800" dirty="0"/>
              <a:t>Segregation as a result</a:t>
            </a:r>
            <a:r>
              <a:rPr lang="cs-CZ" sz="2800" dirty="0"/>
              <a:t>  - </a:t>
            </a:r>
            <a:r>
              <a:rPr lang="cs-CZ" sz="2800" dirty="0" err="1"/>
              <a:t>amount</a:t>
            </a:r>
            <a:r>
              <a:rPr lang="cs-CZ" sz="2800" dirty="0"/>
              <a:t> </a:t>
            </a:r>
            <a:r>
              <a:rPr lang="cs-CZ" sz="2800" dirty="0" err="1"/>
              <a:t>of</a:t>
            </a:r>
            <a:r>
              <a:rPr lang="cs-CZ" sz="2800" dirty="0"/>
              <a:t> </a:t>
            </a:r>
            <a:r>
              <a:rPr lang="cs-CZ" sz="2800" dirty="0" err="1"/>
              <a:t>segregation</a:t>
            </a:r>
            <a:endParaRPr lang="en-US" sz="2800" dirty="0"/>
          </a:p>
          <a:p>
            <a:r>
              <a:rPr lang="cs-CZ" sz="2800" dirty="0" err="1"/>
              <a:t>Segregation</a:t>
            </a:r>
            <a:r>
              <a:rPr lang="cs-CZ" sz="2800" dirty="0"/>
              <a:t> as a </a:t>
            </a:r>
            <a:r>
              <a:rPr lang="cs-CZ" sz="2800" dirty="0" err="1"/>
              <a:t>result</a:t>
            </a:r>
            <a:r>
              <a:rPr lang="cs-CZ" sz="2800" dirty="0"/>
              <a:t> </a:t>
            </a:r>
            <a:r>
              <a:rPr lang="cs-CZ" sz="2800" dirty="0" err="1"/>
              <a:t>of</a:t>
            </a:r>
            <a:r>
              <a:rPr lang="cs-CZ" sz="2800" dirty="0"/>
              <a:t> </a:t>
            </a:r>
            <a:r>
              <a:rPr lang="cs-CZ" sz="2800" dirty="0" err="1"/>
              <a:t>measurement</a:t>
            </a:r>
            <a:endParaRPr lang="cs-CZ" sz="2800" dirty="0"/>
          </a:p>
          <a:p>
            <a:pPr marL="0" indent="0">
              <a:buNone/>
            </a:pPr>
            <a:endParaRPr lang="en-US" sz="2800" dirty="0"/>
          </a:p>
          <a:p>
            <a:r>
              <a:rPr lang="en-US" sz="2800" dirty="0"/>
              <a:t>Segregation as a </a:t>
            </a:r>
            <a:r>
              <a:rPr lang="en-US" sz="2800" dirty="0" err="1"/>
              <a:t>proces</a:t>
            </a:r>
            <a:r>
              <a:rPr lang="cs-CZ" sz="2800" dirty="0"/>
              <a:t>s – </a:t>
            </a:r>
            <a:r>
              <a:rPr lang="cs-CZ" sz="2800" dirty="0" err="1"/>
              <a:t>making</a:t>
            </a:r>
            <a:r>
              <a:rPr lang="cs-CZ" sz="2800" dirty="0"/>
              <a:t> </a:t>
            </a:r>
            <a:r>
              <a:rPr lang="cs-CZ" sz="2800" dirty="0" err="1"/>
              <a:t>segregation</a:t>
            </a:r>
            <a:endParaRPr lang="cs-CZ" sz="2800" dirty="0"/>
          </a:p>
          <a:p>
            <a:pPr lvl="1"/>
            <a:r>
              <a:rPr lang="cs-CZ" sz="2400" dirty="0" err="1"/>
              <a:t>White</a:t>
            </a:r>
            <a:r>
              <a:rPr lang="cs-CZ" sz="2400" dirty="0"/>
              <a:t> </a:t>
            </a:r>
            <a:r>
              <a:rPr lang="cs-CZ" sz="2400" dirty="0" err="1"/>
              <a:t>flight</a:t>
            </a:r>
            <a:endParaRPr lang="cs-CZ" sz="2400" dirty="0"/>
          </a:p>
          <a:p>
            <a:r>
              <a:rPr lang="cs-CZ" sz="2800" dirty="0" err="1"/>
              <a:t>Segregation</a:t>
            </a:r>
            <a:r>
              <a:rPr lang="cs-CZ" sz="2800" dirty="0"/>
              <a:t> as </a:t>
            </a:r>
            <a:r>
              <a:rPr lang="cs-CZ" sz="2800" dirty="0" err="1"/>
              <a:t>purpose</a:t>
            </a:r>
            <a:endParaRPr lang="cs-CZ" sz="2800" dirty="0"/>
          </a:p>
          <a:p>
            <a:pPr lvl="1"/>
            <a:r>
              <a:rPr lang="cs-CZ" dirty="0" err="1"/>
              <a:t>Individual</a:t>
            </a:r>
            <a:r>
              <a:rPr lang="cs-CZ" dirty="0"/>
              <a:t> </a:t>
            </a:r>
            <a:r>
              <a:rPr lang="cs-CZ" dirty="0" err="1"/>
              <a:t>action</a:t>
            </a:r>
            <a:r>
              <a:rPr lang="cs-CZ" dirty="0"/>
              <a:t> as </a:t>
            </a:r>
            <a:r>
              <a:rPr lang="cs-CZ" dirty="0" err="1"/>
              <a:t>well</a:t>
            </a:r>
            <a:r>
              <a:rPr lang="cs-CZ" dirty="0"/>
              <a:t> as </a:t>
            </a:r>
            <a:r>
              <a:rPr lang="cs-CZ" dirty="0" err="1"/>
              <a:t>institutional</a:t>
            </a:r>
            <a:r>
              <a:rPr lang="cs-CZ" dirty="0"/>
              <a:t> </a:t>
            </a:r>
            <a:r>
              <a:rPr lang="cs-CZ" dirty="0" err="1"/>
              <a:t>provisions</a:t>
            </a:r>
            <a:endParaRPr lang="cs-CZ" dirty="0"/>
          </a:p>
          <a:p>
            <a:endParaRPr lang="en-US" sz="2800" dirty="0"/>
          </a:p>
        </p:txBody>
      </p:sp>
    </p:spTree>
    <p:custDataLst>
      <p:tags r:id="rId1"/>
    </p:custDataLst>
    <p:extLst>
      <p:ext uri="{BB962C8B-B14F-4D97-AF65-F5344CB8AC3E}">
        <p14:creationId xmlns:p14="http://schemas.microsoft.com/office/powerpoint/2010/main" val="164978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Measures</a:t>
            </a:r>
            <a:r>
              <a:rPr lang="cs-CZ" altLang="en-US" sz="2800" b="1" dirty="0"/>
              <a:t> </a:t>
            </a:r>
            <a:r>
              <a:rPr lang="cs-CZ" altLang="en-US" sz="2800" b="1" dirty="0" err="1"/>
              <a:t>of</a:t>
            </a:r>
            <a:r>
              <a:rPr lang="cs-CZ" altLang="en-US" sz="2800" b="1" dirty="0"/>
              <a:t> </a:t>
            </a:r>
            <a:r>
              <a:rPr lang="cs-CZ" altLang="en-US" sz="2800" b="1" dirty="0" err="1"/>
              <a:t>segregation</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312679" y="836712"/>
            <a:ext cx="7949465" cy="4876800"/>
          </a:xfrm>
        </p:spPr>
        <p:txBody>
          <a:bodyPr>
            <a:normAutofit/>
          </a:bodyPr>
          <a:lstStyle/>
          <a:p>
            <a:r>
              <a:rPr lang="en-US" sz="2400" dirty="0"/>
              <a:t>Entropy, Theil Index, Information Theory Index, Dissimilarity Index, Divergence Index</a:t>
            </a:r>
            <a:endParaRPr lang="cs-CZ" sz="2400" dirty="0"/>
          </a:p>
          <a:p>
            <a:pPr lvl="1"/>
            <a:r>
              <a:rPr lang="en-US" sz="2000" dirty="0"/>
              <a:t>Most measures are „entropy-based“</a:t>
            </a:r>
          </a:p>
          <a:p>
            <a:pPr lvl="1"/>
            <a:r>
              <a:rPr lang="en-US" sz="2000" dirty="0"/>
              <a:t>Dissimilarity index is not „entropy-based“</a:t>
            </a:r>
          </a:p>
          <a:p>
            <a:r>
              <a:rPr lang="en-US" sz="2400" dirty="0"/>
              <a:t>Entropy a Theil Index indicate the level of diversity between groups</a:t>
            </a:r>
            <a:endParaRPr lang="cs-CZ" sz="2400" dirty="0"/>
          </a:p>
          <a:p>
            <a:pPr lvl="1"/>
            <a:r>
              <a:rPr lang="en-US" sz="2000" dirty="0"/>
              <a:t>if all are members of one group, there is no diversity in population</a:t>
            </a:r>
          </a:p>
          <a:p>
            <a:r>
              <a:rPr lang="en-US" sz="2400" dirty="0"/>
              <a:t>Entropy measure is offered for discrete variables (proportion)</a:t>
            </a:r>
          </a:p>
          <a:p>
            <a:r>
              <a:rPr lang="en-US" sz="2400" dirty="0"/>
              <a:t>Theil Index is offered for continuous variables (distribution)</a:t>
            </a:r>
          </a:p>
          <a:p>
            <a:endParaRPr lang="cs-CZ" sz="2600" dirty="0"/>
          </a:p>
          <a:p>
            <a:endParaRPr lang="en-US" altLang="en-US" dirty="0"/>
          </a:p>
        </p:txBody>
      </p:sp>
    </p:spTree>
    <p:custDataLst>
      <p:tags r:id="rId1"/>
    </p:custDataLst>
    <p:extLst>
      <p:ext uri="{BB962C8B-B14F-4D97-AF65-F5344CB8AC3E}">
        <p14:creationId xmlns:p14="http://schemas.microsoft.com/office/powerpoint/2010/main" val="415103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Segregation</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312679" y="836712"/>
            <a:ext cx="7949465" cy="4876800"/>
          </a:xfrm>
        </p:spPr>
        <p:txBody>
          <a:bodyPr>
            <a:noAutofit/>
          </a:bodyPr>
          <a:lstStyle/>
          <a:p>
            <a:r>
              <a:rPr lang="en-US" sz="2800" dirty="0"/>
              <a:t>Inequality and segregation are structural facts (no individual)</a:t>
            </a:r>
          </a:p>
          <a:p>
            <a:r>
              <a:rPr lang="en-US" sz="2800" dirty="0"/>
              <a:t>They lie beyond the individual ability to change them</a:t>
            </a:r>
          </a:p>
          <a:p>
            <a:r>
              <a:rPr lang="en-US" altLang="en-US" sz="2800" dirty="0"/>
              <a:t>Both have negative consequences for society as well as individuals  </a:t>
            </a:r>
          </a:p>
          <a:p>
            <a:r>
              <a:rPr lang="en-US" altLang="en-US" sz="2800" dirty="0"/>
              <a:t>Try to explain: </a:t>
            </a:r>
            <a:r>
              <a:rPr lang="en-US" altLang="en-US" sz="2800" i="1" dirty="0"/>
              <a:t>economic, social, political, psychological</a:t>
            </a:r>
          </a:p>
        </p:txBody>
      </p:sp>
    </p:spTree>
    <p:custDataLst>
      <p:tags r:id="rId1"/>
    </p:custDataLst>
    <p:extLst>
      <p:ext uri="{BB962C8B-B14F-4D97-AF65-F5344CB8AC3E}">
        <p14:creationId xmlns:p14="http://schemas.microsoft.com/office/powerpoint/2010/main" val="397895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D511FD-1311-464B-98B8-CE09E345BE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0"/>
            <a:ext cx="9108504" cy="6858000"/>
          </a:xfrm>
        </p:spPr>
      </p:pic>
    </p:spTree>
    <p:extLst>
      <p:ext uri="{BB962C8B-B14F-4D97-AF65-F5344CB8AC3E}">
        <p14:creationId xmlns:p14="http://schemas.microsoft.com/office/powerpoint/2010/main" val="297759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07504" y="136525"/>
            <a:ext cx="9036496" cy="764704"/>
          </a:xfrm>
        </p:spPr>
        <p:txBody>
          <a:bodyPr>
            <a:noAutofit/>
          </a:bodyPr>
          <a:lstStyle/>
          <a:p>
            <a:pPr algn="l"/>
            <a:r>
              <a:rPr lang="en-US" altLang="en-US" sz="2800" b="1" dirty="0"/>
              <a:t>Advantages and disadvantages of Lorenz curve and GINI coefficient</a:t>
            </a:r>
          </a:p>
        </p:txBody>
      </p:sp>
      <p:sp>
        <p:nvSpPr>
          <p:cNvPr id="18435" name="Zástupný symbol pro obsah 2"/>
          <p:cNvSpPr>
            <a:spLocks noGrp="1"/>
          </p:cNvSpPr>
          <p:nvPr>
            <p:ph idx="1"/>
          </p:nvPr>
        </p:nvSpPr>
        <p:spPr>
          <a:xfrm>
            <a:off x="395536" y="1196752"/>
            <a:ext cx="8291264" cy="5328592"/>
          </a:xfrm>
        </p:spPr>
        <p:txBody>
          <a:bodyPr>
            <a:noAutofit/>
          </a:bodyPr>
          <a:lstStyle/>
          <a:p>
            <a:r>
              <a:rPr lang="en-US" altLang="en-US" sz="2400" b="1" dirty="0">
                <a:latin typeface="+mj-lt"/>
              </a:rPr>
              <a:t>advantages of GINI</a:t>
            </a:r>
          </a:p>
          <a:p>
            <a:pPr lvl="1">
              <a:buFont typeface="Arial" panose="020B0604020202020204" pitchFamily="34" charset="0"/>
              <a:buChar char="•"/>
            </a:pPr>
            <a:r>
              <a:rPr lang="en-US" altLang="en-US" sz="2400" dirty="0">
                <a:latin typeface="+mj-lt"/>
              </a:rPr>
              <a:t>it is a number suitable for comparison of many historical periods or countries</a:t>
            </a:r>
          </a:p>
          <a:p>
            <a:r>
              <a:rPr lang="en-US" altLang="en-US" sz="2400" b="1" dirty="0">
                <a:latin typeface="+mj-lt"/>
              </a:rPr>
              <a:t>disadvantages of GINI</a:t>
            </a:r>
            <a:r>
              <a:rPr lang="en-US" altLang="en-US" sz="2400" dirty="0">
                <a:latin typeface="+mj-lt"/>
              </a:rPr>
              <a:t> </a:t>
            </a:r>
          </a:p>
          <a:p>
            <a:pPr lvl="1">
              <a:buFont typeface="Arial" panose="020B0604020202020204" pitchFamily="34" charset="0"/>
              <a:buChar char="•"/>
            </a:pPr>
            <a:r>
              <a:rPr lang="en-US" altLang="en-US" sz="2400" dirty="0">
                <a:latin typeface="+mj-lt"/>
              </a:rPr>
              <a:t>it does not show the shape of inequality, different shapes but one GINI coefficient</a:t>
            </a:r>
          </a:p>
          <a:p>
            <a:r>
              <a:rPr lang="en-US" altLang="en-US" sz="2400" b="1" dirty="0">
                <a:latin typeface="+mj-lt"/>
              </a:rPr>
              <a:t>advantages of Lorenz curve</a:t>
            </a:r>
          </a:p>
          <a:p>
            <a:pPr lvl="1">
              <a:buFont typeface="Arial" panose="020B0604020202020204" pitchFamily="34" charset="0"/>
              <a:buChar char="•"/>
            </a:pPr>
            <a:r>
              <a:rPr lang="en-US" altLang="en-US" sz="2400" dirty="0">
                <a:latin typeface="+mj-lt"/>
              </a:rPr>
              <a:t>it shows the shape of inequality, it means that it makes differences among various types of inequalities</a:t>
            </a:r>
          </a:p>
          <a:p>
            <a:r>
              <a:rPr lang="en-US" altLang="en-US" sz="2400" b="1" dirty="0">
                <a:latin typeface="+mj-lt"/>
              </a:rPr>
              <a:t>disadvantages of </a:t>
            </a:r>
            <a:r>
              <a:rPr lang="cs-CZ" altLang="en-US" sz="2400" b="1" dirty="0">
                <a:latin typeface="+mj-lt"/>
              </a:rPr>
              <a:t>Lorenz </a:t>
            </a:r>
            <a:r>
              <a:rPr lang="cs-CZ" altLang="en-US" sz="2400" b="1" dirty="0" err="1">
                <a:latin typeface="+mj-lt"/>
              </a:rPr>
              <a:t>curve</a:t>
            </a:r>
            <a:endParaRPr lang="en-US" altLang="en-US" sz="2400" dirty="0">
              <a:latin typeface="+mj-lt"/>
            </a:endParaRPr>
          </a:p>
          <a:p>
            <a:pPr lvl="1">
              <a:buFont typeface="Arial" panose="020B0604020202020204" pitchFamily="34" charset="0"/>
              <a:buChar char="•"/>
            </a:pPr>
            <a:r>
              <a:rPr lang="en-US" altLang="en-US" sz="2400" dirty="0">
                <a:latin typeface="+mj-lt"/>
              </a:rPr>
              <a:t>but Lorenz curve is not very suitable for huge comparisons</a:t>
            </a:r>
            <a:r>
              <a:rPr lang="cs-CZ" altLang="en-US" sz="2400" dirty="0">
                <a:latin typeface="+mj-lt"/>
              </a:rPr>
              <a:t>, </a:t>
            </a:r>
            <a:r>
              <a:rPr lang="en-US" altLang="en-US" sz="2400" dirty="0">
                <a:latin typeface="+mj-lt"/>
              </a:rPr>
              <a:t>many curves means chaos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7</a:t>
            </a:fld>
            <a:endParaRPr lang="en-GB"/>
          </a:p>
        </p:txBody>
      </p:sp>
    </p:spTree>
    <p:extLst>
      <p:ext uri="{BB962C8B-B14F-4D97-AF65-F5344CB8AC3E}">
        <p14:creationId xmlns:p14="http://schemas.microsoft.com/office/powerpoint/2010/main" val="228044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788186" cy="504056"/>
          </a:xfrm>
        </p:spPr>
        <p:txBody>
          <a:bodyPr>
            <a:noAutofit/>
          </a:bodyPr>
          <a:lstStyle/>
          <a:p>
            <a:pPr algn="l"/>
            <a:r>
              <a:rPr lang="en-US" sz="2800" b="1" dirty="0"/>
              <a:t>How economic inequality harms societies</a:t>
            </a:r>
            <a:endParaRPr lang="en-US" altLang="en-US" sz="2800" b="1" dirty="0"/>
          </a:p>
        </p:txBody>
      </p:sp>
      <p:sp>
        <p:nvSpPr>
          <p:cNvPr id="110595" name="Rectangle 3"/>
          <p:cNvSpPr>
            <a:spLocks noGrp="1" noChangeArrowheads="1"/>
          </p:cNvSpPr>
          <p:nvPr>
            <p:ph type="body" idx="4294967295"/>
          </p:nvPr>
        </p:nvSpPr>
        <p:spPr>
          <a:xfrm>
            <a:off x="251520" y="692696"/>
            <a:ext cx="8640960" cy="5472608"/>
          </a:xfrm>
        </p:spPr>
        <p:txBody>
          <a:bodyPr>
            <a:normAutofit/>
          </a:bodyPr>
          <a:lstStyle/>
          <a:p>
            <a:r>
              <a:rPr lang="cs-CZ" altLang="en-US" sz="2000" i="1" dirty="0"/>
              <a:t>Video YT: Richard </a:t>
            </a:r>
            <a:r>
              <a:rPr lang="cs-CZ" altLang="en-US" sz="2000" i="1" dirty="0" err="1"/>
              <a:t>Wilkinson</a:t>
            </a:r>
            <a:r>
              <a:rPr lang="cs-CZ" altLang="en-US" sz="2000" dirty="0"/>
              <a:t> </a:t>
            </a:r>
            <a:r>
              <a:rPr lang="en-US" sz="2000" dirty="0"/>
              <a:t> </a:t>
            </a:r>
            <a:endParaRPr lang="cs-CZ" sz="2000" dirty="0"/>
          </a:p>
          <a:p>
            <a:r>
              <a:rPr lang="cs-CZ" sz="2000" dirty="0">
                <a:hlinkClick r:id="rId3"/>
              </a:rPr>
              <a:t>https://youtu.be/cZ7LzE3u7Bw</a:t>
            </a:r>
            <a:endParaRPr lang="cs-CZ" sz="2000" dirty="0"/>
          </a:p>
          <a:p>
            <a:r>
              <a:rPr lang="cs-CZ" sz="2000" dirty="0"/>
              <a:t>Richard Gerald </a:t>
            </a:r>
            <a:r>
              <a:rPr lang="cs-CZ" sz="2000" dirty="0" err="1"/>
              <a:t>Wilkinson</a:t>
            </a:r>
            <a:r>
              <a:rPr lang="cs-CZ" sz="2000" dirty="0"/>
              <a:t> </a:t>
            </a:r>
            <a:r>
              <a:rPr lang="cs-CZ" sz="2000" dirty="0" err="1"/>
              <a:t>is</a:t>
            </a:r>
            <a:r>
              <a:rPr lang="cs-CZ" sz="2000" dirty="0"/>
              <a:t> </a:t>
            </a:r>
            <a:r>
              <a:rPr lang="cs-CZ" sz="2000" dirty="0" err="1"/>
              <a:t>British</a:t>
            </a:r>
            <a:r>
              <a:rPr lang="cs-CZ" sz="2000" dirty="0"/>
              <a:t> </a:t>
            </a:r>
            <a:r>
              <a:rPr lang="cs-CZ" sz="2000" dirty="0" err="1"/>
              <a:t>social</a:t>
            </a:r>
            <a:r>
              <a:rPr lang="cs-CZ" sz="2000" dirty="0"/>
              <a:t> </a:t>
            </a:r>
            <a:r>
              <a:rPr lang="cs-CZ" sz="2000" dirty="0" err="1"/>
              <a:t>epidemiologist</a:t>
            </a:r>
            <a:endParaRPr lang="cs-CZ" sz="2000" dirty="0"/>
          </a:p>
          <a:p>
            <a:r>
              <a:rPr lang="cs-CZ" sz="2000" dirty="0"/>
              <a:t>Best </a:t>
            </a:r>
            <a:r>
              <a:rPr lang="cs-CZ" sz="2000" dirty="0" err="1"/>
              <a:t>known</a:t>
            </a:r>
            <a:r>
              <a:rPr lang="cs-CZ" sz="2000" dirty="0"/>
              <a:t> </a:t>
            </a:r>
            <a:r>
              <a:rPr lang="cs-CZ" sz="2000" dirty="0" err="1"/>
              <a:t>for</a:t>
            </a:r>
            <a:r>
              <a:rPr lang="cs-CZ" sz="2000" dirty="0"/>
              <a:t> his </a:t>
            </a:r>
            <a:r>
              <a:rPr lang="cs-CZ" sz="2000" dirty="0" err="1"/>
              <a:t>book</a:t>
            </a:r>
            <a:r>
              <a:rPr lang="cs-CZ" sz="2000" dirty="0"/>
              <a:t> (</a:t>
            </a:r>
            <a:r>
              <a:rPr lang="cs-CZ" sz="2000" dirty="0" err="1"/>
              <a:t>with</a:t>
            </a:r>
            <a:r>
              <a:rPr lang="cs-CZ" sz="2000" dirty="0"/>
              <a:t> Kate </a:t>
            </a:r>
            <a:r>
              <a:rPr lang="cs-CZ" sz="2000" dirty="0" err="1"/>
              <a:t>Pickett</a:t>
            </a:r>
            <a:r>
              <a:rPr lang="cs-CZ" sz="2000" dirty="0"/>
              <a:t>) </a:t>
            </a:r>
            <a:r>
              <a:rPr lang="cs-CZ" sz="2000" i="1" dirty="0" err="1"/>
              <a:t>The</a:t>
            </a:r>
            <a:r>
              <a:rPr lang="cs-CZ" sz="2000" i="1" dirty="0"/>
              <a:t> Spirit </a:t>
            </a:r>
            <a:r>
              <a:rPr lang="cs-CZ" sz="2000" i="1" dirty="0" err="1"/>
              <a:t>Level</a:t>
            </a:r>
            <a:r>
              <a:rPr lang="cs-CZ" sz="2000" dirty="0"/>
              <a:t>, </a:t>
            </a:r>
          </a:p>
          <a:p>
            <a:r>
              <a:rPr lang="cs-CZ" sz="2000" dirty="0"/>
              <a:t>He </a:t>
            </a:r>
            <a:r>
              <a:rPr lang="cs-CZ" sz="2000" dirty="0" err="1"/>
              <a:t>argues</a:t>
            </a:r>
            <a:r>
              <a:rPr lang="cs-CZ" sz="2000" dirty="0"/>
              <a:t> </a:t>
            </a:r>
            <a:r>
              <a:rPr lang="cs-CZ" sz="2000" dirty="0" err="1"/>
              <a:t>that</a:t>
            </a:r>
            <a:r>
              <a:rPr lang="cs-CZ" sz="2000" dirty="0"/>
              <a:t> </a:t>
            </a:r>
            <a:r>
              <a:rPr lang="cs-CZ" sz="2000" dirty="0" err="1"/>
              <a:t>equal</a:t>
            </a:r>
            <a:r>
              <a:rPr lang="cs-CZ" sz="2000" dirty="0"/>
              <a:t> </a:t>
            </a:r>
            <a:r>
              <a:rPr lang="cs-CZ" sz="2000" dirty="0" err="1"/>
              <a:t>distribution</a:t>
            </a:r>
            <a:r>
              <a:rPr lang="cs-CZ" sz="2000" dirty="0"/>
              <a:t> </a:t>
            </a:r>
            <a:r>
              <a:rPr lang="cs-CZ" sz="2000" dirty="0" err="1"/>
              <a:t>of</a:t>
            </a:r>
            <a:r>
              <a:rPr lang="cs-CZ" sz="2000" dirty="0"/>
              <a:t> </a:t>
            </a:r>
            <a:r>
              <a:rPr lang="cs-CZ" sz="2000" dirty="0" err="1"/>
              <a:t>incomes</a:t>
            </a:r>
            <a:r>
              <a:rPr lang="cs-CZ" sz="2000" dirty="0"/>
              <a:t>:</a:t>
            </a:r>
          </a:p>
          <a:p>
            <a:pPr lvl="1"/>
            <a:r>
              <a:rPr lang="cs-CZ" sz="1800" dirty="0" err="1"/>
              <a:t>improves</a:t>
            </a:r>
            <a:r>
              <a:rPr lang="cs-CZ" sz="1800" dirty="0"/>
              <a:t> </a:t>
            </a:r>
            <a:r>
              <a:rPr lang="cs-CZ" sz="1800" dirty="0" err="1"/>
              <a:t>population</a:t>
            </a:r>
            <a:r>
              <a:rPr lang="cs-CZ" sz="1800" dirty="0"/>
              <a:t> </a:t>
            </a:r>
            <a:r>
              <a:rPr lang="cs-CZ" sz="1800" dirty="0" err="1"/>
              <a:t>health</a:t>
            </a:r>
            <a:endParaRPr lang="cs-CZ" sz="1800" dirty="0"/>
          </a:p>
          <a:p>
            <a:pPr lvl="1"/>
            <a:r>
              <a:rPr lang="cs-CZ" sz="1800" dirty="0" err="1"/>
              <a:t>decreases</a:t>
            </a:r>
            <a:r>
              <a:rPr lang="cs-CZ" sz="1800" dirty="0"/>
              <a:t> </a:t>
            </a:r>
            <a:r>
              <a:rPr lang="cs-CZ" sz="1800" dirty="0" err="1"/>
              <a:t>social</a:t>
            </a:r>
            <a:r>
              <a:rPr lang="cs-CZ" sz="1800" dirty="0"/>
              <a:t> </a:t>
            </a:r>
            <a:r>
              <a:rPr lang="cs-CZ" sz="1800" dirty="0" err="1"/>
              <a:t>problems</a:t>
            </a:r>
            <a:r>
              <a:rPr lang="cs-CZ" sz="1800" dirty="0"/>
              <a:t> (</a:t>
            </a:r>
            <a:r>
              <a:rPr lang="cs-CZ" sz="1800" dirty="0" err="1"/>
              <a:t>violence</a:t>
            </a:r>
            <a:r>
              <a:rPr lang="cs-CZ" sz="1800" dirty="0"/>
              <a:t>, </a:t>
            </a:r>
            <a:r>
              <a:rPr lang="cs-CZ" sz="1800" dirty="0" err="1"/>
              <a:t>drug</a:t>
            </a:r>
            <a:r>
              <a:rPr lang="cs-CZ" sz="1800" dirty="0"/>
              <a:t> abuse, </a:t>
            </a:r>
            <a:r>
              <a:rPr lang="cs-CZ" sz="1800" dirty="0" err="1"/>
              <a:t>teenage</a:t>
            </a:r>
            <a:r>
              <a:rPr lang="cs-CZ" sz="1800" dirty="0"/>
              <a:t> </a:t>
            </a:r>
            <a:r>
              <a:rPr lang="cs-CZ" sz="1800" dirty="0" err="1"/>
              <a:t>births</a:t>
            </a:r>
            <a:r>
              <a:rPr lang="cs-CZ" sz="1800" dirty="0"/>
              <a:t>, </a:t>
            </a:r>
            <a:r>
              <a:rPr lang="cs-CZ" sz="1800" dirty="0" err="1"/>
              <a:t>mental</a:t>
            </a:r>
            <a:r>
              <a:rPr lang="cs-CZ" sz="1800" dirty="0"/>
              <a:t> </a:t>
            </a:r>
            <a:r>
              <a:rPr lang="cs-CZ" sz="1800" dirty="0" err="1"/>
              <a:t>illness</a:t>
            </a:r>
            <a:r>
              <a:rPr lang="cs-CZ" sz="1800" dirty="0"/>
              <a:t>, obesity)</a:t>
            </a:r>
          </a:p>
          <a:p>
            <a:pPr lvl="1"/>
            <a:r>
              <a:rPr lang="cs-CZ" sz="1800" dirty="0" err="1"/>
              <a:t>improves</a:t>
            </a:r>
            <a:r>
              <a:rPr lang="cs-CZ" sz="1800" dirty="0"/>
              <a:t> </a:t>
            </a:r>
            <a:r>
              <a:rPr lang="cs-CZ" sz="1800" dirty="0" err="1"/>
              <a:t>social</a:t>
            </a:r>
            <a:r>
              <a:rPr lang="cs-CZ" sz="1800" dirty="0"/>
              <a:t> </a:t>
            </a:r>
            <a:r>
              <a:rPr lang="cs-CZ" sz="1800" dirty="0" err="1"/>
              <a:t>cohesion</a:t>
            </a:r>
            <a:r>
              <a:rPr lang="cs-CZ" sz="1800" dirty="0"/>
              <a:t> </a:t>
            </a:r>
          </a:p>
          <a:p>
            <a:endParaRPr lang="cs-CZ" sz="2400" dirty="0"/>
          </a:p>
          <a:p>
            <a:pPr marL="0" indent="0">
              <a:buNone/>
            </a:pPr>
            <a:endParaRPr lang="cs-CZ" sz="2400" b="1" dirty="0"/>
          </a:p>
          <a:p>
            <a:endParaRPr lang="en-US" sz="2800" b="1" dirty="0"/>
          </a:p>
          <a:p>
            <a:endParaRPr lang="en-US" altLang="en-US" dirty="0"/>
          </a:p>
        </p:txBody>
      </p:sp>
      <p:pic>
        <p:nvPicPr>
          <p:cNvPr id="2" name="Obrázek 1">
            <a:extLst>
              <a:ext uri="{FF2B5EF4-FFF2-40B4-BE49-F238E27FC236}">
                <a16:creationId xmlns:a16="http://schemas.microsoft.com/office/drawing/2014/main" id="{B30D49E5-72F3-4FBA-A069-D864E4AB73C5}"/>
              </a:ext>
            </a:extLst>
          </p:cNvPr>
          <p:cNvPicPr>
            <a:picLocks noChangeAspect="1"/>
          </p:cNvPicPr>
          <p:nvPr/>
        </p:nvPicPr>
        <p:blipFill>
          <a:blip r:embed="rId4"/>
          <a:stretch>
            <a:fillRect/>
          </a:stretch>
        </p:blipFill>
        <p:spPr>
          <a:xfrm>
            <a:off x="3923928" y="3659622"/>
            <a:ext cx="5140653" cy="3164555"/>
          </a:xfrm>
          <a:prstGeom prst="rect">
            <a:avLst/>
          </a:prstGeom>
        </p:spPr>
      </p:pic>
    </p:spTree>
    <p:custDataLst>
      <p:tags r:id="rId1"/>
    </p:custDataLst>
    <p:extLst>
      <p:ext uri="{BB962C8B-B14F-4D97-AF65-F5344CB8AC3E}">
        <p14:creationId xmlns:p14="http://schemas.microsoft.com/office/powerpoint/2010/main" val="271864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244408" cy="556320"/>
          </a:xfrm>
        </p:spPr>
        <p:txBody>
          <a:bodyPr>
            <a:noAutofit/>
          </a:bodyPr>
          <a:lstStyle/>
          <a:p>
            <a:pPr algn="l"/>
            <a:r>
              <a:rPr lang="cs-CZ" altLang="en-US" sz="2800" b="1" dirty="0" err="1"/>
              <a:t>Segregation</a:t>
            </a:r>
            <a:r>
              <a:rPr lang="cs-CZ" altLang="en-US" sz="2800" b="1" dirty="0"/>
              <a:t> – </a:t>
            </a:r>
            <a:r>
              <a:rPr lang="cs-CZ" altLang="en-US" sz="2800" b="1" dirty="0" err="1"/>
              <a:t>why</a:t>
            </a:r>
            <a:r>
              <a:rPr lang="cs-CZ" altLang="en-US" sz="2800" b="1" dirty="0"/>
              <a:t> </a:t>
            </a:r>
            <a:r>
              <a:rPr lang="cs-CZ" altLang="en-US" sz="2800" b="1" dirty="0" err="1"/>
              <a:t>it</a:t>
            </a:r>
            <a:r>
              <a:rPr lang="cs-CZ" altLang="en-US" sz="2800" b="1" dirty="0"/>
              <a:t> </a:t>
            </a:r>
            <a:r>
              <a:rPr lang="cs-CZ" altLang="en-US" sz="2800" b="1" dirty="0" err="1"/>
              <a:t>happens</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cs-CZ" altLang="en-US" sz="2400" dirty="0" err="1"/>
              <a:t>Segregation</a:t>
            </a:r>
            <a:r>
              <a:rPr lang="cs-CZ" altLang="en-US" sz="2400" dirty="0"/>
              <a:t> in US </a:t>
            </a:r>
            <a:r>
              <a:rPr lang="en-US" altLang="en-US" sz="2400" dirty="0"/>
              <a:t>| </a:t>
            </a:r>
            <a:r>
              <a:rPr lang="en-US" sz="2400" dirty="0"/>
              <a:t>Stanford Center on Poverty and Inequality </a:t>
            </a:r>
          </a:p>
          <a:p>
            <a:r>
              <a:rPr lang="en-US" sz="2400" dirty="0">
                <a:hlinkClick r:id="rId3"/>
              </a:rPr>
              <a:t>https://youtu.be/zxICQqDPD4g</a:t>
            </a:r>
            <a:endParaRPr lang="cs-CZ" sz="2400" dirty="0"/>
          </a:p>
          <a:p>
            <a:endParaRPr lang="en-US" sz="2400" dirty="0"/>
          </a:p>
          <a:p>
            <a:endParaRPr lang="cs-CZ" sz="2400" b="1" dirty="0">
              <a:hlinkClick r:id="rId4"/>
            </a:endParaRPr>
          </a:p>
          <a:p>
            <a:endParaRPr lang="cs-CZ" sz="2400" b="1" dirty="0"/>
          </a:p>
          <a:p>
            <a:endParaRPr lang="en-US" sz="2800" b="1" dirty="0"/>
          </a:p>
          <a:p>
            <a:endParaRPr lang="en-US" altLang="en-US" dirty="0"/>
          </a:p>
        </p:txBody>
      </p:sp>
      <p:pic>
        <p:nvPicPr>
          <p:cNvPr id="3" name="Obrázek 2">
            <a:extLst>
              <a:ext uri="{FF2B5EF4-FFF2-40B4-BE49-F238E27FC236}">
                <a16:creationId xmlns:a16="http://schemas.microsoft.com/office/drawing/2014/main" id="{C747589C-3C83-406E-BE7E-D2EC05621F38}"/>
              </a:ext>
            </a:extLst>
          </p:cNvPr>
          <p:cNvPicPr>
            <a:picLocks noChangeAspect="1"/>
          </p:cNvPicPr>
          <p:nvPr/>
        </p:nvPicPr>
        <p:blipFill>
          <a:blip r:embed="rId5"/>
          <a:stretch>
            <a:fillRect/>
          </a:stretch>
        </p:blipFill>
        <p:spPr>
          <a:xfrm>
            <a:off x="2987824" y="2780928"/>
            <a:ext cx="5771995" cy="3534828"/>
          </a:xfrm>
          <a:prstGeom prst="rect">
            <a:avLst/>
          </a:prstGeom>
        </p:spPr>
      </p:pic>
    </p:spTree>
    <p:custDataLst>
      <p:tags r:id="rId1"/>
    </p:custDataLst>
    <p:extLst>
      <p:ext uri="{BB962C8B-B14F-4D97-AF65-F5344CB8AC3E}">
        <p14:creationId xmlns:p14="http://schemas.microsoft.com/office/powerpoint/2010/main" val="3440535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636</Words>
  <Application>Microsoft Office PowerPoint</Application>
  <PresentationFormat>Předvádění na obrazovce (4:3)</PresentationFormat>
  <Paragraphs>73</Paragraphs>
  <Slides>9</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ＭＳ Ｐゴシック</vt:lpstr>
      <vt:lpstr>Arial</vt:lpstr>
      <vt:lpstr>Calibri</vt:lpstr>
      <vt:lpstr>Motiv systému Office</vt:lpstr>
      <vt:lpstr>Inequality and segregation</vt:lpstr>
      <vt:lpstr>Inequality, segregation, diversity</vt:lpstr>
      <vt:lpstr>Segregation </vt:lpstr>
      <vt:lpstr>Measures of segregation </vt:lpstr>
      <vt:lpstr>Segregation </vt:lpstr>
      <vt:lpstr>Prezentace aplikace PowerPoint</vt:lpstr>
      <vt:lpstr>Advantages and disadvantages of Lorenz curve and GINI coefficient</vt:lpstr>
      <vt:lpstr>How economic inequality harms societies</vt:lpstr>
      <vt:lpstr>Segregation – why it happens?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149</cp:revision>
  <dcterms:created xsi:type="dcterms:W3CDTF">2013-09-22T19:27:37Z</dcterms:created>
  <dcterms:modified xsi:type="dcterms:W3CDTF">2022-04-06T06:19:45Z</dcterms:modified>
</cp:coreProperties>
</file>