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 id="2147484053" r:id="rId2"/>
  </p:sldMasterIdLst>
  <p:notesMasterIdLst>
    <p:notesMasterId r:id="rId25"/>
  </p:notesMasterIdLst>
  <p:handoutMasterIdLst>
    <p:handoutMasterId r:id="rId26"/>
  </p:handoutMasterIdLst>
  <p:sldIdLst>
    <p:sldId id="347" r:id="rId3"/>
    <p:sldId id="324" r:id="rId4"/>
    <p:sldId id="260" r:id="rId5"/>
    <p:sldId id="315" r:id="rId6"/>
    <p:sldId id="322" r:id="rId7"/>
    <p:sldId id="320" r:id="rId8"/>
    <p:sldId id="321" r:id="rId9"/>
    <p:sldId id="276" r:id="rId10"/>
    <p:sldId id="329" r:id="rId11"/>
    <p:sldId id="313" r:id="rId12"/>
    <p:sldId id="316" r:id="rId13"/>
    <p:sldId id="317" r:id="rId14"/>
    <p:sldId id="319" r:id="rId15"/>
    <p:sldId id="318" r:id="rId16"/>
    <p:sldId id="325" r:id="rId17"/>
    <p:sldId id="331" r:id="rId18"/>
    <p:sldId id="327" r:id="rId19"/>
    <p:sldId id="328" r:id="rId20"/>
    <p:sldId id="330" r:id="rId21"/>
    <p:sldId id="346" r:id="rId22"/>
    <p:sldId id="311" r:id="rId23"/>
    <p:sldId id="279" r:id="rId24"/>
  </p:sldIdLst>
  <p:sldSz cx="9144000" cy="6858000" type="screen4x3"/>
  <p:notesSz cx="6797675" cy="9926638"/>
  <p:defaultTextStyle>
    <a:defPPr>
      <a:defRPr lang="cs-CZ"/>
    </a:defPPr>
    <a:lvl1pPr algn="l" rtl="0" eaLnBrk="0" fontAlgn="base" hangingPunct="0">
      <a:spcBef>
        <a:spcPct val="0"/>
      </a:spcBef>
      <a:spcAft>
        <a:spcPct val="0"/>
      </a:spcAft>
      <a:defRPr sz="1200"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Verdana" panose="020B0604030504040204" pitchFamily="34" charset="0"/>
        <a:ea typeface="+mn-ea"/>
        <a:cs typeface="+mn-cs"/>
      </a:defRPr>
    </a:lvl5pPr>
    <a:lvl6pPr marL="2286000" algn="l" defTabSz="914400" rtl="0" eaLnBrk="1" latinLnBrk="0" hangingPunct="1">
      <a:defRPr sz="1200" kern="1200">
        <a:solidFill>
          <a:schemeClr val="tx1"/>
        </a:solidFill>
        <a:latin typeface="Verdana" panose="020B0604030504040204" pitchFamily="34" charset="0"/>
        <a:ea typeface="+mn-ea"/>
        <a:cs typeface="+mn-cs"/>
      </a:defRPr>
    </a:lvl6pPr>
    <a:lvl7pPr marL="2743200" algn="l" defTabSz="914400" rtl="0" eaLnBrk="1" latinLnBrk="0" hangingPunct="1">
      <a:defRPr sz="1200" kern="1200">
        <a:solidFill>
          <a:schemeClr val="tx1"/>
        </a:solidFill>
        <a:latin typeface="Verdana" panose="020B0604030504040204" pitchFamily="34" charset="0"/>
        <a:ea typeface="+mn-ea"/>
        <a:cs typeface="+mn-cs"/>
      </a:defRPr>
    </a:lvl7pPr>
    <a:lvl8pPr marL="3200400" algn="l" defTabSz="914400" rtl="0" eaLnBrk="1" latinLnBrk="0" hangingPunct="1">
      <a:defRPr sz="1200" kern="1200">
        <a:solidFill>
          <a:schemeClr val="tx1"/>
        </a:solidFill>
        <a:latin typeface="Verdana" panose="020B0604030504040204" pitchFamily="34" charset="0"/>
        <a:ea typeface="+mn-ea"/>
        <a:cs typeface="+mn-cs"/>
      </a:defRPr>
    </a:lvl8pPr>
    <a:lvl9pPr marL="3657600" algn="l" defTabSz="914400" rtl="0" eaLnBrk="1" latinLnBrk="0" hangingPunct="1">
      <a:defRPr sz="1200"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06" autoAdjust="0"/>
    <p:restoredTop sz="79814" autoAdjust="0"/>
  </p:normalViewPr>
  <p:slideViewPr>
    <p:cSldViewPr>
      <p:cViewPr varScale="1">
        <p:scale>
          <a:sx n="91" d="100"/>
          <a:sy n="91" d="100"/>
        </p:scale>
        <p:origin x="178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7" d="100"/>
          <a:sy n="47" d="100"/>
        </p:scale>
        <p:origin x="2792" y="6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7907E826-9595-4C86-8C69-BF9A363D946B}" type="datetimeFigureOut">
              <a:rPr lang="cs-CZ"/>
              <a:pPr>
                <a:defRPr/>
              </a:pPr>
              <a:t>19.04.2022</a:t>
            </a:fld>
            <a:endParaRPr lang="cs-CZ"/>
          </a:p>
        </p:txBody>
      </p:sp>
      <p:sp>
        <p:nvSpPr>
          <p:cNvPr id="4" name="Zástupný symbol pro zápatí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pPr>
              <a:defRPr/>
            </a:pPr>
            <a:endParaRPr lang="cs-CZ"/>
          </a:p>
        </p:txBody>
      </p:sp>
      <p:sp>
        <p:nvSpPr>
          <p:cNvPr id="5" name="Zástupný symbol pro číslo snímku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a:lvl1pPr>
          </a:lstStyle>
          <a:p>
            <a:pPr>
              <a:defRPr/>
            </a:pPr>
            <a:fld id="{004780D4-F70B-4F7E-9975-1BF1E969C579}" type="slidenum">
              <a:rPr lang="cs-CZ" altLang="cs-CZ"/>
              <a:pPr>
                <a:defRPr/>
              </a:pPr>
              <a:t>‹#›</a:t>
            </a:fld>
            <a:endParaRPr lang="cs-CZ" altLang="cs-CZ"/>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101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latin typeface="Arial" charset="0"/>
              </a:defRPr>
            </a:lvl1pPr>
          </a:lstStyle>
          <a:p>
            <a:pPr>
              <a:defRPr/>
            </a:pPr>
            <a:endParaRPr lang="cs-CZ"/>
          </a:p>
        </p:txBody>
      </p:sp>
      <p:sp>
        <p:nvSpPr>
          <p:cNvPr id="171011"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latin typeface="Arial" charset="0"/>
              </a:defRPr>
            </a:lvl1pPr>
          </a:lstStyle>
          <a:p>
            <a:pPr>
              <a:defRPr/>
            </a:pPr>
            <a:endParaRPr lang="cs-CZ"/>
          </a:p>
        </p:txBody>
      </p:sp>
      <p:sp>
        <p:nvSpPr>
          <p:cNvPr id="10244"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1013" name="Rectangle 5"/>
          <p:cNvSpPr>
            <a:spLocks noGrp="1" noChangeArrowheads="1"/>
          </p:cNvSpPr>
          <p:nvPr>
            <p:ph type="body" sz="quarter" idx="3"/>
          </p:nvPr>
        </p:nvSpPr>
        <p:spPr bwMode="auto">
          <a:xfrm>
            <a:off x="681038" y="4714875"/>
            <a:ext cx="543560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171014"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Arial" charset="0"/>
              </a:defRPr>
            </a:lvl1pPr>
          </a:lstStyle>
          <a:p>
            <a:pPr>
              <a:defRPr/>
            </a:pPr>
            <a:endParaRPr lang="cs-CZ"/>
          </a:p>
        </p:txBody>
      </p:sp>
      <p:sp>
        <p:nvSpPr>
          <p:cNvPr id="171015"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atin typeface="Arial" panose="020B0604020202020204" pitchFamily="34" charset="0"/>
              </a:defRPr>
            </a:lvl1pPr>
          </a:lstStyle>
          <a:p>
            <a:pPr>
              <a:defRPr/>
            </a:pPr>
            <a:fld id="{667BF359-D107-4ABE-8790-820DF9655F0C}"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ástupný symbol pro obrázek snímku 1"/>
          <p:cNvSpPr>
            <a:spLocks noGrp="1" noRot="1" noChangeAspect="1" noTextEdit="1"/>
          </p:cNvSpPr>
          <p:nvPr>
            <p:ph type="sldImg"/>
          </p:nvPr>
        </p:nvSpPr>
        <p:spPr>
          <a:ln/>
        </p:spPr>
      </p:sp>
      <p:sp>
        <p:nvSpPr>
          <p:cNvPr id="13315"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a:latin typeface="Arial" panose="020B0604020202020204" pitchFamily="34" charset="0"/>
              </a:rPr>
              <a:t>Western Europe has since long been an important immigration destination. </a:t>
            </a:r>
          </a:p>
        </p:txBody>
      </p:sp>
      <p:sp>
        <p:nvSpPr>
          <p:cNvPr id="13316"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Verdana" panose="020B0604030504040204" pitchFamily="34" charset="0"/>
              </a:defRPr>
            </a:lvl1pPr>
            <a:lvl2pPr marL="742950" indent="-285750">
              <a:defRPr sz="1200">
                <a:solidFill>
                  <a:schemeClr val="tx1"/>
                </a:solidFill>
                <a:latin typeface="Verdana" panose="020B0604030504040204" pitchFamily="34" charset="0"/>
              </a:defRPr>
            </a:lvl2pPr>
            <a:lvl3pPr marL="1143000" indent="-228600">
              <a:defRPr sz="1200">
                <a:solidFill>
                  <a:schemeClr val="tx1"/>
                </a:solidFill>
                <a:latin typeface="Verdana" panose="020B0604030504040204" pitchFamily="34" charset="0"/>
              </a:defRPr>
            </a:lvl3pPr>
            <a:lvl4pPr marL="1600200" indent="-228600">
              <a:defRPr sz="1200">
                <a:solidFill>
                  <a:schemeClr val="tx1"/>
                </a:solidFill>
                <a:latin typeface="Verdana" panose="020B0604030504040204" pitchFamily="34" charset="0"/>
              </a:defRPr>
            </a:lvl4pPr>
            <a:lvl5pPr marL="2057400" indent="-228600">
              <a:defRPr sz="1200">
                <a:solidFill>
                  <a:schemeClr val="tx1"/>
                </a:solidFill>
                <a:latin typeface="Verdana" panose="020B0604030504040204" pitchFamily="34" charset="0"/>
              </a:defRPr>
            </a:lvl5pPr>
            <a:lvl6pPr marL="2514600" indent="-228600" eaLnBrk="0" fontAlgn="base" hangingPunct="0">
              <a:spcBef>
                <a:spcPct val="0"/>
              </a:spcBef>
              <a:spcAft>
                <a:spcPct val="0"/>
              </a:spcAft>
              <a:defRPr sz="1200">
                <a:solidFill>
                  <a:schemeClr val="tx1"/>
                </a:solidFill>
                <a:latin typeface="Verdana" panose="020B0604030504040204" pitchFamily="34" charset="0"/>
              </a:defRPr>
            </a:lvl6pPr>
            <a:lvl7pPr marL="2971800" indent="-228600" eaLnBrk="0" fontAlgn="base" hangingPunct="0">
              <a:spcBef>
                <a:spcPct val="0"/>
              </a:spcBef>
              <a:spcAft>
                <a:spcPct val="0"/>
              </a:spcAft>
              <a:defRPr sz="1200">
                <a:solidFill>
                  <a:schemeClr val="tx1"/>
                </a:solidFill>
                <a:latin typeface="Verdana" panose="020B0604030504040204" pitchFamily="34" charset="0"/>
              </a:defRPr>
            </a:lvl7pPr>
            <a:lvl8pPr marL="3429000" indent="-228600" eaLnBrk="0" fontAlgn="base" hangingPunct="0">
              <a:spcBef>
                <a:spcPct val="0"/>
              </a:spcBef>
              <a:spcAft>
                <a:spcPct val="0"/>
              </a:spcAft>
              <a:defRPr sz="1200">
                <a:solidFill>
                  <a:schemeClr val="tx1"/>
                </a:solidFill>
                <a:latin typeface="Verdana" panose="020B0604030504040204" pitchFamily="34" charset="0"/>
              </a:defRPr>
            </a:lvl8pPr>
            <a:lvl9pPr marL="3886200" indent="-228600" eaLnBrk="0" fontAlgn="base" hangingPunct="0">
              <a:spcBef>
                <a:spcPct val="0"/>
              </a:spcBef>
              <a:spcAft>
                <a:spcPct val="0"/>
              </a:spcAft>
              <a:defRPr sz="1200">
                <a:solidFill>
                  <a:schemeClr val="tx1"/>
                </a:solidFill>
                <a:latin typeface="Verdana" panose="020B0604030504040204" pitchFamily="34" charset="0"/>
              </a:defRPr>
            </a:lvl9pPr>
          </a:lstStyle>
          <a:p>
            <a:fld id="{83513CDF-3EFB-411A-ADDC-E3123419E8CD}" type="slidenum">
              <a:rPr lang="cs-CZ" altLang="cs-CZ" smtClean="0">
                <a:latin typeface="Arial" panose="020B0604020202020204" pitchFamily="34" charset="0"/>
              </a:rPr>
              <a:pPr/>
              <a:t>2</a:t>
            </a:fld>
            <a:endParaRPr lang="cs-CZ" altLang="cs-CZ">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Zástupný symbol pro obrázek snímku 1"/>
          <p:cNvSpPr>
            <a:spLocks noGrp="1" noRot="1" noChangeAspect="1" noTextEdit="1"/>
          </p:cNvSpPr>
          <p:nvPr>
            <p:ph type="sldImg"/>
          </p:nvPr>
        </p:nvSpPr>
        <p:spPr>
          <a:ln/>
        </p:spPr>
      </p:sp>
      <p:sp>
        <p:nvSpPr>
          <p:cNvPr id="3277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a:latin typeface="Arial" panose="020B0604020202020204" pitchFamily="34" charset="0"/>
              </a:rPr>
              <a:t>Even though „bonding“ social capital in culturally bounded minority ethnic communities may help co-ethnics to get by in their daily lives, a lack of „bridging“ social ties with them mainstream society may leave them permanently behind in accessing higher level jobs.</a:t>
            </a:r>
          </a:p>
          <a:p>
            <a:r>
              <a:rPr lang="en-US" altLang="cs-CZ">
                <a:latin typeface="Arial" panose="020B0604020202020204" pitchFamily="34" charset="0"/>
              </a:rPr>
              <a:t>The dynamics of these ethnic social networks and co-ethnic social capital can be powerful tools in increasing employment participation as migrants use these networks to find employment</a:t>
            </a:r>
            <a:r>
              <a:rPr lang="cs-CZ" altLang="cs-CZ">
                <a:latin typeface="Arial" panose="020B0604020202020204" pitchFamily="34" charset="0"/>
              </a:rPr>
              <a:t>.</a:t>
            </a:r>
            <a:r>
              <a:rPr lang="en-US" altLang="cs-CZ">
                <a:latin typeface="Arial" panose="020B0604020202020204" pitchFamily="34" charset="0"/>
              </a:rPr>
              <a:t> However, such ethnic social networks can be limiting - often helping </a:t>
            </a:r>
            <a:r>
              <a:rPr lang="cs-CZ" altLang="cs-CZ">
                <a:latin typeface="Arial" panose="020B0604020202020204" pitchFamily="34" charset="0"/>
              </a:rPr>
              <a:t>people</a:t>
            </a:r>
            <a:r>
              <a:rPr lang="en-US" altLang="cs-CZ">
                <a:latin typeface="Arial" panose="020B0604020202020204" pitchFamily="34" charset="0"/>
              </a:rPr>
              <a:t> to get jobs in a limited set of sectors.</a:t>
            </a:r>
            <a:endParaRPr lang="cs-CZ" altLang="cs-CZ">
              <a:latin typeface="Arial" panose="020B0604020202020204" pitchFamily="34" charset="0"/>
            </a:endParaRPr>
          </a:p>
        </p:txBody>
      </p:sp>
      <p:sp>
        <p:nvSpPr>
          <p:cNvPr id="32772"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Verdana" panose="020B0604030504040204" pitchFamily="34" charset="0"/>
              </a:defRPr>
            </a:lvl1pPr>
            <a:lvl2pPr marL="742950" indent="-285750">
              <a:defRPr sz="1200">
                <a:solidFill>
                  <a:schemeClr val="tx1"/>
                </a:solidFill>
                <a:latin typeface="Verdana" panose="020B0604030504040204" pitchFamily="34" charset="0"/>
              </a:defRPr>
            </a:lvl2pPr>
            <a:lvl3pPr marL="1143000" indent="-228600">
              <a:defRPr sz="1200">
                <a:solidFill>
                  <a:schemeClr val="tx1"/>
                </a:solidFill>
                <a:latin typeface="Verdana" panose="020B0604030504040204" pitchFamily="34" charset="0"/>
              </a:defRPr>
            </a:lvl3pPr>
            <a:lvl4pPr marL="1600200" indent="-228600">
              <a:defRPr sz="1200">
                <a:solidFill>
                  <a:schemeClr val="tx1"/>
                </a:solidFill>
                <a:latin typeface="Verdana" panose="020B0604030504040204" pitchFamily="34" charset="0"/>
              </a:defRPr>
            </a:lvl4pPr>
            <a:lvl5pPr marL="2057400" indent="-228600">
              <a:defRPr sz="1200">
                <a:solidFill>
                  <a:schemeClr val="tx1"/>
                </a:solidFill>
                <a:latin typeface="Verdana" panose="020B0604030504040204" pitchFamily="34" charset="0"/>
              </a:defRPr>
            </a:lvl5pPr>
            <a:lvl6pPr marL="2514600" indent="-228600" eaLnBrk="0" fontAlgn="base" hangingPunct="0">
              <a:spcBef>
                <a:spcPct val="0"/>
              </a:spcBef>
              <a:spcAft>
                <a:spcPct val="0"/>
              </a:spcAft>
              <a:defRPr sz="1200">
                <a:solidFill>
                  <a:schemeClr val="tx1"/>
                </a:solidFill>
                <a:latin typeface="Verdana" panose="020B0604030504040204" pitchFamily="34" charset="0"/>
              </a:defRPr>
            </a:lvl6pPr>
            <a:lvl7pPr marL="2971800" indent="-228600" eaLnBrk="0" fontAlgn="base" hangingPunct="0">
              <a:spcBef>
                <a:spcPct val="0"/>
              </a:spcBef>
              <a:spcAft>
                <a:spcPct val="0"/>
              </a:spcAft>
              <a:defRPr sz="1200">
                <a:solidFill>
                  <a:schemeClr val="tx1"/>
                </a:solidFill>
                <a:latin typeface="Verdana" panose="020B0604030504040204" pitchFamily="34" charset="0"/>
              </a:defRPr>
            </a:lvl7pPr>
            <a:lvl8pPr marL="3429000" indent="-228600" eaLnBrk="0" fontAlgn="base" hangingPunct="0">
              <a:spcBef>
                <a:spcPct val="0"/>
              </a:spcBef>
              <a:spcAft>
                <a:spcPct val="0"/>
              </a:spcAft>
              <a:defRPr sz="1200">
                <a:solidFill>
                  <a:schemeClr val="tx1"/>
                </a:solidFill>
                <a:latin typeface="Verdana" panose="020B0604030504040204" pitchFamily="34" charset="0"/>
              </a:defRPr>
            </a:lvl8pPr>
            <a:lvl9pPr marL="3886200" indent="-228600" eaLnBrk="0" fontAlgn="base" hangingPunct="0">
              <a:spcBef>
                <a:spcPct val="0"/>
              </a:spcBef>
              <a:spcAft>
                <a:spcPct val="0"/>
              </a:spcAft>
              <a:defRPr sz="1200">
                <a:solidFill>
                  <a:schemeClr val="tx1"/>
                </a:solidFill>
                <a:latin typeface="Verdana" panose="020B0604030504040204" pitchFamily="34" charset="0"/>
              </a:defRPr>
            </a:lvl9pPr>
          </a:lstStyle>
          <a:p>
            <a:fld id="{998E653E-6845-417C-84B8-F9D207B689C4}" type="slidenum">
              <a:rPr lang="cs-CZ" altLang="cs-CZ" smtClean="0">
                <a:latin typeface="Arial" panose="020B0604020202020204" pitchFamily="34" charset="0"/>
              </a:rPr>
              <a:pPr/>
              <a:t>12</a:t>
            </a:fld>
            <a:endParaRPr lang="cs-CZ" altLang="cs-CZ">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Zástupný symbol pro obrázek snímku 1"/>
          <p:cNvSpPr>
            <a:spLocks noGrp="1" noRot="1" noChangeAspect="1" noTextEdit="1"/>
          </p:cNvSpPr>
          <p:nvPr>
            <p:ph type="sldImg"/>
          </p:nvPr>
        </p:nvSpPr>
        <p:spPr>
          <a:ln/>
        </p:spPr>
      </p:sp>
      <p:sp>
        <p:nvSpPr>
          <p:cNvPr id="34819"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dirty="0" err="1">
                <a:latin typeface="Arial" panose="020B0604020202020204" pitchFamily="34" charset="0"/>
              </a:rPr>
              <a:t>While</a:t>
            </a:r>
            <a:r>
              <a:rPr lang="cs-CZ" altLang="cs-CZ" dirty="0">
                <a:latin typeface="Arial" panose="020B0604020202020204" pitchFamily="34" charset="0"/>
              </a:rPr>
              <a:t> </a:t>
            </a:r>
            <a:r>
              <a:rPr lang="cs-CZ" altLang="cs-CZ" dirty="0" err="1">
                <a:latin typeface="Arial" panose="020B0604020202020204" pitchFamily="34" charset="0"/>
              </a:rPr>
              <a:t>the</a:t>
            </a:r>
            <a:r>
              <a:rPr lang="cs-CZ" altLang="cs-CZ" dirty="0">
                <a:latin typeface="Arial" panose="020B0604020202020204" pitchFamily="34" charset="0"/>
              </a:rPr>
              <a:t> </a:t>
            </a:r>
            <a:r>
              <a:rPr lang="cs-CZ" altLang="cs-CZ" dirty="0" err="1">
                <a:latin typeface="Arial" panose="020B0604020202020204" pitchFamily="34" charset="0"/>
              </a:rPr>
              <a:t>above</a:t>
            </a:r>
            <a:r>
              <a:rPr lang="cs-CZ" altLang="cs-CZ" dirty="0">
                <a:latin typeface="Arial" panose="020B0604020202020204" pitchFamily="34" charset="0"/>
              </a:rPr>
              <a:t> </a:t>
            </a:r>
            <a:r>
              <a:rPr lang="cs-CZ" altLang="cs-CZ" dirty="0" err="1">
                <a:latin typeface="Arial" panose="020B0604020202020204" pitchFamily="34" charset="0"/>
              </a:rPr>
              <a:t>theories</a:t>
            </a:r>
            <a:r>
              <a:rPr lang="cs-CZ" altLang="cs-CZ" dirty="0">
                <a:latin typeface="Arial" panose="020B0604020202020204" pitchFamily="34" charset="0"/>
              </a:rPr>
              <a:t> </a:t>
            </a:r>
            <a:r>
              <a:rPr lang="cs-CZ" altLang="cs-CZ" dirty="0" err="1">
                <a:latin typeface="Arial" panose="020B0604020202020204" pitchFamily="34" charset="0"/>
              </a:rPr>
              <a:t>look</a:t>
            </a:r>
            <a:r>
              <a:rPr lang="cs-CZ" altLang="cs-CZ" dirty="0">
                <a:latin typeface="Arial" panose="020B0604020202020204" pitchFamily="34" charset="0"/>
              </a:rPr>
              <a:t> </a:t>
            </a:r>
            <a:r>
              <a:rPr lang="cs-CZ" altLang="cs-CZ" dirty="0" err="1">
                <a:latin typeface="Arial" panose="020B0604020202020204" pitchFamily="34" charset="0"/>
              </a:rPr>
              <a:t>at</a:t>
            </a:r>
            <a:r>
              <a:rPr lang="cs-CZ" altLang="cs-CZ" dirty="0">
                <a:latin typeface="Arial" panose="020B0604020202020204" pitchFamily="34" charset="0"/>
              </a:rPr>
              <a:t> </a:t>
            </a:r>
            <a:r>
              <a:rPr lang="cs-CZ" altLang="cs-CZ" dirty="0" err="1">
                <a:latin typeface="Arial" panose="020B0604020202020204" pitchFamily="34" charset="0"/>
              </a:rPr>
              <a:t>the</a:t>
            </a:r>
            <a:r>
              <a:rPr lang="cs-CZ" altLang="cs-CZ" dirty="0">
                <a:latin typeface="Arial" panose="020B0604020202020204" pitchFamily="34" charset="0"/>
              </a:rPr>
              <a:t> </a:t>
            </a:r>
            <a:r>
              <a:rPr lang="cs-CZ" altLang="cs-CZ" dirty="0" err="1">
                <a:latin typeface="Arial" panose="020B0604020202020204" pitchFamily="34" charset="0"/>
              </a:rPr>
              <a:t>ethnic</a:t>
            </a:r>
            <a:r>
              <a:rPr lang="cs-CZ" altLang="cs-CZ" dirty="0">
                <a:latin typeface="Arial" panose="020B0604020202020204" pitchFamily="34" charset="0"/>
              </a:rPr>
              <a:t> </a:t>
            </a:r>
            <a:r>
              <a:rPr lang="cs-CZ" altLang="cs-CZ" dirty="0" err="1">
                <a:latin typeface="Arial" panose="020B0604020202020204" pitchFamily="34" charset="0"/>
              </a:rPr>
              <a:t>disadvantage</a:t>
            </a:r>
            <a:r>
              <a:rPr lang="cs-CZ" altLang="cs-CZ" dirty="0">
                <a:latin typeface="Arial" panose="020B0604020202020204" pitchFamily="34" charset="0"/>
              </a:rPr>
              <a:t> </a:t>
            </a:r>
            <a:r>
              <a:rPr lang="cs-CZ" altLang="cs-CZ" dirty="0" err="1">
                <a:latin typeface="Arial" panose="020B0604020202020204" pitchFamily="34" charset="0"/>
              </a:rPr>
              <a:t>from</a:t>
            </a:r>
            <a:r>
              <a:rPr lang="cs-CZ" altLang="cs-CZ" dirty="0">
                <a:latin typeface="Arial" panose="020B0604020202020204" pitchFamily="34" charset="0"/>
              </a:rPr>
              <a:t> </a:t>
            </a:r>
            <a:r>
              <a:rPr lang="cs-CZ" altLang="cs-CZ" dirty="0" err="1">
                <a:latin typeface="Arial" panose="020B0604020202020204" pitchFamily="34" charset="0"/>
              </a:rPr>
              <a:t>the</a:t>
            </a:r>
            <a:r>
              <a:rPr lang="cs-CZ" altLang="cs-CZ" dirty="0">
                <a:latin typeface="Arial" panose="020B0604020202020204" pitchFamily="34" charset="0"/>
              </a:rPr>
              <a:t> </a:t>
            </a:r>
            <a:r>
              <a:rPr lang="cs-CZ" altLang="cs-CZ" dirty="0" err="1">
                <a:latin typeface="Arial" panose="020B0604020202020204" pitchFamily="34" charset="0"/>
              </a:rPr>
              <a:t>perspective</a:t>
            </a:r>
            <a:r>
              <a:rPr lang="cs-CZ" altLang="cs-CZ" dirty="0">
                <a:latin typeface="Arial" panose="020B0604020202020204" pitchFamily="34" charset="0"/>
              </a:rPr>
              <a:t> </a:t>
            </a:r>
            <a:r>
              <a:rPr lang="cs-CZ" altLang="cs-CZ" dirty="0" err="1">
                <a:latin typeface="Arial" panose="020B0604020202020204" pitchFamily="34" charset="0"/>
              </a:rPr>
              <a:t>of</a:t>
            </a:r>
            <a:r>
              <a:rPr lang="cs-CZ" altLang="cs-CZ" dirty="0">
                <a:latin typeface="Arial" panose="020B0604020202020204" pitchFamily="34" charset="0"/>
              </a:rPr>
              <a:t> </a:t>
            </a:r>
            <a:r>
              <a:rPr lang="cs-CZ" altLang="cs-CZ" dirty="0" err="1">
                <a:latin typeface="Arial" panose="020B0604020202020204" pitchFamily="34" charset="0"/>
              </a:rPr>
              <a:t>immigrants</a:t>
            </a:r>
            <a:r>
              <a:rPr lang="cs-CZ" altLang="cs-CZ" dirty="0">
                <a:latin typeface="Arial" panose="020B0604020202020204" pitchFamily="34" charset="0"/>
              </a:rPr>
              <a:t>, </a:t>
            </a:r>
            <a:r>
              <a:rPr lang="cs-CZ" altLang="cs-CZ" dirty="0" err="1">
                <a:latin typeface="Arial" panose="020B0604020202020204" pitchFamily="34" charset="0"/>
              </a:rPr>
              <a:t>this</a:t>
            </a:r>
            <a:r>
              <a:rPr lang="cs-CZ" altLang="cs-CZ" dirty="0">
                <a:latin typeface="Arial" panose="020B0604020202020204" pitchFamily="34" charset="0"/>
              </a:rPr>
              <a:t> </a:t>
            </a:r>
            <a:r>
              <a:rPr lang="cs-CZ" altLang="cs-CZ" dirty="0" err="1">
                <a:latin typeface="Arial" panose="020B0604020202020204" pitchFamily="34" charset="0"/>
              </a:rPr>
              <a:t>explanation</a:t>
            </a:r>
            <a:r>
              <a:rPr lang="cs-CZ" altLang="cs-CZ" dirty="0">
                <a:latin typeface="Arial" panose="020B0604020202020204" pitchFamily="34" charset="0"/>
              </a:rPr>
              <a:t> </a:t>
            </a:r>
            <a:r>
              <a:rPr lang="cs-CZ" altLang="cs-CZ" dirty="0" err="1">
                <a:latin typeface="Arial" panose="020B0604020202020204" pitchFamily="34" charset="0"/>
              </a:rPr>
              <a:t>concerns</a:t>
            </a:r>
            <a:r>
              <a:rPr lang="cs-CZ" altLang="cs-CZ" dirty="0">
                <a:latin typeface="Arial" panose="020B0604020202020204" pitchFamily="34" charset="0"/>
              </a:rPr>
              <a:t> </a:t>
            </a:r>
            <a:r>
              <a:rPr lang="cs-CZ" altLang="cs-CZ" dirty="0" err="1">
                <a:latin typeface="Arial" panose="020B0604020202020204" pitchFamily="34" charset="0"/>
              </a:rPr>
              <a:t>employers</a:t>
            </a:r>
            <a:r>
              <a:rPr lang="cs-CZ" altLang="cs-CZ" dirty="0">
                <a:latin typeface="Arial" panose="020B0604020202020204" pitchFamily="34" charset="0"/>
              </a:rPr>
              <a:t>. </a:t>
            </a:r>
            <a:r>
              <a:rPr lang="cs-CZ" altLang="cs-CZ" dirty="0" err="1">
                <a:latin typeface="Arial" panose="020B0604020202020204" pitchFamily="34" charset="0"/>
              </a:rPr>
              <a:t>The</a:t>
            </a:r>
            <a:r>
              <a:rPr lang="cs-CZ" altLang="cs-CZ" dirty="0">
                <a:latin typeface="Arial" panose="020B0604020202020204" pitchFamily="34" charset="0"/>
              </a:rPr>
              <a:t> </a:t>
            </a:r>
            <a:r>
              <a:rPr lang="cs-CZ" altLang="cs-CZ" dirty="0" err="1">
                <a:latin typeface="Arial" panose="020B0604020202020204" pitchFamily="34" charset="0"/>
              </a:rPr>
              <a:t>discrimination</a:t>
            </a:r>
            <a:r>
              <a:rPr lang="cs-CZ" altLang="cs-CZ" dirty="0">
                <a:latin typeface="Arial" panose="020B0604020202020204" pitchFamily="34" charset="0"/>
              </a:rPr>
              <a:t> </a:t>
            </a:r>
            <a:r>
              <a:rPr lang="cs-CZ" altLang="cs-CZ" dirty="0" err="1">
                <a:latin typeface="Arial" panose="020B0604020202020204" pitchFamily="34" charset="0"/>
              </a:rPr>
              <a:t>takes</a:t>
            </a:r>
            <a:r>
              <a:rPr lang="cs-CZ" altLang="cs-CZ" dirty="0">
                <a:latin typeface="Arial" panose="020B0604020202020204" pitchFamily="34" charset="0"/>
              </a:rPr>
              <a:t> </a:t>
            </a:r>
            <a:r>
              <a:rPr lang="cs-CZ" altLang="cs-CZ" dirty="0" err="1">
                <a:latin typeface="Arial" panose="020B0604020202020204" pitchFamily="34" charset="0"/>
              </a:rPr>
              <a:t>various</a:t>
            </a:r>
            <a:r>
              <a:rPr lang="cs-CZ" altLang="cs-CZ" dirty="0">
                <a:latin typeface="Arial" panose="020B0604020202020204" pitchFamily="34" charset="0"/>
              </a:rPr>
              <a:t> </a:t>
            </a:r>
            <a:r>
              <a:rPr lang="cs-CZ" altLang="cs-CZ" dirty="0" err="1">
                <a:latin typeface="Arial" panose="020B0604020202020204" pitchFamily="34" charset="0"/>
              </a:rPr>
              <a:t>forms</a:t>
            </a:r>
            <a:r>
              <a:rPr lang="cs-CZ" altLang="cs-CZ" dirty="0">
                <a:latin typeface="Arial" panose="020B0604020202020204" pitchFamily="34" charset="0"/>
              </a:rPr>
              <a:t>. </a:t>
            </a:r>
          </a:p>
          <a:p>
            <a:r>
              <a:rPr lang="cs-CZ" altLang="cs-CZ" dirty="0" err="1">
                <a:latin typeface="Arial" panose="020B0604020202020204" pitchFamily="34" charset="0"/>
              </a:rPr>
              <a:t>Employers</a:t>
            </a:r>
            <a:r>
              <a:rPr lang="cs-CZ" altLang="cs-CZ" dirty="0">
                <a:latin typeface="Arial" panose="020B0604020202020204" pitchFamily="34" charset="0"/>
              </a:rPr>
              <a:t> </a:t>
            </a:r>
            <a:r>
              <a:rPr lang="cs-CZ" altLang="cs-CZ" dirty="0" err="1">
                <a:latin typeface="Arial" panose="020B0604020202020204" pitchFamily="34" charset="0"/>
              </a:rPr>
              <a:t>may</a:t>
            </a:r>
            <a:r>
              <a:rPr lang="cs-CZ" altLang="cs-CZ" dirty="0">
                <a:latin typeface="Arial" panose="020B0604020202020204" pitchFamily="34" charset="0"/>
              </a:rPr>
              <a:t> </a:t>
            </a:r>
            <a:r>
              <a:rPr lang="cs-CZ" altLang="cs-CZ" dirty="0" err="1">
                <a:latin typeface="Arial" panose="020B0604020202020204" pitchFamily="34" charset="0"/>
              </a:rPr>
              <a:t>prejudge</a:t>
            </a:r>
            <a:r>
              <a:rPr lang="cs-CZ" altLang="cs-CZ" dirty="0">
                <a:latin typeface="Arial" panose="020B0604020202020204" pitchFamily="34" charset="0"/>
              </a:rPr>
              <a:t> </a:t>
            </a:r>
            <a:r>
              <a:rPr lang="cs-CZ" altLang="cs-CZ" dirty="0" err="1">
                <a:latin typeface="Arial" panose="020B0604020202020204" pitchFamily="34" charset="0"/>
              </a:rPr>
              <a:t>the</a:t>
            </a:r>
            <a:r>
              <a:rPr lang="cs-CZ" altLang="cs-CZ" dirty="0">
                <a:latin typeface="Arial" panose="020B0604020202020204" pitchFamily="34" charset="0"/>
              </a:rPr>
              <a:t> </a:t>
            </a:r>
            <a:r>
              <a:rPr lang="cs-CZ" altLang="cs-CZ" dirty="0" err="1">
                <a:latin typeface="Arial" panose="020B0604020202020204" pitchFamily="34" charset="0"/>
              </a:rPr>
              <a:t>desirability</a:t>
            </a:r>
            <a:r>
              <a:rPr lang="cs-CZ" altLang="cs-CZ" dirty="0">
                <a:latin typeface="Arial" panose="020B0604020202020204" pitchFamily="34" charset="0"/>
              </a:rPr>
              <a:t> </a:t>
            </a:r>
            <a:r>
              <a:rPr lang="cs-CZ" altLang="cs-CZ" dirty="0" err="1">
                <a:latin typeface="Arial" panose="020B0604020202020204" pitchFamily="34" charset="0"/>
              </a:rPr>
              <a:t>of</a:t>
            </a:r>
            <a:r>
              <a:rPr lang="cs-CZ" altLang="cs-CZ" dirty="0">
                <a:latin typeface="Arial" panose="020B0604020202020204" pitchFamily="34" charset="0"/>
              </a:rPr>
              <a:t> a </a:t>
            </a:r>
            <a:r>
              <a:rPr lang="cs-CZ" altLang="cs-CZ" dirty="0" err="1">
                <a:latin typeface="Arial" panose="020B0604020202020204" pitchFamily="34" charset="0"/>
              </a:rPr>
              <a:t>particular</a:t>
            </a:r>
            <a:r>
              <a:rPr lang="cs-CZ" altLang="cs-CZ" dirty="0">
                <a:latin typeface="Arial" panose="020B0604020202020204" pitchFamily="34" charset="0"/>
              </a:rPr>
              <a:t> </a:t>
            </a:r>
            <a:r>
              <a:rPr lang="cs-CZ" altLang="cs-CZ" dirty="0" err="1">
                <a:latin typeface="Arial" panose="020B0604020202020204" pitchFamily="34" charset="0"/>
              </a:rPr>
              <a:t>ethnic</a:t>
            </a:r>
            <a:r>
              <a:rPr lang="cs-CZ" altLang="cs-CZ" dirty="0">
                <a:latin typeface="Arial" panose="020B0604020202020204" pitchFamily="34" charset="0"/>
              </a:rPr>
              <a:t> </a:t>
            </a:r>
            <a:r>
              <a:rPr lang="cs-CZ" altLang="cs-CZ" dirty="0" err="1">
                <a:latin typeface="Arial" panose="020B0604020202020204" pitchFamily="34" charset="0"/>
              </a:rPr>
              <a:t>group</a:t>
            </a:r>
            <a:r>
              <a:rPr lang="cs-CZ" altLang="cs-CZ" dirty="0">
                <a:latin typeface="Arial" panose="020B0604020202020204" pitchFamily="34" charset="0"/>
              </a:rPr>
              <a:t> as </a:t>
            </a:r>
            <a:r>
              <a:rPr lang="cs-CZ" altLang="cs-CZ" dirty="0" err="1">
                <a:latin typeface="Arial" panose="020B0604020202020204" pitchFamily="34" charset="0"/>
              </a:rPr>
              <a:t>employees</a:t>
            </a:r>
            <a:r>
              <a:rPr lang="cs-CZ" altLang="cs-CZ" dirty="0">
                <a:latin typeface="Arial" panose="020B0604020202020204" pitchFamily="34" charset="0"/>
              </a:rPr>
              <a:t>, </a:t>
            </a:r>
            <a:r>
              <a:rPr lang="cs-CZ" altLang="cs-CZ" dirty="0" err="1">
                <a:latin typeface="Arial" panose="020B0604020202020204" pitchFamily="34" charset="0"/>
              </a:rPr>
              <a:t>or</a:t>
            </a:r>
            <a:r>
              <a:rPr lang="cs-CZ" altLang="cs-CZ" dirty="0">
                <a:latin typeface="Arial" panose="020B0604020202020204" pitchFamily="34" charset="0"/>
              </a:rPr>
              <a:t> direct </a:t>
            </a:r>
            <a:r>
              <a:rPr lang="cs-CZ" altLang="cs-CZ" dirty="0" err="1">
                <a:latin typeface="Arial" panose="020B0604020202020204" pitchFamily="34" charset="0"/>
              </a:rPr>
              <a:t>rejection</a:t>
            </a:r>
            <a:r>
              <a:rPr lang="cs-CZ" altLang="cs-CZ" dirty="0">
                <a:latin typeface="Arial" panose="020B0604020202020204" pitchFamily="34" charset="0"/>
              </a:rPr>
              <a:t> </a:t>
            </a:r>
            <a:r>
              <a:rPr lang="cs-CZ" altLang="cs-CZ" dirty="0" err="1">
                <a:latin typeface="Arial" panose="020B0604020202020204" pitchFamily="34" charset="0"/>
              </a:rPr>
              <a:t>of</a:t>
            </a:r>
            <a:r>
              <a:rPr lang="cs-CZ" altLang="cs-CZ" dirty="0">
                <a:latin typeface="Arial" panose="020B0604020202020204" pitchFamily="34" charset="0"/>
              </a:rPr>
              <a:t> </a:t>
            </a:r>
            <a:r>
              <a:rPr lang="cs-CZ" altLang="cs-CZ" dirty="0" err="1">
                <a:latin typeface="Arial" panose="020B0604020202020204" pitchFamily="34" charset="0"/>
              </a:rPr>
              <a:t>candidates</a:t>
            </a:r>
            <a:r>
              <a:rPr lang="cs-CZ" altLang="cs-CZ" dirty="0">
                <a:latin typeface="Arial" panose="020B0604020202020204" pitchFamily="34" charset="0"/>
              </a:rPr>
              <a:t> </a:t>
            </a:r>
          </a:p>
          <a:p>
            <a:r>
              <a:rPr lang="cs-CZ" altLang="cs-CZ" dirty="0" err="1">
                <a:latin typeface="Arial" panose="020B0604020202020204" pitchFamily="34" charset="0"/>
              </a:rPr>
              <a:t>or</a:t>
            </a:r>
            <a:r>
              <a:rPr lang="cs-CZ" altLang="cs-CZ" dirty="0">
                <a:latin typeface="Arial" panose="020B0604020202020204" pitchFamily="34" charset="0"/>
              </a:rPr>
              <a:t> </a:t>
            </a:r>
            <a:r>
              <a:rPr lang="cs-CZ" altLang="cs-CZ" dirty="0" err="1">
                <a:latin typeface="Arial" panose="020B0604020202020204" pitchFamily="34" charset="0"/>
              </a:rPr>
              <a:t>may</a:t>
            </a:r>
            <a:r>
              <a:rPr lang="cs-CZ" altLang="cs-CZ" dirty="0">
                <a:latin typeface="Arial" panose="020B0604020202020204" pitchFamily="34" charset="0"/>
              </a:rPr>
              <a:t> use </a:t>
            </a:r>
            <a:r>
              <a:rPr lang="cs-CZ" altLang="cs-CZ" dirty="0" err="1">
                <a:latin typeface="Arial" panose="020B0604020202020204" pitchFamily="34" charset="0"/>
              </a:rPr>
              <a:t>exclusionary</a:t>
            </a:r>
            <a:r>
              <a:rPr lang="cs-CZ" altLang="cs-CZ" dirty="0">
                <a:latin typeface="Arial" panose="020B0604020202020204" pitchFamily="34" charset="0"/>
              </a:rPr>
              <a:t> </a:t>
            </a:r>
            <a:r>
              <a:rPr lang="cs-CZ" altLang="cs-CZ" dirty="0" err="1">
                <a:latin typeface="Arial" panose="020B0604020202020204" pitchFamily="34" charset="0"/>
              </a:rPr>
              <a:t>recruitment</a:t>
            </a:r>
            <a:r>
              <a:rPr lang="cs-CZ" altLang="cs-CZ" dirty="0">
                <a:latin typeface="Arial" panose="020B0604020202020204" pitchFamily="34" charset="0"/>
              </a:rPr>
              <a:t> </a:t>
            </a:r>
            <a:r>
              <a:rPr lang="cs-CZ" altLang="cs-CZ" dirty="0" err="1">
                <a:latin typeface="Arial" panose="020B0604020202020204" pitchFamily="34" charset="0"/>
              </a:rPr>
              <a:t>practices</a:t>
            </a:r>
            <a:r>
              <a:rPr lang="cs-CZ" altLang="cs-CZ" dirty="0">
                <a:latin typeface="Arial" panose="020B0604020202020204" pitchFamily="34" charset="0"/>
              </a:rPr>
              <a:t>.</a:t>
            </a:r>
          </a:p>
        </p:txBody>
      </p:sp>
      <p:sp>
        <p:nvSpPr>
          <p:cNvPr id="34820"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Verdana" panose="020B0604030504040204" pitchFamily="34" charset="0"/>
              </a:defRPr>
            </a:lvl1pPr>
            <a:lvl2pPr marL="742950" indent="-285750">
              <a:defRPr sz="1200">
                <a:solidFill>
                  <a:schemeClr val="tx1"/>
                </a:solidFill>
                <a:latin typeface="Verdana" panose="020B0604030504040204" pitchFamily="34" charset="0"/>
              </a:defRPr>
            </a:lvl2pPr>
            <a:lvl3pPr marL="1143000" indent="-228600">
              <a:defRPr sz="1200">
                <a:solidFill>
                  <a:schemeClr val="tx1"/>
                </a:solidFill>
                <a:latin typeface="Verdana" panose="020B0604030504040204" pitchFamily="34" charset="0"/>
              </a:defRPr>
            </a:lvl3pPr>
            <a:lvl4pPr marL="1600200" indent="-228600">
              <a:defRPr sz="1200">
                <a:solidFill>
                  <a:schemeClr val="tx1"/>
                </a:solidFill>
                <a:latin typeface="Verdana" panose="020B0604030504040204" pitchFamily="34" charset="0"/>
              </a:defRPr>
            </a:lvl4pPr>
            <a:lvl5pPr marL="2057400" indent="-228600">
              <a:defRPr sz="1200">
                <a:solidFill>
                  <a:schemeClr val="tx1"/>
                </a:solidFill>
                <a:latin typeface="Verdana" panose="020B0604030504040204" pitchFamily="34" charset="0"/>
              </a:defRPr>
            </a:lvl5pPr>
            <a:lvl6pPr marL="2514600" indent="-228600" eaLnBrk="0" fontAlgn="base" hangingPunct="0">
              <a:spcBef>
                <a:spcPct val="0"/>
              </a:spcBef>
              <a:spcAft>
                <a:spcPct val="0"/>
              </a:spcAft>
              <a:defRPr sz="1200">
                <a:solidFill>
                  <a:schemeClr val="tx1"/>
                </a:solidFill>
                <a:latin typeface="Verdana" panose="020B0604030504040204" pitchFamily="34" charset="0"/>
              </a:defRPr>
            </a:lvl6pPr>
            <a:lvl7pPr marL="2971800" indent="-228600" eaLnBrk="0" fontAlgn="base" hangingPunct="0">
              <a:spcBef>
                <a:spcPct val="0"/>
              </a:spcBef>
              <a:spcAft>
                <a:spcPct val="0"/>
              </a:spcAft>
              <a:defRPr sz="1200">
                <a:solidFill>
                  <a:schemeClr val="tx1"/>
                </a:solidFill>
                <a:latin typeface="Verdana" panose="020B0604030504040204" pitchFamily="34" charset="0"/>
              </a:defRPr>
            </a:lvl7pPr>
            <a:lvl8pPr marL="3429000" indent="-228600" eaLnBrk="0" fontAlgn="base" hangingPunct="0">
              <a:spcBef>
                <a:spcPct val="0"/>
              </a:spcBef>
              <a:spcAft>
                <a:spcPct val="0"/>
              </a:spcAft>
              <a:defRPr sz="1200">
                <a:solidFill>
                  <a:schemeClr val="tx1"/>
                </a:solidFill>
                <a:latin typeface="Verdana" panose="020B0604030504040204" pitchFamily="34" charset="0"/>
              </a:defRPr>
            </a:lvl8pPr>
            <a:lvl9pPr marL="3886200" indent="-228600" eaLnBrk="0" fontAlgn="base" hangingPunct="0">
              <a:spcBef>
                <a:spcPct val="0"/>
              </a:spcBef>
              <a:spcAft>
                <a:spcPct val="0"/>
              </a:spcAft>
              <a:defRPr sz="1200">
                <a:solidFill>
                  <a:schemeClr val="tx1"/>
                </a:solidFill>
                <a:latin typeface="Verdana" panose="020B0604030504040204" pitchFamily="34" charset="0"/>
              </a:defRPr>
            </a:lvl9pPr>
          </a:lstStyle>
          <a:p>
            <a:fld id="{2BDA4667-6D1B-40B3-89B4-11352CFE9963}" type="slidenum">
              <a:rPr lang="cs-CZ" altLang="cs-CZ" smtClean="0">
                <a:latin typeface="Arial" panose="020B0604020202020204" pitchFamily="34" charset="0"/>
              </a:rPr>
              <a:pPr/>
              <a:t>13</a:t>
            </a:fld>
            <a:endParaRPr lang="cs-CZ" altLang="cs-CZ">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rázek snímku 1"/>
          <p:cNvSpPr>
            <a:spLocks noGrp="1" noRot="1" noChangeAspect="1" noTextEdit="1"/>
          </p:cNvSpPr>
          <p:nvPr>
            <p:ph type="sldImg"/>
          </p:nvPr>
        </p:nvSpPr>
        <p:spPr>
          <a:ln/>
        </p:spPr>
      </p:sp>
      <p:sp>
        <p:nvSpPr>
          <p:cNvPr id="3686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cs-CZ">
                <a:latin typeface="Arial" panose="020B0604020202020204" pitchFamily="34" charset="0"/>
              </a:rPr>
              <a:t>May help to explain the changing fortunes of various ethnic groups or generations.</a:t>
            </a:r>
            <a:r>
              <a:rPr lang="cs-CZ" altLang="cs-CZ">
                <a:latin typeface="Arial" panose="020B0604020202020204" pitchFamily="34" charset="0"/>
              </a:rPr>
              <a:t> It assumes a generational and over-time change in the outlook.</a:t>
            </a:r>
          </a:p>
          <a:p>
            <a:endParaRPr lang="cs-CZ" altLang="cs-CZ">
              <a:latin typeface="Arial" panose="020B0604020202020204" pitchFamily="34" charset="0"/>
            </a:endParaRPr>
          </a:p>
          <a:p>
            <a:r>
              <a:rPr lang="cs-CZ" altLang="cs-CZ">
                <a:latin typeface="Arial" panose="020B0604020202020204" pitchFamily="34" charset="0"/>
              </a:rPr>
              <a:t>These theories (explanations) are not mutually exlusive but complementary!</a:t>
            </a:r>
            <a:endParaRPr lang="en-GB" altLang="cs-CZ">
              <a:latin typeface="Arial" panose="020B0604020202020204" pitchFamily="34" charset="0"/>
            </a:endParaRPr>
          </a:p>
        </p:txBody>
      </p:sp>
      <p:sp>
        <p:nvSpPr>
          <p:cNvPr id="36868"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Verdana" panose="020B0604030504040204" pitchFamily="34" charset="0"/>
              </a:defRPr>
            </a:lvl1pPr>
            <a:lvl2pPr marL="742950" indent="-285750">
              <a:defRPr sz="1200">
                <a:solidFill>
                  <a:schemeClr val="tx1"/>
                </a:solidFill>
                <a:latin typeface="Verdana" panose="020B0604030504040204" pitchFamily="34" charset="0"/>
              </a:defRPr>
            </a:lvl2pPr>
            <a:lvl3pPr marL="1143000" indent="-228600">
              <a:defRPr sz="1200">
                <a:solidFill>
                  <a:schemeClr val="tx1"/>
                </a:solidFill>
                <a:latin typeface="Verdana" panose="020B0604030504040204" pitchFamily="34" charset="0"/>
              </a:defRPr>
            </a:lvl3pPr>
            <a:lvl4pPr marL="1600200" indent="-228600">
              <a:defRPr sz="1200">
                <a:solidFill>
                  <a:schemeClr val="tx1"/>
                </a:solidFill>
                <a:latin typeface="Verdana" panose="020B0604030504040204" pitchFamily="34" charset="0"/>
              </a:defRPr>
            </a:lvl4pPr>
            <a:lvl5pPr marL="2057400" indent="-228600">
              <a:defRPr sz="1200">
                <a:solidFill>
                  <a:schemeClr val="tx1"/>
                </a:solidFill>
                <a:latin typeface="Verdana" panose="020B0604030504040204" pitchFamily="34" charset="0"/>
              </a:defRPr>
            </a:lvl5pPr>
            <a:lvl6pPr marL="2514600" indent="-228600" eaLnBrk="0" fontAlgn="base" hangingPunct="0">
              <a:spcBef>
                <a:spcPct val="0"/>
              </a:spcBef>
              <a:spcAft>
                <a:spcPct val="0"/>
              </a:spcAft>
              <a:defRPr sz="1200">
                <a:solidFill>
                  <a:schemeClr val="tx1"/>
                </a:solidFill>
                <a:latin typeface="Verdana" panose="020B0604030504040204" pitchFamily="34" charset="0"/>
              </a:defRPr>
            </a:lvl6pPr>
            <a:lvl7pPr marL="2971800" indent="-228600" eaLnBrk="0" fontAlgn="base" hangingPunct="0">
              <a:spcBef>
                <a:spcPct val="0"/>
              </a:spcBef>
              <a:spcAft>
                <a:spcPct val="0"/>
              </a:spcAft>
              <a:defRPr sz="1200">
                <a:solidFill>
                  <a:schemeClr val="tx1"/>
                </a:solidFill>
                <a:latin typeface="Verdana" panose="020B0604030504040204" pitchFamily="34" charset="0"/>
              </a:defRPr>
            </a:lvl7pPr>
            <a:lvl8pPr marL="3429000" indent="-228600" eaLnBrk="0" fontAlgn="base" hangingPunct="0">
              <a:spcBef>
                <a:spcPct val="0"/>
              </a:spcBef>
              <a:spcAft>
                <a:spcPct val="0"/>
              </a:spcAft>
              <a:defRPr sz="1200">
                <a:solidFill>
                  <a:schemeClr val="tx1"/>
                </a:solidFill>
                <a:latin typeface="Verdana" panose="020B0604030504040204" pitchFamily="34" charset="0"/>
              </a:defRPr>
            </a:lvl8pPr>
            <a:lvl9pPr marL="3886200" indent="-228600" eaLnBrk="0" fontAlgn="base" hangingPunct="0">
              <a:spcBef>
                <a:spcPct val="0"/>
              </a:spcBef>
              <a:spcAft>
                <a:spcPct val="0"/>
              </a:spcAft>
              <a:defRPr sz="1200">
                <a:solidFill>
                  <a:schemeClr val="tx1"/>
                </a:solidFill>
                <a:latin typeface="Verdana" panose="020B0604030504040204" pitchFamily="34" charset="0"/>
              </a:defRPr>
            </a:lvl9pPr>
          </a:lstStyle>
          <a:p>
            <a:fld id="{AF0BC4B4-2438-4191-B83A-7B69BD473BF5}" type="slidenum">
              <a:rPr lang="cs-CZ" altLang="cs-CZ" smtClean="0">
                <a:latin typeface="Arial" panose="020B0604020202020204" pitchFamily="34" charset="0"/>
              </a:rPr>
              <a:pPr/>
              <a:t>14</a:t>
            </a:fld>
            <a:endParaRPr lang="cs-CZ" altLang="cs-CZ">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Zástupný symbol pro obrázek snímku 1"/>
          <p:cNvSpPr>
            <a:spLocks noGrp="1" noRot="1" noChangeAspect="1" noTextEdit="1"/>
          </p:cNvSpPr>
          <p:nvPr>
            <p:ph type="sldImg"/>
          </p:nvPr>
        </p:nvSpPr>
        <p:spPr>
          <a:ln/>
        </p:spPr>
      </p:sp>
      <p:sp>
        <p:nvSpPr>
          <p:cNvPr id="38915"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a:latin typeface="Arial" panose="020B0604020202020204" pitchFamily="34" charset="0"/>
              </a:rPr>
              <a:t>Existing studies tend to provide three images of the long-term socio-economic situation of ethinc groups.</a:t>
            </a:r>
          </a:p>
        </p:txBody>
      </p:sp>
      <p:sp>
        <p:nvSpPr>
          <p:cNvPr id="38916"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Verdana" panose="020B0604030504040204" pitchFamily="34" charset="0"/>
              </a:defRPr>
            </a:lvl1pPr>
            <a:lvl2pPr marL="742950" indent="-285750">
              <a:defRPr sz="1200">
                <a:solidFill>
                  <a:schemeClr val="tx1"/>
                </a:solidFill>
                <a:latin typeface="Verdana" panose="020B0604030504040204" pitchFamily="34" charset="0"/>
              </a:defRPr>
            </a:lvl2pPr>
            <a:lvl3pPr marL="1143000" indent="-228600">
              <a:defRPr sz="1200">
                <a:solidFill>
                  <a:schemeClr val="tx1"/>
                </a:solidFill>
                <a:latin typeface="Verdana" panose="020B0604030504040204" pitchFamily="34" charset="0"/>
              </a:defRPr>
            </a:lvl3pPr>
            <a:lvl4pPr marL="1600200" indent="-228600">
              <a:defRPr sz="1200">
                <a:solidFill>
                  <a:schemeClr val="tx1"/>
                </a:solidFill>
                <a:latin typeface="Verdana" panose="020B0604030504040204" pitchFamily="34" charset="0"/>
              </a:defRPr>
            </a:lvl4pPr>
            <a:lvl5pPr marL="2057400" indent="-228600">
              <a:defRPr sz="1200">
                <a:solidFill>
                  <a:schemeClr val="tx1"/>
                </a:solidFill>
                <a:latin typeface="Verdana" panose="020B0604030504040204" pitchFamily="34" charset="0"/>
              </a:defRPr>
            </a:lvl5pPr>
            <a:lvl6pPr marL="2514600" indent="-228600" eaLnBrk="0" fontAlgn="base" hangingPunct="0">
              <a:spcBef>
                <a:spcPct val="0"/>
              </a:spcBef>
              <a:spcAft>
                <a:spcPct val="0"/>
              </a:spcAft>
              <a:defRPr sz="1200">
                <a:solidFill>
                  <a:schemeClr val="tx1"/>
                </a:solidFill>
                <a:latin typeface="Verdana" panose="020B0604030504040204" pitchFamily="34" charset="0"/>
              </a:defRPr>
            </a:lvl6pPr>
            <a:lvl7pPr marL="2971800" indent="-228600" eaLnBrk="0" fontAlgn="base" hangingPunct="0">
              <a:spcBef>
                <a:spcPct val="0"/>
              </a:spcBef>
              <a:spcAft>
                <a:spcPct val="0"/>
              </a:spcAft>
              <a:defRPr sz="1200">
                <a:solidFill>
                  <a:schemeClr val="tx1"/>
                </a:solidFill>
                <a:latin typeface="Verdana" panose="020B0604030504040204" pitchFamily="34" charset="0"/>
              </a:defRPr>
            </a:lvl7pPr>
            <a:lvl8pPr marL="3429000" indent="-228600" eaLnBrk="0" fontAlgn="base" hangingPunct="0">
              <a:spcBef>
                <a:spcPct val="0"/>
              </a:spcBef>
              <a:spcAft>
                <a:spcPct val="0"/>
              </a:spcAft>
              <a:defRPr sz="1200">
                <a:solidFill>
                  <a:schemeClr val="tx1"/>
                </a:solidFill>
                <a:latin typeface="Verdana" panose="020B0604030504040204" pitchFamily="34" charset="0"/>
              </a:defRPr>
            </a:lvl8pPr>
            <a:lvl9pPr marL="3886200" indent="-228600" eaLnBrk="0" fontAlgn="base" hangingPunct="0">
              <a:spcBef>
                <a:spcPct val="0"/>
              </a:spcBef>
              <a:spcAft>
                <a:spcPct val="0"/>
              </a:spcAft>
              <a:defRPr sz="1200">
                <a:solidFill>
                  <a:schemeClr val="tx1"/>
                </a:solidFill>
                <a:latin typeface="Verdana" panose="020B0604030504040204" pitchFamily="34" charset="0"/>
              </a:defRPr>
            </a:lvl9pPr>
          </a:lstStyle>
          <a:p>
            <a:fld id="{E6825756-BB4B-48F2-A6AF-26A2D08BDDD8}" type="slidenum">
              <a:rPr lang="cs-CZ" altLang="cs-CZ" smtClean="0">
                <a:latin typeface="Arial" panose="020B0604020202020204" pitchFamily="34" charset="0"/>
              </a:rPr>
              <a:pPr/>
              <a:t>15</a:t>
            </a:fld>
            <a:endParaRPr lang="cs-CZ" altLang="cs-CZ">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a:defRPr/>
            </a:pPr>
            <a:fld id="{667BF359-D107-4ABE-8790-820DF9655F0C}" type="slidenum">
              <a:rPr lang="cs-CZ" altLang="cs-CZ" smtClean="0"/>
              <a:pPr>
                <a:defRPr/>
              </a:pPr>
              <a:t>16</a:t>
            </a:fld>
            <a:endParaRPr lang="cs-CZ" altLang="cs-CZ"/>
          </a:p>
        </p:txBody>
      </p:sp>
    </p:spTree>
    <p:extLst>
      <p:ext uri="{BB962C8B-B14F-4D97-AF65-F5344CB8AC3E}">
        <p14:creationId xmlns:p14="http://schemas.microsoft.com/office/powerpoint/2010/main" val="3671859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Zástupný symbol pro obrázek snímku 1"/>
          <p:cNvSpPr>
            <a:spLocks noGrp="1" noRot="1" noChangeAspect="1" noTextEdit="1"/>
          </p:cNvSpPr>
          <p:nvPr>
            <p:ph type="sldImg"/>
          </p:nvPr>
        </p:nvSpPr>
        <p:spPr>
          <a:ln/>
        </p:spPr>
      </p:sp>
      <p:sp>
        <p:nvSpPr>
          <p:cNvPr id="4198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latin typeface="Arial" panose="020B0604020202020204" pitchFamily="34" charset="0"/>
            </a:endParaRPr>
          </a:p>
        </p:txBody>
      </p:sp>
      <p:sp>
        <p:nvSpPr>
          <p:cNvPr id="41988"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Verdana" panose="020B0604030504040204" pitchFamily="34" charset="0"/>
              </a:defRPr>
            </a:lvl1pPr>
            <a:lvl2pPr marL="742950" indent="-285750">
              <a:defRPr sz="1200">
                <a:solidFill>
                  <a:schemeClr val="tx1"/>
                </a:solidFill>
                <a:latin typeface="Verdana" panose="020B0604030504040204" pitchFamily="34" charset="0"/>
              </a:defRPr>
            </a:lvl2pPr>
            <a:lvl3pPr marL="1143000" indent="-228600">
              <a:defRPr sz="1200">
                <a:solidFill>
                  <a:schemeClr val="tx1"/>
                </a:solidFill>
                <a:latin typeface="Verdana" panose="020B0604030504040204" pitchFamily="34" charset="0"/>
              </a:defRPr>
            </a:lvl3pPr>
            <a:lvl4pPr marL="1600200" indent="-228600">
              <a:defRPr sz="1200">
                <a:solidFill>
                  <a:schemeClr val="tx1"/>
                </a:solidFill>
                <a:latin typeface="Verdana" panose="020B0604030504040204" pitchFamily="34" charset="0"/>
              </a:defRPr>
            </a:lvl4pPr>
            <a:lvl5pPr marL="2057400" indent="-228600">
              <a:defRPr sz="1200">
                <a:solidFill>
                  <a:schemeClr val="tx1"/>
                </a:solidFill>
                <a:latin typeface="Verdana" panose="020B0604030504040204" pitchFamily="34" charset="0"/>
              </a:defRPr>
            </a:lvl5pPr>
            <a:lvl6pPr marL="2514600" indent="-228600" eaLnBrk="0" fontAlgn="base" hangingPunct="0">
              <a:spcBef>
                <a:spcPct val="0"/>
              </a:spcBef>
              <a:spcAft>
                <a:spcPct val="0"/>
              </a:spcAft>
              <a:defRPr sz="1200">
                <a:solidFill>
                  <a:schemeClr val="tx1"/>
                </a:solidFill>
                <a:latin typeface="Verdana" panose="020B0604030504040204" pitchFamily="34" charset="0"/>
              </a:defRPr>
            </a:lvl6pPr>
            <a:lvl7pPr marL="2971800" indent="-228600" eaLnBrk="0" fontAlgn="base" hangingPunct="0">
              <a:spcBef>
                <a:spcPct val="0"/>
              </a:spcBef>
              <a:spcAft>
                <a:spcPct val="0"/>
              </a:spcAft>
              <a:defRPr sz="1200">
                <a:solidFill>
                  <a:schemeClr val="tx1"/>
                </a:solidFill>
                <a:latin typeface="Verdana" panose="020B0604030504040204" pitchFamily="34" charset="0"/>
              </a:defRPr>
            </a:lvl7pPr>
            <a:lvl8pPr marL="3429000" indent="-228600" eaLnBrk="0" fontAlgn="base" hangingPunct="0">
              <a:spcBef>
                <a:spcPct val="0"/>
              </a:spcBef>
              <a:spcAft>
                <a:spcPct val="0"/>
              </a:spcAft>
              <a:defRPr sz="1200">
                <a:solidFill>
                  <a:schemeClr val="tx1"/>
                </a:solidFill>
                <a:latin typeface="Verdana" panose="020B0604030504040204" pitchFamily="34" charset="0"/>
              </a:defRPr>
            </a:lvl8pPr>
            <a:lvl9pPr marL="3886200" indent="-228600" eaLnBrk="0" fontAlgn="base" hangingPunct="0">
              <a:spcBef>
                <a:spcPct val="0"/>
              </a:spcBef>
              <a:spcAft>
                <a:spcPct val="0"/>
              </a:spcAft>
              <a:defRPr sz="1200">
                <a:solidFill>
                  <a:schemeClr val="tx1"/>
                </a:solidFill>
                <a:latin typeface="Verdana" panose="020B0604030504040204" pitchFamily="34" charset="0"/>
              </a:defRPr>
            </a:lvl9pPr>
          </a:lstStyle>
          <a:p>
            <a:fld id="{E144CC48-4FB6-4CAC-9E2E-271EECF77686}" type="slidenum">
              <a:rPr lang="cs-CZ" altLang="cs-CZ" smtClean="0">
                <a:latin typeface="Arial" panose="020B0604020202020204" pitchFamily="34" charset="0"/>
              </a:rPr>
              <a:pPr/>
              <a:t>18</a:t>
            </a:fld>
            <a:endParaRPr lang="cs-CZ" altLang="cs-CZ">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19: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98" name="Google Shape;98;p19:notes"/>
          <p:cNvSpPr txBox="1">
            <a:spLocks noGrp="1"/>
          </p:cNvSpPr>
          <p:nvPr>
            <p:ph type="body" idx="1"/>
          </p:nvPr>
        </p:nvSpPr>
        <p:spPr>
          <a:xfrm>
            <a:off x="679768" y="4715153"/>
            <a:ext cx="5438140" cy="4466987"/>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9" name="Google Shape;99;p19:notes"/>
          <p:cNvSpPr txBox="1">
            <a:spLocks noGrp="1"/>
          </p:cNvSpPr>
          <p:nvPr>
            <p:ph type="sldNum" idx="12"/>
          </p:nvPr>
        </p:nvSpPr>
        <p:spPr>
          <a:xfrm>
            <a:off x="3850443" y="9428583"/>
            <a:ext cx="2945659" cy="496332"/>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3</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obrázek snímku 1"/>
          <p:cNvSpPr>
            <a:spLocks noGrp="1" noRot="1" noChangeAspect="1" noTextEdit="1"/>
          </p:cNvSpPr>
          <p:nvPr>
            <p:ph type="sldImg"/>
          </p:nvPr>
        </p:nvSpPr>
        <p:spPr>
          <a:ln/>
        </p:spPr>
      </p:sp>
      <p:sp>
        <p:nvSpPr>
          <p:cNvPr id="19459"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a:latin typeface="Arial" panose="020B0604020202020204" pitchFamily="34" charset="0"/>
              </a:rPr>
              <a:t>Who have different  cultural and societal origin</a:t>
            </a:r>
          </a:p>
        </p:txBody>
      </p:sp>
      <p:sp>
        <p:nvSpPr>
          <p:cNvPr id="19460"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Verdana" panose="020B0604030504040204" pitchFamily="34" charset="0"/>
              </a:defRPr>
            </a:lvl1pPr>
            <a:lvl2pPr marL="742950" indent="-285750">
              <a:defRPr sz="1200">
                <a:solidFill>
                  <a:schemeClr val="tx1"/>
                </a:solidFill>
                <a:latin typeface="Verdana" panose="020B0604030504040204" pitchFamily="34" charset="0"/>
              </a:defRPr>
            </a:lvl2pPr>
            <a:lvl3pPr marL="1143000" indent="-228600">
              <a:defRPr sz="1200">
                <a:solidFill>
                  <a:schemeClr val="tx1"/>
                </a:solidFill>
                <a:latin typeface="Verdana" panose="020B0604030504040204" pitchFamily="34" charset="0"/>
              </a:defRPr>
            </a:lvl3pPr>
            <a:lvl4pPr marL="1600200" indent="-228600">
              <a:defRPr sz="1200">
                <a:solidFill>
                  <a:schemeClr val="tx1"/>
                </a:solidFill>
                <a:latin typeface="Verdana" panose="020B0604030504040204" pitchFamily="34" charset="0"/>
              </a:defRPr>
            </a:lvl4pPr>
            <a:lvl5pPr marL="2057400" indent="-228600">
              <a:defRPr sz="1200">
                <a:solidFill>
                  <a:schemeClr val="tx1"/>
                </a:solidFill>
                <a:latin typeface="Verdana" panose="020B0604030504040204" pitchFamily="34" charset="0"/>
              </a:defRPr>
            </a:lvl5pPr>
            <a:lvl6pPr marL="2514600" indent="-228600" eaLnBrk="0" fontAlgn="base" hangingPunct="0">
              <a:spcBef>
                <a:spcPct val="0"/>
              </a:spcBef>
              <a:spcAft>
                <a:spcPct val="0"/>
              </a:spcAft>
              <a:defRPr sz="1200">
                <a:solidFill>
                  <a:schemeClr val="tx1"/>
                </a:solidFill>
                <a:latin typeface="Verdana" panose="020B0604030504040204" pitchFamily="34" charset="0"/>
              </a:defRPr>
            </a:lvl6pPr>
            <a:lvl7pPr marL="2971800" indent="-228600" eaLnBrk="0" fontAlgn="base" hangingPunct="0">
              <a:spcBef>
                <a:spcPct val="0"/>
              </a:spcBef>
              <a:spcAft>
                <a:spcPct val="0"/>
              </a:spcAft>
              <a:defRPr sz="1200">
                <a:solidFill>
                  <a:schemeClr val="tx1"/>
                </a:solidFill>
                <a:latin typeface="Verdana" panose="020B0604030504040204" pitchFamily="34" charset="0"/>
              </a:defRPr>
            </a:lvl7pPr>
            <a:lvl8pPr marL="3429000" indent="-228600" eaLnBrk="0" fontAlgn="base" hangingPunct="0">
              <a:spcBef>
                <a:spcPct val="0"/>
              </a:spcBef>
              <a:spcAft>
                <a:spcPct val="0"/>
              </a:spcAft>
              <a:defRPr sz="1200">
                <a:solidFill>
                  <a:schemeClr val="tx1"/>
                </a:solidFill>
                <a:latin typeface="Verdana" panose="020B0604030504040204" pitchFamily="34" charset="0"/>
              </a:defRPr>
            </a:lvl8pPr>
            <a:lvl9pPr marL="3886200" indent="-228600" eaLnBrk="0" fontAlgn="base" hangingPunct="0">
              <a:spcBef>
                <a:spcPct val="0"/>
              </a:spcBef>
              <a:spcAft>
                <a:spcPct val="0"/>
              </a:spcAft>
              <a:defRPr sz="1200">
                <a:solidFill>
                  <a:schemeClr val="tx1"/>
                </a:solidFill>
                <a:latin typeface="Verdana" panose="020B0604030504040204" pitchFamily="34" charset="0"/>
              </a:defRPr>
            </a:lvl9pPr>
          </a:lstStyle>
          <a:p>
            <a:fld id="{11996AE2-C188-469E-B091-C52A59B75B9A}" type="slidenum">
              <a:rPr lang="cs-CZ" altLang="cs-CZ" smtClean="0">
                <a:latin typeface="Arial" panose="020B0604020202020204" pitchFamily="34" charset="0"/>
              </a:rPr>
              <a:pPr/>
              <a:t>4</a:t>
            </a:fld>
            <a:endParaRPr lang="cs-CZ" altLang="cs-CZ">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a:latin typeface="Arial" panose="020B0604020202020204" pitchFamily="34" charset="0"/>
              </a:rPr>
              <a:t>Social environment determines individual opportunities. Family conditions such as number of siblings, parents' income, benefits in terms of cultural capital.</a:t>
            </a:r>
            <a:br>
              <a:rPr lang="cs-CZ" altLang="cs-CZ">
                <a:latin typeface="Arial" panose="020B0604020202020204" pitchFamily="34" charset="0"/>
              </a:rPr>
            </a:br>
            <a:r>
              <a:rPr lang="cs-CZ" altLang="cs-CZ">
                <a:latin typeface="Arial" panose="020B0604020202020204" pitchFamily="34" charset="0"/>
              </a:rPr>
              <a:t>In addition, residential conditions , the availability and quality of education, job opportunities and other features of the social context significantly affect the life chances of individuals and regardless of his talent and effort. </a:t>
            </a:r>
            <a:endParaRPr lang="cs-CZ" altLang="cs-CZ" sz="1000">
              <a:latin typeface="Arial" panose="020B0604020202020204" pitchFamily="34" charset="0"/>
            </a:endParaRPr>
          </a:p>
          <a:p>
            <a:pPr eaLnBrk="1" hangingPunct="1"/>
            <a:r>
              <a:rPr lang="cs-CZ" altLang="cs-CZ">
                <a:latin typeface="Calibri" panose="020F0502020204030204" pitchFamily="34" charset="0"/>
              </a:rPr>
              <a:t>I</a:t>
            </a:r>
            <a:r>
              <a:rPr lang="en-US" altLang="cs-CZ">
                <a:latin typeface="Calibri" panose="020F0502020204030204" pitchFamily="34" charset="0"/>
              </a:rPr>
              <a:t>n modern societies</a:t>
            </a:r>
            <a:r>
              <a:rPr lang="cs-CZ" altLang="cs-CZ">
                <a:latin typeface="Calibri" panose="020F0502020204030204" pitchFamily="34" charset="0"/>
              </a:rPr>
              <a:t> t</a:t>
            </a:r>
            <a:r>
              <a:rPr lang="en-US" altLang="cs-CZ">
                <a:latin typeface="Calibri" panose="020F0502020204030204" pitchFamily="34" charset="0"/>
              </a:rPr>
              <a:t>he requirement of equality</a:t>
            </a:r>
            <a:r>
              <a:rPr lang="cs-CZ" altLang="cs-CZ">
                <a:latin typeface="Calibri" panose="020F0502020204030204" pitchFamily="34" charset="0"/>
              </a:rPr>
              <a:t> of opportunities </a:t>
            </a:r>
            <a:r>
              <a:rPr lang="en-US" altLang="cs-CZ">
                <a:latin typeface="Calibri" panose="020F0502020204030204" pitchFamily="34" charset="0"/>
              </a:rPr>
              <a:t>is formally declared (in the Constitution)</a:t>
            </a:r>
            <a:r>
              <a:rPr lang="cs-CZ" altLang="cs-CZ">
                <a:latin typeface="Calibri" panose="020F0502020204030204" pitchFamily="34" charset="0"/>
              </a:rPr>
              <a:t>.</a:t>
            </a:r>
          </a:p>
          <a:p>
            <a:pPr eaLnBrk="1" hangingPunct="1"/>
            <a:endParaRPr lang="cs-CZ" altLang="cs-CZ" sz="1000">
              <a:latin typeface="Arial" panose="020B0604020202020204" pitchFamily="34" charset="0"/>
            </a:endParaRPr>
          </a:p>
          <a:p>
            <a:pPr eaLnBrk="1" hangingPunct="1"/>
            <a:endParaRPr lang="cs-CZ" altLang="cs-CZ" sz="1000">
              <a:latin typeface="Arial" panose="020B0604020202020204" pitchFamily="34" charset="0"/>
            </a:endParaRPr>
          </a:p>
          <a:p>
            <a:pPr eaLnBrk="1" hangingPunct="1"/>
            <a:endParaRPr lang="cs-CZ" altLang="cs-CZ" sz="100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pro obrázek snímku 1"/>
          <p:cNvSpPr>
            <a:spLocks noGrp="1" noRot="1" noChangeAspect="1" noTextEdit="1"/>
          </p:cNvSpPr>
          <p:nvPr>
            <p:ph type="sldImg"/>
          </p:nvPr>
        </p:nvSpPr>
        <p:spPr>
          <a:ln/>
        </p:spPr>
      </p:sp>
      <p:sp>
        <p:nvSpPr>
          <p:cNvPr id="2150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a:latin typeface="Arial" panose="020B0604020202020204" pitchFamily="34" charset="0"/>
              </a:rPr>
              <a:t>a word used by many but understood differently </a:t>
            </a:r>
          </a:p>
          <a:p>
            <a:endParaRPr lang="cs-CZ" altLang="cs-CZ">
              <a:latin typeface="Arial" panose="020B0604020202020204" pitchFamily="34" charset="0"/>
            </a:endParaRPr>
          </a:p>
        </p:txBody>
      </p:sp>
      <p:sp>
        <p:nvSpPr>
          <p:cNvPr id="21508"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Verdana" panose="020B0604030504040204" pitchFamily="34" charset="0"/>
              </a:defRPr>
            </a:lvl1pPr>
            <a:lvl2pPr marL="742950" indent="-285750">
              <a:defRPr sz="1200">
                <a:solidFill>
                  <a:schemeClr val="tx1"/>
                </a:solidFill>
                <a:latin typeface="Verdana" panose="020B0604030504040204" pitchFamily="34" charset="0"/>
              </a:defRPr>
            </a:lvl2pPr>
            <a:lvl3pPr marL="1143000" indent="-228600">
              <a:defRPr sz="1200">
                <a:solidFill>
                  <a:schemeClr val="tx1"/>
                </a:solidFill>
                <a:latin typeface="Verdana" panose="020B0604030504040204" pitchFamily="34" charset="0"/>
              </a:defRPr>
            </a:lvl3pPr>
            <a:lvl4pPr marL="1600200" indent="-228600">
              <a:defRPr sz="1200">
                <a:solidFill>
                  <a:schemeClr val="tx1"/>
                </a:solidFill>
                <a:latin typeface="Verdana" panose="020B0604030504040204" pitchFamily="34" charset="0"/>
              </a:defRPr>
            </a:lvl4pPr>
            <a:lvl5pPr marL="2057400" indent="-228600">
              <a:defRPr sz="1200">
                <a:solidFill>
                  <a:schemeClr val="tx1"/>
                </a:solidFill>
                <a:latin typeface="Verdana" panose="020B0604030504040204" pitchFamily="34" charset="0"/>
              </a:defRPr>
            </a:lvl5pPr>
            <a:lvl6pPr marL="2514600" indent="-228600" eaLnBrk="0" fontAlgn="base" hangingPunct="0">
              <a:spcBef>
                <a:spcPct val="0"/>
              </a:spcBef>
              <a:spcAft>
                <a:spcPct val="0"/>
              </a:spcAft>
              <a:defRPr sz="1200">
                <a:solidFill>
                  <a:schemeClr val="tx1"/>
                </a:solidFill>
                <a:latin typeface="Verdana" panose="020B0604030504040204" pitchFamily="34" charset="0"/>
              </a:defRPr>
            </a:lvl6pPr>
            <a:lvl7pPr marL="2971800" indent="-228600" eaLnBrk="0" fontAlgn="base" hangingPunct="0">
              <a:spcBef>
                <a:spcPct val="0"/>
              </a:spcBef>
              <a:spcAft>
                <a:spcPct val="0"/>
              </a:spcAft>
              <a:defRPr sz="1200">
                <a:solidFill>
                  <a:schemeClr val="tx1"/>
                </a:solidFill>
                <a:latin typeface="Verdana" panose="020B0604030504040204" pitchFamily="34" charset="0"/>
              </a:defRPr>
            </a:lvl7pPr>
            <a:lvl8pPr marL="3429000" indent="-228600" eaLnBrk="0" fontAlgn="base" hangingPunct="0">
              <a:spcBef>
                <a:spcPct val="0"/>
              </a:spcBef>
              <a:spcAft>
                <a:spcPct val="0"/>
              </a:spcAft>
              <a:defRPr sz="1200">
                <a:solidFill>
                  <a:schemeClr val="tx1"/>
                </a:solidFill>
                <a:latin typeface="Verdana" panose="020B0604030504040204" pitchFamily="34" charset="0"/>
              </a:defRPr>
            </a:lvl8pPr>
            <a:lvl9pPr marL="3886200" indent="-228600" eaLnBrk="0" fontAlgn="base" hangingPunct="0">
              <a:spcBef>
                <a:spcPct val="0"/>
              </a:spcBef>
              <a:spcAft>
                <a:spcPct val="0"/>
              </a:spcAft>
              <a:defRPr sz="1200">
                <a:solidFill>
                  <a:schemeClr val="tx1"/>
                </a:solidFill>
                <a:latin typeface="Verdana" panose="020B0604030504040204" pitchFamily="34" charset="0"/>
              </a:defRPr>
            </a:lvl9pPr>
          </a:lstStyle>
          <a:p>
            <a:fld id="{13EE9514-816F-4B30-AB9A-C85510B13D50}" type="slidenum">
              <a:rPr lang="cs-CZ" altLang="cs-CZ" smtClean="0">
                <a:latin typeface="Arial" panose="020B0604020202020204" pitchFamily="34" charset="0"/>
              </a:rPr>
              <a:pPr/>
              <a:t>6</a:t>
            </a:fld>
            <a:endParaRPr lang="cs-CZ"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obrázek snímku 1"/>
          <p:cNvSpPr>
            <a:spLocks noGrp="1" noRot="1" noChangeAspect="1" noTextEdit="1"/>
          </p:cNvSpPr>
          <p:nvPr>
            <p:ph type="sldImg"/>
          </p:nvPr>
        </p:nvSpPr>
        <p:spPr>
          <a:ln/>
        </p:spPr>
      </p:sp>
      <p:sp>
        <p:nvSpPr>
          <p:cNvPr id="23555"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a:latin typeface="Arial" panose="020B0604020202020204" pitchFamily="34" charset="0"/>
            </a:endParaRPr>
          </a:p>
        </p:txBody>
      </p:sp>
      <p:sp>
        <p:nvSpPr>
          <p:cNvPr id="23556"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Verdana" panose="020B0604030504040204" pitchFamily="34" charset="0"/>
              </a:defRPr>
            </a:lvl1pPr>
            <a:lvl2pPr marL="742950" indent="-285750">
              <a:defRPr sz="1200">
                <a:solidFill>
                  <a:schemeClr val="tx1"/>
                </a:solidFill>
                <a:latin typeface="Verdana" panose="020B0604030504040204" pitchFamily="34" charset="0"/>
              </a:defRPr>
            </a:lvl2pPr>
            <a:lvl3pPr marL="1143000" indent="-228600">
              <a:defRPr sz="1200">
                <a:solidFill>
                  <a:schemeClr val="tx1"/>
                </a:solidFill>
                <a:latin typeface="Verdana" panose="020B0604030504040204" pitchFamily="34" charset="0"/>
              </a:defRPr>
            </a:lvl3pPr>
            <a:lvl4pPr marL="1600200" indent="-228600">
              <a:defRPr sz="1200">
                <a:solidFill>
                  <a:schemeClr val="tx1"/>
                </a:solidFill>
                <a:latin typeface="Verdana" panose="020B0604030504040204" pitchFamily="34" charset="0"/>
              </a:defRPr>
            </a:lvl4pPr>
            <a:lvl5pPr marL="2057400" indent="-228600">
              <a:defRPr sz="1200">
                <a:solidFill>
                  <a:schemeClr val="tx1"/>
                </a:solidFill>
                <a:latin typeface="Verdana" panose="020B0604030504040204" pitchFamily="34" charset="0"/>
              </a:defRPr>
            </a:lvl5pPr>
            <a:lvl6pPr marL="2514600" indent="-228600" eaLnBrk="0" fontAlgn="base" hangingPunct="0">
              <a:spcBef>
                <a:spcPct val="0"/>
              </a:spcBef>
              <a:spcAft>
                <a:spcPct val="0"/>
              </a:spcAft>
              <a:defRPr sz="1200">
                <a:solidFill>
                  <a:schemeClr val="tx1"/>
                </a:solidFill>
                <a:latin typeface="Verdana" panose="020B0604030504040204" pitchFamily="34" charset="0"/>
              </a:defRPr>
            </a:lvl6pPr>
            <a:lvl7pPr marL="2971800" indent="-228600" eaLnBrk="0" fontAlgn="base" hangingPunct="0">
              <a:spcBef>
                <a:spcPct val="0"/>
              </a:spcBef>
              <a:spcAft>
                <a:spcPct val="0"/>
              </a:spcAft>
              <a:defRPr sz="1200">
                <a:solidFill>
                  <a:schemeClr val="tx1"/>
                </a:solidFill>
                <a:latin typeface="Verdana" panose="020B0604030504040204" pitchFamily="34" charset="0"/>
              </a:defRPr>
            </a:lvl7pPr>
            <a:lvl8pPr marL="3429000" indent="-228600" eaLnBrk="0" fontAlgn="base" hangingPunct="0">
              <a:spcBef>
                <a:spcPct val="0"/>
              </a:spcBef>
              <a:spcAft>
                <a:spcPct val="0"/>
              </a:spcAft>
              <a:defRPr sz="1200">
                <a:solidFill>
                  <a:schemeClr val="tx1"/>
                </a:solidFill>
                <a:latin typeface="Verdana" panose="020B0604030504040204" pitchFamily="34" charset="0"/>
              </a:defRPr>
            </a:lvl8pPr>
            <a:lvl9pPr marL="3886200" indent="-228600" eaLnBrk="0" fontAlgn="base" hangingPunct="0">
              <a:spcBef>
                <a:spcPct val="0"/>
              </a:spcBef>
              <a:spcAft>
                <a:spcPct val="0"/>
              </a:spcAft>
              <a:defRPr sz="1200">
                <a:solidFill>
                  <a:schemeClr val="tx1"/>
                </a:solidFill>
                <a:latin typeface="Verdana" panose="020B0604030504040204" pitchFamily="34" charset="0"/>
              </a:defRPr>
            </a:lvl9pPr>
          </a:lstStyle>
          <a:p>
            <a:fld id="{A74E72CD-83E8-44CC-B29D-EA569BE56A72}" type="slidenum">
              <a:rPr lang="en-US" altLang="cs-CZ" smtClean="0">
                <a:latin typeface="Arial" panose="020B0604020202020204" pitchFamily="34" charset="0"/>
              </a:rPr>
              <a:pPr/>
              <a:t>7</a:t>
            </a:fld>
            <a:endParaRPr lang="en-US"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sz="1200" kern="1200" dirty="0">
                <a:solidFill>
                  <a:schemeClr val="tx1"/>
                </a:solidFill>
                <a:latin typeface="Calibri" pitchFamily="34" charset="0"/>
                <a:ea typeface="+mn-ea"/>
                <a:cs typeface="+mn-cs"/>
              </a:rPr>
              <a:t>In 2005, a political commitment named “</a:t>
            </a:r>
            <a:r>
              <a:rPr lang="en-US" sz="1200" i="1" kern="1200" dirty="0">
                <a:solidFill>
                  <a:schemeClr val="tx1"/>
                </a:solidFill>
                <a:latin typeface="Calibri" pitchFamily="34" charset="0"/>
                <a:ea typeface="+mn-ea"/>
                <a:cs typeface="+mn-cs"/>
              </a:rPr>
              <a:t>Decade of Roma Inclusion 2005-2015</a:t>
            </a:r>
            <a:r>
              <a:rPr lang="en-US" sz="1200" kern="1200" dirty="0">
                <a:solidFill>
                  <a:schemeClr val="tx1"/>
                </a:solidFill>
                <a:latin typeface="Calibri" pitchFamily="34" charset="0"/>
                <a:ea typeface="+mn-ea"/>
                <a:cs typeface="+mn-cs"/>
              </a:rPr>
              <a:t>” was prepared and launched by an international initiative of twelve states. A unified methodology of indicators was created for the purpose of monitoring and comparing the degree of integration of Roma population in the major areas of social life. This methodology is shown in </a:t>
            </a:r>
            <a:r>
              <a:rPr lang="en-US" sz="1200" kern="1200" dirty="0" err="1">
                <a:solidFill>
                  <a:schemeClr val="tx1"/>
                </a:solidFill>
                <a:latin typeface="Calibri" pitchFamily="34" charset="0"/>
                <a:ea typeface="+mn-ea"/>
                <a:cs typeface="+mn-cs"/>
              </a:rPr>
              <a:t>th</a:t>
            </a:r>
            <a:r>
              <a:rPr lang="cs-CZ" sz="1200" kern="1200" dirty="0" err="1">
                <a:solidFill>
                  <a:schemeClr val="tx1"/>
                </a:solidFill>
                <a:latin typeface="Calibri" pitchFamily="34" charset="0"/>
                <a:ea typeface="+mn-ea"/>
                <a:cs typeface="+mn-cs"/>
              </a:rPr>
              <a:t>is</a:t>
            </a:r>
            <a:r>
              <a:rPr lang="en-US" sz="1200" kern="1200" dirty="0">
                <a:solidFill>
                  <a:schemeClr val="tx1"/>
                </a:solidFill>
                <a:latin typeface="Calibri" pitchFamily="34" charset="0"/>
                <a:ea typeface="+mn-ea"/>
                <a:cs typeface="+mn-cs"/>
              </a:rPr>
              <a:t> Table</a:t>
            </a:r>
            <a:r>
              <a:rPr lang="cs-CZ" sz="1200" kern="1200" dirty="0">
                <a:solidFill>
                  <a:schemeClr val="tx1"/>
                </a:solidFill>
                <a:latin typeface="Calibri" pitchFamily="34" charset="0"/>
                <a:ea typeface="+mn-ea"/>
                <a:cs typeface="+mn-cs"/>
              </a:rPr>
              <a:t>.</a:t>
            </a:r>
            <a:r>
              <a:rPr lang="en-US" sz="1200" kern="1200" dirty="0">
                <a:solidFill>
                  <a:schemeClr val="tx1"/>
                </a:solidFill>
                <a:latin typeface="Calibri" pitchFamily="34" charset="0"/>
                <a:ea typeface="+mn-ea"/>
                <a:cs typeface="+mn-cs"/>
              </a:rPr>
              <a:t> </a:t>
            </a:r>
            <a:endParaRPr lang="cs-CZ" sz="1200" kern="1200" dirty="0">
              <a:solidFill>
                <a:schemeClr val="tx1"/>
              </a:solidFill>
              <a:latin typeface="Calibri" pitchFamily="34" charset="0"/>
              <a:ea typeface="+mn-ea"/>
              <a:cs typeface="+mn-cs"/>
            </a:endParaRPr>
          </a:p>
          <a:p>
            <a:r>
              <a:rPr lang="en-US" sz="1200" kern="1200" dirty="0">
                <a:solidFill>
                  <a:schemeClr val="tx1"/>
                </a:solidFill>
                <a:latin typeface="Calibri" pitchFamily="34" charset="0"/>
                <a:ea typeface="+mn-ea"/>
                <a:cs typeface="+mn-cs"/>
              </a:rPr>
              <a:t>Let's look at the mentioned indicators of the integration of Roma population in the Czech educational system. The rate of participation of Roma children in pre-school education in comparison with the majority population is much lower. </a:t>
            </a:r>
            <a:r>
              <a:rPr lang="en-US" sz="1200" kern="1200" dirty="0" err="1">
                <a:solidFill>
                  <a:schemeClr val="tx1"/>
                </a:solidFill>
                <a:latin typeface="Calibri" pitchFamily="34" charset="0"/>
                <a:ea typeface="+mn-ea"/>
                <a:cs typeface="+mn-cs"/>
              </a:rPr>
              <a:t>Gabal</a:t>
            </a:r>
            <a:r>
              <a:rPr lang="en-US" sz="1200" kern="1200" dirty="0">
                <a:solidFill>
                  <a:schemeClr val="tx1"/>
                </a:solidFill>
                <a:latin typeface="Calibri" pitchFamily="34" charset="0"/>
                <a:ea typeface="+mn-ea"/>
                <a:cs typeface="+mn-cs"/>
              </a:rPr>
              <a:t> and </a:t>
            </a:r>
            <a:r>
              <a:rPr lang="en-US" sz="1200" kern="1200" dirty="0" err="1">
                <a:solidFill>
                  <a:schemeClr val="tx1"/>
                </a:solidFill>
                <a:latin typeface="Calibri" pitchFamily="34" charset="0"/>
                <a:ea typeface="+mn-ea"/>
                <a:cs typeface="+mn-cs"/>
              </a:rPr>
              <a:t>Čada</a:t>
            </a:r>
            <a:r>
              <a:rPr lang="en-US" sz="1200" kern="1200" dirty="0">
                <a:solidFill>
                  <a:schemeClr val="tx1"/>
                </a:solidFill>
                <a:latin typeface="Calibri" pitchFamily="34" charset="0"/>
                <a:ea typeface="+mn-ea"/>
                <a:cs typeface="+mn-cs"/>
              </a:rPr>
              <a:t> (pp.124, 2010) reported that approximately 40% of all Roma children currently attend kindergarten facilities. For comparison, the participation rate for other children is about 90%.</a:t>
            </a:r>
            <a:endParaRPr lang="cs-CZ" dirty="0"/>
          </a:p>
        </p:txBody>
      </p:sp>
      <p:sp>
        <p:nvSpPr>
          <p:cNvPr id="4" name="Zástupný symbol pro číslo snímku 3"/>
          <p:cNvSpPr>
            <a:spLocks noGrp="1"/>
          </p:cNvSpPr>
          <p:nvPr>
            <p:ph type="sldNum" sz="quarter" idx="10"/>
          </p:nvPr>
        </p:nvSpPr>
        <p:spPr/>
        <p:txBody>
          <a:bodyPr/>
          <a:lstStyle/>
          <a:p>
            <a:pPr>
              <a:defRPr/>
            </a:pPr>
            <a:fld id="{FF3ABF12-E284-4A7B-9E29-91B2A1011B2A}" type="slidenum">
              <a:rPr lang="cs-CZ" smtClean="0"/>
              <a:pPr>
                <a:defRPr/>
              </a:pPr>
              <a:t>8</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a:ln/>
        </p:spPr>
      </p:sp>
      <p:sp>
        <p:nvSpPr>
          <p:cNvPr id="28675"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a:latin typeface="Arial" panose="020B0604020202020204" pitchFamily="34" charset="0"/>
              </a:rPr>
              <a:t>Turning to ethnic disadvanteges and socio-economic integration we find 4 explanations.</a:t>
            </a:r>
          </a:p>
        </p:txBody>
      </p:sp>
      <p:sp>
        <p:nvSpPr>
          <p:cNvPr id="28676"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Verdana" panose="020B0604030504040204" pitchFamily="34" charset="0"/>
              </a:defRPr>
            </a:lvl1pPr>
            <a:lvl2pPr marL="742950" indent="-285750">
              <a:defRPr sz="1200">
                <a:solidFill>
                  <a:schemeClr val="tx1"/>
                </a:solidFill>
                <a:latin typeface="Verdana" panose="020B0604030504040204" pitchFamily="34" charset="0"/>
              </a:defRPr>
            </a:lvl2pPr>
            <a:lvl3pPr marL="1143000" indent="-228600">
              <a:defRPr sz="1200">
                <a:solidFill>
                  <a:schemeClr val="tx1"/>
                </a:solidFill>
                <a:latin typeface="Verdana" panose="020B0604030504040204" pitchFamily="34" charset="0"/>
              </a:defRPr>
            </a:lvl3pPr>
            <a:lvl4pPr marL="1600200" indent="-228600">
              <a:defRPr sz="1200">
                <a:solidFill>
                  <a:schemeClr val="tx1"/>
                </a:solidFill>
                <a:latin typeface="Verdana" panose="020B0604030504040204" pitchFamily="34" charset="0"/>
              </a:defRPr>
            </a:lvl4pPr>
            <a:lvl5pPr marL="2057400" indent="-228600">
              <a:defRPr sz="1200">
                <a:solidFill>
                  <a:schemeClr val="tx1"/>
                </a:solidFill>
                <a:latin typeface="Verdana" panose="020B0604030504040204" pitchFamily="34" charset="0"/>
              </a:defRPr>
            </a:lvl5pPr>
            <a:lvl6pPr marL="2514600" indent="-228600" eaLnBrk="0" fontAlgn="base" hangingPunct="0">
              <a:spcBef>
                <a:spcPct val="0"/>
              </a:spcBef>
              <a:spcAft>
                <a:spcPct val="0"/>
              </a:spcAft>
              <a:defRPr sz="1200">
                <a:solidFill>
                  <a:schemeClr val="tx1"/>
                </a:solidFill>
                <a:latin typeface="Verdana" panose="020B0604030504040204" pitchFamily="34" charset="0"/>
              </a:defRPr>
            </a:lvl6pPr>
            <a:lvl7pPr marL="2971800" indent="-228600" eaLnBrk="0" fontAlgn="base" hangingPunct="0">
              <a:spcBef>
                <a:spcPct val="0"/>
              </a:spcBef>
              <a:spcAft>
                <a:spcPct val="0"/>
              </a:spcAft>
              <a:defRPr sz="1200">
                <a:solidFill>
                  <a:schemeClr val="tx1"/>
                </a:solidFill>
                <a:latin typeface="Verdana" panose="020B0604030504040204" pitchFamily="34" charset="0"/>
              </a:defRPr>
            </a:lvl7pPr>
            <a:lvl8pPr marL="3429000" indent="-228600" eaLnBrk="0" fontAlgn="base" hangingPunct="0">
              <a:spcBef>
                <a:spcPct val="0"/>
              </a:spcBef>
              <a:spcAft>
                <a:spcPct val="0"/>
              </a:spcAft>
              <a:defRPr sz="1200">
                <a:solidFill>
                  <a:schemeClr val="tx1"/>
                </a:solidFill>
                <a:latin typeface="Verdana" panose="020B0604030504040204" pitchFamily="34" charset="0"/>
              </a:defRPr>
            </a:lvl8pPr>
            <a:lvl9pPr marL="3886200" indent="-228600" eaLnBrk="0" fontAlgn="base" hangingPunct="0">
              <a:spcBef>
                <a:spcPct val="0"/>
              </a:spcBef>
              <a:spcAft>
                <a:spcPct val="0"/>
              </a:spcAft>
              <a:defRPr sz="1200">
                <a:solidFill>
                  <a:schemeClr val="tx1"/>
                </a:solidFill>
                <a:latin typeface="Verdana" panose="020B0604030504040204" pitchFamily="34" charset="0"/>
              </a:defRPr>
            </a:lvl9pPr>
          </a:lstStyle>
          <a:p>
            <a:fld id="{24057794-007B-4E3F-859D-6788992A1BB1}" type="slidenum">
              <a:rPr lang="cs-CZ" altLang="cs-CZ" smtClean="0">
                <a:latin typeface="Arial" panose="020B0604020202020204" pitchFamily="34" charset="0"/>
              </a:rPr>
              <a:pPr/>
              <a:t>10</a:t>
            </a:fld>
            <a:endParaRPr lang="cs-CZ"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a:ln/>
        </p:spPr>
      </p:sp>
      <p:sp>
        <p:nvSpPr>
          <p:cNvPr id="30723"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a:latin typeface="Arial" panose="020B0604020202020204" pitchFamily="34" charset="0"/>
              </a:rPr>
              <a:t>Their qualifications – obtained in the home countries – are not readily recognised by employers in the host society. In contrast, the 2nd generation will have greater, and more relevant HC in the LM of the receiving society, although those from poor origins, brought up in poverty areas may still suffer from drag effects and remain vulnerable.</a:t>
            </a:r>
          </a:p>
        </p:txBody>
      </p:sp>
      <p:sp>
        <p:nvSpPr>
          <p:cNvPr id="30724"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Verdana" panose="020B0604030504040204" pitchFamily="34" charset="0"/>
              </a:defRPr>
            </a:lvl1pPr>
            <a:lvl2pPr marL="742950" indent="-285750">
              <a:defRPr sz="1200">
                <a:solidFill>
                  <a:schemeClr val="tx1"/>
                </a:solidFill>
                <a:latin typeface="Verdana" panose="020B0604030504040204" pitchFamily="34" charset="0"/>
              </a:defRPr>
            </a:lvl2pPr>
            <a:lvl3pPr marL="1143000" indent="-228600">
              <a:defRPr sz="1200">
                <a:solidFill>
                  <a:schemeClr val="tx1"/>
                </a:solidFill>
                <a:latin typeface="Verdana" panose="020B0604030504040204" pitchFamily="34" charset="0"/>
              </a:defRPr>
            </a:lvl3pPr>
            <a:lvl4pPr marL="1600200" indent="-228600">
              <a:defRPr sz="1200">
                <a:solidFill>
                  <a:schemeClr val="tx1"/>
                </a:solidFill>
                <a:latin typeface="Verdana" panose="020B0604030504040204" pitchFamily="34" charset="0"/>
              </a:defRPr>
            </a:lvl4pPr>
            <a:lvl5pPr marL="2057400" indent="-228600">
              <a:defRPr sz="1200">
                <a:solidFill>
                  <a:schemeClr val="tx1"/>
                </a:solidFill>
                <a:latin typeface="Verdana" panose="020B0604030504040204" pitchFamily="34" charset="0"/>
              </a:defRPr>
            </a:lvl5pPr>
            <a:lvl6pPr marL="2514600" indent="-228600" eaLnBrk="0" fontAlgn="base" hangingPunct="0">
              <a:spcBef>
                <a:spcPct val="0"/>
              </a:spcBef>
              <a:spcAft>
                <a:spcPct val="0"/>
              </a:spcAft>
              <a:defRPr sz="1200">
                <a:solidFill>
                  <a:schemeClr val="tx1"/>
                </a:solidFill>
                <a:latin typeface="Verdana" panose="020B0604030504040204" pitchFamily="34" charset="0"/>
              </a:defRPr>
            </a:lvl6pPr>
            <a:lvl7pPr marL="2971800" indent="-228600" eaLnBrk="0" fontAlgn="base" hangingPunct="0">
              <a:spcBef>
                <a:spcPct val="0"/>
              </a:spcBef>
              <a:spcAft>
                <a:spcPct val="0"/>
              </a:spcAft>
              <a:defRPr sz="1200">
                <a:solidFill>
                  <a:schemeClr val="tx1"/>
                </a:solidFill>
                <a:latin typeface="Verdana" panose="020B0604030504040204" pitchFamily="34" charset="0"/>
              </a:defRPr>
            </a:lvl7pPr>
            <a:lvl8pPr marL="3429000" indent="-228600" eaLnBrk="0" fontAlgn="base" hangingPunct="0">
              <a:spcBef>
                <a:spcPct val="0"/>
              </a:spcBef>
              <a:spcAft>
                <a:spcPct val="0"/>
              </a:spcAft>
              <a:defRPr sz="1200">
                <a:solidFill>
                  <a:schemeClr val="tx1"/>
                </a:solidFill>
                <a:latin typeface="Verdana" panose="020B0604030504040204" pitchFamily="34" charset="0"/>
              </a:defRPr>
            </a:lvl8pPr>
            <a:lvl9pPr marL="3886200" indent="-228600" eaLnBrk="0" fontAlgn="base" hangingPunct="0">
              <a:spcBef>
                <a:spcPct val="0"/>
              </a:spcBef>
              <a:spcAft>
                <a:spcPct val="0"/>
              </a:spcAft>
              <a:defRPr sz="1200">
                <a:solidFill>
                  <a:schemeClr val="tx1"/>
                </a:solidFill>
                <a:latin typeface="Verdana" panose="020B0604030504040204" pitchFamily="34" charset="0"/>
              </a:defRPr>
            </a:lvl9pPr>
          </a:lstStyle>
          <a:p>
            <a:fld id="{A351804C-097C-472A-AE92-A7FFCB83CCFA}" type="slidenum">
              <a:rPr lang="cs-CZ" altLang="cs-CZ" smtClean="0">
                <a:latin typeface="Arial" panose="020B0604020202020204" pitchFamily="34" charset="0"/>
              </a:rPr>
              <a:pPr/>
              <a:t>11</a:t>
            </a:fld>
            <a:endParaRPr lang="cs-CZ"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Obdélník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Obdélník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Obdélník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Obdélník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Nadpis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cs-CZ"/>
              <a:t>Klepnutím lze upravit styl předlohy nadpisů.</a:t>
            </a:r>
            <a:endParaRPr lang="en-US"/>
          </a:p>
        </p:txBody>
      </p:sp>
      <p:sp>
        <p:nvSpPr>
          <p:cNvPr id="9" name="Podnadpis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Klepnutím lze upravit styl předlohy podnadpisů.</a:t>
            </a:r>
            <a:endParaRPr lang="en-US"/>
          </a:p>
        </p:txBody>
      </p:sp>
      <p:sp>
        <p:nvSpPr>
          <p:cNvPr id="10" name="Zástupný symbol pro datum 27"/>
          <p:cNvSpPr>
            <a:spLocks noGrp="1"/>
          </p:cNvSpPr>
          <p:nvPr>
            <p:ph type="dt" sz="half" idx="10"/>
          </p:nvPr>
        </p:nvSpPr>
        <p:spPr>
          <a:xfrm>
            <a:off x="6400800" y="6354763"/>
            <a:ext cx="2286000" cy="366712"/>
          </a:xfrm>
        </p:spPr>
        <p:txBody>
          <a:bodyPr/>
          <a:lstStyle>
            <a:lvl1pPr>
              <a:defRPr sz="1400"/>
            </a:lvl1pPr>
          </a:lstStyle>
          <a:p>
            <a:pPr>
              <a:defRPr/>
            </a:pPr>
            <a:endParaRPr lang="cs-CZ"/>
          </a:p>
        </p:txBody>
      </p:sp>
      <p:sp>
        <p:nvSpPr>
          <p:cNvPr id="11" name="Zástupný symbol pro zápatí 16"/>
          <p:cNvSpPr>
            <a:spLocks noGrp="1"/>
          </p:cNvSpPr>
          <p:nvPr>
            <p:ph type="ftr" sz="quarter" idx="11"/>
          </p:nvPr>
        </p:nvSpPr>
        <p:spPr>
          <a:xfrm>
            <a:off x="2898775" y="6354763"/>
            <a:ext cx="3475038" cy="366712"/>
          </a:xfrm>
        </p:spPr>
        <p:txBody>
          <a:bodyPr/>
          <a:lstStyle>
            <a:lvl1pPr>
              <a:defRPr/>
            </a:lvl1pPr>
          </a:lstStyle>
          <a:p>
            <a:pPr>
              <a:defRPr/>
            </a:pPr>
            <a:endParaRPr lang="cs-CZ"/>
          </a:p>
        </p:txBody>
      </p:sp>
      <p:sp>
        <p:nvSpPr>
          <p:cNvPr id="12" name="Zástupný symbol pro číslo snímku 28"/>
          <p:cNvSpPr>
            <a:spLocks noGrp="1"/>
          </p:cNvSpPr>
          <p:nvPr>
            <p:ph type="sldNum" sz="quarter" idx="12"/>
          </p:nvPr>
        </p:nvSpPr>
        <p:spPr>
          <a:xfrm>
            <a:off x="1216025" y="6354763"/>
            <a:ext cx="1219200" cy="366712"/>
          </a:xfrm>
        </p:spPr>
        <p:txBody>
          <a:bodyPr/>
          <a:lstStyle>
            <a:lvl1pPr>
              <a:defRPr/>
            </a:lvl1pPr>
          </a:lstStyle>
          <a:p>
            <a:pPr>
              <a:defRPr/>
            </a:pPr>
            <a:fld id="{25EB91F9-2C17-486B-B7DE-EA854AF78F76}" type="slidenum">
              <a:rPr lang="cs-CZ" altLang="cs-CZ"/>
              <a:pPr>
                <a:defRPr/>
              </a:pPr>
              <a:t>‹#›</a:t>
            </a:fld>
            <a:endParaRPr lang="cs-CZ" altLang="cs-CZ"/>
          </a:p>
        </p:txBody>
      </p:sp>
    </p:spTree>
    <p:extLst>
      <p:ext uri="{BB962C8B-B14F-4D97-AF65-F5344CB8AC3E}">
        <p14:creationId xmlns:p14="http://schemas.microsoft.com/office/powerpoint/2010/main" val="3610881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FF4CBB38-0AE4-45FE-92EA-AD8E71BD4BA0}" type="slidenum">
              <a:rPr lang="cs-CZ" altLang="cs-CZ"/>
              <a:pPr>
                <a:defRPr/>
              </a:pPr>
              <a:t>‹#›</a:t>
            </a:fld>
            <a:endParaRPr lang="cs-CZ" altLang="cs-CZ"/>
          </a:p>
        </p:txBody>
      </p:sp>
    </p:spTree>
    <p:extLst>
      <p:ext uri="{BB962C8B-B14F-4D97-AF65-F5344CB8AC3E}">
        <p14:creationId xmlns:p14="http://schemas.microsoft.com/office/powerpoint/2010/main" val="958298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4" name="Přímá spojovací čára 10"/>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5" name="Rovnoramenný trojúhelník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Přímá spojovací čára 12"/>
          <p:cNvSpPr>
            <a:spLocks noChangeShapeType="1"/>
          </p:cNvSpPr>
          <p:nvPr/>
        </p:nvSpPr>
        <p:spPr bwMode="auto">
          <a:xfrm rot="5400000">
            <a:off x="3630612" y="3201988"/>
            <a:ext cx="5851525"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datum 3"/>
          <p:cNvSpPr>
            <a:spLocks noGrp="1"/>
          </p:cNvSpPr>
          <p:nvPr>
            <p:ph type="dt" sz="half" idx="10"/>
          </p:nvPr>
        </p:nvSpPr>
        <p:spPr/>
        <p:txBody>
          <a:bodyPr/>
          <a:lstStyle>
            <a:lvl1pPr>
              <a:defRPr/>
            </a:lvl1pPr>
          </a:lstStyle>
          <a:p>
            <a:pPr>
              <a:defRPr/>
            </a:pPr>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A9EDF4D7-9589-4B60-A321-8CCC7AEF3AD8}" type="slidenum">
              <a:rPr lang="cs-CZ" altLang="cs-CZ"/>
              <a:pPr>
                <a:defRPr/>
              </a:pPr>
              <a:t>‹#›</a:t>
            </a:fld>
            <a:endParaRPr lang="cs-CZ" altLang="cs-CZ"/>
          </a:p>
        </p:txBody>
      </p:sp>
    </p:spTree>
    <p:extLst>
      <p:ext uri="{BB962C8B-B14F-4D97-AF65-F5344CB8AC3E}">
        <p14:creationId xmlns:p14="http://schemas.microsoft.com/office/powerpoint/2010/main" val="10361019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en-US"/>
              <a:t>Klepnutím lze upravit styl předlohy nadpisů.</a:t>
            </a:r>
            <a:endParaRPr lang="cs-CZ"/>
          </a:p>
        </p:txBody>
      </p:sp>
      <p:sp>
        <p:nvSpPr>
          <p:cNvPr id="3" name="Zástupný symbol pro tabulku 2"/>
          <p:cNvSpPr>
            <a:spLocks noGrp="1"/>
          </p:cNvSpPr>
          <p:nvPr>
            <p:ph type="tbl" idx="1"/>
          </p:nvPr>
        </p:nvSpPr>
        <p:spPr>
          <a:xfrm>
            <a:off x="457200" y="1600200"/>
            <a:ext cx="8229600" cy="4525963"/>
          </a:xfrm>
        </p:spPr>
        <p:txBody>
          <a:bodyPr/>
          <a:lstStyle/>
          <a:p>
            <a:pPr lvl="0"/>
            <a:endParaRPr lang="cs-CZ" noProof="0"/>
          </a:p>
        </p:txBody>
      </p:sp>
      <p:sp>
        <p:nvSpPr>
          <p:cNvPr id="4" name="Zástupný symbol pro datum 3"/>
          <p:cNvSpPr>
            <a:spLocks noGrp="1"/>
          </p:cNvSpPr>
          <p:nvPr>
            <p:ph type="dt" sz="half" idx="10"/>
          </p:nvPr>
        </p:nvSpPr>
        <p:spPr/>
        <p:txBody>
          <a:bodyPr/>
          <a:lstStyle>
            <a:lvl1pPr>
              <a:defRPr/>
            </a:lvl1pPr>
          </a:lstStyle>
          <a:p>
            <a:pPr>
              <a:defRPr/>
            </a:pPr>
            <a:fld id="{223E4E54-FA19-4527-9FE8-82ACBD5CBD6D}" type="datetimeFigureOut">
              <a:rPr lang="cs-CZ"/>
              <a:pPr>
                <a:defRPr/>
              </a:pPr>
              <a:t>19.04.2022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F71B9D46-7159-4420-B0F9-29CE4DC194F7}" type="slidenum">
              <a:rPr lang="cs-CZ"/>
              <a:pPr>
                <a:defRPr/>
              </a:pPr>
              <a:t>‹#›</a:t>
            </a:fld>
            <a:endParaRPr lang="cs-CZ"/>
          </a:p>
        </p:txBody>
      </p:sp>
    </p:spTree>
    <p:extLst>
      <p:ext uri="{BB962C8B-B14F-4D97-AF65-F5344CB8AC3E}">
        <p14:creationId xmlns:p14="http://schemas.microsoft.com/office/powerpoint/2010/main" val="7423100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F86FCAD8-2392-41B3-82E5-4F886D86CC08}" type="slidenum">
              <a:rPr lang="cs-CZ" altLang="cs-CZ"/>
              <a:pPr>
                <a:defRPr/>
              </a:pPr>
              <a:t>‹#›</a:t>
            </a:fld>
            <a:endParaRPr lang="cs-CZ" altLang="cs-CZ"/>
          </a:p>
        </p:txBody>
      </p:sp>
    </p:spTree>
    <p:extLst>
      <p:ext uri="{BB962C8B-B14F-4D97-AF65-F5344CB8AC3E}">
        <p14:creationId xmlns:p14="http://schemas.microsoft.com/office/powerpoint/2010/main" val="2592197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329FFCE-EBDF-4C7A-91A0-B1D24AA1C139}" type="slidenum">
              <a:rPr lang="cs-CZ" altLang="cs-CZ"/>
              <a:pPr>
                <a:defRPr/>
              </a:pPr>
              <a:t>‹#›</a:t>
            </a:fld>
            <a:endParaRPr lang="cs-CZ" altLang="cs-CZ"/>
          </a:p>
        </p:txBody>
      </p:sp>
    </p:spTree>
    <p:extLst>
      <p:ext uri="{BB962C8B-B14F-4D97-AF65-F5344CB8AC3E}">
        <p14:creationId xmlns:p14="http://schemas.microsoft.com/office/powerpoint/2010/main" val="32760743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9"/>
            <a:ext cx="7886700" cy="2852737"/>
          </a:xfrm>
        </p:spPr>
        <p:txBody>
          <a:bodyPr anchor="b"/>
          <a:lstStyle>
            <a:lvl1pPr>
              <a:defRPr sz="4500"/>
            </a:lvl1pPr>
          </a:lstStyle>
          <a:p>
            <a:r>
              <a:rPr lang="cs-CZ"/>
              <a:t>Kliknutím lze upravit styl.</a:t>
            </a:r>
          </a:p>
        </p:txBody>
      </p:sp>
      <p:sp>
        <p:nvSpPr>
          <p:cNvPr id="3" name="Zástupný symbol pro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247570E-E1A9-4F4D-8BDB-D21F2CCCADE1}" type="slidenum">
              <a:rPr lang="cs-CZ" altLang="cs-CZ"/>
              <a:pPr>
                <a:defRPr/>
              </a:pPr>
              <a:t>‹#›</a:t>
            </a:fld>
            <a:endParaRPr lang="cs-CZ" altLang="cs-CZ"/>
          </a:p>
        </p:txBody>
      </p:sp>
    </p:spTree>
    <p:extLst>
      <p:ext uri="{BB962C8B-B14F-4D97-AF65-F5344CB8AC3E}">
        <p14:creationId xmlns:p14="http://schemas.microsoft.com/office/powerpoint/2010/main" val="1234880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31264B7-36D9-4FB7-A55E-D610861FD81D}" type="slidenum">
              <a:rPr lang="cs-CZ" altLang="cs-CZ"/>
              <a:pPr>
                <a:defRPr/>
              </a:pPr>
              <a:t>‹#›</a:t>
            </a:fld>
            <a:endParaRPr lang="cs-CZ" altLang="cs-CZ"/>
          </a:p>
        </p:txBody>
      </p:sp>
    </p:spTree>
    <p:extLst>
      <p:ext uri="{BB962C8B-B14F-4D97-AF65-F5344CB8AC3E}">
        <p14:creationId xmlns:p14="http://schemas.microsoft.com/office/powerpoint/2010/main" val="7628722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6"/>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6" name="Zástupný symbol pro obsah 5"/>
          <p:cNvSpPr>
            <a:spLocks noGrp="1"/>
          </p:cNvSpPr>
          <p:nvPr>
            <p:ph sz="quarter" idx="4"/>
          </p:nvPr>
        </p:nvSpPr>
        <p:spPr>
          <a:xfrm>
            <a:off x="4629150" y="2505075"/>
            <a:ext cx="3887391"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5D6039B-B41D-44C4-8D72-9B06BABB634A}" type="slidenum">
              <a:rPr lang="cs-CZ" altLang="cs-CZ"/>
              <a:pPr>
                <a:defRPr/>
              </a:pPr>
              <a:t>‹#›</a:t>
            </a:fld>
            <a:endParaRPr lang="cs-CZ" altLang="cs-CZ"/>
          </a:p>
        </p:txBody>
      </p:sp>
    </p:spTree>
    <p:extLst>
      <p:ext uri="{BB962C8B-B14F-4D97-AF65-F5344CB8AC3E}">
        <p14:creationId xmlns:p14="http://schemas.microsoft.com/office/powerpoint/2010/main" val="18737639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4DF5CB16-B496-408A-836A-E4F08FAEA4FD}" type="slidenum">
              <a:rPr lang="cs-CZ" altLang="cs-CZ"/>
              <a:pPr>
                <a:defRPr/>
              </a:pPr>
              <a:t>‹#›</a:t>
            </a:fld>
            <a:endParaRPr lang="cs-CZ" altLang="cs-CZ"/>
          </a:p>
        </p:txBody>
      </p:sp>
    </p:spTree>
    <p:extLst>
      <p:ext uri="{BB962C8B-B14F-4D97-AF65-F5344CB8AC3E}">
        <p14:creationId xmlns:p14="http://schemas.microsoft.com/office/powerpoint/2010/main" val="38561157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73B23F38-24BE-4EB5-AF43-109F031FA813}" type="slidenum">
              <a:rPr lang="cs-CZ" altLang="cs-CZ"/>
              <a:pPr>
                <a:defRPr/>
              </a:pPr>
              <a:t>‹#›</a:t>
            </a:fld>
            <a:endParaRPr lang="cs-CZ" altLang="cs-CZ"/>
          </a:p>
        </p:txBody>
      </p:sp>
    </p:spTree>
    <p:extLst>
      <p:ext uri="{BB962C8B-B14F-4D97-AF65-F5344CB8AC3E}">
        <p14:creationId xmlns:p14="http://schemas.microsoft.com/office/powerpoint/2010/main" val="1639081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8" name="Zástupný symbol pro obsah 7"/>
          <p:cNvSpPr>
            <a:spLocks noGrp="1"/>
          </p:cNvSpPr>
          <p:nvPr>
            <p:ph sz="quarter" idx="1"/>
          </p:nvPr>
        </p:nvSpPr>
        <p:spPr>
          <a:xfrm>
            <a:off x="457200" y="1219200"/>
            <a:ext cx="8229600" cy="493776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253651CA-DDA5-4092-ABDC-5D97EE1AAC2B}" type="slidenum">
              <a:rPr lang="cs-CZ" altLang="cs-CZ"/>
              <a:pPr>
                <a:defRPr/>
              </a:pPr>
              <a:t>‹#›</a:t>
            </a:fld>
            <a:endParaRPr lang="cs-CZ" altLang="cs-CZ"/>
          </a:p>
        </p:txBody>
      </p:sp>
    </p:spTree>
    <p:extLst>
      <p:ext uri="{BB962C8B-B14F-4D97-AF65-F5344CB8AC3E}">
        <p14:creationId xmlns:p14="http://schemas.microsoft.com/office/powerpoint/2010/main" val="37965482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5" name="Zástupný symbol pro datum 3"/>
          <p:cNvSpPr>
            <a:spLocks noGrp="1"/>
          </p:cNvSpPr>
          <p:nvPr>
            <p:ph type="dt" sz="half" idx="10"/>
          </p:nvPr>
        </p:nvSpPr>
        <p:spPr/>
        <p:txBody>
          <a:bodyPr/>
          <a:lstStyle>
            <a:lvl1pPr>
              <a:defRPr/>
            </a:lvl1pPr>
          </a:lstStyle>
          <a:p>
            <a:pPr>
              <a:defRPr/>
            </a:pPr>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528E506D-474C-41C7-A855-6B159670E27B}" type="slidenum">
              <a:rPr lang="cs-CZ" altLang="cs-CZ"/>
              <a:pPr>
                <a:defRPr/>
              </a:pPr>
              <a:t>‹#›</a:t>
            </a:fld>
            <a:endParaRPr lang="cs-CZ" altLang="cs-CZ"/>
          </a:p>
        </p:txBody>
      </p:sp>
    </p:spTree>
    <p:extLst>
      <p:ext uri="{BB962C8B-B14F-4D97-AF65-F5344CB8AC3E}">
        <p14:creationId xmlns:p14="http://schemas.microsoft.com/office/powerpoint/2010/main" val="39073728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cs-CZ" noProof="0"/>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5" name="Zástupný symbol pro datum 3"/>
          <p:cNvSpPr>
            <a:spLocks noGrp="1"/>
          </p:cNvSpPr>
          <p:nvPr>
            <p:ph type="dt" sz="half" idx="10"/>
          </p:nvPr>
        </p:nvSpPr>
        <p:spPr/>
        <p:txBody>
          <a:bodyPr/>
          <a:lstStyle>
            <a:lvl1pPr>
              <a:defRPr/>
            </a:lvl1pPr>
          </a:lstStyle>
          <a:p>
            <a:pPr>
              <a:defRPr/>
            </a:pPr>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D384AAB1-DD71-4BC8-BC97-ECD50213DA12}" type="slidenum">
              <a:rPr lang="cs-CZ" altLang="cs-CZ"/>
              <a:pPr>
                <a:defRPr/>
              </a:pPr>
              <a:t>‹#›</a:t>
            </a:fld>
            <a:endParaRPr lang="cs-CZ" altLang="cs-CZ"/>
          </a:p>
        </p:txBody>
      </p:sp>
    </p:spTree>
    <p:extLst>
      <p:ext uri="{BB962C8B-B14F-4D97-AF65-F5344CB8AC3E}">
        <p14:creationId xmlns:p14="http://schemas.microsoft.com/office/powerpoint/2010/main" val="26504526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2FE0C982-9815-4F9E-856A-095151859784}" type="slidenum">
              <a:rPr lang="cs-CZ" altLang="cs-CZ"/>
              <a:pPr>
                <a:defRPr/>
              </a:pPr>
              <a:t>‹#›</a:t>
            </a:fld>
            <a:endParaRPr lang="cs-CZ" altLang="cs-CZ"/>
          </a:p>
        </p:txBody>
      </p:sp>
    </p:spTree>
    <p:extLst>
      <p:ext uri="{BB962C8B-B14F-4D97-AF65-F5344CB8AC3E}">
        <p14:creationId xmlns:p14="http://schemas.microsoft.com/office/powerpoint/2010/main" val="33899406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800725"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B4DC1A5-7573-428D-8572-CA69B264283F}" type="slidenum">
              <a:rPr lang="cs-CZ" altLang="cs-CZ"/>
              <a:pPr>
                <a:defRPr/>
              </a:pPr>
              <a:t>‹#›</a:t>
            </a:fld>
            <a:endParaRPr lang="cs-CZ" altLang="cs-CZ"/>
          </a:p>
        </p:txBody>
      </p:sp>
    </p:spTree>
    <p:extLst>
      <p:ext uri="{BB962C8B-B14F-4D97-AF65-F5344CB8AC3E}">
        <p14:creationId xmlns:p14="http://schemas.microsoft.com/office/powerpoint/2010/main" val="28026984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en-US"/>
              <a:t>Klepnutím lze upravit styl předlohy nadpisů.</a:t>
            </a:r>
            <a:endParaRPr lang="cs-CZ"/>
          </a:p>
        </p:txBody>
      </p:sp>
      <p:sp>
        <p:nvSpPr>
          <p:cNvPr id="3" name="Zástupný symbol pro tabulku 2"/>
          <p:cNvSpPr>
            <a:spLocks noGrp="1"/>
          </p:cNvSpPr>
          <p:nvPr>
            <p:ph type="tbl" idx="1"/>
          </p:nvPr>
        </p:nvSpPr>
        <p:spPr>
          <a:xfrm>
            <a:off x="457200" y="1600200"/>
            <a:ext cx="8229600" cy="4525963"/>
          </a:xfrm>
        </p:spPr>
        <p:txBody>
          <a:bodyPr/>
          <a:lstStyle/>
          <a:p>
            <a:pPr lvl="0"/>
            <a:endParaRPr lang="cs-CZ" noProof="0"/>
          </a:p>
        </p:txBody>
      </p:sp>
      <p:sp>
        <p:nvSpPr>
          <p:cNvPr id="4" name="Zástupný symbol pro datum 3"/>
          <p:cNvSpPr>
            <a:spLocks noGrp="1"/>
          </p:cNvSpPr>
          <p:nvPr>
            <p:ph type="dt" sz="half" idx="10"/>
          </p:nvPr>
        </p:nvSpPr>
        <p:spPr/>
        <p:txBody>
          <a:bodyPr/>
          <a:lstStyle>
            <a:lvl1pPr>
              <a:defRPr/>
            </a:lvl1pPr>
          </a:lstStyle>
          <a:p>
            <a:pPr>
              <a:defRPr/>
            </a:pPr>
            <a:fld id="{223E4E54-FA19-4527-9FE8-82ACBD5CBD6D}" type="datetimeFigureOut">
              <a:rPr lang="cs-CZ"/>
              <a:pPr>
                <a:defRPr/>
              </a:pPr>
              <a:t>19.04.2022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F71B9D46-7159-4420-B0F9-29CE4DC194F7}" type="slidenum">
              <a:rPr lang="cs-CZ"/>
              <a:pPr>
                <a:defRPr/>
              </a:pPr>
              <a:t>‹#›</a:t>
            </a:fld>
            <a:endParaRPr lang="cs-CZ"/>
          </a:p>
        </p:txBody>
      </p:sp>
    </p:spTree>
    <p:extLst>
      <p:ext uri="{BB962C8B-B14F-4D97-AF65-F5344CB8AC3E}">
        <p14:creationId xmlns:p14="http://schemas.microsoft.com/office/powerpoint/2010/main" val="938442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2"/>
        </a:solidFill>
        <a:effectLst/>
      </p:bgPr>
    </p:bg>
    <p:spTree>
      <p:nvGrpSpPr>
        <p:cNvPr id="1" name=""/>
        <p:cNvGrpSpPr/>
        <p:nvPr/>
      </p:nvGrpSpPr>
      <p:grpSpPr>
        <a:xfrm>
          <a:off x="0" y="0"/>
          <a:ext cx="0" cy="0"/>
          <a:chOff x="0" y="0"/>
          <a:chExt cx="0" cy="0"/>
        </a:xfrm>
      </p:grpSpPr>
      <p:sp>
        <p:nvSpPr>
          <p:cNvPr id="4" name="Obdélník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Obdélník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Nadpis 1"/>
          <p:cNvSpPr>
            <a:spLocks noGrp="1"/>
          </p:cNvSpPr>
          <p:nvPr>
            <p:ph type="title"/>
          </p:nvPr>
        </p:nvSpPr>
        <p:spPr>
          <a:xfrm>
            <a:off x="1219200" y="2971800"/>
            <a:ext cx="6858000" cy="1066800"/>
          </a:xfrm>
        </p:spPr>
        <p:txBody>
          <a:bodyPr anchor="t"/>
          <a:lstStyle>
            <a:lvl1pPr algn="r">
              <a:buNone/>
              <a:defRPr sz="3200" b="0" cap="none" baseline="0"/>
            </a:lvl1pPr>
          </a:lstStyle>
          <a:p>
            <a:r>
              <a:rPr lang="cs-CZ"/>
              <a:t>Klepnutím lze upravit styl předlohy nadpisů.</a:t>
            </a:r>
            <a:endParaRPr lang="en-US"/>
          </a:p>
        </p:txBody>
      </p:sp>
      <p:sp>
        <p:nvSpPr>
          <p:cNvPr id="3" name="Zástupný symbol pro text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Klepnutím lze upravit styly předlohy textu.</a:t>
            </a:r>
          </a:p>
        </p:txBody>
      </p:sp>
      <p:sp>
        <p:nvSpPr>
          <p:cNvPr id="6" name="Zástupný symbol pro datum 3"/>
          <p:cNvSpPr>
            <a:spLocks noGrp="1"/>
          </p:cNvSpPr>
          <p:nvPr>
            <p:ph type="dt" sz="half" idx="10"/>
          </p:nvPr>
        </p:nvSpPr>
        <p:spPr>
          <a:xfrm>
            <a:off x="6400800" y="6354763"/>
            <a:ext cx="2286000" cy="366712"/>
          </a:xfrm>
        </p:spPr>
        <p:txBody>
          <a:bodyPr/>
          <a:lstStyle>
            <a:lvl1pPr>
              <a:defRPr/>
            </a:lvl1pPr>
          </a:lstStyle>
          <a:p>
            <a:pPr>
              <a:defRPr/>
            </a:pPr>
            <a:endParaRPr lang="cs-CZ"/>
          </a:p>
        </p:txBody>
      </p:sp>
      <p:sp>
        <p:nvSpPr>
          <p:cNvPr id="7" name="Zástupný symbol pro zápatí 4"/>
          <p:cNvSpPr>
            <a:spLocks noGrp="1"/>
          </p:cNvSpPr>
          <p:nvPr>
            <p:ph type="ftr" sz="quarter" idx="11"/>
          </p:nvPr>
        </p:nvSpPr>
        <p:spPr>
          <a:xfrm>
            <a:off x="2898775" y="6354763"/>
            <a:ext cx="3475038" cy="366712"/>
          </a:xfrm>
        </p:spPr>
        <p:txBody>
          <a:bodyPr/>
          <a:lstStyle>
            <a:lvl1pPr>
              <a:defRPr/>
            </a:lvl1pPr>
          </a:lstStyle>
          <a:p>
            <a:pPr>
              <a:defRPr/>
            </a:pPr>
            <a:endParaRPr lang="cs-CZ"/>
          </a:p>
        </p:txBody>
      </p:sp>
      <p:sp>
        <p:nvSpPr>
          <p:cNvPr id="8" name="Zástupný symbol pro číslo snímku 5"/>
          <p:cNvSpPr>
            <a:spLocks noGrp="1"/>
          </p:cNvSpPr>
          <p:nvPr>
            <p:ph type="sldNum" sz="quarter" idx="12"/>
          </p:nvPr>
        </p:nvSpPr>
        <p:spPr>
          <a:xfrm>
            <a:off x="1069975" y="6354763"/>
            <a:ext cx="1520825" cy="366712"/>
          </a:xfrm>
        </p:spPr>
        <p:txBody>
          <a:bodyPr/>
          <a:lstStyle>
            <a:lvl1pPr>
              <a:defRPr/>
            </a:lvl1pPr>
          </a:lstStyle>
          <a:p>
            <a:pPr>
              <a:defRPr/>
            </a:pPr>
            <a:fld id="{60C1A31B-E742-4436-AE6E-44B5A36E5637}" type="slidenum">
              <a:rPr lang="cs-CZ" altLang="cs-CZ"/>
              <a:pPr>
                <a:defRPr/>
              </a:pPr>
              <a:t>‹#›</a:t>
            </a:fld>
            <a:endParaRPr lang="cs-CZ" altLang="cs-CZ"/>
          </a:p>
        </p:txBody>
      </p:sp>
    </p:spTree>
    <p:extLst>
      <p:ext uri="{BB962C8B-B14F-4D97-AF65-F5344CB8AC3E}">
        <p14:creationId xmlns:p14="http://schemas.microsoft.com/office/powerpoint/2010/main" val="42938375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lstStyle/>
          <a:p>
            <a:r>
              <a:rPr lang="cs-CZ"/>
              <a:t>Klepnutím lze upravit styl předlohy nadpisů.</a:t>
            </a:r>
            <a:endParaRPr lang="en-US"/>
          </a:p>
        </p:txBody>
      </p:sp>
      <p:sp>
        <p:nvSpPr>
          <p:cNvPr id="9" name="Zástupný symbol pro obsah 8"/>
          <p:cNvSpPr>
            <a:spLocks noGrp="1"/>
          </p:cNvSpPr>
          <p:nvPr>
            <p:ph sz="quarter" idx="1"/>
          </p:nvPr>
        </p:nvSpPr>
        <p:spPr>
          <a:xfrm>
            <a:off x="457200" y="1219200"/>
            <a:ext cx="4041648" cy="493776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1" name="Zástupný symbol pro obsah 10"/>
          <p:cNvSpPr>
            <a:spLocks noGrp="1"/>
          </p:cNvSpPr>
          <p:nvPr>
            <p:ph sz="quarter" idx="2"/>
          </p:nvPr>
        </p:nvSpPr>
        <p:spPr>
          <a:xfrm>
            <a:off x="4632198" y="1216152"/>
            <a:ext cx="4041648" cy="493776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13"/>
          <p:cNvSpPr>
            <a:spLocks noGrp="1"/>
          </p:cNvSpPr>
          <p:nvPr>
            <p:ph type="dt" sz="half" idx="10"/>
          </p:nvPr>
        </p:nvSpPr>
        <p:spPr/>
        <p:txBody>
          <a:bodyPr/>
          <a:lstStyle>
            <a:lvl1pPr>
              <a:defRPr/>
            </a:lvl1pPr>
          </a:lstStyle>
          <a:p>
            <a:pPr>
              <a:defRPr/>
            </a:pPr>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pPr>
              <a:defRPr/>
            </a:pPr>
            <a:fld id="{C10F74DF-716E-4427-9495-AE861BE904C2}" type="slidenum">
              <a:rPr lang="cs-CZ" altLang="cs-CZ"/>
              <a:pPr>
                <a:defRPr/>
              </a:pPr>
              <a:t>‹#›</a:t>
            </a:fld>
            <a:endParaRPr lang="cs-CZ" altLang="cs-CZ"/>
          </a:p>
        </p:txBody>
      </p:sp>
    </p:spTree>
    <p:extLst>
      <p:ext uri="{BB962C8B-B14F-4D97-AF65-F5344CB8AC3E}">
        <p14:creationId xmlns:p14="http://schemas.microsoft.com/office/powerpoint/2010/main" val="2192760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nchor="ctr"/>
          <a:lstStyle>
            <a:lvl1pPr>
              <a:defRPr/>
            </a:lvl1pPr>
          </a:lstStyle>
          <a:p>
            <a:r>
              <a:rPr lang="cs-CZ"/>
              <a:t>Klepnutím lze upravit styl předlohy nadpisů.</a:t>
            </a:r>
            <a:endParaRPr lang="en-US"/>
          </a:p>
        </p:txBody>
      </p:sp>
      <p:sp>
        <p:nvSpPr>
          <p:cNvPr id="3" name="Zástupný symbol pro text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cs-CZ"/>
              <a:t>Klepnutím lze upravit styly předlohy textu.</a:t>
            </a:r>
          </a:p>
        </p:txBody>
      </p:sp>
      <p:sp>
        <p:nvSpPr>
          <p:cNvPr id="4" name="Zástupný symbol pro text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cs-CZ"/>
              <a:t>Klepnutím lze upravit styly předlohy textu.</a:t>
            </a:r>
          </a:p>
        </p:txBody>
      </p:sp>
      <p:sp>
        <p:nvSpPr>
          <p:cNvPr id="11" name="Zástupný symbol pro obsah 10"/>
          <p:cNvSpPr>
            <a:spLocks noGrp="1"/>
          </p:cNvSpPr>
          <p:nvPr>
            <p:ph sz="quarter" idx="2"/>
          </p:nvPr>
        </p:nvSpPr>
        <p:spPr>
          <a:xfrm>
            <a:off x="457200" y="2133600"/>
            <a:ext cx="4038600" cy="40386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3" name="Zástupný symbol pro obsah 12"/>
          <p:cNvSpPr>
            <a:spLocks noGrp="1"/>
          </p:cNvSpPr>
          <p:nvPr>
            <p:ph sz="quarter" idx="4"/>
          </p:nvPr>
        </p:nvSpPr>
        <p:spPr>
          <a:xfrm>
            <a:off x="4648200" y="2133600"/>
            <a:ext cx="4038600" cy="40386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datum 13"/>
          <p:cNvSpPr>
            <a:spLocks noGrp="1"/>
          </p:cNvSpPr>
          <p:nvPr>
            <p:ph type="dt" sz="half" idx="10"/>
          </p:nvPr>
        </p:nvSpPr>
        <p:spPr/>
        <p:txBody>
          <a:bodyPr/>
          <a:lstStyle>
            <a:lvl1pPr>
              <a:defRPr/>
            </a:lvl1pPr>
          </a:lstStyle>
          <a:p>
            <a:pPr>
              <a:defRPr/>
            </a:pPr>
            <a:endParaRPr lang="cs-CZ"/>
          </a:p>
        </p:txBody>
      </p:sp>
      <p:sp>
        <p:nvSpPr>
          <p:cNvPr id="8" name="Zástupný symbol pro zápatí 2"/>
          <p:cNvSpPr>
            <a:spLocks noGrp="1"/>
          </p:cNvSpPr>
          <p:nvPr>
            <p:ph type="ftr" sz="quarter" idx="11"/>
          </p:nvPr>
        </p:nvSpPr>
        <p:spPr/>
        <p:txBody>
          <a:bodyPr/>
          <a:lstStyle>
            <a:lvl1pPr>
              <a:defRPr/>
            </a:lvl1pPr>
          </a:lstStyle>
          <a:p>
            <a:pPr>
              <a:defRPr/>
            </a:pPr>
            <a:endParaRPr lang="cs-CZ"/>
          </a:p>
        </p:txBody>
      </p:sp>
      <p:sp>
        <p:nvSpPr>
          <p:cNvPr id="9" name="Zástupný symbol pro číslo snímku 22"/>
          <p:cNvSpPr>
            <a:spLocks noGrp="1"/>
          </p:cNvSpPr>
          <p:nvPr>
            <p:ph type="sldNum" sz="quarter" idx="12"/>
          </p:nvPr>
        </p:nvSpPr>
        <p:spPr/>
        <p:txBody>
          <a:bodyPr/>
          <a:lstStyle>
            <a:lvl1pPr>
              <a:defRPr/>
            </a:lvl1pPr>
          </a:lstStyle>
          <a:p>
            <a:pPr>
              <a:defRPr/>
            </a:pPr>
            <a:fld id="{05495CC2-9DA4-424B-9982-A4B50FB5EC01}" type="slidenum">
              <a:rPr lang="cs-CZ" altLang="cs-CZ"/>
              <a:pPr>
                <a:defRPr/>
              </a:pPr>
              <a:t>‹#›</a:t>
            </a:fld>
            <a:endParaRPr lang="cs-CZ" altLang="cs-CZ"/>
          </a:p>
        </p:txBody>
      </p:sp>
    </p:spTree>
    <p:extLst>
      <p:ext uri="{BB962C8B-B14F-4D97-AF65-F5344CB8AC3E}">
        <p14:creationId xmlns:p14="http://schemas.microsoft.com/office/powerpoint/2010/main" val="868522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 name="Rovnoramenný trojúhelník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Nadpis 1"/>
          <p:cNvSpPr>
            <a:spLocks noGrp="1"/>
          </p:cNvSpPr>
          <p:nvPr>
            <p:ph type="title"/>
          </p:nvPr>
        </p:nvSpPr>
        <p:spPr>
          <a:xfrm>
            <a:off x="457200" y="228600"/>
            <a:ext cx="8229600" cy="914400"/>
          </a:xfrm>
        </p:spPr>
        <p:txBody>
          <a:bodyPr/>
          <a:lstStyle/>
          <a:p>
            <a:r>
              <a:rPr lang="cs-CZ"/>
              <a:t>Klepnutím lze upravit styl předlohy nadpisů.</a:t>
            </a:r>
            <a:endParaRPr lang="en-US"/>
          </a:p>
        </p:txBody>
      </p:sp>
      <p:sp>
        <p:nvSpPr>
          <p:cNvPr id="4" name="Zástupný symbol pro datum 2"/>
          <p:cNvSpPr>
            <a:spLocks noGrp="1"/>
          </p:cNvSpPr>
          <p:nvPr>
            <p:ph type="dt" sz="half" idx="10"/>
          </p:nvPr>
        </p:nvSpPr>
        <p:spPr/>
        <p:txBody>
          <a:bodyPr/>
          <a:lstStyle>
            <a:lvl1pPr>
              <a:defRPr/>
            </a:lvl1pPr>
          </a:lstStyle>
          <a:p>
            <a:pPr>
              <a:defRPr/>
            </a:pPr>
            <a:endParaRPr lang="cs-CZ"/>
          </a:p>
        </p:txBody>
      </p:sp>
      <p:sp>
        <p:nvSpPr>
          <p:cNvPr id="5" name="Zástupný symbol pro zápatí 3"/>
          <p:cNvSpPr>
            <a:spLocks noGrp="1"/>
          </p:cNvSpPr>
          <p:nvPr>
            <p:ph type="ftr" sz="quarter" idx="11"/>
          </p:nvPr>
        </p:nvSpPr>
        <p:spPr/>
        <p:txBody>
          <a:bodyPr/>
          <a:lstStyle>
            <a:lvl1pPr>
              <a:defRPr/>
            </a:lvl1pPr>
          </a:lstStyle>
          <a:p>
            <a:pPr>
              <a:defRPr/>
            </a:pPr>
            <a:endParaRPr lang="cs-CZ"/>
          </a:p>
        </p:txBody>
      </p:sp>
      <p:sp>
        <p:nvSpPr>
          <p:cNvPr id="6" name="Zástupný symbol pro číslo snímku 4"/>
          <p:cNvSpPr>
            <a:spLocks noGrp="1"/>
          </p:cNvSpPr>
          <p:nvPr>
            <p:ph type="sldNum" sz="quarter" idx="12"/>
          </p:nvPr>
        </p:nvSpPr>
        <p:spPr/>
        <p:txBody>
          <a:bodyPr/>
          <a:lstStyle>
            <a:lvl1pPr>
              <a:defRPr/>
            </a:lvl1pPr>
          </a:lstStyle>
          <a:p>
            <a:pPr>
              <a:defRPr/>
            </a:pPr>
            <a:fld id="{19AEE033-6093-4736-B2D0-733172A19C3E}" type="slidenum">
              <a:rPr lang="cs-CZ" altLang="cs-CZ"/>
              <a:pPr>
                <a:defRPr/>
              </a:pPr>
              <a:t>‹#›</a:t>
            </a:fld>
            <a:endParaRPr lang="cs-CZ" altLang="cs-CZ"/>
          </a:p>
        </p:txBody>
      </p:sp>
    </p:spTree>
    <p:extLst>
      <p:ext uri="{BB962C8B-B14F-4D97-AF65-F5344CB8AC3E}">
        <p14:creationId xmlns:p14="http://schemas.microsoft.com/office/powerpoint/2010/main" val="2540704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Přímá spojovací čára 10"/>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3" name="Rovnoramenný trojúhelník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4" name="Zástupný symbol pro datum 1"/>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3"/>
          <p:cNvSpPr>
            <a:spLocks noGrp="1"/>
          </p:cNvSpPr>
          <p:nvPr>
            <p:ph type="sldNum" sz="quarter" idx="12"/>
          </p:nvPr>
        </p:nvSpPr>
        <p:spPr/>
        <p:txBody>
          <a:bodyPr/>
          <a:lstStyle>
            <a:lvl1pPr>
              <a:defRPr/>
            </a:lvl1pPr>
          </a:lstStyle>
          <a:p>
            <a:pPr>
              <a:defRPr/>
            </a:pPr>
            <a:fld id="{6EA141F2-42B6-4664-8928-2BB0B21604D2}" type="slidenum">
              <a:rPr lang="cs-CZ" altLang="cs-CZ"/>
              <a:pPr>
                <a:defRPr/>
              </a:pPr>
              <a:t>‹#›</a:t>
            </a:fld>
            <a:endParaRPr lang="cs-CZ" altLang="cs-CZ"/>
          </a:p>
        </p:txBody>
      </p:sp>
    </p:spTree>
    <p:extLst>
      <p:ext uri="{BB962C8B-B14F-4D97-AF65-F5344CB8AC3E}">
        <p14:creationId xmlns:p14="http://schemas.microsoft.com/office/powerpoint/2010/main" val="4279414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5" name="Přímá spojovací čára 10"/>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6" name="Přímá spojovací čára 11"/>
          <p:cNvSpPr>
            <a:spLocks noChangeShapeType="1"/>
          </p:cNvSpPr>
          <p:nvPr/>
        </p:nvSpPr>
        <p:spPr bwMode="auto">
          <a:xfrm rot="5400000">
            <a:off x="3160712" y="3324226"/>
            <a:ext cx="6035675"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7" name="Rovnoramenný trojúhelník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Nadpis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cs-CZ"/>
              <a:t>Klepnutím lze upravit styl předlohy nadpisů.</a:t>
            </a:r>
            <a:endParaRPr lang="en-US"/>
          </a:p>
        </p:txBody>
      </p:sp>
      <p:sp>
        <p:nvSpPr>
          <p:cNvPr id="3" name="Zástupný symbol pro text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cs-CZ"/>
              <a:t>Klepnutím lze upravit styly předlohy textu.</a:t>
            </a:r>
          </a:p>
        </p:txBody>
      </p:sp>
      <p:sp>
        <p:nvSpPr>
          <p:cNvPr id="12" name="Zástupný symbol pro obsah 11"/>
          <p:cNvSpPr>
            <a:spLocks noGrp="1"/>
          </p:cNvSpPr>
          <p:nvPr>
            <p:ph sz="quarter" idx="1"/>
          </p:nvPr>
        </p:nvSpPr>
        <p:spPr>
          <a:xfrm>
            <a:off x="304800" y="304800"/>
            <a:ext cx="5715000" cy="57150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8" name="Zástupný symbol pro datum 4"/>
          <p:cNvSpPr>
            <a:spLocks noGrp="1"/>
          </p:cNvSpPr>
          <p:nvPr>
            <p:ph type="dt" sz="half" idx="10"/>
          </p:nvPr>
        </p:nvSpPr>
        <p:spPr/>
        <p:txBody>
          <a:bodyPr/>
          <a:lstStyle>
            <a:lvl1pPr>
              <a:defRPr/>
            </a:lvl1pPr>
          </a:lstStyle>
          <a:p>
            <a:pPr>
              <a:defRPr/>
            </a:pPr>
            <a:endParaRPr lang="cs-CZ"/>
          </a:p>
        </p:txBody>
      </p:sp>
      <p:sp>
        <p:nvSpPr>
          <p:cNvPr id="9" name="Zástupný symbol pro zápatí 5"/>
          <p:cNvSpPr>
            <a:spLocks noGrp="1"/>
          </p:cNvSpPr>
          <p:nvPr>
            <p:ph type="ftr" sz="quarter" idx="11"/>
          </p:nvPr>
        </p:nvSpPr>
        <p:spPr/>
        <p:txBody>
          <a:bodyPr/>
          <a:lstStyle>
            <a:lvl1pPr>
              <a:defRPr/>
            </a:lvl1pPr>
          </a:lstStyle>
          <a:p>
            <a:pPr>
              <a:defRPr/>
            </a:pPr>
            <a:endParaRPr lang="cs-CZ"/>
          </a:p>
        </p:txBody>
      </p:sp>
      <p:sp>
        <p:nvSpPr>
          <p:cNvPr id="10" name="Zástupný symbol pro číslo snímku 6"/>
          <p:cNvSpPr>
            <a:spLocks noGrp="1"/>
          </p:cNvSpPr>
          <p:nvPr>
            <p:ph type="sldNum" sz="quarter" idx="12"/>
          </p:nvPr>
        </p:nvSpPr>
        <p:spPr/>
        <p:txBody>
          <a:bodyPr/>
          <a:lstStyle>
            <a:lvl1pPr>
              <a:defRPr/>
            </a:lvl1pPr>
          </a:lstStyle>
          <a:p>
            <a:pPr>
              <a:defRPr/>
            </a:pPr>
            <a:fld id="{5C0BB6AB-3D9D-47CF-ADC1-07CF226836DB}" type="slidenum">
              <a:rPr lang="cs-CZ" altLang="cs-CZ"/>
              <a:pPr>
                <a:defRPr/>
              </a:pPr>
              <a:t>‹#›</a:t>
            </a:fld>
            <a:endParaRPr lang="cs-CZ" altLang="cs-CZ"/>
          </a:p>
        </p:txBody>
      </p:sp>
    </p:spTree>
    <p:extLst>
      <p:ext uri="{BB962C8B-B14F-4D97-AF65-F5344CB8AC3E}">
        <p14:creationId xmlns:p14="http://schemas.microsoft.com/office/powerpoint/2010/main" val="3132666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Pr>
        <a:solidFill>
          <a:schemeClr val="bg2"/>
        </a:solidFill>
        <a:effectLst/>
      </p:bgPr>
    </p:bg>
    <p:spTree>
      <p:nvGrpSpPr>
        <p:cNvPr id="1" name=""/>
        <p:cNvGrpSpPr/>
        <p:nvPr/>
      </p:nvGrpSpPr>
      <p:grpSpPr>
        <a:xfrm>
          <a:off x="0" y="0"/>
          <a:ext cx="0" cy="0"/>
          <a:chOff x="0" y="0"/>
          <a:chExt cx="0" cy="0"/>
        </a:xfrm>
      </p:grpSpPr>
      <p:sp>
        <p:nvSpPr>
          <p:cNvPr id="5" name="Přímá spojovací čára 10"/>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6" name="Rovnoramenný trojúhelník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Obdélník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Nadpis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cs-CZ"/>
              <a:t>Klepnutím lze upravit styl předlohy nadpisů.</a:t>
            </a:r>
            <a:endParaRPr lang="en-US"/>
          </a:p>
        </p:txBody>
      </p:sp>
      <p:sp>
        <p:nvSpPr>
          <p:cNvPr id="3" name="Zástupný symbol pro obrázek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cs-CZ" noProof="0"/>
              <a:t>Klepnutím na ikonu přidáte obrázek.</a:t>
            </a:r>
            <a:endParaRPr lang="en-US" noProof="0" dirty="0"/>
          </a:p>
        </p:txBody>
      </p:sp>
      <p:sp>
        <p:nvSpPr>
          <p:cNvPr id="4" name="Zástupný symbol pro text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cs-CZ"/>
              <a:t>Klepnutím lze upravit styly předlohy textu.</a:t>
            </a:r>
          </a:p>
        </p:txBody>
      </p:sp>
      <p:sp>
        <p:nvSpPr>
          <p:cNvPr id="8" name="Zástupný symbol pro datum 4"/>
          <p:cNvSpPr>
            <a:spLocks noGrp="1"/>
          </p:cNvSpPr>
          <p:nvPr>
            <p:ph type="dt" sz="half" idx="10"/>
          </p:nvPr>
        </p:nvSpPr>
        <p:spPr/>
        <p:txBody>
          <a:bodyPr/>
          <a:lstStyle>
            <a:lvl1pPr>
              <a:defRPr/>
            </a:lvl1pPr>
          </a:lstStyle>
          <a:p>
            <a:pPr>
              <a:defRPr/>
            </a:pPr>
            <a:endParaRPr lang="cs-CZ"/>
          </a:p>
        </p:txBody>
      </p:sp>
      <p:sp>
        <p:nvSpPr>
          <p:cNvPr id="9" name="Zástupný symbol pro zápatí 5"/>
          <p:cNvSpPr>
            <a:spLocks noGrp="1"/>
          </p:cNvSpPr>
          <p:nvPr>
            <p:ph type="ftr" sz="quarter" idx="11"/>
          </p:nvPr>
        </p:nvSpPr>
        <p:spPr/>
        <p:txBody>
          <a:bodyPr/>
          <a:lstStyle>
            <a:lvl1pPr>
              <a:defRPr/>
            </a:lvl1pPr>
          </a:lstStyle>
          <a:p>
            <a:pPr>
              <a:defRPr/>
            </a:pPr>
            <a:endParaRPr lang="cs-CZ"/>
          </a:p>
        </p:txBody>
      </p:sp>
      <p:sp>
        <p:nvSpPr>
          <p:cNvPr id="10" name="Zástupný symbol pro číslo snímku 6"/>
          <p:cNvSpPr>
            <a:spLocks noGrp="1"/>
          </p:cNvSpPr>
          <p:nvPr>
            <p:ph type="sldNum" sz="quarter" idx="12"/>
          </p:nvPr>
        </p:nvSpPr>
        <p:spPr/>
        <p:txBody>
          <a:bodyPr/>
          <a:lstStyle>
            <a:lvl1pPr>
              <a:defRPr/>
            </a:lvl1pPr>
          </a:lstStyle>
          <a:p>
            <a:pPr>
              <a:defRPr/>
            </a:pPr>
            <a:fld id="{D26CF12C-1DB3-45E7-9C58-A6A20D2D0E21}" type="slidenum">
              <a:rPr lang="cs-CZ" altLang="cs-CZ"/>
              <a:pPr>
                <a:defRPr/>
              </a:pPr>
              <a:t>‹#›</a:t>
            </a:fld>
            <a:endParaRPr lang="cs-CZ" altLang="cs-CZ"/>
          </a:p>
        </p:txBody>
      </p:sp>
    </p:spTree>
    <p:extLst>
      <p:ext uri="{BB962C8B-B14F-4D97-AF65-F5344CB8AC3E}">
        <p14:creationId xmlns:p14="http://schemas.microsoft.com/office/powerpoint/2010/main" val="1638821680"/>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21"/>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cs-CZ" altLang="cs-CZ"/>
              <a:t>Klepnutím lze upravit styl předlohy nadpisů.</a:t>
            </a:r>
            <a:endParaRPr lang="en-US" altLang="cs-CZ"/>
          </a:p>
        </p:txBody>
      </p:sp>
      <p:sp>
        <p:nvSpPr>
          <p:cNvPr id="1027" name="Zástupný symbol pro text 12"/>
          <p:cNvSpPr>
            <a:spLocks noGrp="1"/>
          </p:cNvSpPr>
          <p:nvPr>
            <p:ph type="body" idx="1"/>
          </p:nvPr>
        </p:nvSpPr>
        <p:spPr bwMode="auto">
          <a:xfrm>
            <a:off x="457200" y="1219200"/>
            <a:ext cx="82296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endParaRPr lang="en-US" altLang="cs-CZ"/>
          </a:p>
        </p:txBody>
      </p:sp>
      <p:sp>
        <p:nvSpPr>
          <p:cNvPr id="14" name="Zástupný symbol pro datum 13"/>
          <p:cNvSpPr>
            <a:spLocks noGrp="1"/>
          </p:cNvSpPr>
          <p:nvPr>
            <p:ph type="dt" sz="half" idx="2"/>
          </p:nvPr>
        </p:nvSpPr>
        <p:spPr>
          <a:xfrm>
            <a:off x="6400800" y="6356350"/>
            <a:ext cx="2289175" cy="365125"/>
          </a:xfrm>
          <a:prstGeom prst="rect">
            <a:avLst/>
          </a:prstGeom>
        </p:spPr>
        <p:txBody>
          <a:bodyPr vert="horz"/>
          <a:lstStyle>
            <a:lvl1pPr algn="l" eaLnBrk="1" latinLnBrk="0" hangingPunct="1">
              <a:defRPr kumimoji="0" sz="1400">
                <a:solidFill>
                  <a:schemeClr val="tx2"/>
                </a:solidFill>
              </a:defRPr>
            </a:lvl1pPr>
          </a:lstStyle>
          <a:p>
            <a:pPr>
              <a:defRPr/>
            </a:pPr>
            <a:endParaRPr lang="cs-CZ"/>
          </a:p>
        </p:txBody>
      </p:sp>
      <p:sp>
        <p:nvSpPr>
          <p:cNvPr id="3" name="Zástupný symbol pro zápatí 2"/>
          <p:cNvSpPr>
            <a:spLocks noGrp="1"/>
          </p:cNvSpPr>
          <p:nvPr>
            <p:ph type="ftr" sz="quarter" idx="3"/>
          </p:nvPr>
        </p:nvSpPr>
        <p:spPr>
          <a:xfrm>
            <a:off x="2898775" y="6356350"/>
            <a:ext cx="3505200" cy="365125"/>
          </a:xfrm>
          <a:prstGeom prst="rect">
            <a:avLst/>
          </a:prstGeom>
        </p:spPr>
        <p:txBody>
          <a:bodyPr vert="horz"/>
          <a:lstStyle>
            <a:lvl1pPr algn="r" eaLnBrk="1" latinLnBrk="0" hangingPunct="1">
              <a:defRPr kumimoji="0" sz="1400">
                <a:solidFill>
                  <a:schemeClr val="tx2"/>
                </a:solidFill>
              </a:defRPr>
            </a:lvl1pPr>
          </a:lstStyle>
          <a:p>
            <a:pPr>
              <a:defRPr/>
            </a:pPr>
            <a:endParaRPr lang="cs-CZ"/>
          </a:p>
        </p:txBody>
      </p:sp>
      <p:sp>
        <p:nvSpPr>
          <p:cNvPr id="23" name="Zástupný symbol pro číslo snímku 22"/>
          <p:cNvSpPr>
            <a:spLocks noGrp="1"/>
          </p:cNvSpPr>
          <p:nvPr>
            <p:ph type="sldNum" sz="quarter" idx="4"/>
          </p:nvPr>
        </p:nvSpPr>
        <p:spPr>
          <a:xfrm>
            <a:off x="612775" y="6356350"/>
            <a:ext cx="1981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z="1400">
                <a:solidFill>
                  <a:schemeClr val="tx2"/>
                </a:solidFill>
              </a:defRPr>
            </a:lvl1pPr>
          </a:lstStyle>
          <a:p>
            <a:pPr>
              <a:defRPr/>
            </a:pPr>
            <a:fld id="{3D34FB0C-4C25-4FFD-8ACB-1F5B77EFB10C}" type="slidenum">
              <a:rPr lang="cs-CZ" altLang="cs-CZ"/>
              <a:pPr>
                <a:defRPr/>
              </a:pPr>
              <a:t>‹#›</a:t>
            </a:fld>
            <a:endParaRPr lang="cs-CZ" altLang="cs-CZ"/>
          </a:p>
        </p:txBody>
      </p:sp>
      <p:sp>
        <p:nvSpPr>
          <p:cNvPr id="1031" name="Přímá spojovací čára 27"/>
          <p:cNvSpPr>
            <a:spLocks noChangeShapeType="1"/>
          </p:cNvSpPr>
          <p:nvPr/>
        </p:nvSpPr>
        <p:spPr bwMode="auto">
          <a:xfrm>
            <a:off x="457200" y="6353175"/>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1032" name="Přímá spojovací čára 28"/>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10" name="Rovnoramenný trojúhelník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Tree>
  </p:cSld>
  <p:clrMap bg1="lt1" tx1="dk1" bg2="lt2" tx2="dk2" accent1="accent1" accent2="accent2" accent3="accent3" accent4="accent4" accent5="accent5" accent6="accent6" hlink="hlink" folHlink="folHlink"/>
  <p:sldLayoutIdLst>
    <p:sldLayoutId id="2147484261" r:id="rId1"/>
    <p:sldLayoutId id="2147484246" r:id="rId2"/>
    <p:sldLayoutId id="2147484262" r:id="rId3"/>
    <p:sldLayoutId id="2147484247" r:id="rId4"/>
    <p:sldLayoutId id="2147484248" r:id="rId5"/>
    <p:sldLayoutId id="2147484263" r:id="rId6"/>
    <p:sldLayoutId id="2147484264" r:id="rId7"/>
    <p:sldLayoutId id="2147484265" r:id="rId8"/>
    <p:sldLayoutId id="2147484266" r:id="rId9"/>
    <p:sldLayoutId id="2147484249" r:id="rId10"/>
    <p:sldLayoutId id="2147484267" r:id="rId11"/>
    <p:sldLayoutId id="2147484268" r:id="rId12"/>
  </p:sldLayoutIdLst>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anose="05040102010807070707"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anose="05040102010807070707"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anose="05040102010807070707"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anose="05000000000000000000"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anose="05000000000000000000"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Zástupný symbol pro nadpis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Kliknutím lze upravit styl.</a:t>
            </a:r>
          </a:p>
        </p:txBody>
      </p:sp>
      <p:sp>
        <p:nvSpPr>
          <p:cNvPr id="2051" name="Zástupný symbol pro text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Upravte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947B1E43-7AB8-4D6A-ACDA-E33C777DBDC8}"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4250" r:id="rId1"/>
    <p:sldLayoutId id="2147484251" r:id="rId2"/>
    <p:sldLayoutId id="2147484252" r:id="rId3"/>
    <p:sldLayoutId id="2147484253" r:id="rId4"/>
    <p:sldLayoutId id="2147484254" r:id="rId5"/>
    <p:sldLayoutId id="2147484255" r:id="rId6"/>
    <p:sldLayoutId id="2147484256" r:id="rId7"/>
    <p:sldLayoutId id="2147484257" r:id="rId8"/>
    <p:sldLayoutId id="2147484258" r:id="rId9"/>
    <p:sldLayoutId id="2147484259" r:id="rId10"/>
    <p:sldLayoutId id="2147484260" r:id="rId11"/>
    <p:sldLayoutId id="2147484269" r:id="rId12"/>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2E9HYDPXCgQ"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mLmKM4c3fJ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hyperlink" Target="https://www.oecd.org/els/mig/Main-Indicators-of-Immigrant-Integration.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A9279B-DB93-414B-98EC-0C4D44FB07DD}"/>
              </a:ext>
            </a:extLst>
          </p:cNvPr>
          <p:cNvSpPr>
            <a:spLocks noGrp="1"/>
          </p:cNvSpPr>
          <p:nvPr>
            <p:ph type="ctrTitle"/>
          </p:nvPr>
        </p:nvSpPr>
        <p:spPr/>
        <p:txBody>
          <a:bodyPr/>
          <a:lstStyle/>
          <a:p>
            <a:r>
              <a:rPr lang="en-GB" b="1" dirty="0"/>
              <a:t>Inequality and ethnicity </a:t>
            </a:r>
            <a:endParaRPr lang="cs-CZ" dirty="0"/>
          </a:p>
        </p:txBody>
      </p:sp>
      <p:sp>
        <p:nvSpPr>
          <p:cNvPr id="3" name="Podnadpis 2">
            <a:extLst>
              <a:ext uri="{FF2B5EF4-FFF2-40B4-BE49-F238E27FC236}">
                <a16:creationId xmlns:a16="http://schemas.microsoft.com/office/drawing/2014/main" id="{C590FC8A-2A26-43C8-BF67-8047EB8CDA8B}"/>
              </a:ext>
            </a:extLst>
          </p:cNvPr>
          <p:cNvSpPr>
            <a:spLocks noGrp="1"/>
          </p:cNvSpPr>
          <p:nvPr>
            <p:ph type="subTitle" idx="1"/>
          </p:nvPr>
        </p:nvSpPr>
        <p:spPr>
          <a:xfrm>
            <a:off x="1219200" y="5013176"/>
            <a:ext cx="6858000" cy="533400"/>
          </a:xfrm>
        </p:spPr>
        <p:txBody>
          <a:bodyPr/>
          <a:lstStyle/>
          <a:p>
            <a:r>
              <a:rPr lang="cs-CZ" dirty="0"/>
              <a:t>Laura Fónadová</a:t>
            </a:r>
          </a:p>
          <a:p>
            <a:r>
              <a:rPr lang="cs-CZ" dirty="0"/>
              <a:t>laura@econ.muni.cz</a:t>
            </a:r>
          </a:p>
        </p:txBody>
      </p:sp>
    </p:spTree>
    <p:extLst>
      <p:ext uri="{BB962C8B-B14F-4D97-AF65-F5344CB8AC3E}">
        <p14:creationId xmlns:p14="http://schemas.microsoft.com/office/powerpoint/2010/main" val="2076255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p:txBody>
          <a:bodyPr/>
          <a:lstStyle/>
          <a:p>
            <a:r>
              <a:rPr lang="cs-CZ" altLang="cs-CZ"/>
              <a:t>Ethnic disadvantages and socio-economic integration</a:t>
            </a:r>
          </a:p>
        </p:txBody>
      </p:sp>
      <p:sp>
        <p:nvSpPr>
          <p:cNvPr id="14339" name="Zástupný symbol pro obsah 2"/>
          <p:cNvSpPr>
            <a:spLocks noGrp="1"/>
          </p:cNvSpPr>
          <p:nvPr>
            <p:ph sz="quarter" idx="1"/>
          </p:nvPr>
        </p:nvSpPr>
        <p:spPr>
          <a:xfrm>
            <a:off x="457200" y="1219200"/>
            <a:ext cx="8229600" cy="4937125"/>
          </a:xfrm>
        </p:spPr>
        <p:txBody>
          <a:bodyPr/>
          <a:lstStyle/>
          <a:p>
            <a:pPr>
              <a:defRPr/>
            </a:pPr>
            <a:endParaRPr lang="cs-CZ" dirty="0"/>
          </a:p>
          <a:p>
            <a:pPr>
              <a:defRPr/>
            </a:pPr>
            <a:r>
              <a:rPr lang="cs-CZ" dirty="0" err="1"/>
              <a:t>Human</a:t>
            </a:r>
            <a:r>
              <a:rPr lang="cs-CZ" dirty="0"/>
              <a:t> </a:t>
            </a:r>
            <a:r>
              <a:rPr lang="cs-CZ" dirty="0" err="1"/>
              <a:t>capital</a:t>
            </a:r>
            <a:r>
              <a:rPr lang="cs-CZ" dirty="0"/>
              <a:t> </a:t>
            </a:r>
            <a:r>
              <a:rPr lang="cs-CZ" dirty="0" err="1"/>
              <a:t>theory</a:t>
            </a:r>
            <a:endParaRPr lang="cs-CZ" dirty="0"/>
          </a:p>
          <a:p>
            <a:pPr marL="0" indent="0">
              <a:buFont typeface="Wingdings 3" panose="05040102010807070707" pitchFamily="18" charset="2"/>
              <a:buNone/>
              <a:defRPr/>
            </a:pPr>
            <a:endParaRPr lang="cs-CZ" dirty="0"/>
          </a:p>
          <a:p>
            <a:pPr>
              <a:defRPr/>
            </a:pPr>
            <a:r>
              <a:rPr lang="cs-CZ" dirty="0" err="1"/>
              <a:t>Social</a:t>
            </a:r>
            <a:r>
              <a:rPr lang="cs-CZ" dirty="0"/>
              <a:t> </a:t>
            </a:r>
            <a:r>
              <a:rPr lang="cs-CZ" dirty="0" err="1"/>
              <a:t>capital</a:t>
            </a:r>
            <a:r>
              <a:rPr lang="cs-CZ" dirty="0"/>
              <a:t> </a:t>
            </a:r>
            <a:r>
              <a:rPr lang="cs-CZ" dirty="0" err="1"/>
              <a:t>theory</a:t>
            </a:r>
            <a:endParaRPr lang="cs-CZ" dirty="0"/>
          </a:p>
          <a:p>
            <a:pPr>
              <a:defRPr/>
            </a:pPr>
            <a:endParaRPr lang="cs-CZ" dirty="0"/>
          </a:p>
          <a:p>
            <a:pPr>
              <a:defRPr/>
            </a:pPr>
            <a:r>
              <a:rPr lang="cs-CZ" dirty="0" err="1"/>
              <a:t>Unfavourable</a:t>
            </a:r>
            <a:r>
              <a:rPr lang="cs-CZ" dirty="0"/>
              <a:t> </a:t>
            </a:r>
            <a:r>
              <a:rPr lang="cs-CZ" dirty="0" err="1"/>
              <a:t>attitudes</a:t>
            </a:r>
            <a:r>
              <a:rPr lang="cs-CZ" dirty="0"/>
              <a:t> (</a:t>
            </a:r>
            <a:r>
              <a:rPr lang="cs-CZ" dirty="0" err="1"/>
              <a:t>of</a:t>
            </a:r>
            <a:r>
              <a:rPr lang="cs-CZ" dirty="0"/>
              <a:t> </a:t>
            </a:r>
            <a:r>
              <a:rPr lang="cs-CZ" dirty="0" err="1"/>
              <a:t>employers</a:t>
            </a:r>
            <a:r>
              <a:rPr lang="cs-CZ" dirty="0"/>
              <a:t> </a:t>
            </a:r>
            <a:r>
              <a:rPr lang="cs-CZ" dirty="0" err="1"/>
              <a:t>or</a:t>
            </a:r>
            <a:r>
              <a:rPr lang="cs-CZ" dirty="0"/>
              <a:t> </a:t>
            </a:r>
            <a:r>
              <a:rPr lang="cs-CZ" dirty="0" err="1"/>
              <a:t>others</a:t>
            </a:r>
            <a:r>
              <a:rPr lang="cs-CZ" dirty="0"/>
              <a:t>)</a:t>
            </a:r>
          </a:p>
          <a:p>
            <a:pPr>
              <a:buFont typeface="Wingdings 3" panose="05040102010807070707" pitchFamily="18" charset="2"/>
              <a:buNone/>
              <a:defRPr/>
            </a:pPr>
            <a:endParaRPr lang="cs-CZ" dirty="0"/>
          </a:p>
          <a:p>
            <a:pPr>
              <a:defRPr/>
            </a:pPr>
            <a:r>
              <a:rPr lang="cs-CZ" dirty="0" err="1"/>
              <a:t>Theory</a:t>
            </a:r>
            <a:r>
              <a:rPr lang="cs-CZ" dirty="0"/>
              <a:t> </a:t>
            </a:r>
            <a:r>
              <a:rPr lang="cs-CZ" dirty="0" err="1"/>
              <a:t>of</a:t>
            </a:r>
            <a:r>
              <a:rPr lang="cs-CZ" dirty="0"/>
              <a:t> reference </a:t>
            </a:r>
            <a:r>
              <a:rPr lang="cs-CZ" dirty="0" err="1"/>
              <a:t>groups</a:t>
            </a:r>
            <a:r>
              <a:rPr lang="cs-CZ" dirty="0"/>
              <a:t> and </a:t>
            </a:r>
            <a:r>
              <a:rPr lang="cs-CZ" dirty="0" err="1"/>
              <a:t>acculturation</a:t>
            </a:r>
            <a:r>
              <a:rPr lang="cs-CZ" dirty="0"/>
              <a:t> </a:t>
            </a:r>
            <a:r>
              <a:rPr lang="cs-CZ" dirty="0" err="1"/>
              <a:t>processes</a:t>
            </a:r>
            <a:endParaRPr lang="cs-CZ" dirty="0"/>
          </a:p>
          <a:p>
            <a:pPr>
              <a:defRPr/>
            </a:pPr>
            <a:endParaRPr lang="cs-CZ" dirty="0"/>
          </a:p>
          <a:p>
            <a:pPr>
              <a:defRPr/>
            </a:pPr>
            <a:endParaRPr lang="cs-CZ" dirty="0"/>
          </a:p>
          <a:p>
            <a:pPr>
              <a:defRPr/>
            </a:pP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lstStyle/>
          <a:p>
            <a:r>
              <a:rPr lang="cs-CZ" altLang="cs-CZ"/>
              <a:t>Human capital theory</a:t>
            </a:r>
            <a:br>
              <a:rPr lang="cs-CZ" altLang="cs-CZ"/>
            </a:br>
            <a:endParaRPr lang="cs-CZ" altLang="cs-CZ"/>
          </a:p>
        </p:txBody>
      </p:sp>
      <p:sp>
        <p:nvSpPr>
          <p:cNvPr id="3" name="Zástupný symbol pro obsah 2"/>
          <p:cNvSpPr>
            <a:spLocks noGrp="1"/>
          </p:cNvSpPr>
          <p:nvPr>
            <p:ph sz="quarter" idx="1"/>
          </p:nvPr>
        </p:nvSpPr>
        <p:spPr>
          <a:xfrm>
            <a:off x="457200" y="1219200"/>
            <a:ext cx="8229600" cy="4937125"/>
          </a:xfrm>
        </p:spPr>
        <p:txBody>
          <a:bodyPr/>
          <a:lstStyle/>
          <a:p>
            <a:pPr>
              <a:defRPr/>
            </a:pPr>
            <a:endParaRPr lang="cs-CZ" dirty="0"/>
          </a:p>
          <a:p>
            <a:pPr>
              <a:defRPr/>
            </a:pPr>
            <a:r>
              <a:rPr lang="cs-CZ" dirty="0" err="1"/>
              <a:t>Emphasis</a:t>
            </a:r>
            <a:r>
              <a:rPr lang="cs-CZ" dirty="0"/>
              <a:t> on </a:t>
            </a:r>
            <a:r>
              <a:rPr lang="cs-CZ" dirty="0" err="1"/>
              <a:t>the</a:t>
            </a:r>
            <a:r>
              <a:rPr lang="cs-CZ" dirty="0"/>
              <a:t> relevance </a:t>
            </a:r>
            <a:r>
              <a:rPr lang="cs-CZ" dirty="0" err="1"/>
              <a:t>of</a:t>
            </a:r>
            <a:r>
              <a:rPr lang="cs-CZ" dirty="0"/>
              <a:t> </a:t>
            </a:r>
            <a:r>
              <a:rPr lang="cs-CZ" dirty="0" err="1"/>
              <a:t>education</a:t>
            </a:r>
            <a:r>
              <a:rPr lang="cs-CZ" dirty="0"/>
              <a:t>, </a:t>
            </a:r>
            <a:r>
              <a:rPr lang="cs-CZ" dirty="0" err="1"/>
              <a:t>skills</a:t>
            </a:r>
            <a:r>
              <a:rPr lang="cs-CZ" dirty="0"/>
              <a:t>, </a:t>
            </a:r>
            <a:r>
              <a:rPr lang="cs-CZ" dirty="0" err="1"/>
              <a:t>experiences</a:t>
            </a:r>
            <a:r>
              <a:rPr lang="cs-CZ" dirty="0"/>
              <a:t>, and </a:t>
            </a:r>
            <a:r>
              <a:rPr lang="cs-CZ" dirty="0" err="1"/>
              <a:t>language</a:t>
            </a:r>
            <a:r>
              <a:rPr lang="cs-CZ" dirty="0"/>
              <a:t> </a:t>
            </a:r>
            <a:r>
              <a:rPr lang="cs-CZ" dirty="0" err="1"/>
              <a:t>fluency</a:t>
            </a:r>
            <a:r>
              <a:rPr lang="cs-CZ" dirty="0"/>
              <a:t> </a:t>
            </a:r>
            <a:r>
              <a:rPr lang="cs-CZ" dirty="0" err="1"/>
              <a:t>for</a:t>
            </a:r>
            <a:r>
              <a:rPr lang="cs-CZ" dirty="0"/>
              <a:t> </a:t>
            </a:r>
            <a:r>
              <a:rPr lang="cs-CZ" dirty="0" err="1"/>
              <a:t>access</a:t>
            </a:r>
            <a:r>
              <a:rPr lang="cs-CZ" dirty="0"/>
              <a:t> to </a:t>
            </a:r>
            <a:r>
              <a:rPr lang="cs-CZ" dirty="0" err="1"/>
              <a:t>labour</a:t>
            </a:r>
            <a:r>
              <a:rPr lang="cs-CZ" dirty="0"/>
              <a:t> market.</a:t>
            </a:r>
          </a:p>
          <a:p>
            <a:pPr>
              <a:defRPr/>
            </a:pPr>
            <a:r>
              <a:rPr lang="cs-CZ" dirty="0" err="1"/>
              <a:t>Particularly</a:t>
            </a:r>
            <a:r>
              <a:rPr lang="cs-CZ" dirty="0"/>
              <a:t> </a:t>
            </a:r>
            <a:r>
              <a:rPr lang="cs-CZ" dirty="0" err="1"/>
              <a:t>relevant</a:t>
            </a:r>
            <a:r>
              <a:rPr lang="cs-CZ" dirty="0"/>
              <a:t> </a:t>
            </a:r>
            <a:r>
              <a:rPr lang="cs-CZ" dirty="0" err="1"/>
              <a:t>for</a:t>
            </a:r>
            <a:r>
              <a:rPr lang="cs-CZ" dirty="0"/>
              <a:t> </a:t>
            </a:r>
            <a:r>
              <a:rPr lang="cs-CZ" dirty="0" err="1"/>
              <a:t>immigrants</a:t>
            </a:r>
            <a:r>
              <a:rPr lang="cs-CZ" dirty="0"/>
              <a:t> </a:t>
            </a:r>
            <a:r>
              <a:rPr lang="cs-CZ" dirty="0" err="1"/>
              <a:t>from</a:t>
            </a:r>
            <a:r>
              <a:rPr lang="cs-CZ" dirty="0"/>
              <a:t> </a:t>
            </a:r>
            <a:r>
              <a:rPr lang="cs-CZ" dirty="0" err="1"/>
              <a:t>poor</a:t>
            </a:r>
            <a:r>
              <a:rPr lang="cs-CZ" dirty="0"/>
              <a:t> </a:t>
            </a:r>
            <a:r>
              <a:rPr lang="cs-CZ" dirty="0" err="1"/>
              <a:t>countries</a:t>
            </a:r>
            <a:r>
              <a:rPr lang="cs-CZ" dirty="0"/>
              <a:t> (</a:t>
            </a:r>
            <a:r>
              <a:rPr lang="cs-CZ" dirty="0" err="1"/>
              <a:t>low</a:t>
            </a:r>
            <a:r>
              <a:rPr lang="cs-CZ" dirty="0"/>
              <a:t> </a:t>
            </a:r>
            <a:r>
              <a:rPr lang="cs-CZ" dirty="0" err="1"/>
              <a:t>level</a:t>
            </a:r>
            <a:r>
              <a:rPr lang="cs-CZ" dirty="0"/>
              <a:t> </a:t>
            </a:r>
            <a:r>
              <a:rPr lang="cs-CZ" dirty="0" err="1"/>
              <a:t>of</a:t>
            </a:r>
            <a:r>
              <a:rPr lang="cs-CZ" dirty="0"/>
              <a:t> </a:t>
            </a:r>
            <a:r>
              <a:rPr lang="cs-CZ" dirty="0" err="1"/>
              <a:t>education</a:t>
            </a:r>
            <a:r>
              <a:rPr lang="cs-CZ" dirty="0"/>
              <a:t>, </a:t>
            </a:r>
            <a:r>
              <a:rPr lang="cs-CZ" dirty="0" err="1"/>
              <a:t>little</a:t>
            </a:r>
            <a:r>
              <a:rPr lang="cs-CZ" dirty="0"/>
              <a:t> </a:t>
            </a:r>
            <a:r>
              <a:rPr lang="cs-CZ" dirty="0" err="1"/>
              <a:t>language</a:t>
            </a:r>
            <a:r>
              <a:rPr lang="cs-CZ" dirty="0"/>
              <a:t> </a:t>
            </a:r>
            <a:r>
              <a:rPr lang="cs-CZ" dirty="0" err="1"/>
              <a:t>skills</a:t>
            </a:r>
            <a:r>
              <a:rPr lang="cs-CZ" dirty="0"/>
              <a:t>).</a:t>
            </a:r>
          </a:p>
          <a:p>
            <a:pPr marL="0" indent="0">
              <a:buFont typeface="Wingdings 3" panose="05040102010807070707" pitchFamily="18" charset="2"/>
              <a:buNone/>
              <a:defRPr/>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a:xfrm>
            <a:off x="395288" y="620713"/>
            <a:ext cx="8229600" cy="990600"/>
          </a:xfrm>
        </p:spPr>
        <p:txBody>
          <a:bodyPr/>
          <a:lstStyle/>
          <a:p>
            <a:br>
              <a:rPr lang="cs-CZ" altLang="cs-CZ"/>
            </a:br>
            <a:br>
              <a:rPr lang="cs-CZ" altLang="cs-CZ"/>
            </a:br>
            <a:br>
              <a:rPr lang="cs-CZ" altLang="cs-CZ"/>
            </a:br>
            <a:r>
              <a:rPr lang="cs-CZ" altLang="cs-CZ"/>
              <a:t>Social capital theory (incl. t</a:t>
            </a:r>
            <a:r>
              <a:rPr lang="en-US" altLang="cs-CZ"/>
              <a:t>he </a:t>
            </a:r>
            <a:r>
              <a:rPr lang="cs-CZ" altLang="cs-CZ"/>
              <a:t>“</a:t>
            </a:r>
            <a:r>
              <a:rPr lang="en-US" altLang="cs-CZ"/>
              <a:t>Strength of Weak Ties</a:t>
            </a:r>
            <a:r>
              <a:rPr lang="cs-CZ" altLang="cs-CZ"/>
              <a:t>“)</a:t>
            </a:r>
            <a:r>
              <a:rPr lang="en-US" altLang="cs-CZ"/>
              <a:t> </a:t>
            </a:r>
            <a:br>
              <a:rPr lang="cs-CZ" altLang="cs-CZ"/>
            </a:br>
            <a:endParaRPr lang="cs-CZ" altLang="cs-CZ"/>
          </a:p>
        </p:txBody>
      </p:sp>
      <p:sp>
        <p:nvSpPr>
          <p:cNvPr id="3" name="Zástupný symbol pro obsah 2"/>
          <p:cNvSpPr>
            <a:spLocks noGrp="1"/>
          </p:cNvSpPr>
          <p:nvPr>
            <p:ph sz="quarter" idx="1"/>
          </p:nvPr>
        </p:nvSpPr>
        <p:spPr>
          <a:xfrm>
            <a:off x="457200" y="1219200"/>
            <a:ext cx="8229600" cy="4937125"/>
          </a:xfrm>
        </p:spPr>
        <p:txBody>
          <a:bodyPr/>
          <a:lstStyle/>
          <a:p>
            <a:pPr>
              <a:buFont typeface="Wingdings 3" panose="05040102010807070707" pitchFamily="18" charset="2"/>
              <a:buNone/>
              <a:defRPr/>
            </a:pPr>
            <a:r>
              <a:rPr lang="cs-CZ" dirty="0" err="1"/>
              <a:t>see</a:t>
            </a:r>
            <a:r>
              <a:rPr lang="cs-CZ" dirty="0"/>
              <a:t> </a:t>
            </a:r>
            <a:r>
              <a:rPr lang="cs-CZ" dirty="0" err="1"/>
              <a:t>Bourdieu</a:t>
            </a:r>
            <a:r>
              <a:rPr lang="cs-CZ" dirty="0"/>
              <a:t>, </a:t>
            </a:r>
            <a:r>
              <a:rPr lang="cs-CZ" dirty="0" err="1"/>
              <a:t>Granovetter</a:t>
            </a:r>
            <a:endParaRPr lang="cs-CZ" dirty="0"/>
          </a:p>
          <a:p>
            <a:pPr>
              <a:buFont typeface="Wingdings 3" panose="05040102010807070707" pitchFamily="18" charset="2"/>
              <a:buNone/>
              <a:defRPr/>
            </a:pPr>
            <a:endParaRPr lang="cs-CZ" dirty="0"/>
          </a:p>
          <a:p>
            <a:pPr>
              <a:defRPr/>
            </a:pPr>
            <a:r>
              <a:rPr lang="cs-CZ" dirty="0" err="1"/>
              <a:t>Greater</a:t>
            </a:r>
            <a:r>
              <a:rPr lang="cs-CZ" dirty="0"/>
              <a:t> </a:t>
            </a:r>
            <a:r>
              <a:rPr lang="cs-CZ" dirty="0" err="1"/>
              <a:t>emphasis</a:t>
            </a:r>
            <a:r>
              <a:rPr lang="cs-CZ" dirty="0"/>
              <a:t> on </a:t>
            </a:r>
            <a:r>
              <a:rPr lang="cs-CZ" dirty="0" err="1"/>
              <a:t>the</a:t>
            </a:r>
            <a:r>
              <a:rPr lang="cs-CZ" dirty="0"/>
              <a:t> </a:t>
            </a:r>
            <a:r>
              <a:rPr lang="cs-CZ" dirty="0" err="1"/>
              <a:t>resources</a:t>
            </a:r>
            <a:r>
              <a:rPr lang="cs-CZ" dirty="0"/>
              <a:t> </a:t>
            </a:r>
            <a:r>
              <a:rPr lang="cs-CZ" dirty="0" err="1"/>
              <a:t>embedded</a:t>
            </a:r>
            <a:r>
              <a:rPr lang="cs-CZ" dirty="0"/>
              <a:t> in </a:t>
            </a:r>
            <a:r>
              <a:rPr lang="cs-CZ" dirty="0" err="1"/>
              <a:t>social</a:t>
            </a:r>
            <a:r>
              <a:rPr lang="cs-CZ" dirty="0"/>
              <a:t> relations and </a:t>
            </a:r>
            <a:r>
              <a:rPr lang="cs-CZ" dirty="0" err="1"/>
              <a:t>community</a:t>
            </a:r>
            <a:r>
              <a:rPr lang="cs-CZ" dirty="0"/>
              <a:t> </a:t>
            </a:r>
            <a:r>
              <a:rPr lang="cs-CZ" dirty="0" err="1"/>
              <a:t>structure</a:t>
            </a:r>
            <a:r>
              <a:rPr lang="cs-CZ" dirty="0"/>
              <a:t>.</a:t>
            </a:r>
          </a:p>
          <a:p>
            <a:pPr>
              <a:defRPr/>
            </a:pPr>
            <a:r>
              <a:rPr lang="cs-CZ" dirty="0" err="1"/>
              <a:t>Immigrants</a:t>
            </a:r>
            <a:r>
              <a:rPr lang="cs-CZ" dirty="0"/>
              <a:t>/</a:t>
            </a:r>
            <a:r>
              <a:rPr lang="cs-CZ" dirty="0" err="1"/>
              <a:t>ethnic</a:t>
            </a:r>
            <a:r>
              <a:rPr lang="cs-CZ" dirty="0"/>
              <a:t> </a:t>
            </a:r>
            <a:r>
              <a:rPr lang="cs-CZ" dirty="0" err="1"/>
              <a:t>groups</a:t>
            </a:r>
            <a:r>
              <a:rPr lang="cs-CZ" dirty="0"/>
              <a:t> </a:t>
            </a:r>
            <a:r>
              <a:rPr lang="cs-CZ" dirty="0" err="1"/>
              <a:t>tend</a:t>
            </a:r>
            <a:r>
              <a:rPr lang="cs-CZ" dirty="0"/>
              <a:t> to </a:t>
            </a:r>
            <a:r>
              <a:rPr lang="cs-CZ" dirty="0" err="1"/>
              <a:t>have</a:t>
            </a:r>
            <a:r>
              <a:rPr lang="cs-CZ" dirty="0"/>
              <a:t> a </a:t>
            </a:r>
            <a:r>
              <a:rPr lang="cs-CZ" dirty="0" err="1"/>
              <a:t>rather</a:t>
            </a:r>
            <a:r>
              <a:rPr lang="cs-CZ" dirty="0"/>
              <a:t> </a:t>
            </a:r>
            <a:r>
              <a:rPr lang="cs-CZ" dirty="0" err="1"/>
              <a:t>restricted</a:t>
            </a:r>
            <a:r>
              <a:rPr lang="cs-CZ" dirty="0"/>
              <a:t> </a:t>
            </a:r>
            <a:r>
              <a:rPr lang="cs-CZ" dirty="0" err="1"/>
              <a:t>social</a:t>
            </a:r>
            <a:r>
              <a:rPr lang="cs-CZ" dirty="0"/>
              <a:t> </a:t>
            </a:r>
            <a:r>
              <a:rPr lang="cs-CZ" dirty="0" err="1"/>
              <a:t>circle</a:t>
            </a:r>
            <a:r>
              <a:rPr lang="cs-CZ" dirty="0"/>
              <a:t> </a:t>
            </a:r>
            <a:r>
              <a:rPr lang="cs-CZ" dirty="0" err="1"/>
              <a:t>of</a:t>
            </a:r>
            <a:r>
              <a:rPr lang="cs-CZ" dirty="0"/>
              <a:t> co-</a:t>
            </a:r>
            <a:r>
              <a:rPr lang="cs-CZ" dirty="0" err="1"/>
              <a:t>ethnics</a:t>
            </a:r>
            <a:r>
              <a:rPr lang="cs-CZ" dirty="0"/>
              <a:t> in </a:t>
            </a:r>
            <a:r>
              <a:rPr lang="cs-CZ" dirty="0" err="1"/>
              <a:t>the</a:t>
            </a:r>
            <a:r>
              <a:rPr lang="cs-CZ" dirty="0"/>
              <a:t> </a:t>
            </a:r>
            <a:r>
              <a:rPr lang="cs-CZ" dirty="0" err="1"/>
              <a:t>same</a:t>
            </a:r>
            <a:r>
              <a:rPr lang="cs-CZ" dirty="0"/>
              <a:t> </a:t>
            </a:r>
            <a:r>
              <a:rPr lang="cs-CZ" dirty="0" err="1"/>
              <a:t>position</a:t>
            </a:r>
            <a:r>
              <a:rPr lang="cs-CZ" dirty="0"/>
              <a:t>.</a:t>
            </a:r>
          </a:p>
          <a:p>
            <a:pPr marL="0" indent="0">
              <a:buFont typeface="Wingdings 3" panose="05040102010807070707" pitchFamily="18" charset="2"/>
              <a:buNone/>
              <a:defRPr/>
            </a:pPr>
            <a:endParaRPr lang="cs-CZ" dirty="0"/>
          </a:p>
          <a:p>
            <a:pPr>
              <a:defRPr/>
            </a:pPr>
            <a:r>
              <a:rPr lang="en-US" dirty="0"/>
              <a:t>Not having effective job-search networks</a:t>
            </a:r>
            <a:r>
              <a:rPr lang="cs-CZ" dirty="0"/>
              <a:t>.</a:t>
            </a:r>
            <a:r>
              <a:rPr lang="en-US" dirty="0"/>
              <a:t> </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a:xfrm>
            <a:off x="468313" y="333375"/>
            <a:ext cx="8229600" cy="990600"/>
          </a:xfrm>
        </p:spPr>
        <p:txBody>
          <a:bodyPr/>
          <a:lstStyle/>
          <a:p>
            <a:br>
              <a:rPr lang="cs-CZ" altLang="cs-CZ"/>
            </a:br>
            <a:r>
              <a:rPr lang="cs-CZ" altLang="cs-CZ"/>
              <a:t>Unfavourable attitudes of employers</a:t>
            </a:r>
            <a:br>
              <a:rPr lang="cs-CZ" altLang="cs-CZ"/>
            </a:br>
            <a:endParaRPr lang="cs-CZ" altLang="cs-CZ"/>
          </a:p>
        </p:txBody>
      </p:sp>
      <p:sp>
        <p:nvSpPr>
          <p:cNvPr id="33795" name="Zástupný symbol pro obsah 2"/>
          <p:cNvSpPr>
            <a:spLocks noGrp="1"/>
          </p:cNvSpPr>
          <p:nvPr>
            <p:ph sz="quarter" idx="1"/>
          </p:nvPr>
        </p:nvSpPr>
        <p:spPr>
          <a:xfrm>
            <a:off x="457200" y="1219200"/>
            <a:ext cx="8229600" cy="4937125"/>
          </a:xfrm>
        </p:spPr>
        <p:txBody>
          <a:bodyPr/>
          <a:lstStyle/>
          <a:p>
            <a:endParaRPr lang="cs-CZ" altLang="cs-CZ" dirty="0"/>
          </a:p>
          <a:p>
            <a:r>
              <a:rPr lang="cs-CZ" altLang="cs-CZ" dirty="0" err="1"/>
              <a:t>Statistical</a:t>
            </a:r>
            <a:r>
              <a:rPr lang="cs-CZ" altLang="cs-CZ" dirty="0"/>
              <a:t> </a:t>
            </a:r>
            <a:r>
              <a:rPr lang="cs-CZ" altLang="cs-CZ" dirty="0" err="1"/>
              <a:t>discrimination</a:t>
            </a:r>
            <a:r>
              <a:rPr lang="cs-CZ" altLang="cs-CZ" dirty="0"/>
              <a:t> </a:t>
            </a:r>
          </a:p>
          <a:p>
            <a:pPr marL="0" indent="0">
              <a:buNone/>
            </a:pPr>
            <a:r>
              <a:rPr lang="cs-CZ" dirty="0"/>
              <a:t>	</a:t>
            </a:r>
            <a:r>
              <a:rPr lang="cs-CZ" i="1" dirty="0" err="1"/>
              <a:t>please</a:t>
            </a:r>
            <a:r>
              <a:rPr lang="cs-CZ" i="1" dirty="0"/>
              <a:t> </a:t>
            </a:r>
            <a:r>
              <a:rPr lang="cs-CZ" i="1" dirty="0" err="1"/>
              <a:t>see</a:t>
            </a:r>
            <a:r>
              <a:rPr lang="cs-CZ" i="1" dirty="0"/>
              <a:t> </a:t>
            </a:r>
            <a:r>
              <a:rPr lang="cs-CZ" i="1" dirty="0" err="1"/>
              <a:t>this</a:t>
            </a:r>
            <a:r>
              <a:rPr lang="cs-CZ" i="1" dirty="0"/>
              <a:t> </a:t>
            </a:r>
            <a:r>
              <a:rPr lang="cs-CZ" i="1" dirty="0" err="1"/>
              <a:t>short</a:t>
            </a:r>
            <a:r>
              <a:rPr lang="cs-CZ" i="1" dirty="0"/>
              <a:t> video: </a:t>
            </a:r>
            <a:endParaRPr lang="cs-CZ" altLang="cs-CZ" i="1" dirty="0"/>
          </a:p>
          <a:p>
            <a:pPr marL="0" indent="0">
              <a:buNone/>
            </a:pPr>
            <a:r>
              <a:rPr lang="cs-CZ" altLang="cs-CZ" dirty="0"/>
              <a:t>	</a:t>
            </a:r>
            <a:r>
              <a:rPr lang="cs-CZ" altLang="cs-CZ" dirty="0">
                <a:hlinkClick r:id="rId3"/>
              </a:rPr>
              <a:t>https://www.youtube.com/watch?v=2E9HYDPXCgQ</a:t>
            </a:r>
            <a:endParaRPr lang="cs-CZ" altLang="cs-CZ" dirty="0"/>
          </a:p>
          <a:p>
            <a:pPr marL="0" indent="0">
              <a:buNone/>
            </a:pPr>
            <a:endParaRPr lang="cs-CZ" altLang="cs-CZ" dirty="0"/>
          </a:p>
          <a:p>
            <a:r>
              <a:rPr lang="cs-CZ" altLang="cs-CZ" dirty="0"/>
              <a:t>Direct </a:t>
            </a:r>
            <a:r>
              <a:rPr lang="cs-CZ" altLang="cs-CZ" dirty="0" err="1"/>
              <a:t>disrimination</a:t>
            </a:r>
            <a:endParaRPr lang="cs-CZ" altLang="cs-CZ" dirty="0"/>
          </a:p>
          <a:p>
            <a:endParaRPr lang="cs-CZ" altLang="cs-CZ" dirty="0"/>
          </a:p>
          <a:p>
            <a:r>
              <a:rPr lang="cs-CZ" altLang="cs-CZ" dirty="0" err="1"/>
              <a:t>Indirect</a:t>
            </a:r>
            <a:r>
              <a:rPr lang="cs-CZ" altLang="cs-CZ" dirty="0"/>
              <a:t> </a:t>
            </a:r>
            <a:r>
              <a:rPr lang="cs-CZ" altLang="cs-CZ" dirty="0" err="1"/>
              <a:t>discrimination</a:t>
            </a:r>
            <a:endParaRPr lang="cs-CZ" altLang="cs-CZ" dirty="0"/>
          </a:p>
          <a:p>
            <a:endParaRPr lang="cs-CZ" altLang="cs-CZ" dirty="0"/>
          </a:p>
          <a:p>
            <a:pPr>
              <a:buFont typeface="Wingdings 3" panose="05040102010807070707" pitchFamily="18" charset="2"/>
              <a:buNone/>
            </a:pPr>
            <a:r>
              <a:rPr lang="cs-CZ" altLang="cs-CZ" dirty="0" err="1"/>
              <a:t>For</a:t>
            </a:r>
            <a:r>
              <a:rPr lang="cs-CZ" altLang="cs-CZ" dirty="0"/>
              <a:t> evidence </a:t>
            </a:r>
            <a:r>
              <a:rPr lang="cs-CZ" altLang="cs-CZ" dirty="0" err="1"/>
              <a:t>see</a:t>
            </a:r>
            <a:r>
              <a:rPr lang="cs-CZ" altLang="cs-CZ" dirty="0"/>
              <a:t> </a:t>
            </a:r>
            <a:r>
              <a:rPr lang="en-US" altLang="cs-CZ" dirty="0"/>
              <a:t>OECD and ILO research (OECD </a:t>
            </a:r>
            <a:r>
              <a:rPr lang="en-US" altLang="cs-CZ" i="1" dirty="0"/>
              <a:t>Indicators of Immigrant Integration</a:t>
            </a:r>
            <a:r>
              <a:rPr lang="cs-CZ" altLang="cs-CZ" i="1" dirty="0"/>
              <a:t>,</a:t>
            </a:r>
            <a:r>
              <a:rPr lang="en-US" altLang="cs-CZ" dirty="0"/>
              <a:t> 2012) </a:t>
            </a:r>
            <a:endParaRPr lang="cs-CZ" altLang="cs-CZ" dirty="0"/>
          </a:p>
          <a:p>
            <a:endParaRPr lang="cs-CZ" altLang="cs-CZ" dirty="0"/>
          </a:p>
          <a:p>
            <a:endParaRPr lang="cs-CZ" alt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Nadpis 1"/>
          <p:cNvSpPr>
            <a:spLocks noGrp="1"/>
          </p:cNvSpPr>
          <p:nvPr>
            <p:ph type="title"/>
          </p:nvPr>
        </p:nvSpPr>
        <p:spPr>
          <a:xfrm>
            <a:off x="441325" y="723900"/>
            <a:ext cx="8229600" cy="990600"/>
          </a:xfrm>
        </p:spPr>
        <p:txBody>
          <a:bodyPr/>
          <a:lstStyle/>
          <a:p>
            <a:br>
              <a:rPr lang="cs-CZ" altLang="cs-CZ" dirty="0"/>
            </a:br>
            <a:br>
              <a:rPr lang="cs-CZ" altLang="cs-CZ" dirty="0"/>
            </a:br>
            <a:br>
              <a:rPr lang="cs-CZ" altLang="cs-CZ" dirty="0"/>
            </a:br>
            <a:br>
              <a:rPr lang="cs-CZ" altLang="cs-CZ" dirty="0"/>
            </a:br>
            <a:r>
              <a:rPr lang="cs-CZ" altLang="cs-CZ" dirty="0" err="1"/>
              <a:t>Theory</a:t>
            </a:r>
            <a:r>
              <a:rPr lang="cs-CZ" altLang="cs-CZ" dirty="0"/>
              <a:t> </a:t>
            </a:r>
            <a:r>
              <a:rPr lang="cs-CZ" altLang="cs-CZ" dirty="0" err="1"/>
              <a:t>of</a:t>
            </a:r>
            <a:r>
              <a:rPr lang="cs-CZ" altLang="cs-CZ" dirty="0"/>
              <a:t> reference </a:t>
            </a:r>
            <a:r>
              <a:rPr lang="cs-CZ" altLang="cs-CZ" dirty="0" err="1"/>
              <a:t>groups</a:t>
            </a:r>
            <a:r>
              <a:rPr lang="cs-CZ" altLang="cs-CZ" dirty="0"/>
              <a:t> and </a:t>
            </a:r>
            <a:r>
              <a:rPr lang="cs-CZ" altLang="cs-CZ" dirty="0" err="1"/>
              <a:t>acculturation</a:t>
            </a:r>
            <a:r>
              <a:rPr lang="cs-CZ" altLang="cs-CZ" dirty="0"/>
              <a:t>/</a:t>
            </a:r>
            <a:r>
              <a:rPr lang="cs-CZ" altLang="cs-CZ" dirty="0" err="1"/>
              <a:t>assimilation</a:t>
            </a:r>
            <a:r>
              <a:rPr lang="cs-CZ" altLang="cs-CZ" dirty="0"/>
              <a:t> </a:t>
            </a:r>
            <a:r>
              <a:rPr lang="cs-CZ" altLang="cs-CZ" dirty="0" err="1"/>
              <a:t>processes</a:t>
            </a:r>
            <a:br>
              <a:rPr lang="cs-CZ" altLang="cs-CZ" dirty="0"/>
            </a:br>
            <a:endParaRPr lang="cs-CZ" altLang="cs-CZ" dirty="0"/>
          </a:p>
        </p:txBody>
      </p:sp>
      <p:sp>
        <p:nvSpPr>
          <p:cNvPr id="3" name="Zástupný symbol pro obsah 2"/>
          <p:cNvSpPr>
            <a:spLocks noGrp="1"/>
          </p:cNvSpPr>
          <p:nvPr>
            <p:ph sz="quarter" idx="1"/>
          </p:nvPr>
        </p:nvSpPr>
        <p:spPr>
          <a:xfrm>
            <a:off x="457200" y="1219200"/>
            <a:ext cx="8229600" cy="4937125"/>
          </a:xfrm>
        </p:spPr>
        <p:txBody>
          <a:bodyPr/>
          <a:lstStyle/>
          <a:p>
            <a:pPr>
              <a:defRPr/>
            </a:pPr>
            <a:endParaRPr lang="cs-CZ" dirty="0"/>
          </a:p>
          <a:p>
            <a:pPr>
              <a:defRPr/>
            </a:pPr>
            <a:r>
              <a:rPr lang="cs-CZ" dirty="0" err="1"/>
              <a:t>The</a:t>
            </a:r>
            <a:r>
              <a:rPr lang="cs-CZ" dirty="0"/>
              <a:t> </a:t>
            </a:r>
            <a:r>
              <a:rPr lang="cs-CZ" dirty="0" err="1"/>
              <a:t>first</a:t>
            </a:r>
            <a:r>
              <a:rPr lang="cs-CZ" dirty="0"/>
              <a:t> </a:t>
            </a:r>
            <a:r>
              <a:rPr lang="cs-CZ" dirty="0" err="1"/>
              <a:t>generation</a:t>
            </a:r>
            <a:r>
              <a:rPr lang="cs-CZ" dirty="0"/>
              <a:t> </a:t>
            </a:r>
            <a:r>
              <a:rPr lang="cs-CZ" dirty="0" err="1"/>
              <a:t>may</a:t>
            </a:r>
            <a:r>
              <a:rPr lang="cs-CZ" dirty="0"/>
              <a:t> </a:t>
            </a:r>
            <a:r>
              <a:rPr lang="cs-CZ" dirty="0" err="1"/>
              <a:t>be</a:t>
            </a:r>
            <a:r>
              <a:rPr lang="cs-CZ" dirty="0"/>
              <a:t> </a:t>
            </a:r>
            <a:r>
              <a:rPr lang="cs-CZ" dirty="0" err="1"/>
              <a:t>poorly</a:t>
            </a:r>
            <a:r>
              <a:rPr lang="cs-CZ" dirty="0"/>
              <a:t> </a:t>
            </a:r>
            <a:r>
              <a:rPr lang="cs-CZ" dirty="0" err="1"/>
              <a:t>educated</a:t>
            </a:r>
            <a:r>
              <a:rPr lang="cs-CZ" dirty="0"/>
              <a:t> and </a:t>
            </a:r>
            <a:r>
              <a:rPr lang="cs-CZ" dirty="0" err="1"/>
              <a:t>disadvantaged</a:t>
            </a:r>
            <a:endParaRPr lang="cs-CZ" dirty="0"/>
          </a:p>
          <a:p>
            <a:pPr marL="0" indent="0">
              <a:buFont typeface="Wingdings 3" panose="05040102010807070707" pitchFamily="18" charset="2"/>
              <a:buNone/>
              <a:defRPr/>
            </a:pPr>
            <a:endParaRPr lang="cs-CZ" dirty="0"/>
          </a:p>
          <a:p>
            <a:pPr>
              <a:defRPr/>
            </a:pPr>
            <a:r>
              <a:rPr lang="cs-CZ" dirty="0" err="1"/>
              <a:t>The</a:t>
            </a:r>
            <a:r>
              <a:rPr lang="cs-CZ" dirty="0"/>
              <a:t> </a:t>
            </a:r>
            <a:r>
              <a:rPr lang="cs-CZ" dirty="0" err="1"/>
              <a:t>horizon</a:t>
            </a:r>
            <a:r>
              <a:rPr lang="cs-CZ" dirty="0"/>
              <a:t> </a:t>
            </a:r>
            <a:r>
              <a:rPr lang="cs-CZ" dirty="0" err="1"/>
              <a:t>of</a:t>
            </a:r>
            <a:r>
              <a:rPr lang="cs-CZ" dirty="0"/>
              <a:t> </a:t>
            </a:r>
            <a:r>
              <a:rPr lang="cs-CZ" dirty="0" err="1"/>
              <a:t>the</a:t>
            </a:r>
            <a:r>
              <a:rPr lang="cs-CZ" dirty="0"/>
              <a:t> second </a:t>
            </a:r>
            <a:r>
              <a:rPr lang="cs-CZ" dirty="0" err="1"/>
              <a:t>generation</a:t>
            </a:r>
            <a:r>
              <a:rPr lang="cs-CZ" dirty="0"/>
              <a:t> </a:t>
            </a:r>
            <a:r>
              <a:rPr lang="cs-CZ" dirty="0" err="1"/>
              <a:t>may</a:t>
            </a:r>
            <a:r>
              <a:rPr lang="cs-CZ" dirty="0"/>
              <a:t> </a:t>
            </a:r>
            <a:r>
              <a:rPr lang="cs-CZ" dirty="0" err="1"/>
              <a:t>grow</a:t>
            </a:r>
            <a:r>
              <a:rPr lang="cs-CZ" dirty="0"/>
              <a:t> </a:t>
            </a:r>
            <a:r>
              <a:rPr lang="cs-CZ" dirty="0" err="1"/>
              <a:t>broader</a:t>
            </a:r>
            <a:r>
              <a:rPr lang="cs-CZ" dirty="0"/>
              <a:t>:</a:t>
            </a:r>
            <a:br>
              <a:rPr lang="cs-CZ" dirty="0"/>
            </a:br>
            <a:r>
              <a:rPr lang="cs-CZ" dirty="0"/>
              <a:t>	</a:t>
            </a:r>
            <a:r>
              <a:rPr lang="cs-CZ" dirty="0" err="1"/>
              <a:t>higher</a:t>
            </a:r>
            <a:r>
              <a:rPr lang="cs-CZ" dirty="0"/>
              <a:t> </a:t>
            </a:r>
            <a:r>
              <a:rPr lang="cs-CZ" dirty="0" err="1"/>
              <a:t>aspirations</a:t>
            </a:r>
            <a:r>
              <a:rPr lang="cs-CZ" dirty="0"/>
              <a:t>, </a:t>
            </a:r>
          </a:p>
          <a:p>
            <a:pPr marL="0" indent="0">
              <a:buFont typeface="Wingdings 3" panose="05040102010807070707" pitchFamily="18" charset="2"/>
              <a:buNone/>
              <a:defRPr/>
            </a:pPr>
            <a:r>
              <a:rPr lang="cs-CZ" dirty="0"/>
              <a:t>	</a:t>
            </a:r>
            <a:r>
              <a:rPr lang="cs-CZ" dirty="0" err="1"/>
              <a:t>lower</a:t>
            </a:r>
            <a:r>
              <a:rPr lang="cs-CZ" dirty="0"/>
              <a:t> </a:t>
            </a:r>
            <a:r>
              <a:rPr lang="cs-CZ" dirty="0" err="1"/>
              <a:t>level</a:t>
            </a:r>
            <a:r>
              <a:rPr lang="cs-CZ" dirty="0"/>
              <a:t> </a:t>
            </a:r>
            <a:r>
              <a:rPr lang="cs-CZ" dirty="0" err="1"/>
              <a:t>of</a:t>
            </a:r>
            <a:r>
              <a:rPr lang="cs-CZ" dirty="0"/>
              <a:t> </a:t>
            </a:r>
            <a:r>
              <a:rPr lang="cs-CZ" dirty="0" err="1"/>
              <a:t>discrimination</a:t>
            </a:r>
            <a:r>
              <a:rPr lang="cs-CZ" dirty="0"/>
              <a:t>, </a:t>
            </a:r>
          </a:p>
          <a:p>
            <a:pPr marL="0" indent="0">
              <a:buFont typeface="Wingdings 3" panose="05040102010807070707" pitchFamily="18" charset="2"/>
              <a:buNone/>
              <a:defRPr/>
            </a:pPr>
            <a:r>
              <a:rPr lang="cs-CZ" dirty="0"/>
              <a:t>	</a:t>
            </a:r>
            <a:r>
              <a:rPr lang="cs-CZ" dirty="0" err="1"/>
              <a:t>antidiscrimiantion</a:t>
            </a:r>
            <a:r>
              <a:rPr lang="cs-CZ" dirty="0"/>
              <a:t> </a:t>
            </a:r>
            <a:r>
              <a:rPr lang="cs-CZ" dirty="0" err="1"/>
              <a:t>legislation</a:t>
            </a:r>
            <a:endParaRPr lang="cs-CZ" dirty="0"/>
          </a:p>
          <a:p>
            <a:pPr marL="0" indent="0">
              <a:buFont typeface="Wingdings 3" panose="05040102010807070707" pitchFamily="18" charset="2"/>
              <a:buNone/>
              <a:defRPr/>
            </a:pPr>
            <a:endParaRPr lang="cs-CZ" dirty="0"/>
          </a:p>
          <a:p>
            <a:pPr lvl="3">
              <a:defRPr/>
            </a:pPr>
            <a:endParaRPr lang="cs-CZ" dirty="0"/>
          </a:p>
          <a:p>
            <a:pPr marL="593725" lvl="2" indent="0">
              <a:buFont typeface="Wingdings 3" panose="05040102010807070707" pitchFamily="18" charset="2"/>
              <a:buNone/>
              <a:defRPr/>
            </a:pPr>
            <a:endParaRPr lang="cs-CZ" dirty="0"/>
          </a:p>
          <a:p>
            <a:pPr marL="0" indent="0">
              <a:buFont typeface="Wingdings 3" panose="05040102010807070707" pitchFamily="18" charset="2"/>
              <a:buNone/>
              <a:defRPr/>
            </a:pPr>
            <a:r>
              <a:rPr lang="cs-CZ" dirty="0"/>
              <a:t>	 </a:t>
            </a:r>
          </a:p>
          <a:p>
            <a:pPr marL="0" indent="0">
              <a:buFont typeface="Wingdings 3" panose="05040102010807070707" pitchFamily="18" charset="2"/>
              <a:buNone/>
              <a:defRPr/>
            </a:pP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Nadpis 1"/>
          <p:cNvSpPr>
            <a:spLocks noGrp="1"/>
          </p:cNvSpPr>
          <p:nvPr>
            <p:ph type="title"/>
          </p:nvPr>
        </p:nvSpPr>
        <p:spPr/>
        <p:txBody>
          <a:bodyPr/>
          <a:lstStyle/>
          <a:p>
            <a:r>
              <a:rPr lang="cs-CZ" altLang="cs-CZ"/>
              <a:t>Three images of the long-term situation of ethnic groups</a:t>
            </a:r>
          </a:p>
        </p:txBody>
      </p:sp>
      <p:sp>
        <p:nvSpPr>
          <p:cNvPr id="37891" name="Zástupný symbol pro obsah 2"/>
          <p:cNvSpPr>
            <a:spLocks noGrp="1"/>
          </p:cNvSpPr>
          <p:nvPr>
            <p:ph sz="quarter" idx="1"/>
          </p:nvPr>
        </p:nvSpPr>
        <p:spPr>
          <a:xfrm>
            <a:off x="457200" y="1219200"/>
            <a:ext cx="8229600" cy="4937125"/>
          </a:xfrm>
        </p:spPr>
        <p:txBody>
          <a:bodyPr/>
          <a:lstStyle/>
          <a:p>
            <a:r>
              <a:rPr lang="cs-CZ" altLang="cs-CZ" b="1"/>
              <a:t>Optimistic</a:t>
            </a:r>
          </a:p>
          <a:p>
            <a:pPr>
              <a:buFont typeface="Wingdings 3" panose="05040102010807070707" pitchFamily="18" charset="2"/>
              <a:buNone/>
            </a:pPr>
            <a:r>
              <a:rPr lang="cs-CZ" altLang="cs-CZ"/>
              <a:t>	The example of the gradual reduction of gender differences, so it is hoped that similar processes may work on ethnic lines.</a:t>
            </a:r>
          </a:p>
          <a:p>
            <a:r>
              <a:rPr lang="cs-CZ" altLang="cs-CZ" b="1"/>
              <a:t>Pessimistic</a:t>
            </a:r>
          </a:p>
          <a:p>
            <a:pPr>
              <a:buFont typeface="Wingdings 3" panose="05040102010807070707" pitchFamily="18" charset="2"/>
              <a:buNone/>
            </a:pPr>
            <a:r>
              <a:rPr lang="cs-CZ" altLang="cs-CZ" b="1"/>
              <a:t> 	</a:t>
            </a:r>
            <a:r>
              <a:rPr lang="cs-CZ" altLang="cs-CZ"/>
              <a:t>It may take decades for minority groups to catch up, if they ever do.  The link between the etnicity and social class (see rationally adaptive strategies) </a:t>
            </a:r>
          </a:p>
          <a:p>
            <a:r>
              <a:rPr lang="cs-CZ" altLang="cs-CZ" b="1"/>
              <a:t>Segmented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r>
              <a:rPr lang="cs-CZ" altLang="cs-CZ" dirty="0" err="1"/>
              <a:t>Explanation</a:t>
            </a:r>
            <a:r>
              <a:rPr lang="cs-CZ" altLang="cs-CZ" dirty="0"/>
              <a:t> </a:t>
            </a:r>
            <a:r>
              <a:rPr lang="cs-CZ" altLang="cs-CZ" dirty="0" err="1"/>
              <a:t>of</a:t>
            </a:r>
            <a:r>
              <a:rPr lang="cs-CZ" altLang="cs-CZ" dirty="0"/>
              <a:t> </a:t>
            </a:r>
            <a:r>
              <a:rPr lang="cs-CZ" altLang="cs-CZ" dirty="0" err="1"/>
              <a:t>different</a:t>
            </a:r>
            <a:r>
              <a:rPr lang="cs-CZ" altLang="cs-CZ" dirty="0"/>
              <a:t> </a:t>
            </a:r>
            <a:r>
              <a:rPr lang="cs-CZ" altLang="cs-CZ" dirty="0" err="1"/>
              <a:t>outcomes</a:t>
            </a:r>
            <a:endParaRPr lang="cs-CZ" altLang="cs-CZ" dirty="0"/>
          </a:p>
        </p:txBody>
      </p:sp>
      <p:sp>
        <p:nvSpPr>
          <p:cNvPr id="3" name="Zástupný symbol pro obsah 2"/>
          <p:cNvSpPr>
            <a:spLocks noGrp="1"/>
          </p:cNvSpPr>
          <p:nvPr>
            <p:ph sz="quarter" idx="1"/>
          </p:nvPr>
        </p:nvSpPr>
        <p:spPr>
          <a:xfrm>
            <a:off x="457200" y="1219200"/>
            <a:ext cx="8229600" cy="4937125"/>
          </a:xfrm>
        </p:spPr>
        <p:txBody>
          <a:bodyPr/>
          <a:lstStyle/>
          <a:p>
            <a:pPr>
              <a:defRPr/>
            </a:pPr>
            <a:endParaRPr lang="cs-CZ" dirty="0"/>
          </a:p>
          <a:p>
            <a:pPr marL="0" indent="0" algn="ctr">
              <a:buFont typeface="Wingdings 3" panose="05040102010807070707" pitchFamily="18" charset="2"/>
              <a:buNone/>
              <a:defRPr/>
            </a:pPr>
            <a:r>
              <a:rPr lang="cs-CZ" dirty="0" err="1"/>
              <a:t>Concerning</a:t>
            </a:r>
            <a:r>
              <a:rPr lang="cs-CZ" dirty="0"/>
              <a:t> </a:t>
            </a:r>
            <a:r>
              <a:rPr lang="cs-CZ" dirty="0" err="1"/>
              <a:t>the</a:t>
            </a:r>
            <a:r>
              <a:rPr lang="cs-CZ" dirty="0"/>
              <a:t> </a:t>
            </a:r>
            <a:r>
              <a:rPr lang="cs-CZ" dirty="0" err="1"/>
              <a:t>relationship</a:t>
            </a:r>
            <a:r>
              <a:rPr lang="cs-CZ" dirty="0"/>
              <a:t> </a:t>
            </a:r>
            <a:r>
              <a:rPr lang="cs-CZ" dirty="0" err="1"/>
              <a:t>between</a:t>
            </a:r>
            <a:r>
              <a:rPr lang="cs-CZ" dirty="0"/>
              <a:t> </a:t>
            </a:r>
            <a:r>
              <a:rPr lang="cs-CZ" dirty="0" err="1"/>
              <a:t>assimilation</a:t>
            </a:r>
            <a:r>
              <a:rPr lang="cs-CZ" dirty="0"/>
              <a:t> </a:t>
            </a:r>
            <a:r>
              <a:rPr lang="cs-CZ" dirty="0" err="1"/>
              <a:t>process</a:t>
            </a:r>
            <a:r>
              <a:rPr lang="cs-CZ" dirty="0"/>
              <a:t> and </a:t>
            </a:r>
            <a:r>
              <a:rPr lang="cs-CZ" dirty="0" err="1"/>
              <a:t>social</a:t>
            </a:r>
            <a:r>
              <a:rPr lang="cs-CZ" dirty="0"/>
              <a:t> mobility, </a:t>
            </a:r>
            <a:r>
              <a:rPr lang="cs-CZ" dirty="0" err="1"/>
              <a:t>please</a:t>
            </a:r>
            <a:r>
              <a:rPr lang="cs-CZ" dirty="0"/>
              <a:t> </a:t>
            </a:r>
            <a:r>
              <a:rPr lang="cs-CZ" dirty="0" err="1"/>
              <a:t>see</a:t>
            </a:r>
            <a:r>
              <a:rPr lang="cs-CZ" dirty="0"/>
              <a:t> </a:t>
            </a:r>
            <a:r>
              <a:rPr lang="cs-CZ" dirty="0" err="1"/>
              <a:t>this</a:t>
            </a:r>
            <a:r>
              <a:rPr lang="cs-CZ" dirty="0"/>
              <a:t> video </a:t>
            </a:r>
            <a:br>
              <a:rPr lang="cs-CZ" dirty="0"/>
            </a:br>
            <a:r>
              <a:rPr lang="cs-CZ" dirty="0"/>
              <a:t>by </a:t>
            </a:r>
            <a:r>
              <a:rPr lang="cs-CZ" dirty="0" err="1"/>
              <a:t>Alejandro</a:t>
            </a:r>
            <a:r>
              <a:rPr lang="cs-CZ" dirty="0"/>
              <a:t> </a:t>
            </a:r>
            <a:r>
              <a:rPr lang="cs-CZ" dirty="0" err="1"/>
              <a:t>Portes</a:t>
            </a:r>
            <a:r>
              <a:rPr lang="cs-CZ" dirty="0"/>
              <a:t>:</a:t>
            </a:r>
          </a:p>
          <a:p>
            <a:pPr>
              <a:defRPr/>
            </a:pPr>
            <a:endParaRPr lang="cs-CZ" dirty="0"/>
          </a:p>
          <a:p>
            <a:pPr marL="0" indent="0" algn="ctr">
              <a:buFont typeface="Wingdings 3" panose="05040102010807070707" pitchFamily="18" charset="2"/>
              <a:buNone/>
              <a:defRPr/>
            </a:pPr>
            <a:r>
              <a:rPr lang="cs-CZ" dirty="0">
                <a:hlinkClick r:id="rId3"/>
              </a:rPr>
              <a:t>https://www.youtube.com/watch?v=mLmKM4c3fJs</a:t>
            </a:r>
            <a:endParaRPr lang="cs-CZ" dirty="0"/>
          </a:p>
          <a:p>
            <a:pPr marL="0" indent="0" algn="ctr">
              <a:buFont typeface="Wingdings 3" panose="05040102010807070707" pitchFamily="18" charset="2"/>
              <a:buNone/>
              <a:defRPr/>
            </a:pPr>
            <a:endParaRPr lang="cs-CZ" dirty="0"/>
          </a:p>
          <a:p>
            <a:pPr>
              <a:defRPr/>
            </a:pP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p:nvPr>
        </p:nvSpPr>
        <p:spPr/>
        <p:txBody>
          <a:bodyPr/>
          <a:lstStyle/>
          <a:p>
            <a:r>
              <a:rPr lang="cs-CZ" altLang="cs-CZ"/>
              <a:t>Segmented assimilation</a:t>
            </a:r>
          </a:p>
        </p:txBody>
      </p:sp>
      <p:sp>
        <p:nvSpPr>
          <p:cNvPr id="39939" name="Zástupný symbol pro obsah 2"/>
          <p:cNvSpPr>
            <a:spLocks noGrp="1"/>
          </p:cNvSpPr>
          <p:nvPr>
            <p:ph sz="quarter" idx="1"/>
          </p:nvPr>
        </p:nvSpPr>
        <p:spPr>
          <a:xfrm>
            <a:off x="457200" y="1219200"/>
            <a:ext cx="8229600" cy="5089525"/>
          </a:xfrm>
        </p:spPr>
        <p:txBody>
          <a:bodyPr/>
          <a:lstStyle/>
          <a:p>
            <a:r>
              <a:rPr lang="cs-CZ" altLang="cs-CZ"/>
              <a:t>See Portes</a:t>
            </a:r>
            <a:r>
              <a:rPr lang="en-US" altLang="cs-CZ"/>
              <a:t>&amp;</a:t>
            </a:r>
            <a:r>
              <a:rPr lang="cs-CZ" altLang="cs-CZ"/>
              <a:t>Zhou, </a:t>
            </a:r>
            <a:r>
              <a:rPr lang="en-US" altLang="cs-CZ"/>
              <a:t> </a:t>
            </a:r>
            <a:r>
              <a:rPr lang="cs-CZ" altLang="cs-CZ"/>
              <a:t>Portes</a:t>
            </a:r>
            <a:r>
              <a:rPr lang="en-US" altLang="cs-CZ"/>
              <a:t>&amp; Rumbaut</a:t>
            </a:r>
          </a:p>
          <a:p>
            <a:pPr>
              <a:spcBef>
                <a:spcPts val="1200"/>
              </a:spcBef>
              <a:buFont typeface="Wingdings 3" panose="05040102010807070707" pitchFamily="18" charset="2"/>
              <a:buNone/>
            </a:pPr>
            <a:r>
              <a:rPr lang="cs-CZ" altLang="cs-CZ"/>
              <a:t>	D</a:t>
            </a:r>
            <a:r>
              <a:rPr lang="en-US" altLang="cs-CZ"/>
              <a:t>ifferent </a:t>
            </a:r>
            <a:r>
              <a:rPr lang="cs-CZ" altLang="cs-CZ"/>
              <a:t>ethnic </a:t>
            </a:r>
            <a:r>
              <a:rPr lang="en-US" altLang="cs-CZ"/>
              <a:t>groups, different generations can achieve quite different </a:t>
            </a:r>
            <a:r>
              <a:rPr lang="cs-CZ" altLang="cs-CZ"/>
              <a:t>outcomes</a:t>
            </a:r>
            <a:r>
              <a:rPr lang="en-US" altLang="cs-CZ"/>
              <a:t> </a:t>
            </a:r>
            <a:endParaRPr lang="cs-CZ" altLang="cs-CZ"/>
          </a:p>
          <a:p>
            <a:pPr>
              <a:spcBef>
                <a:spcPct val="0"/>
              </a:spcBef>
              <a:buFont typeface="Wingdings 3" panose="05040102010807070707" pitchFamily="18" charset="2"/>
              <a:buNone/>
            </a:pPr>
            <a:r>
              <a:rPr lang="cs-CZ" altLang="cs-CZ"/>
              <a:t>	(eg. in the context of US different </a:t>
            </a:r>
          </a:p>
          <a:p>
            <a:pPr>
              <a:spcBef>
                <a:spcPct val="0"/>
              </a:spcBef>
              <a:buFont typeface="Wingdings 3" panose="05040102010807070707" pitchFamily="18" charset="2"/>
              <a:buNone/>
            </a:pPr>
            <a:r>
              <a:rPr lang="cs-CZ" altLang="cs-CZ"/>
              <a:t>	pathways of Asians, Mexicans, </a:t>
            </a:r>
          </a:p>
          <a:p>
            <a:pPr>
              <a:spcBef>
                <a:spcPct val="0"/>
              </a:spcBef>
              <a:buFont typeface="Wingdings 3" panose="05040102010807070707" pitchFamily="18" charset="2"/>
              <a:buNone/>
            </a:pPr>
            <a:r>
              <a:rPr lang="cs-CZ" altLang="cs-CZ"/>
              <a:t>	Black Americans).</a:t>
            </a:r>
          </a:p>
          <a:p>
            <a:pPr>
              <a:spcBef>
                <a:spcPct val="0"/>
              </a:spcBef>
              <a:buFont typeface="Wingdings 3" panose="05040102010807070707" pitchFamily="18" charset="2"/>
              <a:buNone/>
            </a:pPr>
            <a:endParaRPr lang="cs-CZ" altLang="cs-CZ"/>
          </a:p>
          <a:p>
            <a:pPr>
              <a:spcBef>
                <a:spcPct val="0"/>
              </a:spcBef>
              <a:buFont typeface="Wingdings 3" panose="05040102010807070707" pitchFamily="18" charset="2"/>
              <a:buNone/>
            </a:pPr>
            <a:r>
              <a:rPr lang="cs-CZ" altLang="cs-CZ"/>
              <a:t>	T</a:t>
            </a:r>
            <a:r>
              <a:rPr lang="en-US" altLang="cs-CZ"/>
              <a:t>he importance of specific cultural </a:t>
            </a:r>
            <a:endParaRPr lang="cs-CZ" altLang="cs-CZ"/>
          </a:p>
          <a:p>
            <a:pPr>
              <a:spcBef>
                <a:spcPct val="0"/>
              </a:spcBef>
              <a:buFont typeface="Wingdings 3" panose="05040102010807070707" pitchFamily="18" charset="2"/>
              <a:buNone/>
            </a:pPr>
            <a:r>
              <a:rPr lang="cs-CZ" altLang="cs-CZ"/>
              <a:t>	</a:t>
            </a:r>
            <a:r>
              <a:rPr lang="en-US" altLang="cs-CZ"/>
              <a:t>factors</a:t>
            </a:r>
            <a:r>
              <a:rPr lang="cs-CZ" altLang="cs-CZ"/>
              <a:t> in the case of various ethnic </a:t>
            </a:r>
          </a:p>
          <a:p>
            <a:pPr>
              <a:spcBef>
                <a:spcPct val="0"/>
              </a:spcBef>
              <a:buFont typeface="Wingdings 3" panose="05040102010807070707" pitchFamily="18" charset="2"/>
              <a:buNone/>
            </a:pPr>
            <a:r>
              <a:rPr lang="cs-CZ" altLang="cs-CZ"/>
              <a:t>	groups.</a:t>
            </a:r>
          </a:p>
          <a:p>
            <a:pPr>
              <a:buFont typeface="Wingdings 3" panose="05040102010807070707" pitchFamily="18" charset="2"/>
              <a:buNone/>
            </a:pPr>
            <a:r>
              <a:rPr lang="cs-CZ" altLang="cs-CZ"/>
              <a:t>	Examples of </a:t>
            </a:r>
            <a:r>
              <a:rPr lang="cs-CZ" altLang="cs-CZ" i="1"/>
              <a:t>voluntary</a:t>
            </a:r>
            <a:r>
              <a:rPr lang="cs-CZ" altLang="cs-CZ"/>
              <a:t> and </a:t>
            </a:r>
            <a:r>
              <a:rPr lang="cs-CZ" altLang="cs-CZ" i="1"/>
              <a:t>involuntary</a:t>
            </a:r>
          </a:p>
          <a:p>
            <a:pPr>
              <a:spcBef>
                <a:spcPct val="0"/>
              </a:spcBef>
              <a:buFont typeface="Wingdings 3" panose="05040102010807070707" pitchFamily="18" charset="2"/>
              <a:buNone/>
            </a:pPr>
            <a:r>
              <a:rPr lang="cs-CZ" altLang="cs-CZ"/>
              <a:t>	minorities (Ogbu</a:t>
            </a:r>
            <a:r>
              <a:rPr lang="en-US" altLang="cs-CZ"/>
              <a:t> &amp;</a:t>
            </a:r>
            <a:r>
              <a:rPr lang="cs-CZ" altLang="cs-CZ"/>
              <a:t> Simons).</a:t>
            </a:r>
          </a:p>
        </p:txBody>
      </p:sp>
      <p:pic>
        <p:nvPicPr>
          <p:cNvPr id="39940" name="Image 3" descr="Capture d’écran 2015-03-30 à 09.02.46.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00788" y="2708275"/>
            <a:ext cx="2684462" cy="399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re 1"/>
          <p:cNvSpPr>
            <a:spLocks noGrp="1"/>
          </p:cNvSpPr>
          <p:nvPr>
            <p:ph type="title"/>
          </p:nvPr>
        </p:nvSpPr>
        <p:spPr/>
        <p:txBody>
          <a:bodyPr/>
          <a:lstStyle/>
          <a:p>
            <a:r>
              <a:rPr lang="en-AU" altLang="cs-CZ"/>
              <a:t>Different types of Minority Status </a:t>
            </a:r>
          </a:p>
        </p:txBody>
      </p:sp>
      <p:graphicFrame>
        <p:nvGraphicFramePr>
          <p:cNvPr id="6" name="Espace réservé du contenu 5"/>
          <p:cNvGraphicFramePr>
            <a:graphicFrameLocks noGrp="1"/>
          </p:cNvGraphicFramePr>
          <p:nvPr>
            <p:ph sz="quarter" idx="1"/>
            <p:extLst>
              <p:ext uri="{D42A27DB-BD31-4B8C-83A1-F6EECF244321}">
                <p14:modId xmlns:p14="http://schemas.microsoft.com/office/powerpoint/2010/main" val="567357545"/>
              </p:ext>
            </p:extLst>
          </p:nvPr>
        </p:nvGraphicFramePr>
        <p:xfrm>
          <a:off x="301625" y="1498600"/>
          <a:ext cx="8504238" cy="3175000"/>
        </p:xfrm>
        <a:graphic>
          <a:graphicData uri="http://schemas.openxmlformats.org/drawingml/2006/table">
            <a:tbl>
              <a:tblPr firstRow="1" bandRow="1">
                <a:tableStyleId>{5C22544A-7EE6-4342-B048-85BDC9FD1C3A}</a:tableStyleId>
              </a:tblPr>
              <a:tblGrid>
                <a:gridCol w="4252119">
                  <a:extLst>
                    <a:ext uri="{9D8B030D-6E8A-4147-A177-3AD203B41FA5}">
                      <a16:colId xmlns:a16="http://schemas.microsoft.com/office/drawing/2014/main" val="20000"/>
                    </a:ext>
                  </a:extLst>
                </a:gridCol>
                <a:gridCol w="4252119">
                  <a:extLst>
                    <a:ext uri="{9D8B030D-6E8A-4147-A177-3AD203B41FA5}">
                      <a16:colId xmlns:a16="http://schemas.microsoft.com/office/drawing/2014/main" val="20001"/>
                    </a:ext>
                  </a:extLst>
                </a:gridCol>
              </a:tblGrid>
              <a:tr h="370724">
                <a:tc>
                  <a:txBody>
                    <a:bodyPr/>
                    <a:lstStyle/>
                    <a:p>
                      <a:endParaRPr lang="fr-FR" sz="1800" dirty="0"/>
                    </a:p>
                  </a:txBody>
                  <a:tcPr marT="45706" marB="45706"/>
                </a:tc>
                <a:tc>
                  <a:txBody>
                    <a:bodyPr/>
                    <a:lstStyle/>
                    <a:p>
                      <a:endParaRPr lang="fr-FR" sz="1800"/>
                    </a:p>
                  </a:txBody>
                  <a:tcPr marT="45706" marB="45706"/>
                </a:tc>
                <a:extLst>
                  <a:ext uri="{0D108BD9-81ED-4DB2-BD59-A6C34878D82A}">
                    <a16:rowId xmlns:a16="http://schemas.microsoft.com/office/drawing/2014/main" val="10000"/>
                  </a:ext>
                </a:extLst>
              </a:tr>
              <a:tr h="701069">
                <a:tc>
                  <a:txBody>
                    <a:bodyPr/>
                    <a:lstStyle/>
                    <a:p>
                      <a:r>
                        <a:rPr lang="cs-CZ" sz="2000" baseline="0" noProof="0" dirty="0" err="1"/>
                        <a:t>Indigenous</a:t>
                      </a:r>
                      <a:r>
                        <a:rPr lang="en-AU" sz="2000" baseline="0" noProof="0" dirty="0"/>
                        <a:t> minorities </a:t>
                      </a:r>
                      <a:endParaRPr lang="en-AU" sz="2000" noProof="0" dirty="0"/>
                    </a:p>
                  </a:txBody>
                  <a:tcPr marT="45706" marB="45706"/>
                </a:tc>
                <a:tc>
                  <a:txBody>
                    <a:bodyPr/>
                    <a:lstStyle/>
                    <a:p>
                      <a:r>
                        <a:rPr lang="cs-CZ" sz="2000" baseline="0" noProof="0" dirty="0"/>
                        <a:t>W</a:t>
                      </a:r>
                      <a:r>
                        <a:rPr lang="en-AU" sz="2000" baseline="0" noProof="0" dirty="0" err="1"/>
                        <a:t>ho</a:t>
                      </a:r>
                      <a:r>
                        <a:rPr lang="en-AU" sz="2000" baseline="0" noProof="0" dirty="0"/>
                        <a:t> </a:t>
                      </a:r>
                      <a:r>
                        <a:rPr lang="cs-CZ" sz="2000" baseline="0" noProof="0" dirty="0"/>
                        <a:t>are </a:t>
                      </a:r>
                      <a:r>
                        <a:rPr lang="cs-CZ" sz="2000" baseline="0" noProof="0" dirty="0" err="1"/>
                        <a:t>present</a:t>
                      </a:r>
                      <a:r>
                        <a:rPr lang="cs-CZ" sz="2000" baseline="0" noProof="0" dirty="0"/>
                        <a:t> </a:t>
                      </a:r>
                      <a:r>
                        <a:rPr lang="cs-CZ" sz="2000" baseline="0" noProof="0" dirty="0" err="1"/>
                        <a:t>for</a:t>
                      </a:r>
                      <a:r>
                        <a:rPr lang="cs-CZ" sz="2000" baseline="0" noProof="0" dirty="0"/>
                        <a:t> </a:t>
                      </a:r>
                      <a:r>
                        <a:rPr lang="cs-CZ" sz="2000" baseline="0" noProof="0" dirty="0" err="1"/>
                        <a:t>centuries</a:t>
                      </a:r>
                      <a:r>
                        <a:rPr lang="cs-CZ" sz="2000" baseline="0" noProof="0" dirty="0"/>
                        <a:t> but not </a:t>
                      </a:r>
                      <a:r>
                        <a:rPr lang="cs-CZ" sz="2000" baseline="0" noProof="0" dirty="0" err="1"/>
                        <a:t>assimilated</a:t>
                      </a:r>
                      <a:endParaRPr lang="en-AU" sz="2000" noProof="0" dirty="0"/>
                    </a:p>
                  </a:txBody>
                  <a:tcPr marT="45706" marB="45706"/>
                </a:tc>
                <a:extLst>
                  <a:ext uri="{0D108BD9-81ED-4DB2-BD59-A6C34878D82A}">
                    <a16:rowId xmlns:a16="http://schemas.microsoft.com/office/drawing/2014/main" val="10001"/>
                  </a:ext>
                </a:extLst>
              </a:tr>
              <a:tr h="1005897">
                <a:tc>
                  <a:txBody>
                    <a:bodyPr/>
                    <a:lstStyle/>
                    <a:p>
                      <a:r>
                        <a:rPr lang="en-AU" sz="2000" noProof="0" dirty="0"/>
                        <a:t>Voluntary</a:t>
                      </a:r>
                      <a:r>
                        <a:rPr lang="en-AU" sz="2000" baseline="0" noProof="0" dirty="0"/>
                        <a:t> (Immigrant) Minorities</a:t>
                      </a:r>
                      <a:endParaRPr lang="en-AU" sz="2000" noProof="0" dirty="0"/>
                    </a:p>
                  </a:txBody>
                  <a:tcPr marT="45706" marB="45706"/>
                </a:tc>
                <a:tc>
                  <a:txBody>
                    <a:bodyPr/>
                    <a:lstStyle/>
                    <a:p>
                      <a:r>
                        <a:rPr lang="en-AU" sz="2000" noProof="0" dirty="0"/>
                        <a:t>Those who have more or less willingly</a:t>
                      </a:r>
                      <a:r>
                        <a:rPr lang="en-AU" sz="2000" baseline="0" noProof="0" dirty="0"/>
                        <a:t> moved </a:t>
                      </a:r>
                      <a:r>
                        <a:rPr lang="cs-CZ" sz="2000" baseline="0" noProof="0" dirty="0"/>
                        <a:t>(</a:t>
                      </a:r>
                      <a:r>
                        <a:rPr lang="en-AU" sz="2000" baseline="0" noProof="0" dirty="0"/>
                        <a:t>to </a:t>
                      </a:r>
                      <a:r>
                        <a:rPr lang="cs-CZ" sz="2000" baseline="0" noProof="0" dirty="0" err="1"/>
                        <a:t>another</a:t>
                      </a:r>
                      <a:r>
                        <a:rPr lang="cs-CZ" sz="2000" baseline="0" noProof="0" dirty="0"/>
                        <a:t> country)</a:t>
                      </a:r>
                      <a:r>
                        <a:rPr lang="en-AU" sz="2000" baseline="0" noProof="0" dirty="0"/>
                        <a:t> because they expect better opportunities </a:t>
                      </a:r>
                      <a:endParaRPr lang="en-AU" sz="2000" noProof="0" dirty="0"/>
                    </a:p>
                  </a:txBody>
                  <a:tcPr marT="45706" marB="45706"/>
                </a:tc>
                <a:extLst>
                  <a:ext uri="{0D108BD9-81ED-4DB2-BD59-A6C34878D82A}">
                    <a16:rowId xmlns:a16="http://schemas.microsoft.com/office/drawing/2014/main" val="10002"/>
                  </a:ext>
                </a:extLst>
              </a:tr>
              <a:tr h="701069">
                <a:tc>
                  <a:txBody>
                    <a:bodyPr/>
                    <a:lstStyle/>
                    <a:p>
                      <a:r>
                        <a:rPr lang="en-AU" sz="2000" noProof="0" dirty="0"/>
                        <a:t>Involuntary</a:t>
                      </a:r>
                      <a:r>
                        <a:rPr lang="en-AU" sz="2000" baseline="0" noProof="0" dirty="0"/>
                        <a:t> (Nonimmigrant) Minorities</a:t>
                      </a:r>
                      <a:endParaRPr lang="en-AU" sz="2000" noProof="0" dirty="0"/>
                    </a:p>
                  </a:txBody>
                  <a:tcPr marT="45706" marB="45706"/>
                </a:tc>
                <a:tc>
                  <a:txBody>
                    <a:bodyPr/>
                    <a:lstStyle/>
                    <a:p>
                      <a:r>
                        <a:rPr lang="en-AU" sz="2000" noProof="0" dirty="0"/>
                        <a:t>Peopl</a:t>
                      </a:r>
                      <a:r>
                        <a:rPr lang="en-AU" sz="2000" baseline="0" noProof="0" dirty="0"/>
                        <a:t>e who have been conquered, colonized or enslaved </a:t>
                      </a:r>
                      <a:endParaRPr lang="en-AU" sz="2000" noProof="0" dirty="0"/>
                    </a:p>
                  </a:txBody>
                  <a:tcPr marT="45706" marB="45706"/>
                </a:tc>
                <a:extLst>
                  <a:ext uri="{0D108BD9-81ED-4DB2-BD59-A6C34878D82A}">
                    <a16:rowId xmlns:a16="http://schemas.microsoft.com/office/drawing/2014/main" val="10003"/>
                  </a:ext>
                </a:extLst>
              </a:tr>
              <a:tr h="396241">
                <a:tc>
                  <a:txBody>
                    <a:bodyPr/>
                    <a:lstStyle/>
                    <a:p>
                      <a:r>
                        <a:rPr lang="cs-CZ" sz="2000" noProof="0" dirty="0" err="1"/>
                        <a:t>Refugees</a:t>
                      </a:r>
                      <a:endParaRPr lang="en-AU" sz="2000" noProof="0" dirty="0"/>
                    </a:p>
                  </a:txBody>
                  <a:tcPr marT="45706" marB="45706"/>
                </a:tc>
                <a:tc>
                  <a:txBody>
                    <a:bodyPr/>
                    <a:lstStyle/>
                    <a:p>
                      <a:endParaRPr lang="en-AU" sz="2000" noProof="0" dirty="0"/>
                    </a:p>
                  </a:txBody>
                  <a:tcPr marT="45706" marB="45706"/>
                </a:tc>
                <a:extLst>
                  <a:ext uri="{0D108BD9-81ED-4DB2-BD59-A6C34878D82A}">
                    <a16:rowId xmlns:a16="http://schemas.microsoft.com/office/drawing/2014/main" val="3284267324"/>
                  </a:ext>
                </a:extLst>
              </a:tr>
            </a:tbl>
          </a:graphicData>
        </a:graphic>
      </p:graphicFrame>
      <p:sp>
        <p:nvSpPr>
          <p:cNvPr id="40983" name="ZoneTexte 2"/>
          <p:cNvSpPr txBox="1">
            <a:spLocks noChangeArrowheads="1"/>
          </p:cNvSpPr>
          <p:nvPr/>
        </p:nvSpPr>
        <p:spPr bwMode="auto">
          <a:xfrm>
            <a:off x="639763" y="4941888"/>
            <a:ext cx="816610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1200">
                <a:solidFill>
                  <a:schemeClr val="tx1"/>
                </a:solidFill>
                <a:latin typeface="Verdana" panose="020B0604030504040204" pitchFamily="34" charset="0"/>
              </a:defRPr>
            </a:lvl1pPr>
            <a:lvl2pPr marL="742950" indent="-285750">
              <a:defRPr sz="1200">
                <a:solidFill>
                  <a:schemeClr val="tx1"/>
                </a:solidFill>
                <a:latin typeface="Verdana" panose="020B0604030504040204" pitchFamily="34" charset="0"/>
              </a:defRPr>
            </a:lvl2pPr>
            <a:lvl3pPr marL="1143000" indent="-228600">
              <a:defRPr sz="1200">
                <a:solidFill>
                  <a:schemeClr val="tx1"/>
                </a:solidFill>
                <a:latin typeface="Verdana" panose="020B0604030504040204" pitchFamily="34" charset="0"/>
              </a:defRPr>
            </a:lvl3pPr>
            <a:lvl4pPr marL="1600200" indent="-228600">
              <a:defRPr sz="1200">
                <a:solidFill>
                  <a:schemeClr val="tx1"/>
                </a:solidFill>
                <a:latin typeface="Verdana" panose="020B0604030504040204" pitchFamily="34" charset="0"/>
              </a:defRPr>
            </a:lvl4pPr>
            <a:lvl5pPr marL="2057400" indent="-228600">
              <a:defRPr sz="1200">
                <a:solidFill>
                  <a:schemeClr val="tx1"/>
                </a:solidFill>
                <a:latin typeface="Verdana" panose="020B0604030504040204" pitchFamily="34" charset="0"/>
              </a:defRPr>
            </a:lvl5pPr>
            <a:lvl6pPr marL="2514600" indent="-228600" eaLnBrk="0" fontAlgn="base" hangingPunct="0">
              <a:spcBef>
                <a:spcPct val="0"/>
              </a:spcBef>
              <a:spcAft>
                <a:spcPct val="0"/>
              </a:spcAft>
              <a:defRPr sz="1200">
                <a:solidFill>
                  <a:schemeClr val="tx1"/>
                </a:solidFill>
                <a:latin typeface="Verdana" panose="020B0604030504040204" pitchFamily="34" charset="0"/>
              </a:defRPr>
            </a:lvl6pPr>
            <a:lvl7pPr marL="2971800" indent="-228600" eaLnBrk="0" fontAlgn="base" hangingPunct="0">
              <a:spcBef>
                <a:spcPct val="0"/>
              </a:spcBef>
              <a:spcAft>
                <a:spcPct val="0"/>
              </a:spcAft>
              <a:defRPr sz="1200">
                <a:solidFill>
                  <a:schemeClr val="tx1"/>
                </a:solidFill>
                <a:latin typeface="Verdana" panose="020B0604030504040204" pitchFamily="34" charset="0"/>
              </a:defRPr>
            </a:lvl7pPr>
            <a:lvl8pPr marL="3429000" indent="-228600" eaLnBrk="0" fontAlgn="base" hangingPunct="0">
              <a:spcBef>
                <a:spcPct val="0"/>
              </a:spcBef>
              <a:spcAft>
                <a:spcPct val="0"/>
              </a:spcAft>
              <a:defRPr sz="1200">
                <a:solidFill>
                  <a:schemeClr val="tx1"/>
                </a:solidFill>
                <a:latin typeface="Verdana" panose="020B0604030504040204" pitchFamily="34" charset="0"/>
              </a:defRPr>
            </a:lvl8pPr>
            <a:lvl9pPr marL="3886200" indent="-228600" eaLnBrk="0" fontAlgn="base" hangingPunct="0">
              <a:spcBef>
                <a:spcPct val="0"/>
              </a:spcBef>
              <a:spcAft>
                <a:spcPct val="0"/>
              </a:spcAft>
              <a:defRPr sz="1200">
                <a:solidFill>
                  <a:schemeClr val="tx1"/>
                </a:solidFill>
                <a:latin typeface="Verdana" panose="020B0604030504040204" pitchFamily="34" charset="0"/>
              </a:defRPr>
            </a:lvl9pPr>
          </a:lstStyle>
          <a:p>
            <a:pPr>
              <a:buFont typeface="Wingdings" panose="05000000000000000000" pitchFamily="2" charset="2"/>
              <a:buChar char="à"/>
            </a:pPr>
            <a:r>
              <a:rPr lang="en-AU" altLang="cs-CZ" sz="2400" dirty="0">
                <a:sym typeface="Wingdings" panose="05000000000000000000" pitchFamily="2" charset="2"/>
              </a:rPr>
              <a:t>Dominant patterns of belief and behaviour as focus of analysis</a:t>
            </a:r>
            <a:r>
              <a:rPr lang="en-AU" altLang="cs-CZ" sz="2800" dirty="0">
                <a:sym typeface="Wingdings" panose="05000000000000000000" pitchFamily="2" charset="2"/>
              </a:rPr>
              <a:t> </a:t>
            </a:r>
            <a:endParaRPr lang="en-AU" altLang="cs-CZ"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Nadpis 1"/>
          <p:cNvSpPr>
            <a:spLocks noGrp="1"/>
          </p:cNvSpPr>
          <p:nvPr>
            <p:ph type="title"/>
          </p:nvPr>
        </p:nvSpPr>
        <p:spPr/>
        <p:txBody>
          <a:bodyPr/>
          <a:lstStyle/>
          <a:p>
            <a:r>
              <a:rPr lang="en-US" altLang="cs-CZ"/>
              <a:t>Seven principles of labour market integration for migrant</a:t>
            </a:r>
            <a:r>
              <a:rPr lang="cs-CZ" altLang="cs-CZ"/>
              <a:t> youth</a:t>
            </a:r>
            <a:r>
              <a:rPr lang="en-US" altLang="cs-CZ"/>
              <a:t> </a:t>
            </a:r>
            <a:r>
              <a:rPr lang="cs-CZ" altLang="cs-CZ"/>
              <a:t>(</a:t>
            </a:r>
            <a:r>
              <a:rPr lang="en-US" altLang="cs-CZ"/>
              <a:t>in the US</a:t>
            </a:r>
            <a:r>
              <a:rPr lang="cs-CZ" altLang="cs-CZ"/>
              <a:t>)</a:t>
            </a:r>
          </a:p>
        </p:txBody>
      </p:sp>
      <p:sp>
        <p:nvSpPr>
          <p:cNvPr id="44035" name="Zástupný symbol pro obsah 2"/>
          <p:cNvSpPr>
            <a:spLocks noGrp="1"/>
          </p:cNvSpPr>
          <p:nvPr>
            <p:ph sz="quarter" idx="1"/>
          </p:nvPr>
        </p:nvSpPr>
        <p:spPr>
          <a:xfrm>
            <a:off x="457200" y="1219200"/>
            <a:ext cx="8229600" cy="4937125"/>
          </a:xfrm>
        </p:spPr>
        <p:txBody>
          <a:bodyPr/>
          <a:lstStyle/>
          <a:p>
            <a:pPr>
              <a:buFont typeface="Wingdings 3" panose="05040102010807070707" pitchFamily="18" charset="2"/>
              <a:buNone/>
            </a:pPr>
            <a:endParaRPr lang="cs-CZ" altLang="cs-CZ"/>
          </a:p>
          <a:p>
            <a:pPr>
              <a:buFont typeface="Wingdings 3" panose="05040102010807070707" pitchFamily="18" charset="2"/>
              <a:buNone/>
            </a:pPr>
            <a:r>
              <a:rPr lang="cs-CZ" altLang="cs-CZ"/>
              <a:t>1.</a:t>
            </a:r>
            <a:r>
              <a:rPr lang="en-US" altLang="cs-CZ"/>
              <a:t> The context of migration matters</a:t>
            </a:r>
            <a:endParaRPr lang="cs-CZ" altLang="cs-CZ"/>
          </a:p>
          <a:p>
            <a:pPr>
              <a:buFont typeface="Wingdings 3" panose="05040102010807070707" pitchFamily="18" charset="2"/>
              <a:buNone/>
            </a:pPr>
            <a:r>
              <a:rPr lang="cs-CZ" altLang="cs-CZ"/>
              <a:t>2. </a:t>
            </a:r>
            <a:r>
              <a:rPr lang="en-US" altLang="cs-CZ"/>
              <a:t>Immigrant youth come in many types</a:t>
            </a:r>
            <a:endParaRPr lang="cs-CZ" altLang="cs-CZ"/>
          </a:p>
          <a:p>
            <a:pPr>
              <a:buFont typeface="Wingdings 3" panose="05040102010807070707" pitchFamily="18" charset="2"/>
              <a:buNone/>
            </a:pPr>
            <a:r>
              <a:rPr lang="cs-CZ" altLang="cs-CZ"/>
              <a:t>3. </a:t>
            </a:r>
            <a:r>
              <a:rPr lang="en-US" altLang="cs-CZ"/>
              <a:t>Today's migrants are socio-economically diverse</a:t>
            </a:r>
            <a:endParaRPr lang="cs-CZ" altLang="cs-CZ"/>
          </a:p>
          <a:p>
            <a:pPr>
              <a:buFont typeface="Wingdings 3" panose="05040102010807070707" pitchFamily="18" charset="2"/>
              <a:buNone/>
            </a:pPr>
            <a:r>
              <a:rPr lang="cs-CZ" altLang="cs-CZ"/>
              <a:t>4. Gender matters</a:t>
            </a:r>
          </a:p>
          <a:p>
            <a:pPr>
              <a:buFont typeface="Wingdings 3" panose="05040102010807070707" pitchFamily="18" charset="2"/>
              <a:buNone/>
            </a:pPr>
            <a:r>
              <a:rPr lang="cs-CZ" altLang="cs-CZ"/>
              <a:t>5.</a:t>
            </a:r>
            <a:r>
              <a:rPr lang="en-US" altLang="cs-CZ"/>
              <a:t> Immigrant children are unlike their parents</a:t>
            </a:r>
            <a:endParaRPr lang="cs-CZ" altLang="cs-CZ"/>
          </a:p>
          <a:p>
            <a:pPr>
              <a:buFont typeface="Wingdings 3" panose="05040102010807070707" pitchFamily="18" charset="2"/>
              <a:buNone/>
            </a:pPr>
            <a:r>
              <a:rPr lang="cs-CZ" altLang="cs-CZ"/>
              <a:t>6.</a:t>
            </a:r>
            <a:r>
              <a:rPr lang="en-US" altLang="cs-CZ"/>
              <a:t> Just as populations differ so too do institutional arrangements</a:t>
            </a:r>
            <a:endParaRPr lang="cs-CZ" altLang="cs-CZ"/>
          </a:p>
          <a:p>
            <a:pPr>
              <a:buFont typeface="Wingdings 3" panose="05040102010807070707" pitchFamily="18" charset="2"/>
              <a:buNone/>
            </a:pPr>
            <a:r>
              <a:rPr lang="cs-CZ" altLang="cs-CZ"/>
              <a:t>7.</a:t>
            </a:r>
            <a:r>
              <a:rPr lang="en-US" altLang="cs-CZ"/>
              <a:t> The mechanisms linking immigrants and immigrant offspring to labor markets take various forms</a:t>
            </a:r>
            <a:endParaRPr lang="cs-CZ" altLang="cs-CZ"/>
          </a:p>
        </p:txBody>
      </p:sp>
      <p:sp>
        <p:nvSpPr>
          <p:cNvPr id="44036" name="TextovéPole 3"/>
          <p:cNvSpPr txBox="1">
            <a:spLocks noChangeArrowheads="1"/>
          </p:cNvSpPr>
          <p:nvPr/>
        </p:nvSpPr>
        <p:spPr bwMode="auto">
          <a:xfrm>
            <a:off x="5508625" y="5732463"/>
            <a:ext cx="32654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Verdana" panose="020B0604030504040204" pitchFamily="34" charset="0"/>
              </a:defRPr>
            </a:lvl1pPr>
            <a:lvl2pPr marL="742950" indent="-285750">
              <a:defRPr sz="1200">
                <a:solidFill>
                  <a:schemeClr val="tx1"/>
                </a:solidFill>
                <a:latin typeface="Verdana" panose="020B0604030504040204" pitchFamily="34" charset="0"/>
              </a:defRPr>
            </a:lvl2pPr>
            <a:lvl3pPr marL="1143000" indent="-228600">
              <a:defRPr sz="1200">
                <a:solidFill>
                  <a:schemeClr val="tx1"/>
                </a:solidFill>
                <a:latin typeface="Verdana" panose="020B0604030504040204" pitchFamily="34" charset="0"/>
              </a:defRPr>
            </a:lvl3pPr>
            <a:lvl4pPr marL="1600200" indent="-228600">
              <a:defRPr sz="1200">
                <a:solidFill>
                  <a:schemeClr val="tx1"/>
                </a:solidFill>
                <a:latin typeface="Verdana" panose="020B0604030504040204" pitchFamily="34" charset="0"/>
              </a:defRPr>
            </a:lvl4pPr>
            <a:lvl5pPr marL="2057400" indent="-228600">
              <a:defRPr sz="1200">
                <a:solidFill>
                  <a:schemeClr val="tx1"/>
                </a:solidFill>
                <a:latin typeface="Verdana" panose="020B0604030504040204" pitchFamily="34" charset="0"/>
              </a:defRPr>
            </a:lvl5pPr>
            <a:lvl6pPr marL="2514600" indent="-228600" eaLnBrk="0" fontAlgn="base" hangingPunct="0">
              <a:spcBef>
                <a:spcPct val="0"/>
              </a:spcBef>
              <a:spcAft>
                <a:spcPct val="0"/>
              </a:spcAft>
              <a:defRPr sz="1200">
                <a:solidFill>
                  <a:schemeClr val="tx1"/>
                </a:solidFill>
                <a:latin typeface="Verdana" panose="020B0604030504040204" pitchFamily="34" charset="0"/>
              </a:defRPr>
            </a:lvl6pPr>
            <a:lvl7pPr marL="2971800" indent="-228600" eaLnBrk="0" fontAlgn="base" hangingPunct="0">
              <a:spcBef>
                <a:spcPct val="0"/>
              </a:spcBef>
              <a:spcAft>
                <a:spcPct val="0"/>
              </a:spcAft>
              <a:defRPr sz="1200">
                <a:solidFill>
                  <a:schemeClr val="tx1"/>
                </a:solidFill>
                <a:latin typeface="Verdana" panose="020B0604030504040204" pitchFamily="34" charset="0"/>
              </a:defRPr>
            </a:lvl7pPr>
            <a:lvl8pPr marL="3429000" indent="-228600" eaLnBrk="0" fontAlgn="base" hangingPunct="0">
              <a:spcBef>
                <a:spcPct val="0"/>
              </a:spcBef>
              <a:spcAft>
                <a:spcPct val="0"/>
              </a:spcAft>
              <a:defRPr sz="1200">
                <a:solidFill>
                  <a:schemeClr val="tx1"/>
                </a:solidFill>
                <a:latin typeface="Verdana" panose="020B0604030504040204" pitchFamily="34" charset="0"/>
              </a:defRPr>
            </a:lvl8pPr>
            <a:lvl9pPr marL="3886200" indent="-228600" eaLnBrk="0" fontAlgn="base" hangingPunct="0">
              <a:spcBef>
                <a:spcPct val="0"/>
              </a:spcBef>
              <a:spcAft>
                <a:spcPct val="0"/>
              </a:spcAft>
              <a:defRPr sz="1200">
                <a:solidFill>
                  <a:schemeClr val="tx1"/>
                </a:solidFill>
                <a:latin typeface="Verdana" panose="020B0604030504040204" pitchFamily="34" charset="0"/>
              </a:defRPr>
            </a:lvl9pPr>
          </a:lstStyle>
          <a:p>
            <a:pPr algn="r"/>
            <a:r>
              <a:rPr lang="cs-CZ" altLang="cs-CZ" i="1"/>
              <a:t>Source: OECD Working Papers 2011/09</a:t>
            </a:r>
          </a:p>
          <a:p>
            <a:pPr algn="r"/>
            <a:r>
              <a:rPr lang="cs-CZ" altLang="cs-CZ" i="1"/>
              <a:t>see References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cs-CZ" altLang="cs-CZ" dirty="0" err="1"/>
              <a:t>Structure</a:t>
            </a:r>
            <a:r>
              <a:rPr lang="cs-CZ" altLang="cs-CZ" dirty="0"/>
              <a:t> </a:t>
            </a:r>
            <a:r>
              <a:rPr lang="cs-CZ" altLang="cs-CZ" dirty="0" err="1"/>
              <a:t>of</a:t>
            </a:r>
            <a:r>
              <a:rPr lang="cs-CZ" altLang="cs-CZ" dirty="0"/>
              <a:t> </a:t>
            </a:r>
            <a:r>
              <a:rPr lang="cs-CZ" altLang="cs-CZ" dirty="0" err="1"/>
              <a:t>the</a:t>
            </a:r>
            <a:r>
              <a:rPr lang="cs-CZ" altLang="cs-CZ" dirty="0"/>
              <a:t> </a:t>
            </a:r>
            <a:r>
              <a:rPr lang="cs-CZ" altLang="cs-CZ" dirty="0" err="1"/>
              <a:t>lesson</a:t>
            </a:r>
            <a:endParaRPr lang="en-US" altLang="cs-CZ" dirty="0"/>
          </a:p>
        </p:txBody>
      </p:sp>
      <p:sp>
        <p:nvSpPr>
          <p:cNvPr id="12291" name="Rectangle 3"/>
          <p:cNvSpPr>
            <a:spLocks noGrp="1" noChangeArrowheads="1"/>
          </p:cNvSpPr>
          <p:nvPr>
            <p:ph type="body" idx="1"/>
          </p:nvPr>
        </p:nvSpPr>
        <p:spPr>
          <a:xfrm>
            <a:off x="457200" y="1219200"/>
            <a:ext cx="8229600" cy="4937125"/>
          </a:xfrm>
        </p:spPr>
        <p:txBody>
          <a:bodyPr/>
          <a:lstStyle/>
          <a:p>
            <a:pPr eaLnBrk="1" hangingPunct="1"/>
            <a:endParaRPr lang="cs-CZ" altLang="cs-CZ" sz="2800" dirty="0">
              <a:latin typeface="Arial" panose="020B0604020202020204" pitchFamily="34" charset="0"/>
              <a:cs typeface="Arial" panose="020B0604020202020204" pitchFamily="34" charset="0"/>
            </a:endParaRPr>
          </a:p>
          <a:p>
            <a:pPr marL="0" indent="0" eaLnBrk="1" hangingPunct="1">
              <a:buNone/>
            </a:pPr>
            <a:r>
              <a:rPr lang="cs-CZ" altLang="cs-CZ" sz="2800" dirty="0">
                <a:latin typeface="Arial" panose="020B0604020202020204" pitchFamily="34" charset="0"/>
                <a:cs typeface="Arial" panose="020B0604020202020204" pitchFamily="34" charset="0"/>
              </a:rPr>
              <a:t>   </a:t>
            </a:r>
            <a:r>
              <a:rPr lang="cs-CZ" altLang="cs-CZ" sz="2800" dirty="0" err="1">
                <a:latin typeface="Arial" panose="020B0604020202020204" pitchFamily="34" charset="0"/>
                <a:cs typeface="Arial" panose="020B0604020202020204" pitchFamily="34" charset="0"/>
              </a:rPr>
              <a:t>Introduction</a:t>
            </a:r>
            <a:r>
              <a:rPr lang="cs-CZ" altLang="cs-CZ" sz="2800" dirty="0">
                <a:latin typeface="Arial" panose="020B0604020202020204" pitchFamily="34" charset="0"/>
                <a:cs typeface="Arial" panose="020B0604020202020204" pitchFamily="34" charset="0"/>
              </a:rPr>
              <a:t> - </a:t>
            </a:r>
            <a:r>
              <a:rPr lang="cs-CZ" altLang="cs-CZ" sz="2800" dirty="0" err="1">
                <a:latin typeface="Arial" panose="020B0604020202020204" pitchFamily="34" charset="0"/>
                <a:cs typeface="Arial" panose="020B0604020202020204" pitchFamily="34" charset="0"/>
              </a:rPr>
              <a:t>why</a:t>
            </a:r>
            <a:r>
              <a:rPr lang="cs-CZ" altLang="cs-CZ" sz="2800" dirty="0">
                <a:latin typeface="Arial" panose="020B0604020202020204" pitchFamily="34" charset="0"/>
                <a:cs typeface="Arial" panose="020B0604020202020204" pitchFamily="34" charset="0"/>
              </a:rPr>
              <a:t> </a:t>
            </a:r>
            <a:r>
              <a:rPr lang="cs-CZ" altLang="cs-CZ" sz="2800" dirty="0" err="1">
                <a:latin typeface="Arial" panose="020B0604020202020204" pitchFamily="34" charset="0"/>
                <a:cs typeface="Arial" panose="020B0604020202020204" pitchFamily="34" charset="0"/>
              </a:rPr>
              <a:t>ethnicity</a:t>
            </a:r>
            <a:r>
              <a:rPr lang="cs-CZ" altLang="cs-CZ" sz="2800" dirty="0">
                <a:latin typeface="Arial" panose="020B0604020202020204" pitchFamily="34" charset="0"/>
                <a:cs typeface="Arial" panose="020B0604020202020204" pitchFamily="34" charset="0"/>
              </a:rPr>
              <a:t>?</a:t>
            </a:r>
          </a:p>
          <a:p>
            <a:pPr eaLnBrk="1" hangingPunct="1">
              <a:buFont typeface="Wingdings 3" panose="05040102010807070707" pitchFamily="18" charset="2"/>
              <a:buNone/>
            </a:pPr>
            <a:r>
              <a:rPr lang="cs-CZ" altLang="cs-CZ" sz="2800" dirty="0">
                <a:latin typeface="Arial" panose="020B0604020202020204" pitchFamily="34" charset="0"/>
                <a:cs typeface="Arial" panose="020B0604020202020204" pitchFamily="34" charset="0"/>
              </a:rPr>
              <a:t>	</a:t>
            </a:r>
            <a:r>
              <a:rPr lang="cs-CZ" altLang="cs-CZ" sz="2800" dirty="0" err="1">
                <a:latin typeface="Arial" panose="020B0604020202020204" pitchFamily="34" charset="0"/>
                <a:cs typeface="Arial" panose="020B0604020202020204" pitchFamily="34" charset="0"/>
              </a:rPr>
              <a:t>What</a:t>
            </a:r>
            <a:r>
              <a:rPr lang="cs-CZ" altLang="cs-CZ" sz="2800" dirty="0">
                <a:latin typeface="Arial" panose="020B0604020202020204" pitchFamily="34" charset="0"/>
                <a:cs typeface="Arial" panose="020B0604020202020204" pitchFamily="34" charset="0"/>
              </a:rPr>
              <a:t> </a:t>
            </a:r>
            <a:r>
              <a:rPr lang="cs-CZ" altLang="cs-CZ" sz="2800" dirty="0" err="1">
                <a:latin typeface="Arial" panose="020B0604020202020204" pitchFamily="34" charset="0"/>
                <a:cs typeface="Arial" panose="020B0604020202020204" pitchFamily="34" charset="0"/>
              </a:rPr>
              <a:t>is</a:t>
            </a:r>
            <a:r>
              <a:rPr lang="cs-CZ" altLang="cs-CZ" sz="2800" dirty="0">
                <a:latin typeface="Arial" panose="020B0604020202020204" pitchFamily="34" charset="0"/>
                <a:cs typeface="Arial" panose="020B0604020202020204" pitchFamily="34" charset="0"/>
              </a:rPr>
              <a:t> </a:t>
            </a:r>
            <a:r>
              <a:rPr lang="cs-CZ" altLang="cs-CZ" sz="2800" dirty="0" err="1">
                <a:latin typeface="Arial" panose="020B0604020202020204" pitchFamily="34" charset="0"/>
                <a:cs typeface="Arial" panose="020B0604020202020204" pitchFamily="34" charset="0"/>
              </a:rPr>
              <a:t>ethnicity</a:t>
            </a:r>
            <a:r>
              <a:rPr lang="cs-CZ" altLang="cs-CZ" sz="2800" dirty="0">
                <a:latin typeface="Arial" panose="020B0604020202020204" pitchFamily="34" charset="0"/>
                <a:cs typeface="Arial" panose="020B0604020202020204" pitchFamily="34" charset="0"/>
              </a:rPr>
              <a:t> - </a:t>
            </a:r>
            <a:r>
              <a:rPr lang="cs-CZ" altLang="cs-CZ" sz="2800" dirty="0" err="1">
                <a:latin typeface="Arial" panose="020B0604020202020204" pitchFamily="34" charset="0"/>
                <a:cs typeface="Arial" panose="020B0604020202020204" pitchFamily="34" charset="0"/>
              </a:rPr>
              <a:t>definition</a:t>
            </a:r>
            <a:endParaRPr lang="cs-CZ" altLang="cs-CZ" sz="2800" dirty="0">
              <a:latin typeface="Arial" panose="020B0604020202020204" pitchFamily="34" charset="0"/>
              <a:cs typeface="Arial" panose="020B0604020202020204" pitchFamily="34" charset="0"/>
            </a:endParaRPr>
          </a:p>
          <a:p>
            <a:pPr eaLnBrk="1" hangingPunct="1">
              <a:buFont typeface="Wingdings 3" panose="05040102010807070707" pitchFamily="18" charset="2"/>
              <a:buNone/>
            </a:pPr>
            <a:r>
              <a:rPr lang="cs-CZ" altLang="cs-CZ" sz="2800" dirty="0">
                <a:latin typeface="Arial" panose="020B0604020202020204" pitchFamily="34" charset="0"/>
                <a:cs typeface="Arial" panose="020B0604020202020204" pitchFamily="34" charset="0"/>
              </a:rPr>
              <a:t>	</a:t>
            </a:r>
            <a:r>
              <a:rPr lang="cs-CZ" altLang="cs-CZ" sz="2800" dirty="0" err="1">
                <a:latin typeface="Arial" panose="020B0604020202020204" pitchFamily="34" charset="0"/>
                <a:cs typeface="Arial" panose="020B0604020202020204" pitchFamily="34" charset="0"/>
              </a:rPr>
              <a:t>Brief</a:t>
            </a:r>
            <a:r>
              <a:rPr lang="cs-CZ" altLang="cs-CZ" sz="2800" dirty="0">
                <a:latin typeface="Arial" panose="020B0604020202020204" pitchFamily="34" charset="0"/>
                <a:cs typeface="Arial" panose="020B0604020202020204" pitchFamily="34" charset="0"/>
              </a:rPr>
              <a:t> </a:t>
            </a:r>
            <a:r>
              <a:rPr lang="cs-CZ" altLang="cs-CZ" sz="2800" dirty="0" err="1">
                <a:latin typeface="Arial" panose="020B0604020202020204" pitchFamily="34" charset="0"/>
                <a:cs typeface="Arial" panose="020B0604020202020204" pitchFamily="34" charset="0"/>
              </a:rPr>
              <a:t>review</a:t>
            </a:r>
            <a:r>
              <a:rPr lang="cs-CZ" altLang="cs-CZ" sz="2800" dirty="0">
                <a:latin typeface="Arial" panose="020B0604020202020204" pitchFamily="34" charset="0"/>
                <a:cs typeface="Arial" panose="020B0604020202020204" pitchFamily="34" charset="0"/>
              </a:rPr>
              <a:t> </a:t>
            </a:r>
            <a:r>
              <a:rPr lang="cs-CZ" altLang="cs-CZ" sz="2800" dirty="0" err="1">
                <a:latin typeface="Arial" panose="020B0604020202020204" pitchFamily="34" charset="0"/>
                <a:cs typeface="Arial" panose="020B0604020202020204" pitchFamily="34" charset="0"/>
              </a:rPr>
              <a:t>of</a:t>
            </a:r>
            <a:r>
              <a:rPr lang="cs-CZ" altLang="cs-CZ" sz="2800" dirty="0">
                <a:latin typeface="Arial" panose="020B0604020202020204" pitchFamily="34" charset="0"/>
                <a:cs typeface="Arial" panose="020B0604020202020204" pitchFamily="34" charset="0"/>
              </a:rPr>
              <a:t> </a:t>
            </a:r>
            <a:r>
              <a:rPr lang="cs-CZ" altLang="cs-CZ" sz="2800" dirty="0" err="1">
                <a:latin typeface="Arial" panose="020B0604020202020204" pitchFamily="34" charset="0"/>
                <a:cs typeface="Arial" panose="020B0604020202020204" pitchFamily="34" charset="0"/>
              </a:rPr>
              <a:t>theoretical</a:t>
            </a:r>
            <a:r>
              <a:rPr lang="cs-CZ" altLang="cs-CZ" sz="2800" dirty="0">
                <a:latin typeface="Arial" panose="020B0604020202020204" pitchFamily="34" charset="0"/>
                <a:cs typeface="Arial" panose="020B0604020202020204" pitchFamily="34" charset="0"/>
              </a:rPr>
              <a:t> </a:t>
            </a:r>
            <a:r>
              <a:rPr lang="cs-CZ" altLang="cs-CZ" sz="2800" dirty="0" err="1">
                <a:latin typeface="Arial" panose="020B0604020202020204" pitchFamily="34" charset="0"/>
                <a:cs typeface="Arial" panose="020B0604020202020204" pitchFamily="34" charset="0"/>
              </a:rPr>
              <a:t>discussion</a:t>
            </a:r>
            <a:r>
              <a:rPr lang="cs-CZ" altLang="cs-CZ" sz="2800" dirty="0">
                <a:latin typeface="Arial" panose="020B0604020202020204" pitchFamily="34" charset="0"/>
                <a:cs typeface="Arial" panose="020B0604020202020204" pitchFamily="34" charset="0"/>
              </a:rPr>
              <a:t> on </a:t>
            </a:r>
            <a:r>
              <a:rPr lang="cs-CZ" altLang="cs-CZ" sz="2800" dirty="0" err="1">
                <a:latin typeface="Arial" panose="020B0604020202020204" pitchFamily="34" charset="0"/>
                <a:cs typeface="Arial" panose="020B0604020202020204" pitchFamily="34" charset="0"/>
              </a:rPr>
              <a:t>the</a:t>
            </a:r>
            <a:r>
              <a:rPr lang="cs-CZ" altLang="cs-CZ" sz="2800" dirty="0">
                <a:latin typeface="Arial" panose="020B0604020202020204" pitchFamily="34" charset="0"/>
                <a:cs typeface="Arial" panose="020B0604020202020204" pitchFamily="34" charset="0"/>
              </a:rPr>
              <a:t> </a:t>
            </a:r>
            <a:r>
              <a:rPr lang="cs-CZ" altLang="cs-CZ" sz="2800" dirty="0" err="1">
                <a:latin typeface="Arial" panose="020B0604020202020204" pitchFamily="34" charset="0"/>
                <a:cs typeface="Arial" panose="020B0604020202020204" pitchFamily="34" charset="0"/>
              </a:rPr>
              <a:t>topic</a:t>
            </a:r>
            <a:r>
              <a:rPr lang="cs-CZ" altLang="cs-CZ" sz="2800" dirty="0">
                <a:latin typeface="Arial" panose="020B0604020202020204" pitchFamily="34" charset="0"/>
                <a:cs typeface="Arial" panose="020B0604020202020204" pitchFamily="34" charset="0"/>
              </a:rPr>
              <a:t> </a:t>
            </a:r>
          </a:p>
          <a:p>
            <a:pPr eaLnBrk="1" hangingPunct="1">
              <a:buFont typeface="Wingdings 3" panose="05040102010807070707" pitchFamily="18" charset="2"/>
              <a:buNone/>
            </a:pPr>
            <a:r>
              <a:rPr lang="cs-CZ" altLang="cs-CZ" sz="2800" dirty="0">
                <a:latin typeface="Arial" panose="020B0604020202020204" pitchFamily="34" charset="0"/>
                <a:cs typeface="Arial" panose="020B0604020202020204" pitchFamily="34" charset="0"/>
              </a:rPr>
              <a:t>	</a:t>
            </a:r>
            <a:r>
              <a:rPr lang="cs-CZ" altLang="cs-CZ" sz="2800" dirty="0" err="1">
                <a:latin typeface="Arial" panose="020B0604020202020204" pitchFamily="34" charset="0"/>
                <a:cs typeface="Arial" panose="020B0604020202020204" pitchFamily="34" charset="0"/>
              </a:rPr>
              <a:t>Different</a:t>
            </a:r>
            <a:r>
              <a:rPr lang="cs-CZ" altLang="cs-CZ" sz="2800" dirty="0">
                <a:latin typeface="Arial" panose="020B0604020202020204" pitchFamily="34" charset="0"/>
                <a:cs typeface="Arial" panose="020B0604020202020204" pitchFamily="34" charset="0"/>
              </a:rPr>
              <a:t> </a:t>
            </a:r>
            <a:r>
              <a:rPr lang="cs-CZ" altLang="cs-CZ" sz="2800" dirty="0" err="1">
                <a:latin typeface="Arial" panose="020B0604020202020204" pitchFamily="34" charset="0"/>
                <a:cs typeface="Arial" panose="020B0604020202020204" pitchFamily="34" charset="0"/>
              </a:rPr>
              <a:t>groups</a:t>
            </a:r>
            <a:r>
              <a:rPr lang="cs-CZ" altLang="cs-CZ" sz="2800" dirty="0">
                <a:latin typeface="Arial" panose="020B0604020202020204" pitchFamily="34" charset="0"/>
                <a:cs typeface="Arial" panose="020B0604020202020204" pitchFamily="34" charset="0"/>
              </a:rPr>
              <a:t>, </a:t>
            </a:r>
            <a:r>
              <a:rPr lang="cs-CZ" altLang="cs-CZ" sz="2800" dirty="0" err="1">
                <a:latin typeface="Arial" panose="020B0604020202020204" pitchFamily="34" charset="0"/>
                <a:cs typeface="Arial" panose="020B0604020202020204" pitchFamily="34" charset="0"/>
              </a:rPr>
              <a:t>different</a:t>
            </a:r>
            <a:r>
              <a:rPr lang="cs-CZ" altLang="cs-CZ" sz="2800" dirty="0">
                <a:latin typeface="Arial" panose="020B0604020202020204" pitchFamily="34" charset="0"/>
                <a:cs typeface="Arial" panose="020B0604020202020204" pitchFamily="34" charset="0"/>
              </a:rPr>
              <a:t> </a:t>
            </a:r>
            <a:r>
              <a:rPr lang="cs-CZ" altLang="cs-CZ" sz="2800" dirty="0" err="1">
                <a:latin typeface="Arial" panose="020B0604020202020204" pitchFamily="34" charset="0"/>
                <a:cs typeface="Arial" panose="020B0604020202020204" pitchFamily="34" charset="0"/>
              </a:rPr>
              <a:t>situations</a:t>
            </a:r>
            <a:endParaRPr lang="cs-CZ" altLang="cs-CZ" sz="2800" dirty="0">
              <a:latin typeface="Arial" panose="020B0604020202020204" pitchFamily="34" charset="0"/>
              <a:cs typeface="Arial" panose="020B0604020202020204" pitchFamily="34" charset="0"/>
            </a:endParaRPr>
          </a:p>
          <a:p>
            <a:pPr eaLnBrk="1" hangingPunct="1">
              <a:buFont typeface="Wingdings 3" panose="05040102010807070707" pitchFamily="18" charset="2"/>
              <a:buNone/>
            </a:pPr>
            <a:r>
              <a:rPr lang="cs-CZ" altLang="cs-CZ" sz="2800" dirty="0">
                <a:latin typeface="Arial" panose="020B0604020202020204" pitchFamily="34" charset="0"/>
                <a:cs typeface="Arial" panose="020B0604020202020204" pitchFamily="34" charset="0"/>
              </a:rPr>
              <a:t>	</a:t>
            </a:r>
            <a:r>
              <a:rPr lang="cs-CZ" altLang="cs-CZ" sz="2800" dirty="0" err="1">
                <a:latin typeface="Arial" panose="020B0604020202020204" pitchFamily="34" charset="0"/>
                <a:cs typeface="Arial" panose="020B0604020202020204" pitchFamily="34" charset="0"/>
              </a:rPr>
              <a:t>Discussion</a:t>
            </a:r>
            <a:endParaRPr lang="cs-CZ" altLang="cs-CZ" sz="2800" dirty="0">
              <a:latin typeface="Arial" panose="020B0604020202020204" pitchFamily="34" charset="0"/>
              <a:cs typeface="Arial" panose="020B0604020202020204" pitchFamily="34" charset="0"/>
            </a:endParaRPr>
          </a:p>
          <a:p>
            <a:pPr eaLnBrk="1" hangingPunct="1">
              <a:buFont typeface="Wingdings 3" panose="05040102010807070707" pitchFamily="18" charset="2"/>
              <a:buNone/>
            </a:pPr>
            <a:endParaRPr lang="cs-CZ" altLang="cs-CZ" sz="2800" dirty="0">
              <a:latin typeface="Arial" panose="020B0604020202020204" pitchFamily="34" charset="0"/>
              <a:cs typeface="Arial" panose="020B0604020202020204" pitchFamily="34" charset="0"/>
            </a:endParaRPr>
          </a:p>
          <a:p>
            <a:pPr marL="0" indent="0" eaLnBrk="1" hangingPunct="1">
              <a:buNone/>
            </a:pPr>
            <a:endParaRPr lang="cs-CZ" altLang="cs-CZ"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10F0D6-DA07-4191-9CB8-FBDAB43B2CD7}"/>
              </a:ext>
            </a:extLst>
          </p:cNvPr>
          <p:cNvSpPr>
            <a:spLocks noGrp="1"/>
          </p:cNvSpPr>
          <p:nvPr>
            <p:ph type="title"/>
          </p:nvPr>
        </p:nvSpPr>
        <p:spPr/>
        <p:txBody>
          <a:bodyPr/>
          <a:lstStyle/>
          <a:p>
            <a:r>
              <a:rPr lang="cs-CZ" dirty="0"/>
              <a:t>To </a:t>
            </a:r>
            <a:r>
              <a:rPr lang="cs-CZ" dirty="0" err="1"/>
              <a:t>discuss</a:t>
            </a:r>
            <a:endParaRPr lang="cs-CZ" dirty="0"/>
          </a:p>
        </p:txBody>
      </p:sp>
      <p:sp>
        <p:nvSpPr>
          <p:cNvPr id="3" name="Zástupný obsah 2">
            <a:extLst>
              <a:ext uri="{FF2B5EF4-FFF2-40B4-BE49-F238E27FC236}">
                <a16:creationId xmlns:a16="http://schemas.microsoft.com/office/drawing/2014/main" id="{86C2D558-2F09-4FCE-8670-FCFD7389A04B}"/>
              </a:ext>
            </a:extLst>
          </p:cNvPr>
          <p:cNvSpPr>
            <a:spLocks noGrp="1"/>
          </p:cNvSpPr>
          <p:nvPr>
            <p:ph sz="quarter" idx="1"/>
          </p:nvPr>
        </p:nvSpPr>
        <p:spPr/>
        <p:txBody>
          <a:bodyPr/>
          <a:lstStyle/>
          <a:p>
            <a:endParaRPr lang="cs-CZ" dirty="0"/>
          </a:p>
          <a:p>
            <a:r>
              <a:rPr lang="cs-CZ" dirty="0" err="1"/>
              <a:t>Please</a:t>
            </a:r>
            <a:r>
              <a:rPr lang="cs-CZ" dirty="0"/>
              <a:t> g</a:t>
            </a:r>
            <a:r>
              <a:rPr lang="en-US" dirty="0" err="1"/>
              <a:t>ive</a:t>
            </a:r>
            <a:r>
              <a:rPr lang="en-US" dirty="0"/>
              <a:t> </a:t>
            </a:r>
            <a:r>
              <a:rPr lang="cs-CZ" dirty="0" err="1"/>
              <a:t>the</a:t>
            </a:r>
            <a:r>
              <a:rPr lang="cs-CZ" dirty="0"/>
              <a:t> </a:t>
            </a:r>
            <a:r>
              <a:rPr lang="en-US" dirty="0"/>
              <a:t>examples </a:t>
            </a:r>
            <a:r>
              <a:rPr lang="cs-CZ" dirty="0" err="1"/>
              <a:t>of</a:t>
            </a:r>
            <a:r>
              <a:rPr lang="en-US" dirty="0"/>
              <a:t> relevant ethnic or immigrant groups in your country</a:t>
            </a:r>
            <a:r>
              <a:rPr lang="cs-CZ" dirty="0"/>
              <a:t>.</a:t>
            </a:r>
          </a:p>
          <a:p>
            <a:endParaRPr lang="cs-CZ" dirty="0"/>
          </a:p>
          <a:p>
            <a:r>
              <a:rPr lang="cs-CZ" dirty="0" err="1"/>
              <a:t>Give</a:t>
            </a:r>
            <a:r>
              <a:rPr lang="cs-CZ" dirty="0"/>
              <a:t> </a:t>
            </a:r>
            <a:r>
              <a:rPr lang="cs-CZ" dirty="0" err="1"/>
              <a:t>examples</a:t>
            </a:r>
            <a:r>
              <a:rPr lang="cs-CZ" dirty="0"/>
              <a:t> </a:t>
            </a:r>
            <a:r>
              <a:rPr lang="cs-CZ" dirty="0" err="1"/>
              <a:t>of</a:t>
            </a:r>
            <a:r>
              <a:rPr lang="cs-CZ" dirty="0"/>
              <a:t> </a:t>
            </a:r>
            <a:r>
              <a:rPr lang="cs-CZ" dirty="0" err="1"/>
              <a:t>policies</a:t>
            </a:r>
            <a:r>
              <a:rPr lang="cs-CZ" dirty="0"/>
              <a:t> and </a:t>
            </a:r>
            <a:r>
              <a:rPr lang="cs-CZ" dirty="0" err="1"/>
              <a:t>programmes</a:t>
            </a:r>
            <a:r>
              <a:rPr lang="cs-CZ" dirty="0"/>
              <a:t> </a:t>
            </a:r>
            <a:r>
              <a:rPr lang="cs-CZ" dirty="0" err="1"/>
              <a:t>aimed</a:t>
            </a:r>
            <a:r>
              <a:rPr lang="cs-CZ" dirty="0"/>
              <a:t> </a:t>
            </a:r>
            <a:r>
              <a:rPr lang="cs-CZ" dirty="0" err="1"/>
              <a:t>at</a:t>
            </a:r>
            <a:r>
              <a:rPr lang="cs-CZ" dirty="0"/>
              <a:t> </a:t>
            </a:r>
            <a:r>
              <a:rPr lang="cs-CZ" dirty="0" err="1"/>
              <a:t>eliminating</a:t>
            </a:r>
            <a:r>
              <a:rPr lang="cs-CZ" dirty="0"/>
              <a:t>/</a:t>
            </a:r>
            <a:r>
              <a:rPr lang="cs-CZ" dirty="0" err="1"/>
              <a:t>reducing</a:t>
            </a:r>
            <a:r>
              <a:rPr lang="cs-CZ" dirty="0"/>
              <a:t> </a:t>
            </a:r>
            <a:r>
              <a:rPr lang="cs-CZ" dirty="0" err="1"/>
              <a:t>discrimination</a:t>
            </a:r>
            <a:r>
              <a:rPr lang="cs-CZ" dirty="0"/>
              <a:t> </a:t>
            </a:r>
            <a:r>
              <a:rPr lang="cs-CZ" dirty="0" err="1"/>
              <a:t>or</a:t>
            </a:r>
            <a:r>
              <a:rPr lang="cs-CZ" dirty="0"/>
              <a:t> </a:t>
            </a:r>
            <a:r>
              <a:rPr lang="cs-CZ" dirty="0" err="1"/>
              <a:t>ethnically</a:t>
            </a:r>
            <a:r>
              <a:rPr lang="cs-CZ" dirty="0"/>
              <a:t> </a:t>
            </a:r>
            <a:r>
              <a:rPr lang="cs-CZ" dirty="0" err="1"/>
              <a:t>based</a:t>
            </a:r>
            <a:r>
              <a:rPr lang="cs-CZ" dirty="0"/>
              <a:t> </a:t>
            </a:r>
            <a:r>
              <a:rPr lang="cs-CZ" dirty="0" err="1"/>
              <a:t>disadvantages</a:t>
            </a:r>
            <a:r>
              <a:rPr lang="cs-CZ" dirty="0"/>
              <a:t>.</a:t>
            </a:r>
          </a:p>
          <a:p>
            <a:pPr marL="0" indent="0">
              <a:buNone/>
            </a:pPr>
            <a:endParaRPr lang="cs-CZ" dirty="0"/>
          </a:p>
        </p:txBody>
      </p:sp>
    </p:spTree>
    <p:extLst>
      <p:ext uri="{BB962C8B-B14F-4D97-AF65-F5344CB8AC3E}">
        <p14:creationId xmlns:p14="http://schemas.microsoft.com/office/powerpoint/2010/main" val="19100558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sz="quarter" idx="1"/>
          </p:nvPr>
        </p:nvSpPr>
        <p:spPr>
          <a:xfrm>
            <a:off x="457200" y="1219200"/>
            <a:ext cx="8229600" cy="4937125"/>
          </a:xfrm>
        </p:spPr>
        <p:txBody>
          <a:bodyPr/>
          <a:lstStyle/>
          <a:p>
            <a:pPr eaLnBrk="1" hangingPunct="1"/>
            <a:r>
              <a:rPr lang="cs-CZ" altLang="cs-CZ" sz="2400" b="1" dirty="0" err="1"/>
              <a:t>Galbraith</a:t>
            </a:r>
            <a:r>
              <a:rPr lang="cs-CZ" altLang="cs-CZ" sz="2400" b="1" dirty="0"/>
              <a:t>, J. K. (2016). „</a:t>
            </a:r>
            <a:r>
              <a:rPr lang="cs-CZ" altLang="cs-CZ" sz="2400" b="1" dirty="0" err="1"/>
              <a:t>Inequality</a:t>
            </a:r>
            <a:r>
              <a:rPr lang="cs-CZ" altLang="cs-CZ" sz="2400" b="1" dirty="0"/>
              <a:t>:  </a:t>
            </a:r>
            <a:r>
              <a:rPr lang="cs-CZ" altLang="cs-CZ" sz="2400" b="1" dirty="0" err="1"/>
              <a:t>What</a:t>
            </a:r>
            <a:r>
              <a:rPr lang="cs-CZ" altLang="cs-CZ" sz="2400" b="1" dirty="0"/>
              <a:t> </a:t>
            </a:r>
            <a:r>
              <a:rPr lang="cs-CZ" altLang="cs-CZ" sz="2400" b="1" dirty="0" err="1"/>
              <a:t>Everyone</a:t>
            </a:r>
            <a:r>
              <a:rPr lang="cs-CZ" altLang="cs-CZ" sz="2400" b="1" dirty="0"/>
              <a:t> </a:t>
            </a:r>
            <a:r>
              <a:rPr lang="cs-CZ" altLang="cs-CZ" sz="2400" b="1" dirty="0" err="1"/>
              <a:t>needs</a:t>
            </a:r>
            <a:r>
              <a:rPr lang="cs-CZ" altLang="cs-CZ" sz="2400" b="1" dirty="0"/>
              <a:t> to </a:t>
            </a:r>
            <a:r>
              <a:rPr lang="cs-CZ" altLang="cs-CZ" sz="2400" b="1" dirty="0" err="1"/>
              <a:t>know</a:t>
            </a:r>
            <a:r>
              <a:rPr lang="cs-CZ" altLang="cs-CZ" sz="2400" b="1" dirty="0"/>
              <a:t>“ (</a:t>
            </a:r>
            <a:r>
              <a:rPr lang="cs-CZ" altLang="cs-CZ" sz="2400" b="1" dirty="0" err="1"/>
              <a:t>Chapter</a:t>
            </a:r>
            <a:r>
              <a:rPr lang="cs-CZ" altLang="cs-CZ" sz="2400" b="1" dirty="0"/>
              <a:t> 3. </a:t>
            </a:r>
            <a:r>
              <a:rPr lang="cs-CZ" altLang="cs-CZ" sz="2400" b="1" dirty="0" err="1"/>
              <a:t>Categorical</a:t>
            </a:r>
            <a:r>
              <a:rPr lang="cs-CZ" altLang="cs-CZ" sz="2400" b="1" dirty="0"/>
              <a:t> </a:t>
            </a:r>
            <a:r>
              <a:rPr lang="cs-CZ" altLang="cs-CZ" sz="2400" b="1" dirty="0" err="1"/>
              <a:t>Inequality</a:t>
            </a:r>
            <a:r>
              <a:rPr lang="cs-CZ" altLang="cs-CZ" sz="2400" b="1" dirty="0"/>
              <a:t>, pp. 32-44). Oxford University </a:t>
            </a:r>
            <a:r>
              <a:rPr lang="cs-CZ" altLang="cs-CZ" sz="2400" b="1" dirty="0" err="1"/>
              <a:t>Press</a:t>
            </a:r>
            <a:r>
              <a:rPr lang="cs-CZ" altLang="cs-CZ" sz="2400" b="1" dirty="0"/>
              <a:t>.</a:t>
            </a:r>
          </a:p>
          <a:p>
            <a:pPr eaLnBrk="1" hangingPunct="1"/>
            <a:r>
              <a:rPr lang="en-US" altLang="cs-CZ" sz="2400" dirty="0" err="1"/>
              <a:t>Froy</a:t>
            </a:r>
            <a:r>
              <a:rPr lang="en-US" altLang="cs-CZ" sz="2400" dirty="0"/>
              <a:t>, F. and L. </a:t>
            </a:r>
            <a:r>
              <a:rPr lang="en-US" altLang="cs-CZ" sz="2400" dirty="0" err="1"/>
              <a:t>Pyne</a:t>
            </a:r>
            <a:r>
              <a:rPr lang="en-US" altLang="cs-CZ" sz="2400" dirty="0"/>
              <a:t> (2011) “Ensuring </a:t>
            </a:r>
            <a:r>
              <a:rPr lang="en-US" altLang="cs-CZ" sz="2400" dirty="0" err="1"/>
              <a:t>Labour</a:t>
            </a:r>
            <a:r>
              <a:rPr lang="en-US" altLang="cs-CZ" sz="2400" dirty="0"/>
              <a:t> Market Success for Ethnic Minority and Immigrant Youth”</a:t>
            </a:r>
            <a:r>
              <a:rPr lang="cs-CZ" altLang="cs-CZ" sz="2400" dirty="0"/>
              <a:t>.</a:t>
            </a:r>
            <a:r>
              <a:rPr lang="en-US" altLang="cs-CZ" sz="2400" dirty="0"/>
              <a:t> OECD Local Economic and Employment Development (LEED) Working Papers, 2011/09, OECD Publishing. </a:t>
            </a:r>
            <a:endParaRPr lang="cs-CZ" altLang="cs-CZ" sz="2400" dirty="0">
              <a:latin typeface="Arial" panose="020B0604020202020204" pitchFamily="34" charset="0"/>
              <a:cs typeface="Arial" panose="020B0604020202020204" pitchFamily="34" charset="0"/>
            </a:endParaRPr>
          </a:p>
          <a:p>
            <a:pPr eaLnBrk="1" hangingPunct="1"/>
            <a:r>
              <a:rPr lang="cs-CZ" altLang="cs-CZ" sz="2400" dirty="0" err="1">
                <a:latin typeface="Arial" panose="020B0604020202020204" pitchFamily="34" charset="0"/>
                <a:cs typeface="Arial" panose="020B0604020202020204" pitchFamily="34" charset="0"/>
              </a:rPr>
              <a:t>Li</a:t>
            </a:r>
            <a:r>
              <a:rPr lang="cs-CZ" altLang="cs-CZ" sz="2400" dirty="0">
                <a:latin typeface="Arial" panose="020B0604020202020204" pitchFamily="34" charset="0"/>
                <a:cs typeface="Arial" panose="020B0604020202020204" pitchFamily="34" charset="0"/>
              </a:rPr>
              <a:t>, Y. (2010) </a:t>
            </a:r>
            <a:r>
              <a:rPr lang="en-US" altLang="cs-CZ" sz="2400" dirty="0"/>
              <a:t>“</a:t>
            </a:r>
            <a:r>
              <a:rPr lang="cs-CZ" altLang="cs-CZ" sz="2400" dirty="0" err="1">
                <a:latin typeface="Arial" panose="020B0604020202020204" pitchFamily="34" charset="0"/>
                <a:cs typeface="Arial" panose="020B0604020202020204" pitchFamily="34" charset="0"/>
              </a:rPr>
              <a:t>The</a:t>
            </a:r>
            <a:r>
              <a:rPr lang="cs-CZ" altLang="cs-CZ" sz="2400" dirty="0">
                <a:latin typeface="Arial" panose="020B0604020202020204" pitchFamily="34" charset="0"/>
                <a:cs typeface="Arial" panose="020B0604020202020204" pitchFamily="34" charset="0"/>
              </a:rPr>
              <a:t> </a:t>
            </a:r>
            <a:r>
              <a:rPr lang="cs-CZ" altLang="cs-CZ" sz="2400" dirty="0" err="1">
                <a:latin typeface="Arial" panose="020B0604020202020204" pitchFamily="34" charset="0"/>
                <a:cs typeface="Arial" panose="020B0604020202020204" pitchFamily="34" charset="0"/>
              </a:rPr>
              <a:t>Labour</a:t>
            </a:r>
            <a:r>
              <a:rPr lang="cs-CZ" altLang="cs-CZ" sz="2400" dirty="0">
                <a:latin typeface="Arial" panose="020B0604020202020204" pitchFamily="34" charset="0"/>
                <a:cs typeface="Arial" panose="020B0604020202020204" pitchFamily="34" charset="0"/>
              </a:rPr>
              <a:t> Market </a:t>
            </a:r>
            <a:r>
              <a:rPr lang="cs-CZ" altLang="cs-CZ" sz="2400" dirty="0" err="1">
                <a:latin typeface="Arial" panose="020B0604020202020204" pitchFamily="34" charset="0"/>
                <a:cs typeface="Arial" panose="020B0604020202020204" pitchFamily="34" charset="0"/>
              </a:rPr>
              <a:t>Situation</a:t>
            </a:r>
            <a:r>
              <a:rPr lang="cs-CZ" altLang="cs-CZ" sz="2400" dirty="0">
                <a:latin typeface="Arial" panose="020B0604020202020204" pitchFamily="34" charset="0"/>
                <a:cs typeface="Arial" panose="020B0604020202020204" pitchFamily="34" charset="0"/>
              </a:rPr>
              <a:t> </a:t>
            </a:r>
            <a:r>
              <a:rPr lang="cs-CZ" altLang="cs-CZ" sz="2400" dirty="0" err="1">
                <a:latin typeface="Arial" panose="020B0604020202020204" pitchFamily="34" charset="0"/>
                <a:cs typeface="Arial" panose="020B0604020202020204" pitchFamily="34" charset="0"/>
              </a:rPr>
              <a:t>of</a:t>
            </a:r>
            <a:r>
              <a:rPr lang="cs-CZ" altLang="cs-CZ" sz="2400" dirty="0">
                <a:latin typeface="Arial" panose="020B0604020202020204" pitchFamily="34" charset="0"/>
                <a:cs typeface="Arial" panose="020B0604020202020204" pitchFamily="34" charset="0"/>
              </a:rPr>
              <a:t> Minority </a:t>
            </a:r>
            <a:r>
              <a:rPr lang="cs-CZ" altLang="cs-CZ" sz="2400" dirty="0" err="1">
                <a:latin typeface="Arial" panose="020B0604020202020204" pitchFamily="34" charset="0"/>
                <a:cs typeface="Arial" panose="020B0604020202020204" pitchFamily="34" charset="0"/>
              </a:rPr>
              <a:t>Ethnic</a:t>
            </a:r>
            <a:r>
              <a:rPr lang="cs-CZ" altLang="cs-CZ" sz="2400" dirty="0">
                <a:latin typeface="Arial" panose="020B0604020202020204" pitchFamily="34" charset="0"/>
                <a:cs typeface="Arial" panose="020B0604020202020204" pitchFamily="34" charset="0"/>
              </a:rPr>
              <a:t> </a:t>
            </a:r>
            <a:r>
              <a:rPr lang="cs-CZ" altLang="cs-CZ" sz="2400" dirty="0" err="1">
                <a:latin typeface="Arial" panose="020B0604020202020204" pitchFamily="34" charset="0"/>
                <a:cs typeface="Arial" panose="020B0604020202020204" pitchFamily="34" charset="0"/>
              </a:rPr>
              <a:t>Groups</a:t>
            </a:r>
            <a:r>
              <a:rPr lang="cs-CZ" altLang="cs-CZ" sz="2400" dirty="0">
                <a:latin typeface="Arial" panose="020B0604020202020204" pitchFamily="34" charset="0"/>
                <a:cs typeface="Arial" panose="020B0604020202020204" pitchFamily="34" charset="0"/>
              </a:rPr>
              <a:t> in </a:t>
            </a:r>
            <a:r>
              <a:rPr lang="cs-CZ" altLang="cs-CZ" sz="2400" dirty="0" err="1">
                <a:latin typeface="Arial" panose="020B0604020202020204" pitchFamily="34" charset="0"/>
                <a:cs typeface="Arial" panose="020B0604020202020204" pitchFamily="34" charset="0"/>
              </a:rPr>
              <a:t>Britain</a:t>
            </a:r>
            <a:r>
              <a:rPr lang="cs-CZ" altLang="cs-CZ" sz="2400" dirty="0">
                <a:latin typeface="Arial" panose="020B0604020202020204" pitchFamily="34" charset="0"/>
                <a:cs typeface="Arial" panose="020B0604020202020204" pitchFamily="34" charset="0"/>
              </a:rPr>
              <a:t> and </a:t>
            </a:r>
            <a:r>
              <a:rPr lang="cs-CZ" altLang="cs-CZ" sz="2400" dirty="0" err="1">
                <a:latin typeface="Arial" panose="020B0604020202020204" pitchFamily="34" charset="0"/>
                <a:cs typeface="Arial" panose="020B0604020202020204" pitchFamily="34" charset="0"/>
              </a:rPr>
              <a:t>the</a:t>
            </a:r>
            <a:r>
              <a:rPr lang="cs-CZ" altLang="cs-CZ" sz="2400" dirty="0">
                <a:latin typeface="Arial" panose="020B0604020202020204" pitchFamily="34" charset="0"/>
                <a:cs typeface="Arial" panose="020B0604020202020204" pitchFamily="34" charset="0"/>
              </a:rPr>
              <a:t> US</a:t>
            </a:r>
            <a:r>
              <a:rPr lang="en-US" altLang="cs-CZ" sz="2400" dirty="0"/>
              <a:t>”</a:t>
            </a:r>
            <a:r>
              <a:rPr lang="cs-CZ" altLang="cs-CZ" sz="2400" dirty="0">
                <a:latin typeface="Arial" panose="020B0604020202020204" pitchFamily="34" charset="0"/>
                <a:cs typeface="Arial" panose="020B0604020202020204" pitchFamily="34" charset="0"/>
              </a:rPr>
              <a:t>. </a:t>
            </a:r>
            <a:r>
              <a:rPr lang="cs-CZ" altLang="cs-CZ" sz="2400" dirty="0" err="1">
                <a:latin typeface="Arial" panose="020B0604020202020204" pitchFamily="34" charset="0"/>
                <a:cs typeface="Arial" panose="020B0604020202020204" pitchFamily="34" charset="0"/>
              </a:rPr>
              <a:t>EurAmerica</a:t>
            </a:r>
            <a:r>
              <a:rPr lang="cs-CZ" altLang="cs-CZ" sz="2400" dirty="0">
                <a:latin typeface="Arial" panose="020B0604020202020204" pitchFamily="34" charset="0"/>
                <a:cs typeface="Arial" panose="020B0604020202020204" pitchFamily="34" charset="0"/>
              </a:rPr>
              <a:t>, Vol. 40, No.2, pp. 259-309.</a:t>
            </a:r>
          </a:p>
          <a:p>
            <a:r>
              <a:rPr lang="en-US" altLang="cs-CZ" sz="2400" dirty="0"/>
              <a:t>K.</a:t>
            </a:r>
            <a:r>
              <a:rPr lang="cs-CZ" altLang="cs-CZ" sz="2400" dirty="0"/>
              <a:t> </a:t>
            </a:r>
            <a:r>
              <a:rPr lang="en-US" altLang="cs-CZ" sz="2400" dirty="0"/>
              <a:t>F. </a:t>
            </a:r>
            <a:r>
              <a:rPr lang="cs-CZ" altLang="cs-CZ" sz="2400" dirty="0"/>
              <a:t> </a:t>
            </a:r>
            <a:r>
              <a:rPr lang="en-US" altLang="cs-CZ" sz="2400" dirty="0"/>
              <a:t>Zimmermann</a:t>
            </a:r>
            <a:r>
              <a:rPr lang="cs-CZ" altLang="cs-CZ" sz="2400" dirty="0"/>
              <a:t>, </a:t>
            </a:r>
            <a:r>
              <a:rPr lang="en-US" altLang="cs-CZ" sz="2400" dirty="0"/>
              <a:t>M. </a:t>
            </a:r>
            <a:r>
              <a:rPr lang="en-US" altLang="cs-CZ" sz="2400" dirty="0" err="1"/>
              <a:t>Kahanec</a:t>
            </a:r>
            <a:r>
              <a:rPr lang="cs-CZ" altLang="cs-CZ" sz="2400" dirty="0"/>
              <a:t> </a:t>
            </a:r>
            <a:r>
              <a:rPr lang="cs-CZ" altLang="cs-CZ" sz="2400" dirty="0" err="1"/>
              <a:t>at</a:t>
            </a:r>
            <a:r>
              <a:rPr lang="cs-CZ" altLang="cs-CZ" sz="2400" dirty="0"/>
              <a:t> al. (2008) „</a:t>
            </a:r>
            <a:r>
              <a:rPr lang="en-US" altLang="cs-CZ" sz="2400" dirty="0"/>
              <a:t>Study on the Social and </a:t>
            </a:r>
            <a:r>
              <a:rPr lang="en-US" altLang="cs-CZ" sz="2400" dirty="0" err="1"/>
              <a:t>Labour</a:t>
            </a:r>
            <a:r>
              <a:rPr lang="en-US" altLang="cs-CZ" sz="2400" dirty="0"/>
              <a:t> Market</a:t>
            </a:r>
            <a:r>
              <a:rPr lang="cs-CZ" altLang="cs-CZ" sz="2400" dirty="0"/>
              <a:t> </a:t>
            </a:r>
            <a:r>
              <a:rPr lang="cs-CZ" altLang="cs-CZ" sz="2400" dirty="0" err="1"/>
              <a:t>Integration</a:t>
            </a:r>
            <a:r>
              <a:rPr lang="cs-CZ" altLang="cs-CZ" sz="2400" dirty="0"/>
              <a:t> </a:t>
            </a:r>
            <a:r>
              <a:rPr lang="cs-CZ" altLang="cs-CZ" sz="2400" dirty="0" err="1"/>
              <a:t>of</a:t>
            </a:r>
            <a:r>
              <a:rPr lang="cs-CZ" altLang="cs-CZ" sz="2400" dirty="0"/>
              <a:t> </a:t>
            </a:r>
            <a:r>
              <a:rPr lang="cs-CZ" altLang="cs-CZ" sz="2400" dirty="0" err="1"/>
              <a:t>Ethnic</a:t>
            </a:r>
            <a:r>
              <a:rPr lang="cs-CZ" altLang="cs-CZ" sz="2400" dirty="0"/>
              <a:t> </a:t>
            </a:r>
            <a:r>
              <a:rPr lang="cs-CZ" altLang="cs-CZ" sz="2400" dirty="0" err="1"/>
              <a:t>Minorities</a:t>
            </a:r>
            <a:r>
              <a:rPr lang="cs-CZ" altLang="cs-CZ" sz="2400" i="1" dirty="0"/>
              <a:t>.“ </a:t>
            </a:r>
            <a:r>
              <a:rPr lang="it-IT" altLang="cs-CZ" sz="2400" dirty="0"/>
              <a:t>IZA </a:t>
            </a:r>
            <a:r>
              <a:rPr lang="cs-CZ" altLang="cs-CZ" sz="2400" dirty="0" err="1"/>
              <a:t>Research</a:t>
            </a:r>
            <a:r>
              <a:rPr lang="cs-CZ" altLang="cs-CZ" sz="2400" dirty="0"/>
              <a:t> Report </a:t>
            </a:r>
            <a:r>
              <a:rPr lang="it-IT" altLang="cs-CZ" sz="2400" dirty="0"/>
              <a:t>No. </a:t>
            </a:r>
            <a:r>
              <a:rPr lang="cs-CZ" altLang="cs-CZ" sz="2400" dirty="0"/>
              <a:t>16</a:t>
            </a:r>
            <a:r>
              <a:rPr lang="it-IT" altLang="cs-CZ" sz="2400" dirty="0"/>
              <a:t>.</a:t>
            </a:r>
            <a:endParaRPr lang="cs-CZ" altLang="cs-CZ" sz="2400" dirty="0">
              <a:latin typeface="Arial" panose="020B0604020202020204" pitchFamily="34" charset="0"/>
              <a:cs typeface="Arial" panose="020B0604020202020204" pitchFamily="34" charset="0"/>
            </a:endParaRPr>
          </a:p>
          <a:p>
            <a:pPr eaLnBrk="1" hangingPunct="1">
              <a:buFont typeface="Wingdings 3" panose="05040102010807070707" pitchFamily="18" charset="2"/>
              <a:buNone/>
            </a:pPr>
            <a:r>
              <a:rPr lang="cs-CZ" altLang="cs-CZ" sz="2400" dirty="0">
                <a:latin typeface="Arial" panose="020B0604020202020204" pitchFamily="34" charset="0"/>
                <a:cs typeface="Arial" panose="020B0604020202020204" pitchFamily="34" charset="0"/>
              </a:rPr>
              <a:t>	</a:t>
            </a:r>
          </a:p>
          <a:p>
            <a:pPr eaLnBrk="1" hangingPunct="1">
              <a:buFont typeface="Wingdings 3" panose="05040102010807070707" pitchFamily="18" charset="2"/>
              <a:buNone/>
            </a:pPr>
            <a:r>
              <a:rPr lang="cs-CZ" altLang="cs-CZ" sz="2400" dirty="0">
                <a:latin typeface="Arial" panose="020B0604020202020204" pitchFamily="34" charset="0"/>
                <a:cs typeface="Arial" panose="020B0604020202020204" pitchFamily="34" charset="0"/>
              </a:rPr>
              <a:t>	</a:t>
            </a:r>
          </a:p>
          <a:p>
            <a:pPr eaLnBrk="1" hangingPunct="1">
              <a:buFont typeface="Wingdings 3" panose="05040102010807070707" pitchFamily="18" charset="2"/>
              <a:buNone/>
            </a:pPr>
            <a:endParaRPr lang="cs-CZ" altLang="cs-CZ" sz="2800" dirty="0">
              <a:latin typeface="Arial" panose="020B0604020202020204" pitchFamily="34" charset="0"/>
              <a:cs typeface="Arial" panose="020B0604020202020204" pitchFamily="34" charset="0"/>
            </a:endParaRPr>
          </a:p>
          <a:p>
            <a:pPr eaLnBrk="1" hangingPunct="1"/>
            <a:endParaRPr lang="cs-CZ" altLang="cs-CZ" sz="2800" dirty="0">
              <a:latin typeface="Arial" panose="020B0604020202020204" pitchFamily="34" charset="0"/>
              <a:cs typeface="Arial" panose="020B0604020202020204" pitchFamily="34" charset="0"/>
            </a:endParaRPr>
          </a:p>
          <a:p>
            <a:pPr eaLnBrk="1" hangingPunct="1">
              <a:lnSpc>
                <a:spcPct val="90000"/>
              </a:lnSpc>
              <a:buFont typeface="Wingdings" panose="05000000000000000000" pitchFamily="2" charset="2"/>
              <a:buNone/>
            </a:pPr>
            <a:endParaRPr lang="cs-CZ" altLang="cs-CZ" sz="1600" dirty="0"/>
          </a:p>
        </p:txBody>
      </p:sp>
      <p:sp>
        <p:nvSpPr>
          <p:cNvPr id="45059" name="TextovéPole 2"/>
          <p:cNvSpPr txBox="1">
            <a:spLocks noChangeArrowheads="1"/>
          </p:cNvSpPr>
          <p:nvPr/>
        </p:nvSpPr>
        <p:spPr bwMode="auto">
          <a:xfrm>
            <a:off x="684213" y="404813"/>
            <a:ext cx="15039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Verdana" panose="020B0604030504040204" pitchFamily="34" charset="0"/>
              </a:defRPr>
            </a:lvl1pPr>
            <a:lvl2pPr marL="742950" indent="-285750">
              <a:defRPr sz="1200">
                <a:solidFill>
                  <a:schemeClr val="tx1"/>
                </a:solidFill>
                <a:latin typeface="Verdana" panose="020B0604030504040204" pitchFamily="34" charset="0"/>
              </a:defRPr>
            </a:lvl2pPr>
            <a:lvl3pPr marL="1143000" indent="-228600">
              <a:defRPr sz="1200">
                <a:solidFill>
                  <a:schemeClr val="tx1"/>
                </a:solidFill>
                <a:latin typeface="Verdana" panose="020B0604030504040204" pitchFamily="34" charset="0"/>
              </a:defRPr>
            </a:lvl3pPr>
            <a:lvl4pPr marL="1600200" indent="-228600">
              <a:defRPr sz="1200">
                <a:solidFill>
                  <a:schemeClr val="tx1"/>
                </a:solidFill>
                <a:latin typeface="Verdana" panose="020B0604030504040204" pitchFamily="34" charset="0"/>
              </a:defRPr>
            </a:lvl4pPr>
            <a:lvl5pPr marL="2057400" indent="-228600">
              <a:defRPr sz="1200">
                <a:solidFill>
                  <a:schemeClr val="tx1"/>
                </a:solidFill>
                <a:latin typeface="Verdana" panose="020B0604030504040204" pitchFamily="34" charset="0"/>
              </a:defRPr>
            </a:lvl5pPr>
            <a:lvl6pPr marL="2514600" indent="-228600" eaLnBrk="0" fontAlgn="base" hangingPunct="0">
              <a:spcBef>
                <a:spcPct val="0"/>
              </a:spcBef>
              <a:spcAft>
                <a:spcPct val="0"/>
              </a:spcAft>
              <a:defRPr sz="1200">
                <a:solidFill>
                  <a:schemeClr val="tx1"/>
                </a:solidFill>
                <a:latin typeface="Verdana" panose="020B0604030504040204" pitchFamily="34" charset="0"/>
              </a:defRPr>
            </a:lvl6pPr>
            <a:lvl7pPr marL="2971800" indent="-228600" eaLnBrk="0" fontAlgn="base" hangingPunct="0">
              <a:spcBef>
                <a:spcPct val="0"/>
              </a:spcBef>
              <a:spcAft>
                <a:spcPct val="0"/>
              </a:spcAft>
              <a:defRPr sz="1200">
                <a:solidFill>
                  <a:schemeClr val="tx1"/>
                </a:solidFill>
                <a:latin typeface="Verdana" panose="020B0604030504040204" pitchFamily="34" charset="0"/>
              </a:defRPr>
            </a:lvl7pPr>
            <a:lvl8pPr marL="3429000" indent="-228600" eaLnBrk="0" fontAlgn="base" hangingPunct="0">
              <a:spcBef>
                <a:spcPct val="0"/>
              </a:spcBef>
              <a:spcAft>
                <a:spcPct val="0"/>
              </a:spcAft>
              <a:defRPr sz="1200">
                <a:solidFill>
                  <a:schemeClr val="tx1"/>
                </a:solidFill>
                <a:latin typeface="Verdana" panose="020B0604030504040204" pitchFamily="34" charset="0"/>
              </a:defRPr>
            </a:lvl8pPr>
            <a:lvl9pPr marL="3886200" indent="-228600" eaLnBrk="0" fontAlgn="base" hangingPunct="0">
              <a:spcBef>
                <a:spcPct val="0"/>
              </a:spcBef>
              <a:spcAft>
                <a:spcPct val="0"/>
              </a:spcAft>
              <a:defRPr sz="1200">
                <a:solidFill>
                  <a:schemeClr val="tx1"/>
                </a:solidFill>
                <a:latin typeface="Verdana" panose="020B0604030504040204" pitchFamily="34" charset="0"/>
              </a:defRPr>
            </a:lvl9pPr>
          </a:lstStyle>
          <a:p>
            <a:r>
              <a:rPr lang="cs-CZ" altLang="cs-CZ" sz="2800" i="1" dirty="0" err="1">
                <a:latin typeface="Arial" panose="020B0604020202020204" pitchFamily="34" charset="0"/>
                <a:cs typeface="Arial" panose="020B0604020202020204" pitchFamily="34" charset="0"/>
              </a:rPr>
              <a:t>Sources</a:t>
            </a:r>
            <a:endParaRPr lang="cs-CZ" altLang="cs-CZ" sz="2800" i="1" dirty="0">
              <a:latin typeface="Arial" panose="020B0604020202020204" pitchFamily="34" charset="0"/>
              <a:cs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txBox="1">
            <a:spLocks noGrp="1" noChangeArrowheads="1"/>
          </p:cNvSpPr>
          <p:nvPr/>
        </p:nvSpPr>
        <p:spPr bwMode="auto">
          <a:xfrm>
            <a:off x="6553200" y="6248400"/>
            <a:ext cx="2133600" cy="457200"/>
          </a:xfrm>
          <a:prstGeom prst="rect">
            <a:avLst/>
          </a:prstGeom>
          <a:noFill/>
          <a:ln>
            <a:miter lim="800000"/>
            <a:headEnd/>
            <a:tailEnd/>
          </a:ln>
        </p:spPr>
        <p:txBody>
          <a:bodyPr anchor="b"/>
          <a:lstStyle>
            <a:lvl1pPr>
              <a:defRPr sz="1000">
                <a:solidFill>
                  <a:schemeClr val="tx1"/>
                </a:solidFill>
                <a:latin typeface="Tahoma" pitchFamily="34" charset="0"/>
              </a:defRPr>
            </a:lvl1pPr>
            <a:lvl2pPr marL="742950" indent="-285750">
              <a:defRPr sz="1000">
                <a:solidFill>
                  <a:schemeClr val="tx1"/>
                </a:solidFill>
                <a:latin typeface="Tahoma" pitchFamily="34" charset="0"/>
              </a:defRPr>
            </a:lvl2pPr>
            <a:lvl3pPr marL="1143000" indent="-228600">
              <a:defRPr sz="1000">
                <a:solidFill>
                  <a:schemeClr val="tx1"/>
                </a:solidFill>
                <a:latin typeface="Tahoma" pitchFamily="34" charset="0"/>
              </a:defRPr>
            </a:lvl3pPr>
            <a:lvl4pPr marL="1600200" indent="-228600">
              <a:defRPr sz="1000">
                <a:solidFill>
                  <a:schemeClr val="tx1"/>
                </a:solidFill>
                <a:latin typeface="Tahoma" pitchFamily="34" charset="0"/>
              </a:defRPr>
            </a:lvl4pPr>
            <a:lvl5pPr marL="2057400" indent="-228600">
              <a:defRPr sz="1000">
                <a:solidFill>
                  <a:schemeClr val="tx1"/>
                </a:solidFill>
                <a:latin typeface="Tahoma" pitchFamily="34" charset="0"/>
              </a:defRPr>
            </a:lvl5pPr>
            <a:lvl6pPr marL="2514600" indent="-228600" eaLnBrk="0" fontAlgn="base" hangingPunct="0">
              <a:spcBef>
                <a:spcPct val="0"/>
              </a:spcBef>
              <a:spcAft>
                <a:spcPct val="0"/>
              </a:spcAft>
              <a:defRPr sz="1000">
                <a:solidFill>
                  <a:schemeClr val="tx1"/>
                </a:solidFill>
                <a:latin typeface="Tahoma" pitchFamily="34" charset="0"/>
              </a:defRPr>
            </a:lvl6pPr>
            <a:lvl7pPr marL="2971800" indent="-228600" eaLnBrk="0" fontAlgn="base" hangingPunct="0">
              <a:spcBef>
                <a:spcPct val="0"/>
              </a:spcBef>
              <a:spcAft>
                <a:spcPct val="0"/>
              </a:spcAft>
              <a:defRPr sz="1000">
                <a:solidFill>
                  <a:schemeClr val="tx1"/>
                </a:solidFill>
                <a:latin typeface="Tahoma" pitchFamily="34" charset="0"/>
              </a:defRPr>
            </a:lvl7pPr>
            <a:lvl8pPr marL="3429000" indent="-228600" eaLnBrk="0" fontAlgn="base" hangingPunct="0">
              <a:spcBef>
                <a:spcPct val="0"/>
              </a:spcBef>
              <a:spcAft>
                <a:spcPct val="0"/>
              </a:spcAft>
              <a:defRPr sz="1000">
                <a:solidFill>
                  <a:schemeClr val="tx1"/>
                </a:solidFill>
                <a:latin typeface="Tahoma" pitchFamily="34" charset="0"/>
              </a:defRPr>
            </a:lvl8pPr>
            <a:lvl9pPr marL="3886200" indent="-228600" eaLnBrk="0" fontAlgn="base" hangingPunct="0">
              <a:spcBef>
                <a:spcPct val="0"/>
              </a:spcBef>
              <a:spcAft>
                <a:spcPct val="0"/>
              </a:spcAft>
              <a:defRPr sz="1000">
                <a:solidFill>
                  <a:schemeClr val="tx1"/>
                </a:solidFill>
                <a:latin typeface="Tahoma" pitchFamily="34" charset="0"/>
              </a:defRPr>
            </a:lvl9pPr>
          </a:lstStyle>
          <a:p>
            <a:pPr algn="r" eaLnBrk="1" hangingPunct="1">
              <a:defRPr/>
            </a:pPr>
            <a:fld id="{EB95DC1B-18CA-4F4F-9E48-E746E584015E}" type="slidenum">
              <a:rPr lang="en-GB" altLang="ja-JP" sz="1200" smtClean="0">
                <a:effectLst>
                  <a:outerShdw blurRad="38100" dist="38100" dir="2700000" algn="tl">
                    <a:srgbClr val="FFFFFF"/>
                  </a:outerShdw>
                </a:effectLst>
              </a:rPr>
              <a:pPr algn="r" eaLnBrk="1" hangingPunct="1">
                <a:defRPr/>
              </a:pPr>
              <a:t>22</a:t>
            </a:fld>
            <a:endParaRPr lang="en-GB" altLang="ja-JP" sz="1200" dirty="0">
              <a:effectLst>
                <a:outerShdw blurRad="38100" dist="38100" dir="2700000" algn="tl">
                  <a:srgbClr val="FFFFFF"/>
                </a:outerShdw>
              </a:effectLst>
            </a:endParaRPr>
          </a:p>
        </p:txBody>
      </p:sp>
      <p:sp>
        <p:nvSpPr>
          <p:cNvPr id="14339" name="Text Box 2"/>
          <p:cNvSpPr txBox="1">
            <a:spLocks noChangeArrowheads="1"/>
          </p:cNvSpPr>
          <p:nvPr/>
        </p:nvSpPr>
        <p:spPr bwMode="auto">
          <a:xfrm>
            <a:off x="0" y="3068638"/>
            <a:ext cx="91440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Tahoma" pitchFamily="34" charset="0"/>
              </a:defRPr>
            </a:lvl1pPr>
            <a:lvl2pPr marL="742950" indent="-285750">
              <a:defRPr sz="1000">
                <a:solidFill>
                  <a:schemeClr val="tx1"/>
                </a:solidFill>
                <a:latin typeface="Tahoma" pitchFamily="34" charset="0"/>
              </a:defRPr>
            </a:lvl2pPr>
            <a:lvl3pPr marL="1143000" indent="-228600">
              <a:defRPr sz="1000">
                <a:solidFill>
                  <a:schemeClr val="tx1"/>
                </a:solidFill>
                <a:latin typeface="Tahoma" pitchFamily="34" charset="0"/>
              </a:defRPr>
            </a:lvl3pPr>
            <a:lvl4pPr marL="1600200" indent="-228600">
              <a:defRPr sz="1000">
                <a:solidFill>
                  <a:schemeClr val="tx1"/>
                </a:solidFill>
                <a:latin typeface="Tahoma" pitchFamily="34" charset="0"/>
              </a:defRPr>
            </a:lvl4pPr>
            <a:lvl5pPr marL="2057400" indent="-228600">
              <a:defRPr sz="1000">
                <a:solidFill>
                  <a:schemeClr val="tx1"/>
                </a:solidFill>
                <a:latin typeface="Tahoma" pitchFamily="34" charset="0"/>
              </a:defRPr>
            </a:lvl5pPr>
            <a:lvl6pPr marL="2514600" indent="-228600" eaLnBrk="0" fontAlgn="base" hangingPunct="0">
              <a:spcBef>
                <a:spcPct val="0"/>
              </a:spcBef>
              <a:spcAft>
                <a:spcPct val="0"/>
              </a:spcAft>
              <a:defRPr sz="1000">
                <a:solidFill>
                  <a:schemeClr val="tx1"/>
                </a:solidFill>
                <a:latin typeface="Tahoma" pitchFamily="34" charset="0"/>
              </a:defRPr>
            </a:lvl6pPr>
            <a:lvl7pPr marL="2971800" indent="-228600" eaLnBrk="0" fontAlgn="base" hangingPunct="0">
              <a:spcBef>
                <a:spcPct val="0"/>
              </a:spcBef>
              <a:spcAft>
                <a:spcPct val="0"/>
              </a:spcAft>
              <a:defRPr sz="1000">
                <a:solidFill>
                  <a:schemeClr val="tx1"/>
                </a:solidFill>
                <a:latin typeface="Tahoma" pitchFamily="34" charset="0"/>
              </a:defRPr>
            </a:lvl7pPr>
            <a:lvl8pPr marL="3429000" indent="-228600" eaLnBrk="0" fontAlgn="base" hangingPunct="0">
              <a:spcBef>
                <a:spcPct val="0"/>
              </a:spcBef>
              <a:spcAft>
                <a:spcPct val="0"/>
              </a:spcAft>
              <a:defRPr sz="1000">
                <a:solidFill>
                  <a:schemeClr val="tx1"/>
                </a:solidFill>
                <a:latin typeface="Tahoma" pitchFamily="34" charset="0"/>
              </a:defRPr>
            </a:lvl8pPr>
            <a:lvl9pPr marL="3886200" indent="-228600" eaLnBrk="0" fontAlgn="base" hangingPunct="0">
              <a:spcBef>
                <a:spcPct val="0"/>
              </a:spcBef>
              <a:spcAft>
                <a:spcPct val="0"/>
              </a:spcAft>
              <a:defRPr sz="1000">
                <a:solidFill>
                  <a:schemeClr val="tx1"/>
                </a:solidFill>
                <a:latin typeface="Tahoma" pitchFamily="34" charset="0"/>
              </a:defRPr>
            </a:lvl9pPr>
          </a:lstStyle>
          <a:p>
            <a:pPr algn="ctr" eaLnBrk="1" hangingPunct="1"/>
            <a:r>
              <a:rPr lang="en-GB" altLang="zh-CN" sz="2400" b="1">
                <a:solidFill>
                  <a:srgbClr val="820000"/>
                </a:solidFill>
                <a:latin typeface="Arial" pitchFamily="34" charset="0"/>
              </a:rPr>
              <a:t>Thank you for your attention</a:t>
            </a:r>
            <a:r>
              <a:rPr lang="cs-CZ" altLang="zh-CN" sz="2400" b="1">
                <a:solidFill>
                  <a:srgbClr val="820000"/>
                </a:solidFill>
                <a:latin typeface="Arial" pitchFamily="34" charset="0"/>
              </a:rPr>
              <a:t>!</a:t>
            </a:r>
            <a:r>
              <a:rPr lang="en-GB" altLang="zh-CN" sz="2400" b="1">
                <a:solidFill>
                  <a:srgbClr val="820000"/>
                </a:solidFill>
                <a:latin typeface="Arial" pitchFamily="34" charset="0"/>
              </a:rPr>
              <a:t> </a:t>
            </a:r>
            <a:endParaRPr lang="en-GB" altLang="zh-CN" sz="2000" b="1" i="1">
              <a:latin typeface="Arial" pitchFamily="34" charset="0"/>
              <a:ea typeface="SimSun" pitchFamily="2" charset="-122"/>
            </a:endParaRPr>
          </a:p>
          <a:p>
            <a:pPr eaLnBrk="1" hangingPunct="1"/>
            <a:endParaRPr lang="en-GB" altLang="zh-CN" sz="2000" b="1" dirty="0">
              <a:latin typeface="Arial" pitchFamily="34" charset="0"/>
              <a:ea typeface="SimSun" pitchFamily="2" charset="-122"/>
            </a:endParaRPr>
          </a:p>
        </p:txBody>
      </p:sp>
    </p:spTree>
    <p:extLst>
      <p:ext uri="{BB962C8B-B14F-4D97-AF65-F5344CB8AC3E}">
        <p14:creationId xmlns:p14="http://schemas.microsoft.com/office/powerpoint/2010/main" val="179788893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9"/>
          <p:cNvSpPr txBox="1">
            <a:spLocks noGrp="1"/>
          </p:cNvSpPr>
          <p:nvPr>
            <p:ph type="title"/>
          </p:nvPr>
        </p:nvSpPr>
        <p:spPr>
          <a:xfrm>
            <a:off x="422003" y="179861"/>
            <a:ext cx="8299995" cy="787670"/>
          </a:xfrm>
          <a:prstGeom prst="rect">
            <a:avLst/>
          </a:prstGeom>
          <a:noFill/>
          <a:ln>
            <a:noFill/>
          </a:ln>
        </p:spPr>
        <p:txBody>
          <a:bodyPr spcFirstLastPara="1" vert="horz" wrap="square" lIns="85902" tIns="42951" rIns="85902" bIns="42951" numCol="1" anchor="b" anchorCtr="0" compatLnSpc="1">
            <a:prstTxWarp prst="textNoShape">
              <a:avLst/>
            </a:prstTxWarp>
            <a:noAutofit/>
          </a:bodyPr>
          <a:lstStyle/>
          <a:p>
            <a:pPr>
              <a:spcBef>
                <a:spcPts val="0"/>
              </a:spcBef>
              <a:spcAft>
                <a:spcPts val="0"/>
              </a:spcAft>
              <a:buSzPts val="1400"/>
            </a:pPr>
            <a:r>
              <a:rPr lang="cs-CZ" dirty="0" err="1">
                <a:solidFill>
                  <a:schemeClr val="tx1"/>
                </a:solidFill>
              </a:rPr>
              <a:t>Difference</a:t>
            </a:r>
            <a:r>
              <a:rPr lang="cs-CZ" dirty="0">
                <a:solidFill>
                  <a:schemeClr val="tx1"/>
                </a:solidFill>
              </a:rPr>
              <a:t> </a:t>
            </a:r>
            <a:r>
              <a:rPr lang="cs-CZ" dirty="0" err="1">
                <a:solidFill>
                  <a:schemeClr val="tx1"/>
                </a:solidFill>
              </a:rPr>
              <a:t>between</a:t>
            </a:r>
            <a:r>
              <a:rPr lang="cs-CZ" dirty="0">
                <a:solidFill>
                  <a:schemeClr val="tx1"/>
                </a:solidFill>
              </a:rPr>
              <a:t> </a:t>
            </a:r>
            <a:r>
              <a:rPr lang="cs-CZ" dirty="0" err="1">
                <a:solidFill>
                  <a:schemeClr val="tx1"/>
                </a:solidFill>
              </a:rPr>
              <a:t>race</a:t>
            </a:r>
            <a:r>
              <a:rPr lang="cs-CZ" dirty="0">
                <a:solidFill>
                  <a:schemeClr val="tx1"/>
                </a:solidFill>
              </a:rPr>
              <a:t> </a:t>
            </a:r>
            <a:r>
              <a:rPr lang="cs-CZ" dirty="0" err="1">
                <a:solidFill>
                  <a:schemeClr val="tx1"/>
                </a:solidFill>
              </a:rPr>
              <a:t>ethnicity</a:t>
            </a:r>
            <a:endParaRPr sz="1953" baseline="30000" dirty="0">
              <a:solidFill>
                <a:schemeClr val="tx1"/>
              </a:solidFill>
            </a:endParaRPr>
          </a:p>
        </p:txBody>
      </p:sp>
      <p:sp>
        <p:nvSpPr>
          <p:cNvPr id="102" name="Google Shape;102;p19"/>
          <p:cNvSpPr txBox="1">
            <a:spLocks noGrp="1"/>
          </p:cNvSpPr>
          <p:nvPr>
            <p:ph type="body" idx="1"/>
          </p:nvPr>
        </p:nvSpPr>
        <p:spPr>
          <a:xfrm>
            <a:off x="422003" y="1811021"/>
            <a:ext cx="8299995" cy="4079448"/>
          </a:xfrm>
          <a:prstGeom prst="rect">
            <a:avLst/>
          </a:prstGeom>
          <a:noFill/>
          <a:ln>
            <a:noFill/>
          </a:ln>
        </p:spPr>
        <p:txBody>
          <a:bodyPr spcFirstLastPara="1" vert="horz" wrap="square" lIns="90199" tIns="45100" rIns="90199" bIns="45100" numCol="1" anchor="t" anchorCtr="0" compatLnSpc="1">
            <a:prstTxWarp prst="textNoShape">
              <a:avLst/>
            </a:prstTxWarp>
            <a:noAutofit/>
          </a:bodyPr>
          <a:lstStyle/>
          <a:p>
            <a:pPr marL="322506" indent="-322506">
              <a:spcBef>
                <a:spcPts val="0"/>
              </a:spcBef>
              <a:spcAft>
                <a:spcPts val="0"/>
              </a:spcAft>
              <a:buSzPts val="1400"/>
              <a:buNone/>
            </a:pPr>
            <a:r>
              <a:rPr lang="cs-CZ" dirty="0" err="1"/>
              <a:t>Ethnicity</a:t>
            </a:r>
            <a:endParaRPr dirty="0"/>
          </a:p>
          <a:p>
            <a:pPr marL="334910" indent="-334910">
              <a:spcBef>
                <a:spcPts val="410"/>
              </a:spcBef>
              <a:spcAft>
                <a:spcPts val="0"/>
              </a:spcAft>
              <a:buClrTx/>
              <a:buSzPts val="2100"/>
              <a:buFont typeface="Arial"/>
              <a:buChar char="•"/>
            </a:pPr>
            <a:r>
              <a:rPr lang="cs-CZ" dirty="0" err="1"/>
              <a:t>Used</a:t>
            </a:r>
            <a:r>
              <a:rPr lang="cs-CZ" dirty="0"/>
              <a:t> more in </a:t>
            </a:r>
            <a:r>
              <a:rPr lang="cs-CZ" dirty="0" err="1"/>
              <a:t>continental</a:t>
            </a:r>
            <a:r>
              <a:rPr lang="cs-CZ" dirty="0"/>
              <a:t> </a:t>
            </a:r>
            <a:r>
              <a:rPr lang="cs-CZ" dirty="0" err="1"/>
              <a:t>Europe</a:t>
            </a:r>
            <a:endParaRPr dirty="0"/>
          </a:p>
          <a:p>
            <a:pPr marL="334910" indent="-334910">
              <a:spcBef>
                <a:spcPts val="410"/>
              </a:spcBef>
              <a:spcAft>
                <a:spcPts val="0"/>
              </a:spcAft>
              <a:buClrTx/>
              <a:buSzPts val="2100"/>
              <a:buFont typeface="Arial"/>
              <a:buChar char="•"/>
            </a:pPr>
            <a:r>
              <a:rPr lang="cs-CZ" dirty="0" err="1"/>
              <a:t>Seeks</a:t>
            </a:r>
            <a:r>
              <a:rPr lang="cs-CZ" dirty="0"/>
              <a:t> to </a:t>
            </a:r>
            <a:r>
              <a:rPr lang="cs-CZ" dirty="0" err="1"/>
              <a:t>reflect</a:t>
            </a:r>
            <a:r>
              <a:rPr lang="cs-CZ" dirty="0"/>
              <a:t> </a:t>
            </a:r>
            <a:r>
              <a:rPr lang="cs-CZ" dirty="0" err="1"/>
              <a:t>biological</a:t>
            </a:r>
            <a:r>
              <a:rPr lang="cs-CZ" dirty="0"/>
              <a:t>, </a:t>
            </a:r>
            <a:r>
              <a:rPr lang="cs-CZ" dirty="0" err="1"/>
              <a:t>social</a:t>
            </a:r>
            <a:r>
              <a:rPr lang="cs-CZ" dirty="0"/>
              <a:t> and </a:t>
            </a:r>
            <a:r>
              <a:rPr lang="cs-CZ" dirty="0" err="1"/>
              <a:t>cultural</a:t>
            </a:r>
            <a:r>
              <a:rPr lang="cs-CZ" dirty="0"/>
              <a:t> </a:t>
            </a:r>
            <a:r>
              <a:rPr lang="cs-CZ" dirty="0" err="1"/>
              <a:t>aspects</a:t>
            </a:r>
            <a:endParaRPr dirty="0"/>
          </a:p>
          <a:p>
            <a:pPr marL="334910" indent="-204667">
              <a:spcBef>
                <a:spcPts val="410"/>
              </a:spcBef>
              <a:spcAft>
                <a:spcPts val="0"/>
              </a:spcAft>
              <a:buClr>
                <a:schemeClr val="dk1"/>
              </a:buClr>
              <a:buSzPts val="2100"/>
              <a:buNone/>
            </a:pPr>
            <a:endParaRPr dirty="0">
              <a:solidFill>
                <a:srgbClr val="003096"/>
              </a:solidFill>
            </a:endParaRPr>
          </a:p>
          <a:p>
            <a:pPr marL="0" indent="0">
              <a:spcBef>
                <a:spcPts val="410"/>
              </a:spcBef>
              <a:spcAft>
                <a:spcPts val="0"/>
              </a:spcAft>
              <a:buSzPts val="1400"/>
              <a:buNone/>
            </a:pPr>
            <a:r>
              <a:rPr lang="cs-CZ" dirty="0" err="1"/>
              <a:t>Race</a:t>
            </a:r>
            <a:endParaRPr dirty="0"/>
          </a:p>
          <a:p>
            <a:pPr marL="334910" indent="-334910">
              <a:spcBef>
                <a:spcPts val="410"/>
              </a:spcBef>
              <a:spcAft>
                <a:spcPts val="0"/>
              </a:spcAft>
              <a:buClrTx/>
              <a:buSzPts val="2100"/>
              <a:buFont typeface="Arial"/>
              <a:buChar char="•"/>
            </a:pPr>
            <a:r>
              <a:rPr lang="cs-CZ" dirty="0" err="1"/>
              <a:t>Is</a:t>
            </a:r>
            <a:r>
              <a:rPr lang="cs-CZ" dirty="0"/>
              <a:t> not </a:t>
            </a:r>
            <a:r>
              <a:rPr lang="cs-CZ" dirty="0" err="1"/>
              <a:t>widely</a:t>
            </a:r>
            <a:r>
              <a:rPr lang="cs-CZ" dirty="0"/>
              <a:t> </a:t>
            </a:r>
            <a:r>
              <a:rPr lang="cs-CZ" dirty="0" err="1"/>
              <a:t>used</a:t>
            </a:r>
            <a:r>
              <a:rPr lang="cs-CZ" dirty="0"/>
              <a:t> in </a:t>
            </a:r>
            <a:r>
              <a:rPr lang="cs-CZ" dirty="0" err="1"/>
              <a:t>Europe</a:t>
            </a:r>
            <a:r>
              <a:rPr lang="cs-CZ" dirty="0"/>
              <a:t>, but </a:t>
            </a:r>
            <a:r>
              <a:rPr lang="cs-CZ" dirty="0" err="1"/>
              <a:t>still</a:t>
            </a:r>
            <a:r>
              <a:rPr lang="cs-CZ" dirty="0"/>
              <a:t> dominant in </a:t>
            </a:r>
            <a:r>
              <a:rPr lang="cs-CZ" dirty="0" err="1"/>
              <a:t>the</a:t>
            </a:r>
            <a:r>
              <a:rPr lang="cs-CZ" dirty="0"/>
              <a:t> US and UK</a:t>
            </a:r>
            <a:endParaRPr dirty="0"/>
          </a:p>
          <a:p>
            <a:pPr marL="334910" indent="-334910">
              <a:spcBef>
                <a:spcPts val="410"/>
              </a:spcBef>
              <a:spcAft>
                <a:spcPts val="0"/>
              </a:spcAft>
              <a:buClrTx/>
              <a:buSzPts val="2100"/>
              <a:buFont typeface="Arial"/>
              <a:buChar char="•"/>
            </a:pPr>
            <a:r>
              <a:rPr lang="cs-CZ" dirty="0" err="1"/>
              <a:t>Refers</a:t>
            </a:r>
            <a:r>
              <a:rPr lang="cs-CZ" dirty="0"/>
              <a:t> more to </a:t>
            </a:r>
            <a:r>
              <a:rPr lang="cs-CZ" dirty="0" err="1"/>
              <a:t>physical</a:t>
            </a:r>
            <a:r>
              <a:rPr lang="cs-CZ" dirty="0"/>
              <a:t> </a:t>
            </a:r>
            <a:r>
              <a:rPr lang="cs-CZ" dirty="0" err="1"/>
              <a:t>aspects</a:t>
            </a:r>
            <a:r>
              <a:rPr lang="cs-CZ" dirty="0"/>
              <a:t> (skin </a:t>
            </a:r>
            <a:r>
              <a:rPr lang="cs-CZ" dirty="0" err="1"/>
              <a:t>color</a:t>
            </a:r>
            <a:r>
              <a:rPr lang="cs-CZ" dirty="0"/>
              <a:t>, </a:t>
            </a:r>
            <a:r>
              <a:rPr lang="cs-CZ" dirty="0" err="1"/>
              <a:t>other</a:t>
            </a:r>
            <a:r>
              <a:rPr lang="cs-CZ" dirty="0"/>
              <a:t> </a:t>
            </a:r>
            <a:r>
              <a:rPr lang="cs-CZ" dirty="0" err="1"/>
              <a:t>physical</a:t>
            </a:r>
            <a:r>
              <a:rPr lang="cs-CZ"/>
              <a:t> features</a:t>
            </a:r>
            <a:r>
              <a:rPr lang="cs-CZ" dirty="0"/>
              <a:t> </a:t>
            </a:r>
            <a:r>
              <a:rPr lang="cs-CZ" dirty="0" err="1"/>
              <a:t>etc</a:t>
            </a:r>
            <a:r>
              <a:rPr lang="cs-CZ" dirty="0"/>
              <a:t>.), </a:t>
            </a:r>
            <a:r>
              <a:rPr lang="cs-CZ" dirty="0" err="1"/>
              <a:t>recognized</a:t>
            </a:r>
            <a:r>
              <a:rPr lang="cs-CZ" dirty="0"/>
              <a:t> </a:t>
            </a:r>
            <a:r>
              <a:rPr lang="cs-CZ" dirty="0" err="1"/>
              <a:t>typically</a:t>
            </a:r>
            <a:r>
              <a:rPr lang="cs-CZ" dirty="0"/>
              <a:t> by </a:t>
            </a:r>
            <a:r>
              <a:rPr lang="cs-CZ" dirty="0" err="1"/>
              <a:t>other</a:t>
            </a:r>
            <a:endParaRPr dirty="0"/>
          </a:p>
          <a:p>
            <a:pPr marL="334910" indent="-204667">
              <a:lnSpc>
                <a:spcPct val="200000"/>
              </a:lnSpc>
              <a:spcBef>
                <a:spcPts val="410"/>
              </a:spcBef>
              <a:spcAft>
                <a:spcPts val="0"/>
              </a:spcAft>
              <a:buClr>
                <a:srgbClr val="003096"/>
              </a:buClr>
              <a:buSzPts val="2100"/>
              <a:buNone/>
            </a:pPr>
            <a:endParaRPr sz="2344" dirty="0">
              <a:solidFill>
                <a:srgbClr val="003096"/>
              </a:solidFill>
            </a:endParaRPr>
          </a:p>
          <a:p>
            <a:pPr marL="0" indent="0" algn="r">
              <a:spcBef>
                <a:spcPts val="410"/>
              </a:spcBef>
              <a:spcAft>
                <a:spcPts val="0"/>
              </a:spcAft>
              <a:buSzPts val="1400"/>
              <a:buNone/>
            </a:pPr>
            <a:endParaRPr b="0" dirty="0"/>
          </a:p>
        </p:txBody>
      </p:sp>
      <p:sp>
        <p:nvSpPr>
          <p:cNvPr id="104" name="Google Shape;104;p19"/>
          <p:cNvSpPr txBox="1">
            <a:spLocks noGrp="1"/>
          </p:cNvSpPr>
          <p:nvPr>
            <p:ph type="sldNum" idx="12"/>
          </p:nvPr>
        </p:nvSpPr>
        <p:spPr>
          <a:xfrm>
            <a:off x="8464653" y="6333123"/>
            <a:ext cx="535922" cy="525081"/>
          </a:xfrm>
          <a:prstGeom prst="rect">
            <a:avLst/>
          </a:prstGeom>
          <a:noFill/>
          <a:ln>
            <a:noFill/>
          </a:ln>
        </p:spPr>
        <p:txBody>
          <a:bodyPr spcFirstLastPara="1" vert="horz" wrap="square" lIns="90004" tIns="90004" rIns="90004" bIns="90004" numCol="1" anchor="t" anchorCtr="0" compatLnSpc="1">
            <a:prstTxWarp prst="textNoShape">
              <a:avLst/>
            </a:prstTxWarp>
            <a:noAutofit/>
          </a:bodyPr>
          <a:lstStyle/>
          <a:p>
            <a:pPr algn="r">
              <a:spcBef>
                <a:spcPts val="0"/>
              </a:spcBef>
              <a:spcAft>
                <a:spcPts val="0"/>
              </a:spcAft>
              <a:buSzPts val="1300"/>
            </a:pPr>
            <a:fld id="{00000000-1234-1234-1234-123412341234}" type="slidenum">
              <a:rPr lang="cs-CZ">
                <a:solidFill>
                  <a:srgbClr val="003096"/>
                </a:solidFill>
              </a:rPr>
              <a:pPr algn="r">
                <a:spcBef>
                  <a:spcPts val="0"/>
                </a:spcBef>
                <a:spcAft>
                  <a:spcPts val="0"/>
                </a:spcAft>
                <a:buSzPts val="1300"/>
              </a:pPr>
              <a:t>3</a:t>
            </a:fld>
            <a:endParaRPr>
              <a:solidFill>
                <a:srgbClr val="003096"/>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p:txBody>
          <a:bodyPr/>
          <a:lstStyle/>
          <a:p>
            <a:r>
              <a:rPr lang="cs-CZ" altLang="cs-CZ"/>
              <a:t>Ethnic group</a:t>
            </a:r>
          </a:p>
        </p:txBody>
      </p:sp>
      <p:sp>
        <p:nvSpPr>
          <p:cNvPr id="18435" name="Zástupný symbol pro obsah 2"/>
          <p:cNvSpPr>
            <a:spLocks noGrp="1"/>
          </p:cNvSpPr>
          <p:nvPr>
            <p:ph sz="quarter" idx="1"/>
          </p:nvPr>
        </p:nvSpPr>
        <p:spPr>
          <a:xfrm>
            <a:off x="457200" y="1219200"/>
            <a:ext cx="8229600" cy="4937125"/>
          </a:xfrm>
        </p:spPr>
        <p:txBody>
          <a:bodyPr/>
          <a:lstStyle/>
          <a:p>
            <a:endParaRPr lang="cs-CZ" altLang="cs-CZ" sz="2800"/>
          </a:p>
          <a:p>
            <a:r>
              <a:rPr lang="en-US" altLang="cs-CZ" sz="2800"/>
              <a:t>An </a:t>
            </a:r>
            <a:r>
              <a:rPr lang="en-US" altLang="cs-CZ" sz="2800" b="1"/>
              <a:t>ethnic group</a:t>
            </a:r>
            <a:r>
              <a:rPr lang="en-US" altLang="cs-CZ" sz="2800"/>
              <a:t> may define themselves as different because of their language, religion, geography, history, ancestry, or physical traits.</a:t>
            </a:r>
          </a:p>
          <a:p>
            <a:endParaRPr lang="en-US" altLang="cs-CZ" sz="2800"/>
          </a:p>
          <a:p>
            <a:r>
              <a:rPr lang="en-US" altLang="cs-CZ" sz="2800"/>
              <a:t>Ethnicity entails identification with a given ethnic group, but it also involves the maintenance of </a:t>
            </a:r>
            <a:br>
              <a:rPr lang="cs-CZ" altLang="cs-CZ" sz="2800"/>
            </a:br>
            <a:r>
              <a:rPr lang="en-US" altLang="cs-CZ" sz="2800"/>
              <a:t>a distinction from other groups.</a:t>
            </a:r>
            <a:endParaRPr lang="cs-CZ" altLang="cs-CZ" sz="2800"/>
          </a:p>
          <a:p>
            <a:endParaRPr lang="cs-CZ" alt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sah 2"/>
          <p:cNvSpPr>
            <a:spLocks noGrp="1"/>
          </p:cNvSpPr>
          <p:nvPr>
            <p:ph idx="1"/>
          </p:nvPr>
        </p:nvSpPr>
        <p:spPr>
          <a:xfrm>
            <a:off x="503238" y="530225"/>
            <a:ext cx="8183562" cy="5346700"/>
          </a:xfrm>
        </p:spPr>
        <p:txBody>
          <a:bodyPr/>
          <a:lstStyle/>
          <a:p>
            <a:pPr eaLnBrk="1" hangingPunct="1">
              <a:lnSpc>
                <a:spcPct val="90000"/>
              </a:lnSpc>
            </a:pPr>
            <a:r>
              <a:rPr lang="cs-CZ" altLang="cs-CZ" sz="3000" b="1" dirty="0" err="1"/>
              <a:t>Concept</a:t>
            </a:r>
            <a:r>
              <a:rPr lang="cs-CZ" altLang="cs-CZ" sz="3000" b="1" dirty="0"/>
              <a:t> </a:t>
            </a:r>
            <a:r>
              <a:rPr lang="cs-CZ" altLang="cs-CZ" sz="3000" b="1" dirty="0" err="1"/>
              <a:t>of</a:t>
            </a:r>
            <a:r>
              <a:rPr lang="cs-CZ" altLang="cs-CZ" sz="3000" b="1" dirty="0"/>
              <a:t> (</a:t>
            </a:r>
            <a:r>
              <a:rPr lang="cs-CZ" altLang="cs-CZ" sz="3000" b="1" dirty="0" err="1"/>
              <a:t>un</a:t>
            </a:r>
            <a:r>
              <a:rPr lang="cs-CZ" altLang="cs-CZ" sz="3000" b="1" dirty="0"/>
              <a:t>)</a:t>
            </a:r>
            <a:r>
              <a:rPr lang="cs-CZ" altLang="cs-CZ" sz="3000" b="1" dirty="0" err="1"/>
              <a:t>equal</a:t>
            </a:r>
            <a:r>
              <a:rPr lang="cs-CZ" altLang="cs-CZ" sz="3000" b="1" dirty="0"/>
              <a:t> </a:t>
            </a:r>
            <a:r>
              <a:rPr lang="cs-CZ" altLang="cs-CZ" sz="3000" b="1" dirty="0" err="1"/>
              <a:t>chances</a:t>
            </a:r>
            <a:endParaRPr lang="cs-CZ" altLang="cs-CZ" sz="3000" b="1" dirty="0"/>
          </a:p>
          <a:p>
            <a:pPr algn="ctr" eaLnBrk="1" hangingPunct="1">
              <a:lnSpc>
                <a:spcPct val="90000"/>
              </a:lnSpc>
              <a:buFont typeface="Wingdings 2" panose="05020102010507070707" pitchFamily="18" charset="2"/>
              <a:buNone/>
            </a:pPr>
            <a:r>
              <a:rPr lang="cs-CZ" altLang="cs-CZ" sz="3000" b="1" dirty="0"/>
              <a:t>	</a:t>
            </a:r>
          </a:p>
          <a:p>
            <a:pPr algn="ctr" eaLnBrk="1" hangingPunct="1">
              <a:lnSpc>
                <a:spcPct val="90000"/>
              </a:lnSpc>
              <a:buFont typeface="Wingdings 2" panose="05020102010507070707" pitchFamily="18" charset="2"/>
              <a:buNone/>
            </a:pPr>
            <a:endParaRPr lang="cs-CZ" altLang="cs-CZ" sz="3000" b="1" dirty="0"/>
          </a:p>
          <a:p>
            <a:pPr eaLnBrk="1" hangingPunct="1">
              <a:lnSpc>
                <a:spcPct val="90000"/>
              </a:lnSpc>
              <a:buFont typeface="Wingdings 2" panose="05020102010507070707" pitchFamily="18" charset="2"/>
              <a:buNone/>
            </a:pPr>
            <a:r>
              <a:rPr lang="cs-CZ" altLang="cs-CZ" sz="3000" dirty="0" err="1"/>
              <a:t>From</a:t>
            </a:r>
            <a:r>
              <a:rPr lang="cs-CZ" altLang="cs-CZ" sz="3000" dirty="0"/>
              <a:t> </a:t>
            </a:r>
            <a:r>
              <a:rPr lang="cs-CZ" altLang="cs-CZ" sz="3000" dirty="0" err="1"/>
              <a:t>the</a:t>
            </a:r>
            <a:r>
              <a:rPr lang="cs-CZ" altLang="cs-CZ" sz="3000" dirty="0"/>
              <a:t> </a:t>
            </a:r>
            <a:r>
              <a:rPr lang="cs-CZ" altLang="cs-CZ" sz="3000" dirty="0" err="1"/>
              <a:t>sociological</a:t>
            </a:r>
            <a:r>
              <a:rPr lang="cs-CZ" altLang="cs-CZ" sz="3000" dirty="0"/>
              <a:t> point </a:t>
            </a:r>
            <a:r>
              <a:rPr lang="cs-CZ" altLang="cs-CZ" sz="3000" dirty="0" err="1"/>
              <a:t>of</a:t>
            </a:r>
            <a:r>
              <a:rPr lang="cs-CZ" altLang="cs-CZ" sz="3000" dirty="0"/>
              <a:t> </a:t>
            </a:r>
            <a:r>
              <a:rPr lang="cs-CZ" altLang="cs-CZ" sz="3000" dirty="0" err="1"/>
              <a:t>view</a:t>
            </a:r>
            <a:r>
              <a:rPr lang="cs-CZ" altLang="cs-CZ" sz="3000" dirty="0"/>
              <a:t> </a:t>
            </a:r>
            <a:r>
              <a:rPr lang="cs-CZ" altLang="cs-CZ" sz="3000" dirty="0" err="1"/>
              <a:t>equal</a:t>
            </a:r>
            <a:r>
              <a:rPr lang="cs-CZ" altLang="cs-CZ" sz="3000" dirty="0"/>
              <a:t> </a:t>
            </a:r>
            <a:r>
              <a:rPr lang="cs-CZ" altLang="cs-CZ" sz="3000" dirty="0" err="1"/>
              <a:t>chances</a:t>
            </a:r>
            <a:r>
              <a:rPr lang="cs-CZ" altLang="cs-CZ" sz="3000" dirty="0"/>
              <a:t> </a:t>
            </a:r>
            <a:r>
              <a:rPr lang="cs-CZ" altLang="cs-CZ" sz="3000" dirty="0" err="1"/>
              <a:t>means</a:t>
            </a:r>
            <a:r>
              <a:rPr lang="cs-CZ" altLang="cs-CZ" sz="3000" dirty="0"/>
              <a:t>, </a:t>
            </a:r>
            <a:r>
              <a:rPr lang="cs-CZ" altLang="cs-CZ" sz="3000" dirty="0" err="1"/>
              <a:t>that</a:t>
            </a:r>
            <a:r>
              <a:rPr lang="cs-CZ" altLang="cs-CZ" sz="3000" dirty="0"/>
              <a:t> </a:t>
            </a:r>
            <a:r>
              <a:rPr lang="cs-CZ" altLang="cs-CZ" sz="3000" dirty="0" err="1"/>
              <a:t>the</a:t>
            </a:r>
            <a:r>
              <a:rPr lang="cs-CZ" altLang="cs-CZ" sz="3000" dirty="0"/>
              <a:t> </a:t>
            </a:r>
            <a:r>
              <a:rPr lang="cs-CZ" altLang="cs-CZ" sz="3000" dirty="0" err="1"/>
              <a:t>family</a:t>
            </a:r>
            <a:r>
              <a:rPr lang="cs-CZ" altLang="cs-CZ" sz="3000" dirty="0"/>
              <a:t> </a:t>
            </a:r>
            <a:r>
              <a:rPr lang="cs-CZ" altLang="cs-CZ" sz="3000" dirty="0" err="1"/>
              <a:t>of</a:t>
            </a:r>
            <a:r>
              <a:rPr lang="cs-CZ" altLang="cs-CZ" sz="3000" dirty="0"/>
              <a:t> </a:t>
            </a:r>
            <a:r>
              <a:rPr lang="cs-CZ" altLang="cs-CZ" sz="3000" dirty="0" err="1"/>
              <a:t>origin</a:t>
            </a:r>
            <a:r>
              <a:rPr lang="cs-CZ" altLang="cs-CZ" sz="3000" dirty="0"/>
              <a:t> </a:t>
            </a:r>
            <a:r>
              <a:rPr lang="cs-CZ" altLang="cs-CZ" sz="3000" dirty="0" err="1"/>
              <a:t>does</a:t>
            </a:r>
            <a:r>
              <a:rPr lang="cs-CZ" altLang="cs-CZ" sz="3000" dirty="0"/>
              <a:t> not influence </a:t>
            </a:r>
            <a:r>
              <a:rPr lang="cs-CZ" altLang="cs-CZ" sz="3000" dirty="0" err="1"/>
              <a:t>destination</a:t>
            </a:r>
            <a:r>
              <a:rPr lang="cs-CZ" altLang="cs-CZ" sz="3000" dirty="0"/>
              <a:t> </a:t>
            </a:r>
            <a:r>
              <a:rPr lang="cs-CZ" altLang="cs-CZ" sz="3000" dirty="0" err="1"/>
              <a:t>of</a:t>
            </a:r>
            <a:r>
              <a:rPr lang="cs-CZ" altLang="cs-CZ" sz="3000" dirty="0"/>
              <a:t> </a:t>
            </a:r>
            <a:r>
              <a:rPr lang="cs-CZ" altLang="cs-CZ" sz="3000" dirty="0" err="1"/>
              <a:t>an</a:t>
            </a:r>
            <a:r>
              <a:rPr lang="cs-CZ" altLang="cs-CZ" sz="3000" dirty="0"/>
              <a:t> </a:t>
            </a:r>
            <a:r>
              <a:rPr lang="cs-CZ" altLang="cs-CZ" sz="3000" dirty="0" err="1"/>
              <a:t>individual</a:t>
            </a:r>
            <a:r>
              <a:rPr lang="cs-CZ" altLang="cs-CZ" sz="3000" dirty="0"/>
              <a:t>.</a:t>
            </a:r>
          </a:p>
          <a:p>
            <a:pPr eaLnBrk="1" hangingPunct="1">
              <a:lnSpc>
                <a:spcPct val="90000"/>
              </a:lnSpc>
              <a:buFont typeface="Wingdings 2" panose="05020102010507070707" pitchFamily="18" charset="2"/>
              <a:buNone/>
            </a:pPr>
            <a:endParaRPr lang="cs-CZ" altLang="cs-CZ" sz="3000" dirty="0"/>
          </a:p>
          <a:p>
            <a:pPr eaLnBrk="1" hangingPunct="1">
              <a:lnSpc>
                <a:spcPct val="90000"/>
              </a:lnSpc>
              <a:buFont typeface="Wingdings 3" panose="05040102010807070707" pitchFamily="18" charset="2"/>
              <a:buNone/>
            </a:pPr>
            <a:r>
              <a:rPr lang="cs-CZ" altLang="cs-CZ" sz="2800" dirty="0" err="1">
                <a:latin typeface="Arial" panose="020B0604020202020204" pitchFamily="34" charset="0"/>
              </a:rPr>
              <a:t>Although</a:t>
            </a:r>
            <a:r>
              <a:rPr lang="cs-CZ" altLang="cs-CZ" sz="2800" dirty="0">
                <a:latin typeface="Arial" panose="020B0604020202020204" pitchFamily="34" charset="0"/>
              </a:rPr>
              <a:t> </a:t>
            </a:r>
            <a:r>
              <a:rPr lang="cs-CZ" altLang="cs-CZ" sz="2800" dirty="0" err="1">
                <a:latin typeface="Arial" panose="020B0604020202020204" pitchFamily="34" charset="0"/>
              </a:rPr>
              <a:t>the</a:t>
            </a:r>
            <a:r>
              <a:rPr lang="cs-CZ" altLang="cs-CZ" sz="2800" dirty="0">
                <a:latin typeface="Arial" panose="020B0604020202020204" pitchFamily="34" charset="0"/>
              </a:rPr>
              <a:t> e</a:t>
            </a:r>
            <a:r>
              <a:rPr lang="en-US" altLang="cs-CZ" sz="2800" dirty="0" err="1">
                <a:latin typeface="Arial" panose="020B0604020202020204" pitchFamily="34" charset="0"/>
              </a:rPr>
              <a:t>vidence</a:t>
            </a:r>
            <a:r>
              <a:rPr lang="en-US" altLang="cs-CZ" sz="2800" dirty="0">
                <a:latin typeface="Arial" panose="020B0604020202020204" pitchFamily="34" charset="0"/>
              </a:rPr>
              <a:t> from social research varies by country, minority group, and economic well-being</a:t>
            </a:r>
            <a:r>
              <a:rPr lang="cs-CZ" altLang="cs-CZ" sz="2800" dirty="0">
                <a:latin typeface="Arial" panose="020B0604020202020204" pitchFamily="34" charset="0"/>
              </a:rPr>
              <a:t> </a:t>
            </a:r>
            <a:r>
              <a:rPr lang="en-US" altLang="cs-CZ" sz="2800" dirty="0">
                <a:latin typeface="Arial" panose="020B0604020202020204" pitchFamily="34" charset="0"/>
              </a:rPr>
              <a:t>indicators</a:t>
            </a:r>
            <a:r>
              <a:rPr lang="cs-CZ" altLang="cs-CZ" sz="2800" dirty="0">
                <a:latin typeface="Arial" panose="020B0604020202020204" pitchFamily="34" charset="0"/>
              </a:rPr>
              <a:t>, </a:t>
            </a:r>
            <a:r>
              <a:rPr lang="cs-CZ" altLang="cs-CZ" sz="2800" dirty="0" err="1">
                <a:latin typeface="Arial" panose="020B0604020202020204" pitchFamily="34" charset="0"/>
              </a:rPr>
              <a:t>there</a:t>
            </a:r>
            <a:r>
              <a:rPr lang="cs-CZ" altLang="cs-CZ" sz="2800" dirty="0">
                <a:latin typeface="Arial" panose="020B0604020202020204" pitchFamily="34" charset="0"/>
              </a:rPr>
              <a:t> </a:t>
            </a:r>
            <a:r>
              <a:rPr lang="cs-CZ" altLang="cs-CZ" sz="2800" dirty="0" err="1">
                <a:latin typeface="Arial" panose="020B0604020202020204" pitchFamily="34" charset="0"/>
              </a:rPr>
              <a:t>is</a:t>
            </a:r>
            <a:r>
              <a:rPr lang="cs-CZ" altLang="cs-CZ" sz="2800" dirty="0">
                <a:latin typeface="Arial" panose="020B0604020202020204" pitchFamily="34" charset="0"/>
              </a:rPr>
              <a:t> a </a:t>
            </a:r>
            <a:r>
              <a:rPr lang="cs-CZ" altLang="cs-CZ" sz="2800" dirty="0" err="1">
                <a:latin typeface="Arial" panose="020B0604020202020204" pitchFamily="34" charset="0"/>
              </a:rPr>
              <a:t>significant</a:t>
            </a:r>
            <a:r>
              <a:rPr lang="cs-CZ" altLang="cs-CZ" sz="2800" dirty="0">
                <a:latin typeface="Arial" panose="020B0604020202020204" pitchFamily="34" charset="0"/>
              </a:rPr>
              <a:t> </a:t>
            </a:r>
            <a:r>
              <a:rPr lang="cs-CZ" altLang="cs-CZ" sz="3000" dirty="0" err="1"/>
              <a:t>correlation</a:t>
            </a:r>
            <a:r>
              <a:rPr lang="cs-CZ" altLang="cs-CZ" sz="3000" dirty="0"/>
              <a:t> </a:t>
            </a:r>
            <a:r>
              <a:rPr lang="cs-CZ" altLang="cs-CZ" sz="3000" dirty="0" err="1"/>
              <a:t>between</a:t>
            </a:r>
            <a:r>
              <a:rPr lang="cs-CZ" altLang="cs-CZ" sz="3000" dirty="0"/>
              <a:t> </a:t>
            </a:r>
            <a:r>
              <a:rPr lang="cs-CZ" altLang="cs-CZ" sz="3000" dirty="0" err="1"/>
              <a:t>ethnicity</a:t>
            </a:r>
            <a:r>
              <a:rPr lang="cs-CZ" altLang="cs-CZ" sz="3000" dirty="0"/>
              <a:t> and </a:t>
            </a:r>
            <a:r>
              <a:rPr lang="cs-CZ" altLang="cs-CZ" sz="3000" dirty="0" err="1"/>
              <a:t>social</a:t>
            </a:r>
            <a:r>
              <a:rPr lang="cs-CZ" altLang="cs-CZ" sz="3000" dirty="0"/>
              <a:t> </a:t>
            </a:r>
            <a:r>
              <a:rPr lang="cs-CZ" altLang="cs-CZ" sz="3000" dirty="0" err="1"/>
              <a:t>disadvantages</a:t>
            </a:r>
            <a:r>
              <a:rPr lang="cs-CZ" altLang="cs-CZ" sz="3000" dirty="0"/>
              <a:t>. </a:t>
            </a:r>
          </a:p>
          <a:p>
            <a:pPr eaLnBrk="1" hangingPunct="1">
              <a:lnSpc>
                <a:spcPct val="90000"/>
              </a:lnSpc>
              <a:buFont typeface="Wingdings 2" panose="05020102010507070707" pitchFamily="18" charset="2"/>
              <a:buNone/>
            </a:pPr>
            <a:r>
              <a:rPr lang="cs-CZ" altLang="cs-CZ" sz="2200" dirty="0"/>
              <a:t>	</a:t>
            </a:r>
          </a:p>
        </p:txBody>
      </p:sp>
      <p:sp>
        <p:nvSpPr>
          <p:cNvPr id="14339" name="TextovéPole 3"/>
          <p:cNvSpPr txBox="1">
            <a:spLocks noChangeArrowheads="1"/>
          </p:cNvSpPr>
          <p:nvPr/>
        </p:nvSpPr>
        <p:spPr bwMode="auto">
          <a:xfrm>
            <a:off x="971550" y="4221163"/>
            <a:ext cx="3492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Verdana" panose="020B0604030504040204" pitchFamily="34" charset="0"/>
              </a:defRPr>
            </a:lvl1pPr>
            <a:lvl2pPr marL="742950" indent="-285750">
              <a:defRPr sz="1200">
                <a:solidFill>
                  <a:schemeClr val="tx1"/>
                </a:solidFill>
                <a:latin typeface="Verdana" panose="020B0604030504040204" pitchFamily="34" charset="0"/>
              </a:defRPr>
            </a:lvl2pPr>
            <a:lvl3pPr marL="1143000" indent="-228600">
              <a:defRPr sz="1200">
                <a:solidFill>
                  <a:schemeClr val="tx1"/>
                </a:solidFill>
                <a:latin typeface="Verdana" panose="020B0604030504040204" pitchFamily="34" charset="0"/>
              </a:defRPr>
            </a:lvl3pPr>
            <a:lvl4pPr marL="1600200" indent="-228600">
              <a:defRPr sz="1200">
                <a:solidFill>
                  <a:schemeClr val="tx1"/>
                </a:solidFill>
                <a:latin typeface="Verdana" panose="020B0604030504040204" pitchFamily="34" charset="0"/>
              </a:defRPr>
            </a:lvl4pPr>
            <a:lvl5pPr marL="2057400" indent="-228600">
              <a:defRPr sz="1200">
                <a:solidFill>
                  <a:schemeClr val="tx1"/>
                </a:solidFill>
                <a:latin typeface="Verdana" panose="020B0604030504040204" pitchFamily="34" charset="0"/>
              </a:defRPr>
            </a:lvl5pPr>
            <a:lvl6pPr marL="2514600" indent="-228600" eaLnBrk="0" fontAlgn="base" hangingPunct="0">
              <a:spcBef>
                <a:spcPct val="0"/>
              </a:spcBef>
              <a:spcAft>
                <a:spcPct val="0"/>
              </a:spcAft>
              <a:defRPr sz="1200">
                <a:solidFill>
                  <a:schemeClr val="tx1"/>
                </a:solidFill>
                <a:latin typeface="Verdana" panose="020B0604030504040204" pitchFamily="34" charset="0"/>
              </a:defRPr>
            </a:lvl6pPr>
            <a:lvl7pPr marL="2971800" indent="-228600" eaLnBrk="0" fontAlgn="base" hangingPunct="0">
              <a:spcBef>
                <a:spcPct val="0"/>
              </a:spcBef>
              <a:spcAft>
                <a:spcPct val="0"/>
              </a:spcAft>
              <a:defRPr sz="1200">
                <a:solidFill>
                  <a:schemeClr val="tx1"/>
                </a:solidFill>
                <a:latin typeface="Verdana" panose="020B0604030504040204" pitchFamily="34" charset="0"/>
              </a:defRPr>
            </a:lvl7pPr>
            <a:lvl8pPr marL="3429000" indent="-228600" eaLnBrk="0" fontAlgn="base" hangingPunct="0">
              <a:spcBef>
                <a:spcPct val="0"/>
              </a:spcBef>
              <a:spcAft>
                <a:spcPct val="0"/>
              </a:spcAft>
              <a:defRPr sz="1200">
                <a:solidFill>
                  <a:schemeClr val="tx1"/>
                </a:solidFill>
                <a:latin typeface="Verdana" panose="020B0604030504040204" pitchFamily="34" charset="0"/>
              </a:defRPr>
            </a:lvl8pPr>
            <a:lvl9pPr marL="3886200" indent="-228600" eaLnBrk="0" fontAlgn="base" hangingPunct="0">
              <a:spcBef>
                <a:spcPct val="0"/>
              </a:spcBef>
              <a:spcAft>
                <a:spcPct val="0"/>
              </a:spcAft>
              <a:defRPr sz="1200">
                <a:solidFill>
                  <a:schemeClr val="tx1"/>
                </a:solidFill>
                <a:latin typeface="Verdana" panose="020B0604030504040204" pitchFamily="34" charset="0"/>
              </a:defRPr>
            </a:lvl9pPr>
          </a:lstStyle>
          <a:p>
            <a:r>
              <a:rPr lang="cs-CZ" altLang="cs-CZ"/>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338">
                                            <p:txEl>
                                              <p:pRg st="3" end="3"/>
                                            </p:txEl>
                                          </p:spTgt>
                                        </p:tgtEl>
                                        <p:attrNameLst>
                                          <p:attrName>style.visibility</p:attrName>
                                        </p:attrNameLst>
                                      </p:cBhvr>
                                      <p:to>
                                        <p:strVal val="visible"/>
                                      </p:to>
                                    </p:set>
                                    <p:animEffect transition="in" filter="fade">
                                      <p:cBhvr>
                                        <p:cTn id="7" dur="500"/>
                                        <p:tgtEl>
                                          <p:spTgt spid="14338">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338">
                                            <p:txEl>
                                              <p:pRg st="5" end="5"/>
                                            </p:txEl>
                                          </p:spTgt>
                                        </p:tgtEl>
                                        <p:attrNameLst>
                                          <p:attrName>style.visibility</p:attrName>
                                        </p:attrNameLst>
                                      </p:cBhvr>
                                      <p:to>
                                        <p:strVal val="visible"/>
                                      </p:to>
                                    </p:set>
                                    <p:animEffect transition="in" filter="fade">
                                      <p:cBhvr>
                                        <p:cTn id="12" dur="500"/>
                                        <p:tgtEl>
                                          <p:spTgt spid="1433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p:txBody>
          <a:bodyPr/>
          <a:lstStyle/>
          <a:p>
            <a:pPr eaLnBrk="1" hangingPunct="1"/>
            <a:r>
              <a:rPr lang="cs-CZ" altLang="cs-CZ"/>
              <a:t>Integration</a:t>
            </a:r>
          </a:p>
        </p:txBody>
      </p:sp>
      <p:sp>
        <p:nvSpPr>
          <p:cNvPr id="20483" name="Rectangle 3"/>
          <p:cNvSpPr>
            <a:spLocks noGrp="1"/>
          </p:cNvSpPr>
          <p:nvPr>
            <p:ph type="body" idx="1"/>
          </p:nvPr>
        </p:nvSpPr>
        <p:spPr>
          <a:xfrm>
            <a:off x="457200" y="1341438"/>
            <a:ext cx="8229600" cy="4784725"/>
          </a:xfrm>
        </p:spPr>
        <p:txBody>
          <a:bodyPr/>
          <a:lstStyle/>
          <a:p>
            <a:pPr eaLnBrk="1" hangingPunct="1">
              <a:lnSpc>
                <a:spcPct val="90000"/>
              </a:lnSpc>
              <a:buFont typeface="Wingdings 3" panose="05040102010807070707" pitchFamily="18" charset="2"/>
              <a:buNone/>
            </a:pPr>
            <a:endParaRPr lang="cs-CZ" altLang="cs-CZ" sz="2400" dirty="0"/>
          </a:p>
          <a:p>
            <a:pPr eaLnBrk="1" hangingPunct="1">
              <a:lnSpc>
                <a:spcPct val="90000"/>
              </a:lnSpc>
            </a:pPr>
            <a:r>
              <a:rPr lang="cs-CZ" altLang="cs-CZ" sz="2400" dirty="0" err="1"/>
              <a:t>Integration</a:t>
            </a:r>
            <a:r>
              <a:rPr lang="cs-CZ" altLang="cs-CZ" sz="2400" dirty="0"/>
              <a:t> in </a:t>
            </a:r>
            <a:r>
              <a:rPr lang="cs-CZ" altLang="cs-CZ" sz="2400" dirty="0" err="1"/>
              <a:t>both</a:t>
            </a:r>
            <a:r>
              <a:rPr lang="cs-CZ" altLang="cs-CZ" sz="2400" dirty="0"/>
              <a:t> </a:t>
            </a:r>
            <a:r>
              <a:rPr lang="cs-CZ" altLang="cs-CZ" sz="2400" dirty="0" err="1"/>
              <a:t>social</a:t>
            </a:r>
            <a:r>
              <a:rPr lang="cs-CZ" altLang="cs-CZ" sz="2400" dirty="0"/>
              <a:t> and </a:t>
            </a:r>
            <a:r>
              <a:rPr lang="cs-CZ" altLang="cs-CZ" sz="2400" dirty="0" err="1"/>
              <a:t>civic</a:t>
            </a:r>
            <a:r>
              <a:rPr lang="cs-CZ" altLang="cs-CZ" sz="2400" dirty="0"/>
              <a:t> </a:t>
            </a:r>
            <a:r>
              <a:rPr lang="cs-CZ" altLang="cs-CZ" sz="2400" dirty="0" err="1"/>
              <a:t>terms</a:t>
            </a:r>
            <a:r>
              <a:rPr lang="cs-CZ" altLang="cs-CZ" sz="2400" dirty="0"/>
              <a:t> </a:t>
            </a:r>
            <a:r>
              <a:rPr lang="cs-CZ" altLang="cs-CZ" sz="2400" dirty="0" err="1"/>
              <a:t>rests</a:t>
            </a:r>
            <a:r>
              <a:rPr lang="cs-CZ" altLang="cs-CZ" sz="2400" dirty="0"/>
              <a:t> on </a:t>
            </a:r>
            <a:r>
              <a:rPr lang="cs-CZ" altLang="cs-CZ" sz="2400" dirty="0" err="1"/>
              <a:t>the</a:t>
            </a:r>
            <a:r>
              <a:rPr lang="cs-CZ" altLang="cs-CZ" sz="2400" dirty="0"/>
              <a:t> </a:t>
            </a:r>
            <a:r>
              <a:rPr lang="cs-CZ" altLang="cs-CZ" sz="2400" dirty="0" err="1"/>
              <a:t>demand</a:t>
            </a:r>
            <a:r>
              <a:rPr lang="cs-CZ" altLang="cs-CZ" sz="2400" dirty="0"/>
              <a:t> </a:t>
            </a:r>
            <a:r>
              <a:rPr lang="cs-CZ" altLang="cs-CZ" sz="2400" dirty="0" err="1"/>
              <a:t>of</a:t>
            </a:r>
            <a:r>
              <a:rPr lang="cs-CZ" altLang="cs-CZ" sz="2400" dirty="0"/>
              <a:t> </a:t>
            </a:r>
            <a:r>
              <a:rPr lang="cs-CZ" altLang="cs-CZ" sz="2400" dirty="0" err="1"/>
              <a:t>equal</a:t>
            </a:r>
            <a:r>
              <a:rPr lang="cs-CZ" altLang="cs-CZ" sz="2400" dirty="0"/>
              <a:t> </a:t>
            </a:r>
            <a:r>
              <a:rPr lang="cs-CZ" altLang="cs-CZ" sz="2400" dirty="0" err="1"/>
              <a:t>opportunities</a:t>
            </a:r>
            <a:r>
              <a:rPr lang="cs-CZ" altLang="cs-CZ" sz="2400" dirty="0"/>
              <a:t> </a:t>
            </a:r>
            <a:r>
              <a:rPr lang="cs-CZ" altLang="cs-CZ" sz="2400" dirty="0" err="1"/>
              <a:t>for</a:t>
            </a:r>
            <a:r>
              <a:rPr lang="cs-CZ" altLang="cs-CZ" sz="2400" dirty="0"/>
              <a:t> </a:t>
            </a:r>
            <a:r>
              <a:rPr lang="cs-CZ" altLang="cs-CZ" sz="2400" dirty="0" err="1"/>
              <a:t>all</a:t>
            </a:r>
            <a:r>
              <a:rPr lang="cs-CZ" altLang="cs-CZ" sz="2400" dirty="0"/>
              <a:t>. In socio-</a:t>
            </a:r>
            <a:r>
              <a:rPr lang="cs-CZ" altLang="cs-CZ" sz="2400" dirty="0" err="1"/>
              <a:t>economic</a:t>
            </a:r>
            <a:r>
              <a:rPr lang="cs-CZ" altLang="cs-CZ" sz="2400" dirty="0"/>
              <a:t> </a:t>
            </a:r>
            <a:r>
              <a:rPr lang="cs-CZ" altLang="cs-CZ" sz="2400" dirty="0" err="1"/>
              <a:t>terms</a:t>
            </a:r>
            <a:r>
              <a:rPr lang="cs-CZ" altLang="cs-CZ" sz="2400" dirty="0"/>
              <a:t>, </a:t>
            </a:r>
            <a:r>
              <a:rPr lang="cs-CZ" altLang="cs-CZ" sz="2400" dirty="0" err="1"/>
              <a:t>migrants</a:t>
            </a:r>
            <a:r>
              <a:rPr lang="cs-CZ" altLang="cs-CZ" sz="2400" dirty="0"/>
              <a:t> </a:t>
            </a:r>
            <a:r>
              <a:rPr lang="cs-CZ" altLang="cs-CZ" sz="2400" dirty="0" err="1"/>
              <a:t>or</a:t>
            </a:r>
            <a:r>
              <a:rPr lang="cs-CZ" altLang="cs-CZ" sz="2400" dirty="0"/>
              <a:t> </a:t>
            </a:r>
            <a:r>
              <a:rPr lang="cs-CZ" altLang="cs-CZ" sz="2400" dirty="0" err="1"/>
              <a:t>ethnic</a:t>
            </a:r>
            <a:r>
              <a:rPr lang="cs-CZ" altLang="cs-CZ" sz="2400" dirty="0"/>
              <a:t> </a:t>
            </a:r>
            <a:r>
              <a:rPr lang="cs-CZ" altLang="cs-CZ" sz="2400" dirty="0" err="1"/>
              <a:t>groups</a:t>
            </a:r>
            <a:r>
              <a:rPr lang="cs-CZ" altLang="cs-CZ" sz="2400" dirty="0"/>
              <a:t> </a:t>
            </a:r>
            <a:r>
              <a:rPr lang="cs-CZ" altLang="cs-CZ" sz="2400" dirty="0" err="1"/>
              <a:t>must</a:t>
            </a:r>
            <a:r>
              <a:rPr lang="cs-CZ" altLang="cs-CZ" sz="2400" dirty="0"/>
              <a:t> </a:t>
            </a:r>
            <a:r>
              <a:rPr lang="cs-CZ" altLang="cs-CZ" sz="2400" dirty="0" err="1"/>
              <a:t>have</a:t>
            </a:r>
            <a:r>
              <a:rPr lang="cs-CZ" altLang="cs-CZ" sz="2400" dirty="0"/>
              <a:t> </a:t>
            </a:r>
            <a:r>
              <a:rPr lang="cs-CZ" altLang="cs-CZ" sz="2400" dirty="0" err="1"/>
              <a:t>equal</a:t>
            </a:r>
            <a:r>
              <a:rPr lang="cs-CZ" altLang="cs-CZ" sz="2400" dirty="0"/>
              <a:t> </a:t>
            </a:r>
            <a:r>
              <a:rPr lang="cs-CZ" altLang="cs-CZ" sz="2400" dirty="0" err="1"/>
              <a:t>opportunities</a:t>
            </a:r>
            <a:r>
              <a:rPr lang="cs-CZ" altLang="cs-CZ" sz="2400" dirty="0"/>
              <a:t> to lead just as </a:t>
            </a:r>
            <a:r>
              <a:rPr lang="cs-CZ" altLang="cs-CZ" sz="2400" dirty="0" err="1"/>
              <a:t>dignified</a:t>
            </a:r>
            <a:r>
              <a:rPr lang="cs-CZ" altLang="cs-CZ" sz="2400" dirty="0"/>
              <a:t>, independent and </a:t>
            </a:r>
            <a:r>
              <a:rPr lang="cs-CZ" altLang="cs-CZ" sz="2400" dirty="0" err="1"/>
              <a:t>active</a:t>
            </a:r>
            <a:r>
              <a:rPr lang="cs-CZ" altLang="cs-CZ" sz="2400" dirty="0"/>
              <a:t> </a:t>
            </a:r>
            <a:r>
              <a:rPr lang="cs-CZ" altLang="cs-CZ" sz="2400" dirty="0" err="1"/>
              <a:t>lives</a:t>
            </a:r>
            <a:r>
              <a:rPr lang="cs-CZ" altLang="cs-CZ" sz="2400" dirty="0"/>
              <a:t> as </a:t>
            </a:r>
            <a:r>
              <a:rPr lang="cs-CZ" altLang="cs-CZ" sz="2400" dirty="0" err="1"/>
              <a:t>the</a:t>
            </a:r>
            <a:r>
              <a:rPr lang="cs-CZ" altLang="cs-CZ" sz="2400" dirty="0"/>
              <a:t> rest </a:t>
            </a:r>
            <a:r>
              <a:rPr lang="cs-CZ" altLang="cs-CZ" sz="2400" dirty="0" err="1"/>
              <a:t>of</a:t>
            </a:r>
            <a:r>
              <a:rPr lang="cs-CZ" altLang="cs-CZ" sz="2400" dirty="0"/>
              <a:t> </a:t>
            </a:r>
            <a:r>
              <a:rPr lang="cs-CZ" altLang="cs-CZ" sz="2400" dirty="0" err="1"/>
              <a:t>the</a:t>
            </a:r>
            <a:r>
              <a:rPr lang="cs-CZ" altLang="cs-CZ" sz="2400" dirty="0"/>
              <a:t> </a:t>
            </a:r>
            <a:r>
              <a:rPr lang="cs-CZ" altLang="cs-CZ" sz="2400" dirty="0" err="1"/>
              <a:t>population</a:t>
            </a:r>
            <a:r>
              <a:rPr lang="cs-CZ" altLang="cs-CZ" sz="2400" dirty="0"/>
              <a:t>.</a:t>
            </a:r>
          </a:p>
          <a:p>
            <a:pPr eaLnBrk="1" hangingPunct="1">
              <a:lnSpc>
                <a:spcPct val="90000"/>
              </a:lnSpc>
            </a:pPr>
            <a:endParaRPr lang="cs-CZ" altLang="cs-CZ" sz="2400" dirty="0"/>
          </a:p>
          <a:p>
            <a:pPr eaLnBrk="1" hangingPunct="1">
              <a:lnSpc>
                <a:spcPct val="90000"/>
              </a:lnSpc>
            </a:pPr>
            <a:r>
              <a:rPr lang="cs-CZ" altLang="cs-CZ" sz="2400" u="sng" dirty="0" err="1"/>
              <a:t>Integration</a:t>
            </a:r>
            <a:r>
              <a:rPr lang="cs-CZ" altLang="cs-CZ" sz="2400" u="sng" dirty="0"/>
              <a:t> </a:t>
            </a:r>
            <a:r>
              <a:rPr lang="cs-CZ" altLang="cs-CZ" sz="2400" u="sng" dirty="0" err="1"/>
              <a:t>is</a:t>
            </a:r>
            <a:r>
              <a:rPr lang="cs-CZ" altLang="cs-CZ" sz="2400" u="sng" dirty="0"/>
              <a:t> </a:t>
            </a:r>
            <a:r>
              <a:rPr lang="cs-CZ" altLang="cs-CZ" sz="2400" u="sng" dirty="0" err="1"/>
              <a:t>successful</a:t>
            </a:r>
            <a:r>
              <a:rPr lang="cs-CZ" altLang="cs-CZ" sz="2400" dirty="0"/>
              <a:t> </a:t>
            </a:r>
            <a:r>
              <a:rPr lang="cs-CZ" altLang="cs-CZ" sz="2400" dirty="0" err="1"/>
              <a:t>when</a:t>
            </a:r>
            <a:r>
              <a:rPr lang="cs-CZ" altLang="cs-CZ" sz="2400" dirty="0"/>
              <a:t> </a:t>
            </a:r>
            <a:r>
              <a:rPr lang="cs-CZ" altLang="cs-CZ" sz="2400" dirty="0" err="1"/>
              <a:t>minorities</a:t>
            </a:r>
            <a:r>
              <a:rPr lang="cs-CZ" altLang="cs-CZ" sz="2400" dirty="0"/>
              <a:t> and </a:t>
            </a:r>
            <a:r>
              <a:rPr lang="cs-CZ" altLang="cs-CZ" sz="2400" dirty="0" err="1"/>
              <a:t>migrants</a:t>
            </a:r>
            <a:r>
              <a:rPr lang="cs-CZ" altLang="cs-CZ" sz="2400" dirty="0"/>
              <a:t> </a:t>
            </a:r>
            <a:r>
              <a:rPr lang="cs-CZ" altLang="cs-CZ" sz="2400" dirty="0" err="1"/>
              <a:t>become</a:t>
            </a:r>
            <a:r>
              <a:rPr lang="cs-CZ" altLang="cs-CZ" sz="2400" dirty="0"/>
              <a:t> part </a:t>
            </a:r>
            <a:r>
              <a:rPr lang="cs-CZ" altLang="cs-CZ" sz="2400" dirty="0" err="1"/>
              <a:t>of</a:t>
            </a:r>
            <a:r>
              <a:rPr lang="cs-CZ" altLang="cs-CZ" sz="2400" dirty="0"/>
              <a:t> </a:t>
            </a:r>
            <a:r>
              <a:rPr lang="cs-CZ" altLang="cs-CZ" sz="2400" dirty="0" err="1"/>
              <a:t>the</a:t>
            </a:r>
            <a:r>
              <a:rPr lang="cs-CZ" altLang="cs-CZ" sz="2400" dirty="0"/>
              <a:t> </a:t>
            </a:r>
            <a:r>
              <a:rPr lang="cs-CZ" altLang="cs-CZ" sz="2400" dirty="0" err="1"/>
              <a:t>core</a:t>
            </a:r>
            <a:r>
              <a:rPr lang="cs-CZ" altLang="cs-CZ" sz="2400" dirty="0"/>
              <a:t> in </a:t>
            </a:r>
            <a:r>
              <a:rPr lang="cs-CZ" altLang="cs-CZ" sz="2400" dirty="0" err="1"/>
              <a:t>all</a:t>
            </a:r>
            <a:r>
              <a:rPr lang="cs-CZ" altLang="cs-CZ" sz="2400" dirty="0"/>
              <a:t> </a:t>
            </a:r>
            <a:r>
              <a:rPr lang="cs-CZ" altLang="cs-CZ" sz="2400" dirty="0" err="1"/>
              <a:t>aspects</a:t>
            </a:r>
            <a:r>
              <a:rPr lang="cs-CZ" altLang="cs-CZ" sz="2400" dirty="0"/>
              <a:t> </a:t>
            </a:r>
            <a:r>
              <a:rPr lang="cs-CZ" altLang="cs-CZ" sz="2400" dirty="0" err="1"/>
              <a:t>of</a:t>
            </a:r>
            <a:r>
              <a:rPr lang="cs-CZ" altLang="cs-CZ" sz="2400" dirty="0"/>
              <a:t> </a:t>
            </a:r>
            <a:r>
              <a:rPr lang="cs-CZ" altLang="cs-CZ" sz="2400" dirty="0" err="1"/>
              <a:t>life</a:t>
            </a:r>
            <a:r>
              <a:rPr lang="cs-CZ" altLang="cs-CZ" sz="2400" dirty="0"/>
              <a:t>: </a:t>
            </a:r>
            <a:r>
              <a:rPr lang="cs-CZ" altLang="cs-CZ" sz="2400" dirty="0" err="1"/>
              <a:t>social</a:t>
            </a:r>
            <a:r>
              <a:rPr lang="cs-CZ" altLang="cs-CZ" sz="2400" dirty="0"/>
              <a:t>,  </a:t>
            </a:r>
            <a:r>
              <a:rPr lang="cs-CZ" altLang="cs-CZ" sz="2400" dirty="0" err="1"/>
              <a:t>economic</a:t>
            </a:r>
            <a:r>
              <a:rPr lang="cs-CZ" altLang="cs-CZ" sz="2400" dirty="0"/>
              <a:t>, </a:t>
            </a:r>
            <a:r>
              <a:rPr lang="cs-CZ" altLang="cs-CZ" sz="2400" dirty="0" err="1"/>
              <a:t>political</a:t>
            </a:r>
            <a:r>
              <a:rPr lang="cs-CZ" altLang="cs-CZ" sz="2400" dirty="0"/>
              <a:t>, </a:t>
            </a:r>
            <a:r>
              <a:rPr lang="cs-CZ" altLang="cs-CZ" sz="2400" dirty="0" err="1"/>
              <a:t>cultural</a:t>
            </a:r>
            <a:r>
              <a:rPr lang="cs-CZ" altLang="cs-CZ" sz="2400" dirty="0"/>
              <a:t>, and </a:t>
            </a:r>
            <a:r>
              <a:rPr lang="cs-CZ" altLang="cs-CZ" sz="2400" dirty="0" err="1"/>
              <a:t>symbolic</a:t>
            </a:r>
            <a:r>
              <a:rPr lang="cs-CZ" altLang="cs-CZ" sz="2400" dirty="0"/>
              <a:t> </a:t>
            </a:r>
            <a:r>
              <a:rPr lang="cs-CZ" altLang="cs-CZ" sz="2400" dirty="0" err="1"/>
              <a:t>ones</a:t>
            </a:r>
            <a:r>
              <a:rPr lang="cs-CZ" altLang="cs-CZ" sz="2400" dirty="0"/>
              <a:t>. </a:t>
            </a:r>
            <a:r>
              <a:rPr lang="cs-CZ" altLang="cs-CZ" sz="2400" dirty="0" err="1"/>
              <a:t>Integration</a:t>
            </a:r>
            <a:r>
              <a:rPr lang="cs-CZ" altLang="cs-CZ" sz="2400" dirty="0"/>
              <a:t> </a:t>
            </a:r>
            <a:r>
              <a:rPr lang="cs-CZ" altLang="cs-CZ" sz="2400" u="sng" dirty="0" err="1"/>
              <a:t>is</a:t>
            </a:r>
            <a:r>
              <a:rPr lang="cs-CZ" altLang="cs-CZ" sz="2400" u="sng" dirty="0"/>
              <a:t> not </a:t>
            </a:r>
            <a:r>
              <a:rPr lang="cs-CZ" altLang="cs-CZ" sz="2400" u="sng" dirty="0" err="1"/>
              <a:t>successful</a:t>
            </a:r>
            <a:r>
              <a:rPr lang="cs-CZ" altLang="cs-CZ" sz="2400" dirty="0"/>
              <a:t> </a:t>
            </a:r>
            <a:r>
              <a:rPr lang="cs-CZ" altLang="cs-CZ" sz="2400" dirty="0" err="1"/>
              <a:t>when</a:t>
            </a:r>
            <a:r>
              <a:rPr lang="cs-CZ" altLang="cs-CZ" sz="2400" dirty="0"/>
              <a:t> </a:t>
            </a:r>
            <a:r>
              <a:rPr lang="cs-CZ" altLang="cs-CZ" sz="2400" dirty="0" err="1"/>
              <a:t>minorities</a:t>
            </a:r>
            <a:r>
              <a:rPr lang="cs-CZ" altLang="cs-CZ" sz="2400" dirty="0"/>
              <a:t>/</a:t>
            </a:r>
            <a:r>
              <a:rPr lang="cs-CZ" altLang="cs-CZ" sz="2400" dirty="0" err="1"/>
              <a:t>migrants</a:t>
            </a:r>
            <a:r>
              <a:rPr lang="cs-CZ" altLang="cs-CZ" sz="2400" dirty="0"/>
              <a:t> </a:t>
            </a:r>
            <a:r>
              <a:rPr lang="cs-CZ" altLang="cs-CZ" sz="2400" dirty="0" err="1"/>
              <a:t>have</a:t>
            </a:r>
            <a:r>
              <a:rPr lang="cs-CZ" altLang="cs-CZ" sz="2400" dirty="0"/>
              <a:t> </a:t>
            </a:r>
            <a:r>
              <a:rPr lang="cs-CZ" altLang="cs-CZ" sz="2400" dirty="0" err="1"/>
              <a:t>problems</a:t>
            </a:r>
            <a:r>
              <a:rPr lang="cs-CZ" altLang="cs-CZ" sz="2400" dirty="0"/>
              <a:t> </a:t>
            </a:r>
            <a:r>
              <a:rPr lang="cs-CZ" altLang="cs-CZ" sz="2400" dirty="0" err="1"/>
              <a:t>penetrating</a:t>
            </a:r>
            <a:r>
              <a:rPr lang="cs-CZ" altLang="cs-CZ" sz="2400" dirty="0"/>
              <a:t> </a:t>
            </a:r>
            <a:r>
              <a:rPr lang="cs-CZ" altLang="cs-CZ" sz="2400" dirty="0" err="1"/>
              <a:t>the</a:t>
            </a:r>
            <a:r>
              <a:rPr lang="cs-CZ" altLang="cs-CZ" sz="2400" dirty="0"/>
              <a:t> </a:t>
            </a:r>
            <a:r>
              <a:rPr lang="cs-CZ" altLang="cs-CZ" sz="2400" dirty="0" err="1"/>
              <a:t>core</a:t>
            </a:r>
            <a:r>
              <a:rPr lang="cs-CZ" altLang="cs-CZ" sz="2400" dirty="0"/>
              <a:t> </a:t>
            </a:r>
            <a:r>
              <a:rPr lang="cs-CZ" altLang="cs-CZ" sz="2400" dirty="0" err="1"/>
              <a:t>of</a:t>
            </a:r>
            <a:r>
              <a:rPr lang="cs-CZ" altLang="cs-CZ" sz="2400" dirty="0"/>
              <a:t> society. </a:t>
            </a:r>
          </a:p>
          <a:p>
            <a:pPr eaLnBrk="1" hangingPunct="1">
              <a:lnSpc>
                <a:spcPct val="90000"/>
              </a:lnSpc>
            </a:pPr>
            <a:endParaRPr lang="cs-CZ" altLang="cs-CZ" sz="2400" dirty="0"/>
          </a:p>
          <a:p>
            <a:pPr eaLnBrk="1" hangingPunct="1">
              <a:lnSpc>
                <a:spcPct val="90000"/>
              </a:lnSpc>
            </a:pPr>
            <a:endParaRPr lang="cs-CZ" altLang="cs-CZ"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219200"/>
            <a:ext cx="8229600" cy="4937125"/>
          </a:xfrm>
        </p:spPr>
        <p:txBody>
          <a:bodyPr/>
          <a:lstStyle/>
          <a:p>
            <a:pPr eaLnBrk="1" hangingPunct="1">
              <a:defRPr/>
            </a:pPr>
            <a:endParaRPr lang="cs-CZ" dirty="0"/>
          </a:p>
          <a:p>
            <a:pPr eaLnBrk="1" hangingPunct="1">
              <a:defRPr/>
            </a:pPr>
            <a:endParaRPr lang="cs-CZ" dirty="0"/>
          </a:p>
          <a:p>
            <a:pPr marL="109537" indent="0" algn="ctr" eaLnBrk="1" hangingPunct="1">
              <a:buFont typeface="Wingdings 3" panose="05040102010807070707" pitchFamily="18" charset="2"/>
              <a:buNone/>
              <a:defRPr/>
            </a:pPr>
            <a:endParaRPr lang="cs-CZ" dirty="0"/>
          </a:p>
          <a:p>
            <a:pPr marL="109537" indent="0" algn="ctr" eaLnBrk="1" hangingPunct="1">
              <a:buFont typeface="Wingdings 3" panose="05040102010807070707" pitchFamily="18" charset="2"/>
              <a:buNone/>
              <a:defRPr/>
            </a:pPr>
            <a:r>
              <a:rPr lang="en-US" dirty="0"/>
              <a:t>What </a:t>
            </a:r>
            <a:r>
              <a:rPr lang="cs-CZ" dirty="0"/>
              <a:t>are </a:t>
            </a:r>
            <a:r>
              <a:rPr lang="cs-CZ" dirty="0" err="1"/>
              <a:t>the</a:t>
            </a:r>
            <a:r>
              <a:rPr lang="cs-CZ" dirty="0"/>
              <a:t> </a:t>
            </a:r>
            <a:r>
              <a:rPr lang="cs-CZ" dirty="0" err="1"/>
              <a:t>main</a:t>
            </a:r>
            <a:r>
              <a:rPr lang="cs-CZ" dirty="0"/>
              <a:t> </a:t>
            </a:r>
            <a:r>
              <a:rPr lang="cs-CZ" dirty="0" err="1"/>
              <a:t>areas</a:t>
            </a:r>
            <a:r>
              <a:rPr lang="cs-CZ" dirty="0"/>
              <a:t> </a:t>
            </a:r>
            <a:r>
              <a:rPr lang="cs-CZ" dirty="0" err="1"/>
              <a:t>of</a:t>
            </a:r>
            <a:r>
              <a:rPr lang="cs-CZ" dirty="0"/>
              <a:t> </a:t>
            </a:r>
            <a:r>
              <a:rPr lang="cs-CZ" dirty="0" err="1"/>
              <a:t>socio</a:t>
            </a:r>
            <a:r>
              <a:rPr lang="cs-CZ" dirty="0"/>
              <a:t>-</a:t>
            </a:r>
            <a:r>
              <a:rPr lang="cs-CZ" dirty="0" err="1"/>
              <a:t>economic</a:t>
            </a:r>
            <a:r>
              <a:rPr lang="cs-CZ" dirty="0"/>
              <a:t> </a:t>
            </a:r>
            <a:r>
              <a:rPr lang="cs-CZ" dirty="0" err="1"/>
              <a:t>integration</a:t>
            </a:r>
            <a:r>
              <a:rPr lang="en-US" dirty="0"/>
              <a:t>?</a:t>
            </a:r>
          </a:p>
          <a:p>
            <a:pPr eaLnBrk="1" hangingPunct="1">
              <a:defRPr/>
            </a:pPr>
            <a:endParaRPr lang="cs-CZ" dirty="0"/>
          </a:p>
          <a:p>
            <a:pPr marL="109537" indent="0" eaLnBrk="1" hangingPunct="1">
              <a:buFont typeface="Wingdings 3" panose="05040102010807070707" pitchFamily="18" charset="2"/>
              <a:buNone/>
              <a:defRPr/>
            </a:pPr>
            <a:endParaRPr lang="cs-CZ" dirty="0"/>
          </a:p>
          <a:p>
            <a:pPr marL="109537" indent="0" eaLnBrk="1" hangingPunct="1">
              <a:buFont typeface="Wingdings 3" panose="05040102010807070707" pitchFamily="18" charset="2"/>
              <a:buNone/>
              <a:defRPr/>
            </a:pPr>
            <a:endParaRPr lang="en-US" dirty="0"/>
          </a:p>
        </p:txBody>
      </p:sp>
      <p:sp>
        <p:nvSpPr>
          <p:cNvPr id="22531" name="Nadpis 2"/>
          <p:cNvSpPr>
            <a:spLocks noGrp="1"/>
          </p:cNvSpPr>
          <p:nvPr>
            <p:ph type="title"/>
          </p:nvPr>
        </p:nvSpPr>
        <p:spPr/>
        <p:txBody>
          <a:bodyPr/>
          <a:lstStyle/>
          <a:p>
            <a:pPr eaLnBrk="1" hangingPunct="1"/>
            <a:r>
              <a:rPr lang="cs-CZ" altLang="cs-CZ"/>
              <a:t>Question</a:t>
            </a:r>
            <a:endParaRPr lang="en-US" alt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37"/>
          <p:cNvSpPr>
            <a:spLocks noGrp="1"/>
          </p:cNvSpPr>
          <p:nvPr>
            <p:ph type="title"/>
          </p:nvPr>
        </p:nvSpPr>
        <p:spPr>
          <a:xfrm>
            <a:off x="468313" y="0"/>
            <a:ext cx="8229600" cy="692696"/>
          </a:xfrm>
        </p:spPr>
        <p:txBody>
          <a:bodyPr/>
          <a:lstStyle/>
          <a:p>
            <a:pPr eaLnBrk="1" hangingPunct="1"/>
            <a:r>
              <a:rPr lang="en-US" b="1"/>
              <a:t>Three-stage </a:t>
            </a:r>
            <a:r>
              <a:rPr lang="cs-CZ" b="1"/>
              <a:t>i</a:t>
            </a:r>
            <a:r>
              <a:rPr lang="en-US" b="1"/>
              <a:t>ntegration </a:t>
            </a:r>
            <a:r>
              <a:rPr lang="cs-CZ" b="1"/>
              <a:t>i</a:t>
            </a:r>
            <a:r>
              <a:rPr lang="en-US" b="1"/>
              <a:t>ndicators</a:t>
            </a:r>
            <a:r>
              <a:rPr lang="en-US"/>
              <a:t> </a:t>
            </a:r>
            <a:endParaRPr lang="cs-CZ"/>
          </a:p>
        </p:txBody>
      </p:sp>
      <p:graphicFrame>
        <p:nvGraphicFramePr>
          <p:cNvPr id="46161" name="Group 81"/>
          <p:cNvGraphicFramePr>
            <a:graphicFrameLocks noGrp="1"/>
          </p:cNvGraphicFramePr>
          <p:nvPr>
            <p:ph type="tbl" idx="1"/>
            <p:extLst>
              <p:ext uri="{D42A27DB-BD31-4B8C-83A1-F6EECF244321}">
                <p14:modId xmlns:p14="http://schemas.microsoft.com/office/powerpoint/2010/main" val="950620970"/>
              </p:ext>
            </p:extLst>
          </p:nvPr>
        </p:nvGraphicFramePr>
        <p:xfrm>
          <a:off x="468313" y="692696"/>
          <a:ext cx="8229600" cy="6012625"/>
        </p:xfrm>
        <a:graphic>
          <a:graphicData uri="http://schemas.openxmlformats.org/drawingml/2006/table">
            <a:tbl>
              <a:tblPr/>
              <a:tblGrid>
                <a:gridCol w="1646237">
                  <a:extLst>
                    <a:ext uri="{9D8B030D-6E8A-4147-A177-3AD203B41FA5}">
                      <a16:colId xmlns:a16="http://schemas.microsoft.com/office/drawing/2014/main" val="20000"/>
                    </a:ext>
                  </a:extLst>
                </a:gridCol>
                <a:gridCol w="1646238">
                  <a:extLst>
                    <a:ext uri="{9D8B030D-6E8A-4147-A177-3AD203B41FA5}">
                      <a16:colId xmlns:a16="http://schemas.microsoft.com/office/drawing/2014/main" val="20001"/>
                    </a:ext>
                  </a:extLst>
                </a:gridCol>
                <a:gridCol w="1644650">
                  <a:extLst>
                    <a:ext uri="{9D8B030D-6E8A-4147-A177-3AD203B41FA5}">
                      <a16:colId xmlns:a16="http://schemas.microsoft.com/office/drawing/2014/main" val="20002"/>
                    </a:ext>
                  </a:extLst>
                </a:gridCol>
                <a:gridCol w="1646237">
                  <a:extLst>
                    <a:ext uri="{9D8B030D-6E8A-4147-A177-3AD203B41FA5}">
                      <a16:colId xmlns:a16="http://schemas.microsoft.com/office/drawing/2014/main" val="20003"/>
                    </a:ext>
                  </a:extLst>
                </a:gridCol>
                <a:gridCol w="1646238">
                  <a:extLst>
                    <a:ext uri="{9D8B030D-6E8A-4147-A177-3AD203B41FA5}">
                      <a16:colId xmlns:a16="http://schemas.microsoft.com/office/drawing/2014/main" val="20004"/>
                    </a:ext>
                  </a:extLst>
                </a:gridCol>
              </a:tblGrid>
              <a:tr h="55721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cs-CZ" sz="2800" b="0" i="0" u="none" strike="noStrike" cap="none" normalizeH="0" baseline="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100" b="1" i="0" u="none" strike="noStrike" cap="none" normalizeH="0" baseline="0">
                          <a:ln>
                            <a:noFill/>
                          </a:ln>
                          <a:solidFill>
                            <a:schemeClr val="tx1"/>
                          </a:solidFill>
                          <a:effectLst/>
                          <a:latin typeface="Calibri" pitchFamily="34" charset="0"/>
                        </a:rPr>
                        <a:t>Employment</a:t>
                      </a:r>
                      <a:r>
                        <a:rPr kumimoji="0" lang="cs-CZ" sz="2100" b="0" i="0" u="none" strike="noStrike" cap="none" normalizeH="0" baseline="0">
                          <a:ln>
                            <a:noFill/>
                          </a:ln>
                          <a:solidFill>
                            <a:schemeClr val="tx1"/>
                          </a:solidFill>
                          <a:effectLst/>
                          <a:latin typeface="Calibri"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100" b="1" i="0" u="none" strike="noStrike" cap="none" normalizeH="0" baseline="0" dirty="0">
                          <a:ln>
                            <a:noFill/>
                          </a:ln>
                          <a:solidFill>
                            <a:schemeClr val="tx1"/>
                          </a:solidFill>
                          <a:effectLst/>
                          <a:latin typeface="Calibri" pitchFamily="34" charset="0"/>
                        </a:rPr>
                        <a:t>Education</a:t>
                      </a:r>
                      <a:endParaRPr kumimoji="0" lang="cs-CZ" sz="2100" b="1" i="0" u="none" strike="noStrike" cap="none" normalizeH="0" baseline="0" dirty="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100" b="1" i="0" u="none" strike="noStrike" cap="none" normalizeH="0" baseline="0">
                          <a:ln>
                            <a:noFill/>
                          </a:ln>
                          <a:solidFill>
                            <a:schemeClr val="tx1"/>
                          </a:solidFill>
                          <a:effectLst/>
                          <a:latin typeface="Calibri" pitchFamily="34" charset="0"/>
                        </a:rPr>
                        <a:t>Health</a:t>
                      </a:r>
                      <a:endParaRPr kumimoji="0" lang="cs-CZ" sz="2100" b="1" i="0" u="none" strike="noStrike" cap="none" normalizeH="0" baseline="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100" b="1" i="0" u="none" strike="noStrike" cap="none" normalizeH="0" baseline="0" dirty="0">
                          <a:ln>
                            <a:noFill/>
                          </a:ln>
                          <a:solidFill>
                            <a:schemeClr val="tx1"/>
                          </a:solidFill>
                          <a:effectLst/>
                          <a:latin typeface="Calibri" pitchFamily="34" charset="0"/>
                        </a:rPr>
                        <a:t>Housing</a:t>
                      </a:r>
                      <a:endParaRPr kumimoji="0" lang="cs-CZ" sz="2100" b="1" i="0" u="none" strike="noStrike" cap="none" normalizeH="0" baseline="0" dirty="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31888">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a:ln>
                            <a:noFill/>
                          </a:ln>
                          <a:solidFill>
                            <a:schemeClr val="tx1"/>
                          </a:solidFill>
                          <a:effectLst/>
                          <a:latin typeface="Calibri" pitchFamily="34" charset="0"/>
                        </a:rPr>
                        <a:t>1. Access</a:t>
                      </a:r>
                      <a:endParaRPr kumimoji="0" lang="cs-CZ" sz="2800" b="0" i="0" u="none" strike="noStrike" cap="none" normalizeH="0" baseline="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 typeface="Arial" charset="0"/>
                        <a:buNone/>
                        <a:tabLst/>
                      </a:pPr>
                      <a:endParaRPr kumimoji="0" lang="cs-CZ" sz="2000" b="0" i="0" u="none" strike="noStrike" cap="none" normalizeH="0" baseline="0">
                        <a:ln>
                          <a:noFill/>
                        </a:ln>
                        <a:solidFill>
                          <a:schemeClr val="tx1"/>
                        </a:solidFill>
                        <a:effectLst/>
                        <a:latin typeface="Calibri" pitchFamily="34" charset="0"/>
                      </a:endParaRPr>
                    </a:p>
                    <a:p>
                      <a:pPr marL="0" marR="0" lvl="0" indent="0" algn="ctr" defTabSz="914400" rtl="0" eaLnBrk="1" fontAlgn="base" latinLnBrk="0" hangingPunct="1">
                        <a:lnSpc>
                          <a:spcPct val="75000"/>
                        </a:lnSpc>
                        <a:spcBef>
                          <a:spcPct val="0"/>
                        </a:spcBef>
                        <a:spcAft>
                          <a:spcPct val="0"/>
                        </a:spcAft>
                        <a:buClrTx/>
                        <a:buSzTx/>
                        <a:buFont typeface="Arial" charset="0"/>
                        <a:buNone/>
                        <a:tabLst/>
                      </a:pPr>
                      <a:r>
                        <a:rPr kumimoji="0" lang="en-US" sz="2000" b="0" i="0" u="none" strike="noStrike" cap="none" normalizeH="0" baseline="0">
                          <a:ln>
                            <a:noFill/>
                          </a:ln>
                          <a:solidFill>
                            <a:schemeClr val="tx1"/>
                          </a:solidFill>
                          <a:effectLst/>
                          <a:latin typeface="Calibri" pitchFamily="34" charset="0"/>
                        </a:rPr>
                        <a:t>Labor force participation rate</a:t>
                      </a:r>
                      <a:endParaRPr kumimoji="0" lang="cs-CZ" sz="2000" b="0" i="0" u="none" strike="noStrike" cap="none" normalizeH="0" baseline="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 typeface="Arial" charset="0"/>
                        <a:buNone/>
                        <a:tabLst/>
                      </a:pPr>
                      <a:endParaRPr kumimoji="0" lang="cs-CZ" sz="2000" b="0" i="0" u="none" strike="noStrike" cap="none" normalizeH="0" baseline="0" dirty="0">
                        <a:ln>
                          <a:noFill/>
                        </a:ln>
                        <a:solidFill>
                          <a:schemeClr val="tx1"/>
                        </a:solidFill>
                        <a:effectLst/>
                        <a:latin typeface="Calibri" pitchFamily="34" charset="0"/>
                      </a:endParaRPr>
                    </a:p>
                    <a:p>
                      <a:pPr marL="0" marR="0" lvl="0" indent="0" algn="ctr" defTabSz="914400" rtl="0" eaLnBrk="1" fontAlgn="base" latinLnBrk="0" hangingPunct="1">
                        <a:lnSpc>
                          <a:spcPct val="75000"/>
                        </a:lnSpc>
                        <a:spcBef>
                          <a:spcPct val="0"/>
                        </a:spcBef>
                        <a:spcAft>
                          <a:spcPct val="0"/>
                        </a:spcAft>
                        <a:buClrTx/>
                        <a:buSzTx/>
                        <a:buFont typeface="Arial" charset="0"/>
                        <a:buNone/>
                        <a:tabLst/>
                      </a:pPr>
                      <a:r>
                        <a:rPr kumimoji="0" lang="en-US" sz="2000" b="0" i="0" u="none" strike="noStrike" cap="none" normalizeH="0" baseline="0" dirty="0">
                          <a:ln>
                            <a:noFill/>
                          </a:ln>
                          <a:solidFill>
                            <a:schemeClr val="tx1"/>
                          </a:solidFill>
                          <a:effectLst/>
                          <a:latin typeface="Calibri" pitchFamily="34" charset="0"/>
                        </a:rPr>
                        <a:t>Enrolment rate in pre-primary education</a:t>
                      </a:r>
                      <a:endParaRPr kumimoji="0" lang="cs-CZ" sz="2000" b="0" i="0" u="none" strike="noStrike" cap="none" normalizeH="0" baseline="0" dirty="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 typeface="Arial" charset="0"/>
                        <a:buNone/>
                        <a:tabLst/>
                      </a:pPr>
                      <a:endParaRPr kumimoji="0" lang="cs-CZ" sz="2000" b="0" i="0" u="none" strike="noStrike" cap="none" normalizeH="0" baseline="0">
                        <a:ln>
                          <a:noFill/>
                        </a:ln>
                        <a:solidFill>
                          <a:schemeClr val="tx1"/>
                        </a:solidFill>
                        <a:effectLst/>
                        <a:latin typeface="Calibri" pitchFamily="34" charset="0"/>
                      </a:endParaRPr>
                    </a:p>
                    <a:p>
                      <a:pPr marL="0" marR="0" lvl="0" indent="0" algn="ctr" defTabSz="914400" rtl="0" eaLnBrk="1" fontAlgn="base" latinLnBrk="0" hangingPunct="1">
                        <a:lnSpc>
                          <a:spcPct val="75000"/>
                        </a:lnSpc>
                        <a:spcBef>
                          <a:spcPct val="0"/>
                        </a:spcBef>
                        <a:spcAft>
                          <a:spcPct val="0"/>
                        </a:spcAft>
                        <a:buClrTx/>
                        <a:buSzTx/>
                        <a:buFont typeface="Arial" charset="0"/>
                        <a:buNone/>
                        <a:tabLst/>
                      </a:pPr>
                      <a:r>
                        <a:rPr kumimoji="0" lang="en-US" sz="2000" b="0" i="0" u="none" strike="noStrike" cap="none" normalizeH="0" baseline="0">
                          <a:ln>
                            <a:noFill/>
                          </a:ln>
                          <a:solidFill>
                            <a:schemeClr val="tx1"/>
                          </a:solidFill>
                          <a:effectLst/>
                          <a:latin typeface="Calibri" pitchFamily="34" charset="0"/>
                        </a:rPr>
                        <a:t>Possession of health insurance (rate)</a:t>
                      </a:r>
                      <a:endParaRPr kumimoji="0" lang="cs-CZ" sz="2000" b="0" i="0" u="none" strike="noStrike" cap="none" normalizeH="0" baseline="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 typeface="Arial" charset="0"/>
                        <a:buNone/>
                        <a:tabLst/>
                      </a:pPr>
                      <a:r>
                        <a:rPr kumimoji="0" lang="en-US" sz="2000" b="0" i="0" u="none" strike="noStrike" cap="none" normalizeH="0" baseline="0">
                          <a:ln>
                            <a:noFill/>
                          </a:ln>
                          <a:solidFill>
                            <a:schemeClr val="tx1"/>
                          </a:solidFill>
                          <a:effectLst/>
                          <a:latin typeface="Calibri" pitchFamily="34" charset="0"/>
                        </a:rPr>
                        <a:t>Legal housing in a segregated neighborhood (as opposed to illegal housing) (rate)</a:t>
                      </a:r>
                      <a:r>
                        <a:rPr kumimoji="0" lang="cs-CZ" sz="2000" b="0" i="0" u="none" strike="noStrike" cap="none" normalizeH="0" baseline="0">
                          <a:ln>
                            <a:noFill/>
                          </a:ln>
                          <a:solidFill>
                            <a:schemeClr val="tx1"/>
                          </a:solidFill>
                          <a:effectLst/>
                          <a:latin typeface="Calibri"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30300">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a:ln>
                            <a:noFill/>
                          </a:ln>
                          <a:solidFill>
                            <a:schemeClr val="tx1"/>
                          </a:solidFill>
                          <a:effectLst/>
                          <a:latin typeface="Calibri" pitchFamily="34" charset="0"/>
                        </a:rPr>
                        <a:t>2. Result</a:t>
                      </a:r>
                      <a:endParaRPr kumimoji="0" lang="cs-CZ" sz="2800" b="0" i="0" u="none" strike="noStrike" cap="none" normalizeH="0" baseline="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 typeface="Arial" charset="0"/>
                        <a:buNone/>
                        <a:tabLst/>
                      </a:pPr>
                      <a:endParaRPr kumimoji="0" lang="cs-CZ" sz="2000" b="0" i="0" u="none" strike="noStrike" cap="none" normalizeH="0" baseline="0">
                        <a:ln>
                          <a:noFill/>
                        </a:ln>
                        <a:solidFill>
                          <a:schemeClr val="tx1"/>
                        </a:solidFill>
                        <a:effectLst/>
                        <a:latin typeface="Calibri" pitchFamily="34" charset="0"/>
                      </a:endParaRPr>
                    </a:p>
                    <a:p>
                      <a:pPr marL="0" marR="0" lvl="0" indent="0" algn="ctr" defTabSz="914400" rtl="0" eaLnBrk="1" fontAlgn="base" latinLnBrk="0" hangingPunct="1">
                        <a:lnSpc>
                          <a:spcPct val="75000"/>
                        </a:lnSpc>
                        <a:spcBef>
                          <a:spcPct val="0"/>
                        </a:spcBef>
                        <a:spcAft>
                          <a:spcPct val="0"/>
                        </a:spcAft>
                        <a:buClrTx/>
                        <a:buSzTx/>
                        <a:buFont typeface="Arial" charset="0"/>
                        <a:buNone/>
                        <a:tabLst/>
                      </a:pPr>
                      <a:r>
                        <a:rPr kumimoji="0" lang="cs-CZ" sz="2000" b="0" i="0" u="none" strike="noStrike" cap="none" normalizeH="0" baseline="0">
                          <a:ln>
                            <a:noFill/>
                          </a:ln>
                          <a:solidFill>
                            <a:schemeClr val="tx1"/>
                          </a:solidFill>
                          <a:effectLst/>
                          <a:latin typeface="Calibri" pitchFamily="34" charset="0"/>
                        </a:rPr>
                        <a:t>U</a:t>
                      </a:r>
                      <a:r>
                        <a:rPr kumimoji="0" lang="en-US" sz="2000" b="0" i="0" u="none" strike="noStrike" cap="none" normalizeH="0" baseline="0">
                          <a:ln>
                            <a:noFill/>
                          </a:ln>
                          <a:solidFill>
                            <a:schemeClr val="tx1"/>
                          </a:solidFill>
                          <a:effectLst/>
                          <a:latin typeface="Calibri" pitchFamily="34" charset="0"/>
                        </a:rPr>
                        <a:t>nemploy</a:t>
                      </a:r>
                      <a:r>
                        <a:rPr kumimoji="0" lang="cs-CZ" sz="2000" b="0" i="0" u="none" strike="noStrike" cap="none" normalizeH="0" baseline="0">
                          <a:ln>
                            <a:noFill/>
                          </a:ln>
                          <a:solidFill>
                            <a:schemeClr val="tx1"/>
                          </a:solidFill>
                          <a:effectLst/>
                          <a:latin typeface="Calibri" pitchFamily="34" charset="0"/>
                        </a:rPr>
                        <a:t>-</a:t>
                      </a:r>
                      <a:r>
                        <a:rPr kumimoji="0" lang="en-US" sz="2000" b="0" i="0" u="none" strike="noStrike" cap="none" normalizeH="0" baseline="0">
                          <a:ln>
                            <a:noFill/>
                          </a:ln>
                          <a:solidFill>
                            <a:schemeClr val="tx1"/>
                          </a:solidFill>
                          <a:effectLst/>
                          <a:latin typeface="Calibri" pitchFamily="34" charset="0"/>
                        </a:rPr>
                        <a:t>ment rate (including self-employment)</a:t>
                      </a:r>
                      <a:endParaRPr kumimoji="0" lang="cs-CZ" sz="2000" b="0" i="0" u="none" strike="noStrike" cap="none" normalizeH="0" baseline="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 typeface="Arial" charset="0"/>
                        <a:buNone/>
                        <a:tabLst/>
                      </a:pPr>
                      <a:r>
                        <a:rPr kumimoji="0" lang="en-US" sz="2000" b="0" i="0" u="none" strike="noStrike" cap="none" normalizeH="0" baseline="0" dirty="0">
                          <a:ln>
                            <a:noFill/>
                          </a:ln>
                          <a:solidFill>
                            <a:schemeClr val="tx1"/>
                          </a:solidFill>
                          <a:effectLst/>
                          <a:latin typeface="Calibri" pitchFamily="34" charset="0"/>
                        </a:rPr>
                        <a:t>Integration at classroom level in primary education (index)</a:t>
                      </a:r>
                      <a:r>
                        <a:rPr kumimoji="0" lang="cs-CZ" sz="2800" b="0" i="0" u="none" strike="noStrike" cap="none" normalizeH="0" baseline="0" dirty="0">
                          <a:ln>
                            <a:noFill/>
                          </a:ln>
                          <a:solidFill>
                            <a:schemeClr val="tx1"/>
                          </a:solidFill>
                          <a:effectLst/>
                          <a:latin typeface="Calibri"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 typeface="Arial" charset="0"/>
                        <a:buNone/>
                        <a:tabLst/>
                      </a:pPr>
                      <a:endParaRPr kumimoji="0" lang="cs-CZ" sz="2000" b="0" i="0" u="none" strike="noStrike" cap="none" normalizeH="0" baseline="0" dirty="0">
                        <a:ln>
                          <a:noFill/>
                        </a:ln>
                        <a:solidFill>
                          <a:schemeClr val="tx1"/>
                        </a:solidFill>
                        <a:effectLst/>
                        <a:latin typeface="Calibri" pitchFamily="34" charset="0"/>
                      </a:endParaRPr>
                    </a:p>
                    <a:p>
                      <a:pPr marL="0" marR="0" lvl="0" indent="0" algn="ctr" defTabSz="914400" rtl="0" eaLnBrk="1" fontAlgn="base" latinLnBrk="0" hangingPunct="1">
                        <a:lnSpc>
                          <a:spcPct val="75000"/>
                        </a:lnSpc>
                        <a:spcBef>
                          <a:spcPct val="0"/>
                        </a:spcBef>
                        <a:spcAft>
                          <a:spcPct val="0"/>
                        </a:spcAft>
                        <a:buClrTx/>
                        <a:buSzTx/>
                        <a:buFont typeface="Arial" charset="0"/>
                        <a:buNone/>
                        <a:tabLst/>
                      </a:pPr>
                      <a:r>
                        <a:rPr kumimoji="0" lang="en-US" sz="2000" b="0" i="0" u="none" strike="noStrike" cap="none" normalizeH="0" baseline="0" dirty="0">
                          <a:ln>
                            <a:noFill/>
                          </a:ln>
                          <a:solidFill>
                            <a:schemeClr val="tx1"/>
                          </a:solidFill>
                          <a:effectLst/>
                          <a:latin typeface="Calibri" pitchFamily="34" charset="0"/>
                        </a:rPr>
                        <a:t>Registration with a general practitioner (rate)</a:t>
                      </a:r>
                      <a:endParaRPr kumimoji="0" lang="cs-CZ" sz="2000" b="0" i="0" u="none" strike="noStrike" cap="none" normalizeH="0" baseline="0" dirty="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 typeface="Arial" charset="0"/>
                        <a:buNone/>
                        <a:tabLst/>
                      </a:pPr>
                      <a:endParaRPr kumimoji="0" lang="cs-CZ" sz="2000" b="0" i="0" u="none" strike="noStrike" cap="none" normalizeH="0" baseline="0">
                        <a:ln>
                          <a:noFill/>
                        </a:ln>
                        <a:solidFill>
                          <a:schemeClr val="tx1"/>
                        </a:solidFill>
                        <a:effectLst/>
                        <a:latin typeface="Calibri" pitchFamily="34" charset="0"/>
                      </a:endParaRPr>
                    </a:p>
                    <a:p>
                      <a:pPr marL="0" marR="0" lvl="0" indent="0" algn="ctr" defTabSz="914400" rtl="0" eaLnBrk="1" fontAlgn="base" latinLnBrk="0" hangingPunct="1">
                        <a:lnSpc>
                          <a:spcPct val="75000"/>
                        </a:lnSpc>
                        <a:spcBef>
                          <a:spcPct val="0"/>
                        </a:spcBef>
                        <a:spcAft>
                          <a:spcPct val="0"/>
                        </a:spcAft>
                        <a:buClrTx/>
                        <a:buSzTx/>
                        <a:buFont typeface="Arial" charset="0"/>
                        <a:buNone/>
                        <a:tabLst/>
                      </a:pPr>
                      <a:r>
                        <a:rPr kumimoji="0" lang="en-US" sz="2000" b="0" i="0" u="none" strike="noStrike" cap="none" normalizeH="0" baseline="0">
                          <a:ln>
                            <a:noFill/>
                          </a:ln>
                          <a:solidFill>
                            <a:schemeClr val="tx1"/>
                          </a:solidFill>
                          <a:effectLst/>
                          <a:latin typeface="Calibri" pitchFamily="34" charset="0"/>
                        </a:rPr>
                        <a:t>Legal housing in a non-segregated neighborhood (rate)</a:t>
                      </a:r>
                      <a:r>
                        <a:rPr kumimoji="0" lang="cs-CZ" sz="2000" b="0" i="0" u="none" strike="noStrike" cap="none" normalizeH="0" baseline="0">
                          <a:ln>
                            <a:noFill/>
                          </a:ln>
                          <a:solidFill>
                            <a:schemeClr val="tx1"/>
                          </a:solidFill>
                          <a:effectLst/>
                          <a:latin typeface="Calibri"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31888">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a:ln>
                            <a:noFill/>
                          </a:ln>
                          <a:solidFill>
                            <a:schemeClr val="tx1"/>
                          </a:solidFill>
                          <a:effectLst/>
                          <a:latin typeface="Calibri" pitchFamily="34" charset="0"/>
                        </a:rPr>
                        <a:t>3. Success</a:t>
                      </a:r>
                      <a:endParaRPr kumimoji="0" lang="cs-CZ" sz="2800" b="0" i="0" u="none" strike="noStrike" cap="none" normalizeH="0" baseline="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 typeface="Arial" charset="0"/>
                        <a:buNone/>
                        <a:tabLst/>
                      </a:pPr>
                      <a:endParaRPr kumimoji="0" lang="cs-CZ" sz="2000" b="0" i="0" u="none" strike="noStrike" cap="none" normalizeH="0" baseline="0">
                        <a:ln>
                          <a:noFill/>
                        </a:ln>
                        <a:solidFill>
                          <a:schemeClr val="tx1"/>
                        </a:solidFill>
                        <a:effectLst/>
                        <a:latin typeface="Calibri" pitchFamily="34" charset="0"/>
                      </a:endParaRPr>
                    </a:p>
                    <a:p>
                      <a:pPr marL="0" marR="0" lvl="0" indent="0" algn="ctr" defTabSz="914400" rtl="0" eaLnBrk="1" fontAlgn="base" latinLnBrk="0" hangingPunct="1">
                        <a:lnSpc>
                          <a:spcPct val="75000"/>
                        </a:lnSpc>
                        <a:spcBef>
                          <a:spcPct val="0"/>
                        </a:spcBef>
                        <a:spcAft>
                          <a:spcPct val="0"/>
                        </a:spcAft>
                        <a:buClrTx/>
                        <a:buSzTx/>
                        <a:buFont typeface="Arial" charset="0"/>
                        <a:buNone/>
                        <a:tabLst/>
                      </a:pPr>
                      <a:r>
                        <a:rPr kumimoji="0" lang="en-US" sz="2000" b="0" i="0" u="none" strike="noStrike" cap="none" normalizeH="0" baseline="0">
                          <a:ln>
                            <a:noFill/>
                          </a:ln>
                          <a:solidFill>
                            <a:schemeClr val="tx1"/>
                          </a:solidFill>
                          <a:effectLst/>
                          <a:latin typeface="Calibri" pitchFamily="34" charset="0"/>
                        </a:rPr>
                        <a:t>Average hourly wage, </a:t>
                      </a:r>
                      <a:r>
                        <a:rPr kumimoji="0" lang="cs-CZ" sz="2000" b="0" i="0" u="none" strike="noStrike" cap="none" normalizeH="0" baseline="0">
                          <a:ln>
                            <a:noFill/>
                          </a:ln>
                          <a:solidFill>
                            <a:schemeClr val="tx1"/>
                          </a:solidFill>
                          <a:effectLst/>
                          <a:latin typeface="Calibri" pitchFamily="34" charset="0"/>
                        </a:rPr>
                        <a:t>o</a:t>
                      </a:r>
                      <a:r>
                        <a:rPr kumimoji="0" lang="en-US" sz="2000" b="0" i="0" u="none" strike="noStrike" cap="none" normalizeH="0" baseline="0">
                          <a:ln>
                            <a:noFill/>
                          </a:ln>
                          <a:solidFill>
                            <a:schemeClr val="tx1"/>
                          </a:solidFill>
                          <a:effectLst/>
                          <a:latin typeface="Calibri" pitchFamily="34" charset="0"/>
                        </a:rPr>
                        <a:t>ccupational status </a:t>
                      </a:r>
                      <a:endParaRPr kumimoji="0" lang="cs-CZ" sz="2000" b="0" i="0" u="none" strike="noStrike" cap="none" normalizeH="0" baseline="0">
                        <a:ln>
                          <a:noFill/>
                        </a:ln>
                        <a:solidFill>
                          <a:schemeClr val="tx1"/>
                        </a:solidFill>
                        <a:effectLst/>
                        <a:latin typeface="Calibri" pitchFamily="34" charset="0"/>
                      </a:endParaRPr>
                    </a:p>
                    <a:p>
                      <a:pPr marL="0" marR="0" lvl="0" indent="0" algn="ctr" defTabSz="914400" rtl="0" eaLnBrk="1" fontAlgn="base" latinLnBrk="0" hangingPunct="1">
                        <a:lnSpc>
                          <a:spcPct val="75000"/>
                        </a:lnSpc>
                        <a:spcBef>
                          <a:spcPct val="0"/>
                        </a:spcBef>
                        <a:spcAft>
                          <a:spcPct val="0"/>
                        </a:spcAft>
                        <a:buClrTx/>
                        <a:buSzTx/>
                        <a:buFont typeface="Arial" charset="0"/>
                        <a:buNone/>
                        <a:tabLst/>
                      </a:pPr>
                      <a:r>
                        <a:rPr kumimoji="0" lang="en-US" sz="2000" b="0" i="0" u="none" strike="noStrike" cap="none" normalizeH="0" baseline="0">
                          <a:ln>
                            <a:noFill/>
                          </a:ln>
                          <a:solidFill>
                            <a:schemeClr val="tx1"/>
                          </a:solidFill>
                          <a:effectLst/>
                          <a:latin typeface="Calibri" pitchFamily="34" charset="0"/>
                        </a:rPr>
                        <a:t>(ISCO-88)</a:t>
                      </a:r>
                      <a:r>
                        <a:rPr kumimoji="0" lang="cs-CZ" sz="2000" b="0" i="0" u="none" strike="noStrike" cap="none" normalizeH="0" baseline="0">
                          <a:ln>
                            <a:noFill/>
                          </a:ln>
                          <a:solidFill>
                            <a:schemeClr val="tx1"/>
                          </a:solidFill>
                          <a:effectLst/>
                          <a:latin typeface="Calibri"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 typeface="Arial" charset="0"/>
                        <a:buNone/>
                        <a:tabLst/>
                      </a:pPr>
                      <a:endParaRPr kumimoji="0" lang="cs-CZ" sz="2000" b="0" i="0" u="none" strike="noStrike" cap="none" normalizeH="0" baseline="0" dirty="0">
                        <a:ln>
                          <a:noFill/>
                        </a:ln>
                        <a:solidFill>
                          <a:schemeClr val="tx1"/>
                        </a:solidFill>
                        <a:effectLst/>
                        <a:latin typeface="Calibri" pitchFamily="34" charset="0"/>
                      </a:endParaRPr>
                    </a:p>
                    <a:p>
                      <a:pPr marL="0" marR="0" lvl="0" indent="0" algn="ctr" defTabSz="914400" rtl="0" eaLnBrk="1" fontAlgn="base" latinLnBrk="0" hangingPunct="1">
                        <a:lnSpc>
                          <a:spcPct val="75000"/>
                        </a:lnSpc>
                        <a:spcBef>
                          <a:spcPct val="0"/>
                        </a:spcBef>
                        <a:spcAft>
                          <a:spcPct val="0"/>
                        </a:spcAft>
                        <a:buClrTx/>
                        <a:buSzTx/>
                        <a:buFont typeface="Arial" charset="0"/>
                        <a:buNone/>
                        <a:tabLst/>
                      </a:pPr>
                      <a:r>
                        <a:rPr kumimoji="0" lang="en-US" sz="2000" b="0" i="0" u="none" strike="noStrike" cap="none" normalizeH="0" baseline="0" dirty="0">
                          <a:ln>
                            <a:noFill/>
                          </a:ln>
                          <a:solidFill>
                            <a:schemeClr val="tx1"/>
                          </a:solidFill>
                          <a:effectLst/>
                          <a:latin typeface="Calibri" pitchFamily="34" charset="0"/>
                        </a:rPr>
                        <a:t>Share with (upper) secondary or tertiary education (ISCED 3+)</a:t>
                      </a:r>
                      <a:endParaRPr kumimoji="0" lang="cs-CZ" sz="2000" b="0" i="0" u="none" strike="noStrike" cap="none" normalizeH="0" baseline="0" dirty="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 typeface="Arial" charset="0"/>
                        <a:buNone/>
                        <a:tabLst/>
                      </a:pPr>
                      <a:endParaRPr kumimoji="0" lang="cs-CZ" sz="2000" b="0" i="0" u="none" strike="noStrike" cap="none" normalizeH="0" baseline="0">
                        <a:ln>
                          <a:noFill/>
                        </a:ln>
                        <a:solidFill>
                          <a:schemeClr val="tx1"/>
                        </a:solidFill>
                        <a:effectLst/>
                        <a:latin typeface="Calibri" pitchFamily="34" charset="0"/>
                      </a:endParaRPr>
                    </a:p>
                    <a:p>
                      <a:pPr marL="0" marR="0" lvl="0" indent="0" algn="ctr" defTabSz="914400" rtl="0" eaLnBrk="1" fontAlgn="base" latinLnBrk="0" hangingPunct="1">
                        <a:lnSpc>
                          <a:spcPct val="75000"/>
                        </a:lnSpc>
                        <a:spcBef>
                          <a:spcPct val="0"/>
                        </a:spcBef>
                        <a:spcAft>
                          <a:spcPct val="0"/>
                        </a:spcAft>
                        <a:buClrTx/>
                        <a:buSzTx/>
                        <a:buFont typeface="Arial" charset="0"/>
                        <a:buNone/>
                        <a:tabLst/>
                      </a:pPr>
                      <a:r>
                        <a:rPr kumimoji="0" lang="en-US" sz="2000" b="0" i="0" u="none" strike="noStrike" cap="none" normalizeH="0" baseline="0">
                          <a:ln>
                            <a:noFill/>
                          </a:ln>
                          <a:solidFill>
                            <a:schemeClr val="tx1"/>
                          </a:solidFill>
                          <a:effectLst/>
                          <a:latin typeface="Calibri" pitchFamily="34" charset="0"/>
                        </a:rPr>
                        <a:t>Life expectancy at birth, </a:t>
                      </a:r>
                      <a:r>
                        <a:rPr kumimoji="0" lang="cs-CZ" sz="2000" b="0" i="0" u="none" strike="noStrike" cap="none" normalizeH="0" baseline="0">
                          <a:ln>
                            <a:noFill/>
                          </a:ln>
                          <a:solidFill>
                            <a:schemeClr val="tx1"/>
                          </a:solidFill>
                          <a:effectLst/>
                          <a:latin typeface="Calibri" pitchFamily="34" charset="0"/>
                        </a:rPr>
                        <a:t>i</a:t>
                      </a:r>
                      <a:r>
                        <a:rPr kumimoji="0" lang="en-US" sz="2000" b="0" i="0" u="none" strike="noStrike" cap="none" normalizeH="0" baseline="0">
                          <a:ln>
                            <a:noFill/>
                          </a:ln>
                          <a:solidFill>
                            <a:schemeClr val="tx1"/>
                          </a:solidFill>
                          <a:effectLst/>
                          <a:latin typeface="Calibri" pitchFamily="34" charset="0"/>
                        </a:rPr>
                        <a:t>nfant mort</a:t>
                      </a:r>
                      <a:r>
                        <a:rPr kumimoji="0" lang="cs-CZ" sz="2000" b="0" i="0" u="none" strike="noStrike" cap="none" normalizeH="0" baseline="0">
                          <a:ln>
                            <a:noFill/>
                          </a:ln>
                          <a:solidFill>
                            <a:schemeClr val="tx1"/>
                          </a:solidFill>
                          <a:effectLst/>
                          <a:latin typeface="Calibri" pitchFamily="34" charset="0"/>
                        </a:rPr>
                        <a:t>a</a:t>
                      </a:r>
                      <a:r>
                        <a:rPr kumimoji="0" lang="en-US" sz="2000" b="0" i="0" u="none" strike="noStrike" cap="none" normalizeH="0" baseline="0">
                          <a:ln>
                            <a:noFill/>
                          </a:ln>
                          <a:solidFill>
                            <a:schemeClr val="tx1"/>
                          </a:solidFill>
                          <a:effectLst/>
                          <a:latin typeface="Calibri" pitchFamily="34" charset="0"/>
                        </a:rPr>
                        <a:t>lity rate</a:t>
                      </a:r>
                      <a:r>
                        <a:rPr kumimoji="0" lang="cs-CZ" sz="2000" b="0" i="0" u="none" strike="noStrike" cap="none" normalizeH="0" baseline="0">
                          <a:ln>
                            <a:noFill/>
                          </a:ln>
                          <a:solidFill>
                            <a:schemeClr val="tx1"/>
                          </a:solidFill>
                          <a:effectLst/>
                          <a:latin typeface="Calibri"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75000"/>
                        </a:lnSpc>
                        <a:spcBef>
                          <a:spcPct val="0"/>
                        </a:spcBef>
                        <a:spcAft>
                          <a:spcPct val="0"/>
                        </a:spcAft>
                        <a:buClrTx/>
                        <a:buSzTx/>
                        <a:buFont typeface="Arial" charset="0"/>
                        <a:buNone/>
                        <a:tabLst/>
                      </a:pPr>
                      <a:r>
                        <a:rPr kumimoji="0" lang="cs-CZ" sz="2000" b="0" i="0" u="none" strike="noStrike" cap="none" normalizeH="0" baseline="0" dirty="0">
                          <a:ln>
                            <a:noFill/>
                          </a:ln>
                          <a:solidFill>
                            <a:schemeClr val="tx1"/>
                          </a:solidFill>
                          <a:effectLst/>
                          <a:latin typeface="Calibri" pitchFamily="34" charset="0"/>
                        </a:rPr>
                        <a:t>Φ</a:t>
                      </a:r>
                      <a:r>
                        <a:rPr kumimoji="0" lang="en-US" sz="1900" b="0" i="0" u="none" strike="noStrike" cap="none" normalizeH="0" baseline="0" dirty="0">
                          <a:ln>
                            <a:noFill/>
                          </a:ln>
                          <a:solidFill>
                            <a:schemeClr val="tx1"/>
                          </a:solidFill>
                          <a:effectLst/>
                          <a:latin typeface="Calibri" pitchFamily="34" charset="0"/>
                        </a:rPr>
                        <a:t> net floor area (in m2) per inhabitant (in legal housing in </a:t>
                      </a:r>
                      <a:br>
                        <a:rPr kumimoji="0" lang="cs-CZ" sz="1900" b="0" i="0" u="none" strike="noStrike" cap="none" normalizeH="0" baseline="0" dirty="0">
                          <a:ln>
                            <a:noFill/>
                          </a:ln>
                          <a:solidFill>
                            <a:schemeClr val="tx1"/>
                          </a:solidFill>
                          <a:effectLst/>
                          <a:latin typeface="Calibri" pitchFamily="34" charset="0"/>
                        </a:rPr>
                      </a:br>
                      <a:r>
                        <a:rPr kumimoji="0" lang="en-US" sz="1900" b="0" i="0" u="none" strike="noStrike" cap="none" normalizeH="0" baseline="0" dirty="0">
                          <a:ln>
                            <a:noFill/>
                          </a:ln>
                          <a:solidFill>
                            <a:schemeClr val="tx1"/>
                          </a:solidFill>
                          <a:effectLst/>
                          <a:latin typeface="Calibri" pitchFamily="34" charset="0"/>
                        </a:rPr>
                        <a:t>a non-segregated neighborhood</a:t>
                      </a:r>
                      <a:r>
                        <a:rPr kumimoji="0" lang="cs-CZ" sz="1600" b="0" i="0" u="none" strike="noStrike" cap="none" normalizeH="0" baseline="0" dirty="0">
                          <a:ln>
                            <a:noFill/>
                          </a:ln>
                          <a:solidFill>
                            <a:schemeClr val="tx1"/>
                          </a:solidFill>
                          <a:effectLst/>
                          <a:latin typeface="Calibri" pitchFamily="34" charset="0"/>
                        </a:rPr>
                        <a:t>)</a:t>
                      </a:r>
                      <a:r>
                        <a:rPr kumimoji="0" lang="cs-CZ" sz="2800" b="0" i="0" u="none" strike="noStrike" cap="none" normalizeH="0" baseline="0" dirty="0">
                          <a:ln>
                            <a:noFill/>
                          </a:ln>
                          <a:solidFill>
                            <a:schemeClr val="tx1"/>
                          </a:solidFill>
                          <a:effectLst/>
                          <a:latin typeface="Calibri"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p:txBody>
          <a:bodyPr/>
          <a:lstStyle/>
          <a:p>
            <a:r>
              <a:rPr lang="cs-CZ" altLang="cs-CZ" dirty="0" err="1"/>
              <a:t>For</a:t>
            </a:r>
            <a:r>
              <a:rPr lang="cs-CZ" altLang="cs-CZ" dirty="0"/>
              <a:t> </a:t>
            </a:r>
            <a:r>
              <a:rPr lang="cs-CZ" altLang="cs-CZ" dirty="0" err="1"/>
              <a:t>empirical</a:t>
            </a:r>
            <a:r>
              <a:rPr lang="cs-CZ" altLang="cs-CZ" dirty="0"/>
              <a:t> data on </a:t>
            </a:r>
            <a:r>
              <a:rPr lang="cs-CZ" altLang="cs-CZ" dirty="0" err="1"/>
              <a:t>the</a:t>
            </a:r>
            <a:r>
              <a:rPr lang="cs-CZ" altLang="cs-CZ" dirty="0"/>
              <a:t> </a:t>
            </a:r>
            <a:r>
              <a:rPr lang="cs-CZ" altLang="cs-CZ" dirty="0" err="1"/>
              <a:t>situation</a:t>
            </a:r>
            <a:r>
              <a:rPr lang="cs-CZ" altLang="cs-CZ" dirty="0"/>
              <a:t> </a:t>
            </a:r>
            <a:r>
              <a:rPr lang="cs-CZ" altLang="cs-CZ" dirty="0" err="1"/>
              <a:t>of</a:t>
            </a:r>
            <a:r>
              <a:rPr lang="cs-CZ" altLang="cs-CZ" dirty="0"/>
              <a:t> </a:t>
            </a:r>
            <a:r>
              <a:rPr lang="cs-CZ" altLang="cs-CZ" dirty="0" err="1"/>
              <a:t>minorities</a:t>
            </a:r>
            <a:endParaRPr lang="cs-CZ" altLang="cs-CZ" dirty="0"/>
          </a:p>
        </p:txBody>
      </p:sp>
      <p:sp>
        <p:nvSpPr>
          <p:cNvPr id="24579" name="Zástupný symbol pro obsah 2"/>
          <p:cNvSpPr>
            <a:spLocks noGrp="1"/>
          </p:cNvSpPr>
          <p:nvPr>
            <p:ph sz="quarter" idx="1"/>
          </p:nvPr>
        </p:nvSpPr>
        <p:spPr>
          <a:xfrm>
            <a:off x="457200" y="1143000"/>
            <a:ext cx="8229600" cy="4937125"/>
          </a:xfrm>
        </p:spPr>
        <p:txBody>
          <a:bodyPr/>
          <a:lstStyle/>
          <a:p>
            <a:pPr>
              <a:defRPr/>
            </a:pPr>
            <a:endParaRPr lang="cs-CZ" altLang="cs-CZ" dirty="0"/>
          </a:p>
          <a:p>
            <a:pPr marL="0" indent="0">
              <a:buFont typeface="Wingdings 3" panose="05040102010807070707" pitchFamily="18" charset="2"/>
              <a:buNone/>
              <a:defRPr/>
            </a:pPr>
            <a:endParaRPr lang="cs-CZ" altLang="cs-CZ" dirty="0"/>
          </a:p>
          <a:p>
            <a:pPr>
              <a:defRPr/>
            </a:pPr>
            <a:r>
              <a:rPr lang="cs-CZ" dirty="0">
                <a:hlinkClick r:id="rId2"/>
              </a:rPr>
              <a:t>https://www.oecd.org/els/mig/Main-Indicators-of-Immigrant-Integration.pdf</a:t>
            </a:r>
            <a:endParaRPr lang="cs-CZ" dirty="0"/>
          </a:p>
          <a:p>
            <a:pPr>
              <a:defRPr/>
            </a:pPr>
            <a:endParaRPr lang="cs-CZ" alt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ůvod">
  <a:themeElements>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Původ">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ůvod">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
  <TotalTime>7274</TotalTime>
  <Words>1757</Words>
  <Application>Microsoft Office PowerPoint</Application>
  <PresentationFormat>Předvádění na obrazovce (4:3)</PresentationFormat>
  <Paragraphs>211</Paragraphs>
  <Slides>22</Slides>
  <Notes>15</Notes>
  <HiddenSlides>0</HiddenSlides>
  <MMClips>0</MMClips>
  <ScaleCrop>false</ScaleCrop>
  <HeadingPairs>
    <vt:vector size="6" baseType="variant">
      <vt:variant>
        <vt:lpstr>Použitá písma</vt:lpstr>
      </vt:variant>
      <vt:variant>
        <vt:i4>10</vt:i4>
      </vt:variant>
      <vt:variant>
        <vt:lpstr>Motiv</vt:lpstr>
      </vt:variant>
      <vt:variant>
        <vt:i4>2</vt:i4>
      </vt:variant>
      <vt:variant>
        <vt:lpstr>Nadpisy snímků</vt:lpstr>
      </vt:variant>
      <vt:variant>
        <vt:i4>22</vt:i4>
      </vt:variant>
    </vt:vector>
  </HeadingPairs>
  <TitlesOfParts>
    <vt:vector size="34" baseType="lpstr">
      <vt:lpstr>Arial</vt:lpstr>
      <vt:lpstr>Bookman Old Style</vt:lpstr>
      <vt:lpstr>Calibri</vt:lpstr>
      <vt:lpstr>Calibri Light</vt:lpstr>
      <vt:lpstr>Gill Sans MT</vt:lpstr>
      <vt:lpstr>Tahoma</vt:lpstr>
      <vt:lpstr>Verdana</vt:lpstr>
      <vt:lpstr>Wingdings</vt:lpstr>
      <vt:lpstr>Wingdings 2</vt:lpstr>
      <vt:lpstr>Wingdings 3</vt:lpstr>
      <vt:lpstr>Původ</vt:lpstr>
      <vt:lpstr>Motiv Office</vt:lpstr>
      <vt:lpstr>Inequality and ethnicity </vt:lpstr>
      <vt:lpstr>Structure of the lesson</vt:lpstr>
      <vt:lpstr>Difference between race ethnicity</vt:lpstr>
      <vt:lpstr>Ethnic group</vt:lpstr>
      <vt:lpstr>Prezentace aplikace PowerPoint</vt:lpstr>
      <vt:lpstr>Integration</vt:lpstr>
      <vt:lpstr>Question</vt:lpstr>
      <vt:lpstr>Three-stage integration indicators </vt:lpstr>
      <vt:lpstr>For empirical data on the situation of minorities</vt:lpstr>
      <vt:lpstr>Ethnic disadvantages and socio-economic integration</vt:lpstr>
      <vt:lpstr>Human capital theory </vt:lpstr>
      <vt:lpstr>   Social capital theory (incl. the “Strength of Weak Ties“)  </vt:lpstr>
      <vt:lpstr> Unfavourable attitudes of employers </vt:lpstr>
      <vt:lpstr>    Theory of reference groups and acculturation/assimilation processes </vt:lpstr>
      <vt:lpstr>Three images of the long-term situation of ethnic groups</vt:lpstr>
      <vt:lpstr>Explanation of different outcomes</vt:lpstr>
      <vt:lpstr>Segmented assimilation</vt:lpstr>
      <vt:lpstr>Different types of Minority Status </vt:lpstr>
      <vt:lpstr>Seven principles of labour market integration for migrant youth (in the US)</vt:lpstr>
      <vt:lpstr>To discuss</vt:lpstr>
      <vt:lpstr>Prezentace aplikace PowerPoint</vt:lpstr>
      <vt:lpstr>Prezentace aplikace PowerPoint</vt:lpstr>
    </vt:vector>
  </TitlesOfParts>
  <Company>VUPSV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PROMĚNY TRHU PRÁCE V ČESKÉ REPUBLICE PO ROCE 1989 SE ZŘETELEM NA PRACOVNÍ MIGRACI</dc:title>
  <dc:creator>Laura</dc:creator>
  <cp:lastModifiedBy>Laura Fónadová</cp:lastModifiedBy>
  <cp:revision>430</cp:revision>
  <cp:lastPrinted>2018-10-15T14:45:08Z</cp:lastPrinted>
  <dcterms:created xsi:type="dcterms:W3CDTF">2005-05-11T08:28:02Z</dcterms:created>
  <dcterms:modified xsi:type="dcterms:W3CDTF">2022-04-19T11:47:30Z</dcterms:modified>
</cp:coreProperties>
</file>